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68" r:id="rId4"/>
    <p:sldId id="272" r:id="rId5"/>
    <p:sldId id="269" r:id="rId6"/>
    <p:sldId id="273" r:id="rId7"/>
    <p:sldId id="263" r:id="rId8"/>
    <p:sldId id="271"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574"/>
  </p:normalViewPr>
  <p:slideViewPr>
    <p:cSldViewPr snapToGrid="0" snapToObjects="1">
      <p:cViewPr>
        <p:scale>
          <a:sx n="75" d="100"/>
          <a:sy n="75" d="100"/>
        </p:scale>
        <p:origin x="-96" y="-8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14719-6C7E-7C4C-92B9-D39D7F2EF23C}" type="datetimeFigureOut">
              <a:rPr kumimoji="1" lang="zh-CN" altLang="en-US" smtClean="0"/>
              <a:t>2018/11/6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263ED-FC2E-AF49-BC65-E108E7B4A860}" type="slidenum">
              <a:rPr kumimoji="1" lang="zh-CN" altLang="en-US" smtClean="0"/>
              <a:t>‹nº›</a:t>
            </a:fld>
            <a:endParaRPr kumimoji="1" lang="zh-CN" altLang="en-US"/>
          </a:p>
        </p:txBody>
      </p:sp>
    </p:spTree>
    <p:extLst>
      <p:ext uri="{BB962C8B-B14F-4D97-AF65-F5344CB8AC3E}">
        <p14:creationId xmlns:p14="http://schemas.microsoft.com/office/powerpoint/2010/main" val="160953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TRIM5 present in the cytoplasm recognizes motifs within the capsid proteins and interferes with the </a:t>
            </a:r>
            <a:r>
              <a:rPr lang="en-US" sz="1200" b="0" i="0" kern="1200" dirty="0" err="1" smtClean="0">
                <a:solidFill>
                  <a:schemeClr val="tx1"/>
                </a:solidFill>
                <a:effectLst/>
                <a:latin typeface="+mn-lt"/>
                <a:ea typeface="+mn-ea"/>
                <a:cs typeface="+mn-cs"/>
              </a:rPr>
              <a:t>uncoating</a:t>
            </a:r>
            <a:r>
              <a:rPr lang="en-US" sz="1200" b="0" i="0" kern="1200" dirty="0" smtClean="0">
                <a:solidFill>
                  <a:schemeClr val="tx1"/>
                </a:solidFill>
                <a:effectLst/>
                <a:latin typeface="+mn-lt"/>
                <a:ea typeface="+mn-ea"/>
                <a:cs typeface="+mn-cs"/>
              </a:rPr>
              <a:t> process, therefore preventing successful reverse transcription and transport to the nucleus of the viral genome.</a:t>
            </a:r>
            <a:endParaRPr lang="pt-BR" dirty="0"/>
          </a:p>
        </p:txBody>
      </p:sp>
      <p:sp>
        <p:nvSpPr>
          <p:cNvPr id="4" name="Espaço Reservado para Número de Slide 3"/>
          <p:cNvSpPr>
            <a:spLocks noGrp="1"/>
          </p:cNvSpPr>
          <p:nvPr>
            <p:ph type="sldNum" sz="quarter" idx="10"/>
          </p:nvPr>
        </p:nvSpPr>
        <p:spPr/>
        <p:txBody>
          <a:bodyPr/>
          <a:lstStyle/>
          <a:p>
            <a:fld id="{FA5263ED-FC2E-AF49-BC65-E108E7B4A860}" type="slidenum">
              <a:rPr kumimoji="1" lang="zh-CN" altLang="en-US" smtClean="0"/>
              <a:t>3</a:t>
            </a:fld>
            <a:endParaRPr kumimoji="1" lang="zh-CN" altLang="en-US"/>
          </a:p>
        </p:txBody>
      </p:sp>
    </p:spTree>
    <p:extLst>
      <p:ext uri="{BB962C8B-B14F-4D97-AF65-F5344CB8AC3E}">
        <p14:creationId xmlns:p14="http://schemas.microsoft.com/office/powerpoint/2010/main" val="32674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5CDC1C1-8DA4-EA48-A8C1-9826F57C3D73}" type="datetimeFigureOut">
              <a:rPr kumimoji="1" lang="zh-CN" altLang="en-US" smtClean="0"/>
              <a:t>2018/11/6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9638E7A-7E00-704F-894F-2FCC74E9402E}" type="slidenum">
              <a:rPr kumimoji="1" lang="zh-CN" altLang="en-US" smtClean="0"/>
              <a:t>‹nº›</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DC1C1-8DA4-EA48-A8C1-9826F57C3D73}" type="datetimeFigureOut">
              <a:rPr kumimoji="1" lang="zh-CN" altLang="en-US" smtClean="0"/>
              <a:t>2018/11/6</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38E7A-7E00-704F-894F-2FCC74E9402E}" type="slidenum">
              <a:rPr kumimoji="1" lang="zh-CN" altLang="en-US" smtClean="0"/>
              <a:t>‹nº›</a:t>
            </a:fld>
            <a:endParaRPr kumimoji="1" lang="zh-CN" altLang="en-US"/>
          </a:p>
        </p:txBody>
      </p:sp>
    </p:spTree>
    <p:extLst>
      <p:ext uri="{BB962C8B-B14F-4D97-AF65-F5344CB8AC3E}">
        <p14:creationId xmlns:p14="http://schemas.microsoft.com/office/powerpoint/2010/main" val="1796145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2248" y="1699022"/>
            <a:ext cx="8481849" cy="1790700"/>
          </a:xfrm>
        </p:spPr>
        <p:txBody>
          <a:bodyPr>
            <a:noAutofit/>
          </a:bodyPr>
          <a:lstStyle/>
          <a:p>
            <a:r>
              <a:rPr lang="en-US" altLang="zh-CN" sz="4400" b="1" dirty="0" err="1">
                <a:solidFill>
                  <a:srgbClr val="92D050"/>
                </a:solidFill>
                <a:latin typeface="Microsoft YaHei" charset="-122"/>
                <a:ea typeface="Microsoft YaHei" charset="-122"/>
                <a:cs typeface="Microsoft YaHei" charset="-122"/>
              </a:rPr>
              <a:t>Bioinformatic</a:t>
            </a:r>
            <a:r>
              <a:rPr lang="en-US" altLang="zh-CN" sz="4400" b="1" dirty="0">
                <a:solidFill>
                  <a:srgbClr val="92D050"/>
                </a:solidFill>
                <a:latin typeface="Microsoft YaHei" charset="-122"/>
                <a:ea typeface="Microsoft YaHei" charset="-122"/>
                <a:cs typeface="Microsoft YaHei" charset="-122"/>
              </a:rPr>
              <a:t> </a:t>
            </a:r>
            <a:r>
              <a:rPr lang="en-US" altLang="zh-CN" sz="4400" b="1" dirty="0" smtClean="0">
                <a:solidFill>
                  <a:srgbClr val="92D050"/>
                </a:solidFill>
                <a:latin typeface="Microsoft YaHei" charset="-122"/>
                <a:ea typeface="Microsoft YaHei" charset="-122"/>
                <a:cs typeface="Microsoft YaHei" charset="-122"/>
              </a:rPr>
              <a:t>Analysis</a:t>
            </a:r>
            <a:br>
              <a:rPr lang="en-US" altLang="zh-CN" sz="4400" b="1" dirty="0" smtClean="0">
                <a:solidFill>
                  <a:srgbClr val="92D050"/>
                </a:solidFill>
                <a:latin typeface="Microsoft YaHei" charset="-122"/>
                <a:ea typeface="Microsoft YaHei" charset="-122"/>
                <a:cs typeface="Microsoft YaHei" charset="-122"/>
              </a:rPr>
            </a:br>
            <a:r>
              <a:rPr lang="en-US" altLang="zh-CN" sz="3200" b="1" dirty="0" smtClean="0">
                <a:solidFill>
                  <a:srgbClr val="92D050"/>
                </a:solidFill>
                <a:latin typeface="Microsoft YaHei" charset="-122"/>
                <a:ea typeface="Microsoft YaHei" charset="-122"/>
                <a:cs typeface="Microsoft YaHei" charset="-122"/>
              </a:rPr>
              <a:t>Midterm Project</a:t>
            </a:r>
            <a:r>
              <a:rPr lang="en-US" altLang="zh-CN" sz="4400" b="1" dirty="0">
                <a:solidFill>
                  <a:srgbClr val="00B0F0"/>
                </a:solidFill>
                <a:latin typeface="Microsoft YaHei" charset="-122"/>
                <a:ea typeface="Microsoft YaHei" charset="-122"/>
                <a:cs typeface="Microsoft YaHei" charset="-122"/>
              </a:rPr>
              <a:t/>
            </a:r>
            <a:br>
              <a:rPr lang="en-US" altLang="zh-CN" sz="4400" b="1" dirty="0">
                <a:solidFill>
                  <a:srgbClr val="00B0F0"/>
                </a:solidFill>
                <a:latin typeface="Microsoft YaHei" charset="-122"/>
                <a:ea typeface="Microsoft YaHei" charset="-122"/>
                <a:cs typeface="Microsoft YaHei" charset="-122"/>
              </a:rPr>
            </a:br>
            <a:r>
              <a:rPr kumimoji="1" lang="zh-CN" altLang="en-US" sz="4400" dirty="0">
                <a:solidFill>
                  <a:srgbClr val="00B0F0"/>
                </a:solidFill>
                <a:latin typeface="Microsoft YaHei" charset="-122"/>
                <a:ea typeface="Microsoft YaHei" charset="-122"/>
                <a:cs typeface="Microsoft YaHei" charset="-122"/>
              </a:rPr>
              <a:t> </a:t>
            </a:r>
          </a:p>
        </p:txBody>
      </p:sp>
      <p:sp>
        <p:nvSpPr>
          <p:cNvPr id="7" name="Subtitle 6">
            <a:extLst>
              <a:ext uri="{FF2B5EF4-FFF2-40B4-BE49-F238E27FC236}">
                <a16:creationId xmlns:a16="http://schemas.microsoft.com/office/drawing/2014/main" xmlns="" id="{20E72EE0-9B96-3F4C-96C0-6B1F5E52D33D}"/>
              </a:ext>
            </a:extLst>
          </p:cNvPr>
          <p:cNvSpPr>
            <a:spLocks noGrp="1"/>
          </p:cNvSpPr>
          <p:nvPr>
            <p:ph type="subTitle" idx="1"/>
          </p:nvPr>
        </p:nvSpPr>
        <p:spPr/>
        <p:txBody>
          <a:bodyPr/>
          <a:lstStyle/>
          <a:p>
            <a:r>
              <a:rPr lang="en-US" dirty="0"/>
              <a:t>Renata Miranda and Vinícius Barros</a:t>
            </a:r>
          </a:p>
        </p:txBody>
      </p:sp>
    </p:spTree>
    <p:extLst>
      <p:ext uri="{BB962C8B-B14F-4D97-AF65-F5344CB8AC3E}">
        <p14:creationId xmlns:p14="http://schemas.microsoft.com/office/powerpoint/2010/main" val="979016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b="1" dirty="0" err="1" smtClean="0">
                <a:solidFill>
                  <a:srgbClr val="92D050"/>
                </a:solidFill>
                <a:latin typeface="Microsoft YaHei" charset="-122"/>
                <a:ea typeface="Microsoft YaHei" charset="-122"/>
                <a:cs typeface="Microsoft YaHei" charset="-122"/>
              </a:rPr>
              <a:t>Recaptulation</a:t>
            </a:r>
            <a:endParaRPr kumimoji="1" lang="en-US" altLang="zh-CN" sz="3200" b="1" dirty="0">
              <a:solidFill>
                <a:srgbClr val="92D050"/>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normAutofit/>
          </a:bodyPr>
          <a:lstStyle/>
          <a:p>
            <a:r>
              <a:rPr kumimoji="1" lang="en-US" altLang="zh-CN" sz="2400" dirty="0">
                <a:ea typeface="Microsoft YaHei" charset="-122"/>
                <a:cs typeface="Microsoft YaHei" charset="-122"/>
              </a:rPr>
              <a:t>Bioinformatic has as main objective to uncover a great amount of data that has been probed through DNA sequences</a:t>
            </a:r>
            <a:r>
              <a:rPr kumimoji="1" lang="en-US" altLang="zh-CN" sz="2400" dirty="0" smtClean="0">
                <a:ea typeface="Microsoft YaHei" charset="-122"/>
                <a:cs typeface="Microsoft YaHei" charset="-122"/>
              </a:rPr>
              <a:t>.</a:t>
            </a:r>
          </a:p>
          <a:p>
            <a:endParaRPr kumimoji="1" lang="en-US" altLang="zh-CN" sz="2400" dirty="0" smtClean="0">
              <a:ea typeface="Microsoft YaHei" charset="-122"/>
              <a:cs typeface="Microsoft YaHei" charset="-122"/>
            </a:endParaRPr>
          </a:p>
          <a:p>
            <a:r>
              <a:rPr kumimoji="1" lang="en-US" altLang="zh-CN" sz="2400" b="1" dirty="0" smtClean="0">
                <a:ea typeface="Microsoft YaHei" charset="-122"/>
                <a:cs typeface="Microsoft YaHei" charset="-122"/>
              </a:rPr>
              <a:t>Objective: </a:t>
            </a:r>
            <a:r>
              <a:rPr kumimoji="1" lang="en-US" altLang="zh-CN" sz="2400" dirty="0" smtClean="0">
                <a:ea typeface="Microsoft YaHei" charset="-122"/>
                <a:cs typeface="Microsoft YaHei" charset="-122"/>
              </a:rPr>
              <a:t>To </a:t>
            </a:r>
            <a:r>
              <a:rPr kumimoji="1" lang="en-US" altLang="zh-CN" sz="2400" dirty="0">
                <a:ea typeface="Microsoft YaHei" charset="-122"/>
                <a:cs typeface="Microsoft YaHei" charset="-122"/>
              </a:rPr>
              <a:t>analyze homologous </a:t>
            </a:r>
            <a:r>
              <a:rPr kumimoji="1" lang="en-US" altLang="zh-CN" sz="2400" dirty="0" smtClean="0">
                <a:ea typeface="Microsoft YaHei" charset="-122"/>
                <a:cs typeface="Microsoft YaHei" charset="-122"/>
              </a:rPr>
              <a:t>sequences of genes and  </a:t>
            </a:r>
            <a:r>
              <a:rPr kumimoji="1" lang="en-US" altLang="zh-CN" sz="2400" dirty="0"/>
              <a:t>c</a:t>
            </a:r>
            <a:r>
              <a:rPr kumimoji="1" lang="en-US" altLang="zh-CN" sz="2400" dirty="0" smtClean="0"/>
              <a:t>onstruct </a:t>
            </a:r>
            <a:r>
              <a:rPr kumimoji="1" lang="en-US" altLang="zh-CN" sz="2400" dirty="0"/>
              <a:t>a phylogenetic tree </a:t>
            </a:r>
            <a:r>
              <a:rPr kumimoji="1" lang="en-US" altLang="zh-CN" sz="2400" dirty="0" smtClean="0">
                <a:ea typeface="Microsoft YaHei" charset="-122"/>
                <a:cs typeface="Microsoft YaHei" charset="-122"/>
              </a:rPr>
              <a:t>using the TRIM5alpha protein encoded by the TRIM5 gene from 17 different species.</a:t>
            </a:r>
          </a:p>
          <a:p>
            <a:endParaRPr kumimoji="1" lang="en-US" altLang="zh-CN" sz="2400" dirty="0">
              <a:ea typeface="Microsoft YaHei" charset="-122"/>
              <a:cs typeface="Microsoft YaHei" charset="-122"/>
            </a:endParaRPr>
          </a:p>
          <a:p>
            <a:endParaRPr kumimoji="1" lang="en-US" altLang="zh-CN" sz="2400" dirty="0" smtClean="0">
              <a:ea typeface="Microsoft YaHei" charset="-122"/>
              <a:cs typeface="Microsoft YaHei" charset="-122"/>
            </a:endParaRPr>
          </a:p>
          <a:p>
            <a:endParaRPr kumimoji="1" lang="en-US" altLang="zh-CN" sz="2400" dirty="0" smtClean="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pPr marL="0" indent="0">
              <a:buNone/>
            </a:pPr>
            <a:endParaRPr kumimoji="1" lang="zh-CN" altLang="en-US" sz="2400" dirty="0">
              <a:ea typeface="Microsoft YaHei" charset="-122"/>
              <a:cs typeface="Microsoft YaHei" charset="-122"/>
            </a:endParaRPr>
          </a:p>
        </p:txBody>
      </p:sp>
    </p:spTree>
    <p:extLst>
      <p:ext uri="{BB962C8B-B14F-4D97-AF65-F5344CB8AC3E}">
        <p14:creationId xmlns:p14="http://schemas.microsoft.com/office/powerpoint/2010/main" val="314091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b="1" dirty="0" smtClean="0">
                <a:solidFill>
                  <a:srgbClr val="92D050"/>
                </a:solidFill>
                <a:latin typeface="Microsoft YaHei" charset="-122"/>
                <a:ea typeface="Microsoft YaHei" charset="-122"/>
                <a:cs typeface="Microsoft YaHei" charset="-122"/>
              </a:rPr>
              <a:t>Introduction</a:t>
            </a:r>
            <a:r>
              <a:rPr kumimoji="1" lang="en-US" altLang="zh-CN" sz="3200" b="1" dirty="0">
                <a:solidFill>
                  <a:srgbClr val="92D050"/>
                </a:solidFill>
                <a:latin typeface="Microsoft YaHei" charset="-122"/>
                <a:ea typeface="Microsoft YaHei" charset="-122"/>
                <a:cs typeface="Microsoft YaHei" charset="-122"/>
              </a:rPr>
              <a:t/>
            </a:r>
            <a:br>
              <a:rPr kumimoji="1" lang="en-US" altLang="zh-CN" sz="3200" b="1" dirty="0">
                <a:solidFill>
                  <a:srgbClr val="92D050"/>
                </a:solidFill>
                <a:latin typeface="Microsoft YaHei" charset="-122"/>
                <a:ea typeface="Microsoft YaHei" charset="-122"/>
                <a:cs typeface="Microsoft YaHei" charset="-122"/>
              </a:rPr>
            </a:br>
            <a:r>
              <a:rPr kumimoji="1" lang="en-US" altLang="zh-CN" sz="2400" b="1" dirty="0" smtClean="0">
                <a:solidFill>
                  <a:srgbClr val="92D050"/>
                </a:solidFill>
                <a:latin typeface="Microsoft YaHei" charset="-122"/>
                <a:ea typeface="Microsoft YaHei" charset="-122"/>
                <a:cs typeface="Microsoft YaHei" charset="-122"/>
              </a:rPr>
              <a:t>TRIM5alpha</a:t>
            </a:r>
            <a:endParaRPr kumimoji="1" lang="en-US" altLang="zh-CN" sz="3200" b="1" dirty="0">
              <a:solidFill>
                <a:srgbClr val="92D050"/>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normAutofit/>
          </a:bodyPr>
          <a:lstStyle/>
          <a:p>
            <a:r>
              <a:rPr kumimoji="1" lang="en-US" altLang="zh-CN" sz="2400" b="1" dirty="0" smtClean="0">
                <a:ea typeface="Microsoft YaHei" charset="-122"/>
                <a:cs typeface="Microsoft YaHei" charset="-122"/>
              </a:rPr>
              <a:t>Tripartite </a:t>
            </a:r>
            <a:r>
              <a:rPr kumimoji="1" lang="en-US" altLang="zh-CN" sz="2400" b="1" dirty="0">
                <a:ea typeface="Microsoft YaHei" charset="-122"/>
                <a:cs typeface="Microsoft YaHei" charset="-122"/>
              </a:rPr>
              <a:t>motif-containing protein 5 </a:t>
            </a:r>
            <a:r>
              <a:rPr kumimoji="1" lang="en-US" altLang="zh-CN" sz="2400" dirty="0" smtClean="0">
                <a:ea typeface="Microsoft YaHei" charset="-122"/>
                <a:cs typeface="Microsoft YaHei" charset="-122"/>
              </a:rPr>
              <a:t>is </a:t>
            </a:r>
            <a:r>
              <a:rPr kumimoji="1" lang="en-US" altLang="zh-CN" sz="2400" dirty="0">
                <a:ea typeface="Microsoft YaHei" charset="-122"/>
                <a:cs typeface="Microsoft YaHei" charset="-122"/>
              </a:rPr>
              <a:t>a protein that in humans is encoded by the TRIM5 gene</a:t>
            </a:r>
            <a:r>
              <a:rPr kumimoji="1" lang="en-US" altLang="zh-CN" sz="2400" dirty="0" smtClean="0">
                <a:ea typeface="Microsoft YaHei" charset="-122"/>
                <a:cs typeface="Microsoft YaHei" charset="-122"/>
              </a:rPr>
              <a:t>. TRIM5α </a:t>
            </a:r>
            <a:r>
              <a:rPr kumimoji="1" lang="en-US" altLang="zh-CN" sz="2400" dirty="0">
                <a:ea typeface="Microsoft YaHei" charset="-122"/>
                <a:cs typeface="Microsoft YaHei" charset="-122"/>
              </a:rPr>
              <a:t>is a retrovirus restriction factor, which mediates species-specific, early block to retrovirus </a:t>
            </a:r>
            <a:r>
              <a:rPr kumimoji="1" lang="en-US" altLang="zh-CN" sz="2400" dirty="0" smtClean="0">
                <a:ea typeface="Microsoft YaHei" charset="-122"/>
                <a:cs typeface="Microsoft YaHei" charset="-122"/>
              </a:rPr>
              <a:t>infection.</a:t>
            </a:r>
          </a:p>
          <a:p>
            <a:endParaRPr kumimoji="1" lang="en-US" altLang="zh-CN" sz="2400" dirty="0" smtClean="0">
              <a:ea typeface="Microsoft YaHei" charset="-122"/>
              <a:cs typeface="Microsoft YaHei" charset="-122"/>
            </a:endParaRPr>
          </a:p>
          <a:p>
            <a:r>
              <a:rPr kumimoji="1" lang="en-US" altLang="zh-CN" sz="2400" dirty="0">
                <a:ea typeface="Microsoft YaHei" charset="-122"/>
                <a:cs typeface="Microsoft YaHei" charset="-122"/>
              </a:rPr>
              <a:t>Old World monkeys cannot be infected with HIV-1, the virus that causes AIDS in </a:t>
            </a:r>
            <a:r>
              <a:rPr kumimoji="1" lang="en-US" altLang="zh-CN" sz="2400" dirty="0" smtClean="0">
                <a:ea typeface="Microsoft YaHei" charset="-122"/>
                <a:cs typeface="Microsoft YaHei" charset="-122"/>
              </a:rPr>
              <a:t>humans.</a:t>
            </a:r>
          </a:p>
          <a:p>
            <a:endParaRPr kumimoji="1" lang="en-US" altLang="zh-CN" sz="2400" dirty="0" smtClean="0">
              <a:ea typeface="Microsoft YaHei" charset="-122"/>
              <a:cs typeface="Microsoft YaHei" charset="-122"/>
            </a:endParaRPr>
          </a:p>
          <a:p>
            <a:r>
              <a:rPr kumimoji="1" lang="en-US" altLang="zh-CN" sz="2400" dirty="0">
                <a:ea typeface="Microsoft YaHei" charset="-122"/>
                <a:cs typeface="Microsoft YaHei" charset="-122"/>
              </a:rPr>
              <a:t>The human version of TRIM5α does not target HIV-1, but can inhibit strains of the murine leukemia virus (</a:t>
            </a:r>
            <a:r>
              <a:rPr kumimoji="1" lang="en-US" altLang="zh-CN" sz="2400" dirty="0" smtClean="0">
                <a:ea typeface="Microsoft YaHei" charset="-122"/>
                <a:cs typeface="Microsoft YaHei" charset="-122"/>
              </a:rPr>
              <a:t>MLV)as </a:t>
            </a:r>
            <a:r>
              <a:rPr kumimoji="1" lang="en-US" altLang="zh-CN" sz="2400" dirty="0">
                <a:ea typeface="Microsoft YaHei" charset="-122"/>
                <a:cs typeface="Microsoft YaHei" charset="-122"/>
              </a:rPr>
              <a:t>well as equine infectious anemia virus (EIAV</a:t>
            </a:r>
            <a:r>
              <a:rPr kumimoji="1" lang="en-US" altLang="zh-CN" sz="2400" dirty="0" smtClean="0">
                <a:ea typeface="Microsoft YaHei" charset="-122"/>
                <a:cs typeface="Microsoft YaHei" charset="-122"/>
              </a:rPr>
              <a:t>).</a:t>
            </a:r>
          </a:p>
          <a:p>
            <a:endParaRPr kumimoji="1" lang="en-US" altLang="zh-CN" sz="2400" dirty="0">
              <a:ea typeface="Microsoft YaHei" charset="-122"/>
              <a:cs typeface="Microsoft YaHei" charset="-122"/>
            </a:endParaRPr>
          </a:p>
          <a:p>
            <a:pPr marL="0" indent="0">
              <a:buNone/>
            </a:pPr>
            <a:endParaRPr kumimoji="1" lang="zh-CN" altLang="en-US" sz="2400" dirty="0">
              <a:ea typeface="Microsoft YaHei" charset="-122"/>
              <a:cs typeface="Microsoft YaHei" charset="-122"/>
            </a:endParaRPr>
          </a:p>
        </p:txBody>
      </p:sp>
    </p:spTree>
    <p:extLst>
      <p:ext uri="{BB962C8B-B14F-4D97-AF65-F5344CB8AC3E}">
        <p14:creationId xmlns:p14="http://schemas.microsoft.com/office/powerpoint/2010/main" val="629699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b="1" dirty="0" smtClean="0">
                <a:solidFill>
                  <a:srgbClr val="92D050"/>
                </a:solidFill>
                <a:latin typeface="Microsoft YaHei" charset="-122"/>
                <a:ea typeface="Microsoft YaHei" charset="-122"/>
                <a:cs typeface="Microsoft YaHei" charset="-122"/>
              </a:rPr>
              <a:t>Data</a:t>
            </a:r>
            <a:r>
              <a:rPr kumimoji="1" lang="en-US" altLang="zh-CN" sz="3200" b="1" dirty="0">
                <a:solidFill>
                  <a:srgbClr val="92D050"/>
                </a:solidFill>
                <a:latin typeface="Microsoft YaHei" charset="-122"/>
                <a:ea typeface="Microsoft YaHei" charset="-122"/>
                <a:cs typeface="Microsoft YaHei" charset="-122"/>
              </a:rPr>
              <a:t/>
            </a:r>
            <a:br>
              <a:rPr kumimoji="1" lang="en-US" altLang="zh-CN" sz="3200" b="1" dirty="0">
                <a:solidFill>
                  <a:srgbClr val="92D050"/>
                </a:solidFill>
                <a:latin typeface="Microsoft YaHei" charset="-122"/>
                <a:ea typeface="Microsoft YaHei" charset="-122"/>
                <a:cs typeface="Microsoft YaHei" charset="-122"/>
              </a:rPr>
            </a:br>
            <a:endParaRPr kumimoji="1" lang="zh-CN" altLang="en-US" sz="3200" b="1" dirty="0">
              <a:solidFill>
                <a:srgbClr val="92D050"/>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28651" y="1126273"/>
            <a:ext cx="3775612" cy="5050690"/>
          </a:xfrm>
        </p:spPr>
        <p:txBody>
          <a:bodyPr>
            <a:normAutofit fontScale="85000" lnSpcReduction="20000"/>
          </a:bodyPr>
          <a:lstStyle/>
          <a:p>
            <a:r>
              <a:rPr lang="pt-BR" altLang="pt-BR" sz="2500" dirty="0" smtClean="0">
                <a:solidFill>
                  <a:srgbClr val="212121"/>
                </a:solidFill>
              </a:rPr>
              <a:t>TRIM5alpha </a:t>
            </a:r>
            <a:r>
              <a:rPr lang="pt-BR" altLang="pt-BR" sz="2500" dirty="0">
                <a:solidFill>
                  <a:srgbClr val="212121"/>
                </a:solidFill>
              </a:rPr>
              <a:t>(TRIM5) gene, </a:t>
            </a:r>
            <a:r>
              <a:rPr lang="pt-BR" altLang="pt-BR" sz="2500" dirty="0" smtClean="0">
                <a:solidFill>
                  <a:srgbClr val="212121"/>
                </a:solidFill>
              </a:rPr>
              <a:t>complete </a:t>
            </a:r>
            <a:r>
              <a:rPr lang="pt-BR" altLang="pt-BR" sz="2500" dirty="0" err="1" smtClean="0">
                <a:solidFill>
                  <a:srgbClr val="212121"/>
                </a:solidFill>
              </a:rPr>
              <a:t>from</a:t>
            </a:r>
            <a:r>
              <a:rPr lang="pt-BR" altLang="pt-BR" sz="2500" dirty="0">
                <a:solidFill>
                  <a:srgbClr val="212121"/>
                </a:solidFill>
              </a:rPr>
              <a:t>:</a:t>
            </a:r>
            <a:endParaRPr lang="pt-BR" altLang="pt-BR" sz="4400" dirty="0"/>
          </a:p>
          <a:p>
            <a:pPr marL="457200" lvl="1" indent="0">
              <a:buNone/>
            </a:pPr>
            <a:r>
              <a:rPr lang="pt-BR" altLang="pt-BR" sz="2100" dirty="0" err="1" smtClean="0">
                <a:solidFill>
                  <a:srgbClr val="212121"/>
                </a:solidFill>
              </a:rPr>
              <a:t>Chlorocebus</a:t>
            </a:r>
            <a:r>
              <a:rPr lang="pt-BR" altLang="pt-BR" sz="2100" dirty="0" smtClean="0">
                <a:solidFill>
                  <a:srgbClr val="212121"/>
                </a:solidFill>
              </a:rPr>
              <a:t> </a:t>
            </a:r>
          </a:p>
          <a:p>
            <a:pPr marL="457200" lvl="1" indent="0">
              <a:buNone/>
            </a:pPr>
            <a:r>
              <a:rPr lang="pt-BR" altLang="pt-BR" sz="2100" dirty="0" err="1" smtClean="0">
                <a:solidFill>
                  <a:srgbClr val="212121"/>
                </a:solidFill>
              </a:rPr>
              <a:t>Papio</a:t>
            </a:r>
            <a:r>
              <a:rPr lang="pt-BR" altLang="pt-BR" sz="2100" dirty="0" smtClean="0">
                <a:solidFill>
                  <a:srgbClr val="212121"/>
                </a:solidFill>
              </a:rPr>
              <a:t> </a:t>
            </a:r>
            <a:r>
              <a:rPr lang="pt-BR" altLang="pt-BR" sz="2100" dirty="0" err="1">
                <a:solidFill>
                  <a:srgbClr val="212121"/>
                </a:solidFill>
              </a:rPr>
              <a:t>anubis</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smtClean="0">
                <a:solidFill>
                  <a:srgbClr val="212121"/>
                </a:solidFill>
              </a:rPr>
              <a:t>Pan </a:t>
            </a:r>
            <a:r>
              <a:rPr lang="pt-BR" altLang="pt-BR" sz="2100" dirty="0" err="1">
                <a:solidFill>
                  <a:srgbClr val="212121"/>
                </a:solidFill>
              </a:rPr>
              <a:t>troglodytes</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Colobus</a:t>
            </a:r>
            <a:r>
              <a:rPr lang="pt-BR" altLang="pt-BR" sz="2100" dirty="0" smtClean="0">
                <a:solidFill>
                  <a:srgbClr val="212121"/>
                </a:solidFill>
              </a:rPr>
              <a:t> </a:t>
            </a:r>
            <a:r>
              <a:rPr lang="pt-BR" altLang="pt-BR" sz="2100" dirty="0" err="1">
                <a:solidFill>
                  <a:srgbClr val="212121"/>
                </a:solidFill>
              </a:rPr>
              <a:t>guereza</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Pygathrix</a:t>
            </a:r>
            <a:r>
              <a:rPr lang="pt-BR" altLang="pt-BR" sz="2100" dirty="0" smtClean="0">
                <a:solidFill>
                  <a:srgbClr val="212121"/>
                </a:solidFill>
              </a:rPr>
              <a:t> </a:t>
            </a:r>
            <a:r>
              <a:rPr lang="pt-BR" altLang="pt-BR" sz="2100" dirty="0" err="1">
                <a:solidFill>
                  <a:srgbClr val="212121"/>
                </a:solidFill>
              </a:rPr>
              <a:t>nemaeus</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Symphalangus</a:t>
            </a:r>
            <a:r>
              <a:rPr lang="pt-BR" altLang="pt-BR" sz="2100" dirty="0" smtClean="0">
                <a:solidFill>
                  <a:srgbClr val="212121"/>
                </a:solidFill>
              </a:rPr>
              <a:t> </a:t>
            </a:r>
            <a:r>
              <a:rPr lang="pt-BR" altLang="pt-BR" sz="2100" dirty="0" err="1">
                <a:solidFill>
                  <a:srgbClr val="212121"/>
                </a:solidFill>
              </a:rPr>
              <a:t>syndactylus</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Gorilla</a:t>
            </a:r>
            <a:r>
              <a:rPr lang="pt-BR" altLang="pt-BR" sz="2100" dirty="0" smtClean="0">
                <a:solidFill>
                  <a:srgbClr val="212121"/>
                </a:solidFill>
              </a:rPr>
              <a:t> </a:t>
            </a:r>
            <a:r>
              <a:rPr lang="pt-BR" altLang="pt-BR" sz="2100" dirty="0" err="1">
                <a:solidFill>
                  <a:srgbClr val="212121"/>
                </a:solidFill>
              </a:rPr>
              <a:t>gorilla</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Alouatta</a:t>
            </a:r>
            <a:r>
              <a:rPr lang="pt-BR" altLang="pt-BR" sz="2100" dirty="0" smtClean="0">
                <a:solidFill>
                  <a:srgbClr val="212121"/>
                </a:solidFill>
              </a:rPr>
              <a:t> </a:t>
            </a:r>
            <a:r>
              <a:rPr lang="pt-BR" altLang="pt-BR" sz="2100" dirty="0">
                <a:solidFill>
                  <a:srgbClr val="212121"/>
                </a:solidFill>
              </a:rPr>
              <a:t>sara </a:t>
            </a:r>
            <a:endParaRPr lang="pt-BR" altLang="pt-BR" sz="2100" dirty="0" smtClean="0">
              <a:solidFill>
                <a:srgbClr val="212121"/>
              </a:solidFill>
            </a:endParaRPr>
          </a:p>
          <a:p>
            <a:pPr marL="457200" lvl="1" indent="0">
              <a:buNone/>
            </a:pPr>
            <a:r>
              <a:rPr lang="pt-BR" altLang="pt-BR" sz="2100" dirty="0" err="1" smtClean="0">
                <a:solidFill>
                  <a:srgbClr val="212121"/>
                </a:solidFill>
              </a:rPr>
              <a:t>Callithrix</a:t>
            </a:r>
            <a:r>
              <a:rPr lang="pt-BR" altLang="pt-BR" sz="2100" dirty="0" smtClean="0">
                <a:solidFill>
                  <a:srgbClr val="212121"/>
                </a:solidFill>
              </a:rPr>
              <a:t> </a:t>
            </a:r>
            <a:r>
              <a:rPr lang="pt-BR" altLang="pt-BR" sz="2100" dirty="0" err="1">
                <a:solidFill>
                  <a:srgbClr val="212121"/>
                </a:solidFill>
              </a:rPr>
              <a:t>pygmaea</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smtClean="0">
                <a:solidFill>
                  <a:srgbClr val="212121"/>
                </a:solidFill>
              </a:rPr>
              <a:t>Pongo </a:t>
            </a:r>
            <a:r>
              <a:rPr lang="pt-BR" altLang="pt-BR" sz="2100" dirty="0" err="1">
                <a:solidFill>
                  <a:srgbClr val="212121"/>
                </a:solidFill>
              </a:rPr>
              <a:t>pygmaeus</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Erythrocebus</a:t>
            </a:r>
            <a:r>
              <a:rPr lang="pt-BR" altLang="pt-BR" sz="2100" dirty="0" smtClean="0">
                <a:solidFill>
                  <a:srgbClr val="212121"/>
                </a:solidFill>
              </a:rPr>
              <a:t> </a:t>
            </a:r>
            <a:r>
              <a:rPr lang="pt-BR" altLang="pt-BR" sz="2100" dirty="0">
                <a:solidFill>
                  <a:srgbClr val="212121"/>
                </a:solidFill>
              </a:rPr>
              <a:t>patas </a:t>
            </a:r>
            <a:endParaRPr lang="pt-BR" altLang="pt-BR" sz="2100" dirty="0" smtClean="0">
              <a:solidFill>
                <a:srgbClr val="212121"/>
              </a:solidFill>
            </a:endParaRPr>
          </a:p>
          <a:p>
            <a:pPr marL="457200" lvl="1" indent="0">
              <a:buNone/>
            </a:pPr>
            <a:r>
              <a:rPr lang="pt-BR" altLang="pt-BR" sz="2100" dirty="0" err="1" smtClean="0">
                <a:solidFill>
                  <a:srgbClr val="212121"/>
                </a:solidFill>
              </a:rPr>
              <a:t>Pithecia</a:t>
            </a:r>
            <a:r>
              <a:rPr lang="pt-BR" altLang="pt-BR" sz="2100" dirty="0" smtClean="0">
                <a:solidFill>
                  <a:srgbClr val="212121"/>
                </a:solidFill>
              </a:rPr>
              <a:t> </a:t>
            </a:r>
            <a:r>
              <a:rPr lang="pt-BR" altLang="pt-BR" sz="2100" dirty="0" err="1">
                <a:solidFill>
                  <a:srgbClr val="212121"/>
                </a:solidFill>
              </a:rPr>
              <a:t>pithecia</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Ateles</a:t>
            </a:r>
            <a:r>
              <a:rPr lang="pt-BR" altLang="pt-BR" sz="2100" dirty="0" smtClean="0">
                <a:solidFill>
                  <a:srgbClr val="212121"/>
                </a:solidFill>
              </a:rPr>
              <a:t> </a:t>
            </a:r>
            <a:r>
              <a:rPr lang="pt-BR" altLang="pt-BR" sz="2100" dirty="0" err="1">
                <a:solidFill>
                  <a:srgbClr val="212121"/>
                </a:solidFill>
              </a:rPr>
              <a:t>geoffroyi</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Saimiri</a:t>
            </a:r>
            <a:r>
              <a:rPr lang="pt-BR" altLang="pt-BR" sz="2100" dirty="0" smtClean="0">
                <a:solidFill>
                  <a:srgbClr val="212121"/>
                </a:solidFill>
              </a:rPr>
              <a:t> </a:t>
            </a:r>
            <a:r>
              <a:rPr lang="pt-BR" altLang="pt-BR" sz="2100" dirty="0" err="1">
                <a:solidFill>
                  <a:srgbClr val="212121"/>
                </a:solidFill>
              </a:rPr>
              <a:t>sciureus</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Saguinus</a:t>
            </a:r>
            <a:r>
              <a:rPr lang="pt-BR" altLang="pt-BR" sz="2100" dirty="0" smtClean="0">
                <a:solidFill>
                  <a:srgbClr val="212121"/>
                </a:solidFill>
              </a:rPr>
              <a:t> </a:t>
            </a:r>
            <a:r>
              <a:rPr lang="pt-BR" altLang="pt-BR" sz="2100" dirty="0" err="1">
                <a:solidFill>
                  <a:srgbClr val="212121"/>
                </a:solidFill>
              </a:rPr>
              <a:t>labiatus</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Callicebus</a:t>
            </a:r>
            <a:r>
              <a:rPr lang="pt-BR" altLang="pt-BR" sz="2100" dirty="0" smtClean="0">
                <a:solidFill>
                  <a:srgbClr val="212121"/>
                </a:solidFill>
              </a:rPr>
              <a:t> </a:t>
            </a:r>
            <a:r>
              <a:rPr lang="pt-BR" altLang="pt-BR" sz="2100" dirty="0" err="1">
                <a:solidFill>
                  <a:srgbClr val="212121"/>
                </a:solidFill>
              </a:rPr>
              <a:t>donacophilus</a:t>
            </a:r>
            <a:r>
              <a:rPr lang="pt-BR" altLang="pt-BR" sz="2100" dirty="0">
                <a:solidFill>
                  <a:srgbClr val="212121"/>
                </a:solidFill>
              </a:rPr>
              <a:t> </a:t>
            </a:r>
            <a:endParaRPr lang="pt-BR" altLang="pt-BR" sz="2100" dirty="0" smtClean="0">
              <a:solidFill>
                <a:srgbClr val="212121"/>
              </a:solidFill>
            </a:endParaRPr>
          </a:p>
          <a:p>
            <a:pPr marL="457200" lvl="1" indent="0">
              <a:buNone/>
            </a:pPr>
            <a:r>
              <a:rPr lang="pt-BR" altLang="pt-BR" sz="2100" dirty="0" err="1" smtClean="0">
                <a:solidFill>
                  <a:srgbClr val="212121"/>
                </a:solidFill>
              </a:rPr>
              <a:t>Lagothrix</a:t>
            </a:r>
            <a:r>
              <a:rPr lang="pt-BR" altLang="pt-BR" sz="2100" dirty="0" smtClean="0">
                <a:solidFill>
                  <a:srgbClr val="212121"/>
                </a:solidFill>
              </a:rPr>
              <a:t> </a:t>
            </a:r>
            <a:r>
              <a:rPr lang="pt-BR" altLang="pt-BR" sz="2100" dirty="0" err="1">
                <a:solidFill>
                  <a:srgbClr val="212121"/>
                </a:solidFill>
              </a:rPr>
              <a:t>lagotricha</a:t>
            </a:r>
            <a:r>
              <a:rPr lang="pt-BR" altLang="pt-BR" sz="2100" dirty="0">
                <a:solidFill>
                  <a:srgbClr val="212121"/>
                </a:solidFill>
              </a:rPr>
              <a:t> </a:t>
            </a:r>
            <a:endParaRPr lang="pt-BR" altLang="pt-BR" sz="2100" dirty="0" smtClean="0">
              <a:solidFill>
                <a:srgbClr val="212121"/>
              </a:solidFill>
            </a:endParaRPr>
          </a:p>
          <a:p>
            <a:pPr marL="0" indent="0">
              <a:buNone/>
            </a:pPr>
            <a:endParaRPr kumimoji="1" lang="en-US" altLang="zh-CN" sz="2400" dirty="0" smtClean="0">
              <a:ea typeface="Microsoft YaHei" charset="-122"/>
              <a:cs typeface="Microsoft YaHei" charset="-122"/>
            </a:endParaRPr>
          </a:p>
        </p:txBody>
      </p:sp>
      <p:sp>
        <p:nvSpPr>
          <p:cNvPr id="9" name="CaixaDeTexto 8">
            <a:extLst>
              <a:ext uri="{FF2B5EF4-FFF2-40B4-BE49-F238E27FC236}">
                <a16:creationId xmlns:a16="http://schemas.microsoft.com/office/drawing/2014/main" xmlns="" id="{5D3AC729-8782-469A-AA45-E9693900FE78}"/>
              </a:ext>
            </a:extLst>
          </p:cNvPr>
          <p:cNvSpPr txBox="1"/>
          <p:nvPr/>
        </p:nvSpPr>
        <p:spPr>
          <a:xfrm>
            <a:off x="5260962" y="6196848"/>
            <a:ext cx="3185067" cy="276999"/>
          </a:xfrm>
          <a:prstGeom prst="rect">
            <a:avLst/>
          </a:prstGeom>
          <a:noFill/>
        </p:spPr>
        <p:txBody>
          <a:bodyPr wrap="square" rtlCol="0">
            <a:spAutoFit/>
          </a:bodyPr>
          <a:lstStyle/>
          <a:p>
            <a:pPr algn="ctr"/>
            <a:r>
              <a:rPr lang="pt-BR" sz="1200" b="1" dirty="0" err="1"/>
              <a:t>Image</a:t>
            </a:r>
            <a:r>
              <a:rPr lang="pt-BR" sz="1200" b="1" dirty="0"/>
              <a:t>: </a:t>
            </a:r>
            <a:r>
              <a:rPr lang="pt-BR" sz="1200" dirty="0" smtClean="0"/>
              <a:t>TRIM5alpha_complet_PopSet</a:t>
            </a:r>
            <a:endParaRPr lang="pt-BR" sz="1200" dirty="0"/>
          </a:p>
        </p:txBody>
      </p:sp>
      <p:pic>
        <p:nvPicPr>
          <p:cNvPr id="4" name="Imagem 3"/>
          <p:cNvPicPr>
            <a:picLocks noChangeAspect="1"/>
          </p:cNvPicPr>
          <p:nvPr/>
        </p:nvPicPr>
        <p:blipFill rotWithShape="1">
          <a:blip r:embed="rId2"/>
          <a:srcRect l="563"/>
          <a:stretch/>
        </p:blipFill>
        <p:spPr>
          <a:xfrm>
            <a:off x="4712910" y="618842"/>
            <a:ext cx="4265964" cy="5578005"/>
          </a:xfrm>
          <a:prstGeom prst="rect">
            <a:avLst/>
          </a:prstGeom>
        </p:spPr>
      </p:pic>
      <p:sp>
        <p:nvSpPr>
          <p:cNvPr id="6"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5060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pt-BR" altLang="zh-CN" sz="3200" b="1" dirty="0" smtClean="0">
                <a:solidFill>
                  <a:srgbClr val="92D050"/>
                </a:solidFill>
                <a:latin typeface="Microsoft YaHei" charset="-122"/>
                <a:ea typeface="Microsoft YaHei" charset="-122"/>
                <a:cs typeface="Microsoft YaHei" charset="-122"/>
              </a:rPr>
              <a:t>Fasta </a:t>
            </a:r>
            <a:r>
              <a:rPr kumimoji="1" lang="pt-BR" altLang="zh-CN" sz="3200" b="1" dirty="0" err="1" smtClean="0">
                <a:solidFill>
                  <a:srgbClr val="92D050"/>
                </a:solidFill>
                <a:latin typeface="Microsoft YaHei" charset="-122"/>
                <a:ea typeface="Microsoft YaHei" charset="-122"/>
                <a:cs typeface="Microsoft YaHei" charset="-122"/>
              </a:rPr>
              <a:t>format</a:t>
            </a:r>
            <a:endParaRPr kumimoji="1" lang="zh-CN" altLang="en-US" sz="3200" b="1" dirty="0">
              <a:solidFill>
                <a:srgbClr val="92D050"/>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28650" y="1825625"/>
            <a:ext cx="7886700" cy="3618571"/>
          </a:xfrm>
        </p:spPr>
        <p:txBody>
          <a:bodyPr>
            <a:normAutofit/>
          </a:bodyPr>
          <a:lstStyle/>
          <a:p>
            <a:r>
              <a:rPr kumimoji="1" lang="en-US" altLang="zh-CN" sz="2400" dirty="0">
                <a:ea typeface="Microsoft YaHei" charset="-122"/>
                <a:cs typeface="Microsoft YaHei" charset="-122"/>
              </a:rPr>
              <a:t>The first line in a FASTA file started either with a "&gt;" (greater-than) symbol or, less frequently, a ";" (semicolon) and was taken as a comment. Subsequent lines starting with a semicolon would be ignored by </a:t>
            </a:r>
            <a:r>
              <a:rPr kumimoji="1" lang="en-US" altLang="zh-CN" sz="2400" dirty="0" smtClean="0">
                <a:ea typeface="Microsoft YaHei" charset="-122"/>
                <a:cs typeface="Microsoft YaHei" charset="-122"/>
              </a:rPr>
              <a:t>software.</a:t>
            </a:r>
          </a:p>
          <a:p>
            <a:r>
              <a:rPr kumimoji="1" lang="en-US" altLang="zh-CN" sz="2400" dirty="0" smtClean="0">
                <a:ea typeface="Microsoft YaHei" charset="-122"/>
                <a:cs typeface="Microsoft YaHei" charset="-122"/>
              </a:rPr>
              <a:t>Sequence </a:t>
            </a:r>
            <a:r>
              <a:rPr kumimoji="1" lang="en-US" altLang="zh-CN" sz="2400" dirty="0" err="1" smtClean="0">
                <a:ea typeface="Microsoft YaHei" charset="-122"/>
                <a:cs typeface="Microsoft YaHei" charset="-122"/>
              </a:rPr>
              <a:t>represenation</a:t>
            </a:r>
            <a:r>
              <a:rPr kumimoji="1" lang="en-US" altLang="zh-CN" sz="2400" dirty="0" smtClean="0">
                <a:ea typeface="Microsoft YaHei" charset="-122"/>
                <a:cs typeface="Microsoft YaHei" charset="-122"/>
              </a:rPr>
              <a:t>:</a:t>
            </a: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smtClean="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smtClean="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998" y="3719511"/>
            <a:ext cx="5778502" cy="2424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aixaDeTexto 4"/>
          <p:cNvSpPr txBox="1"/>
          <p:nvPr/>
        </p:nvSpPr>
        <p:spPr>
          <a:xfrm>
            <a:off x="1428749" y="6143825"/>
            <a:ext cx="4953000" cy="307777"/>
          </a:xfrm>
          <a:prstGeom prst="rect">
            <a:avLst/>
          </a:prstGeom>
          <a:noFill/>
        </p:spPr>
        <p:txBody>
          <a:bodyPr wrap="square" rtlCol="0">
            <a:spAutoFit/>
          </a:bodyPr>
          <a:lstStyle/>
          <a:p>
            <a:pPr algn="ctr"/>
            <a:r>
              <a:rPr lang="pt-BR" sz="1400" b="1" dirty="0" err="1" smtClean="0"/>
              <a:t>Table</a:t>
            </a:r>
            <a:r>
              <a:rPr lang="pt-BR" sz="1400" dirty="0" smtClean="0"/>
              <a:t>: https</a:t>
            </a:r>
            <a:r>
              <a:rPr lang="pt-BR" sz="1400" dirty="0"/>
              <a:t>://en.wikipedia.org/wiki/FASTA_format</a:t>
            </a:r>
          </a:p>
        </p:txBody>
      </p:sp>
    </p:spTree>
    <p:extLst>
      <p:ext uri="{BB962C8B-B14F-4D97-AF65-F5344CB8AC3E}">
        <p14:creationId xmlns:p14="http://schemas.microsoft.com/office/powerpoint/2010/main" val="3315002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pt-BR" altLang="zh-CN" sz="3200" b="1" dirty="0" err="1" smtClean="0">
                <a:solidFill>
                  <a:srgbClr val="92D050"/>
                </a:solidFill>
                <a:latin typeface="Microsoft YaHei" charset="-122"/>
                <a:ea typeface="Microsoft YaHei" charset="-122"/>
                <a:cs typeface="Microsoft YaHei" charset="-122"/>
              </a:rPr>
              <a:t>ClustalW</a:t>
            </a:r>
            <a:endParaRPr kumimoji="1" lang="zh-CN" altLang="en-US" sz="3200" b="1" dirty="0">
              <a:solidFill>
                <a:srgbClr val="92D050"/>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28650" y="1825625"/>
            <a:ext cx="7886700" cy="3618571"/>
          </a:xfrm>
        </p:spPr>
        <p:txBody>
          <a:bodyPr>
            <a:normAutofit lnSpcReduction="10000"/>
          </a:bodyPr>
          <a:lstStyle/>
          <a:p>
            <a:r>
              <a:rPr kumimoji="1" lang="en-US" altLang="zh-CN" sz="2400" dirty="0" err="1">
                <a:ea typeface="Microsoft YaHei" charset="-122"/>
                <a:cs typeface="Microsoft YaHei" charset="-122"/>
              </a:rPr>
              <a:t>Clustal</a:t>
            </a:r>
            <a:r>
              <a:rPr kumimoji="1" lang="en-US" altLang="zh-CN" sz="2400" dirty="0">
                <a:ea typeface="Microsoft YaHei" charset="-122"/>
                <a:cs typeface="Microsoft YaHei" charset="-122"/>
              </a:rPr>
              <a:t> is a series of widely used computer programs used in Bioinformatics for multiple sequence alignment</a:t>
            </a:r>
            <a:r>
              <a:rPr kumimoji="1" lang="en-US" altLang="zh-CN" sz="2400" dirty="0" smtClean="0">
                <a:ea typeface="Microsoft YaHei" charset="-122"/>
                <a:cs typeface="Microsoft YaHei" charset="-122"/>
              </a:rPr>
              <a:t>.</a:t>
            </a:r>
          </a:p>
          <a:p>
            <a:endParaRPr kumimoji="1" lang="en-US" altLang="zh-CN" sz="2400" dirty="0">
              <a:ea typeface="Microsoft YaHei" charset="-122"/>
              <a:cs typeface="Microsoft YaHei" charset="-122"/>
            </a:endParaRPr>
          </a:p>
          <a:p>
            <a:r>
              <a:rPr lang="en-US" sz="2400" dirty="0" err="1" smtClean="0"/>
              <a:t>ClustalW</a:t>
            </a:r>
            <a:r>
              <a:rPr lang="en-US" sz="2400" dirty="0" smtClean="0"/>
              <a:t> </a:t>
            </a:r>
            <a:r>
              <a:rPr lang="en-US" sz="2400" dirty="0"/>
              <a:t>uses progressive alignment methods, which align the most similar sequences first and work their way down to the least similar sequences until a global alignment is created. </a:t>
            </a:r>
            <a:endParaRPr lang="en-US" sz="2400" dirty="0" smtClean="0"/>
          </a:p>
          <a:p>
            <a:endParaRPr lang="en-US" sz="2400" dirty="0" smtClean="0"/>
          </a:p>
          <a:p>
            <a:r>
              <a:rPr lang="en-US" sz="2400" dirty="0" smtClean="0"/>
              <a:t> Time complexity of O(N²) because of its use of the neighbor-</a:t>
            </a:r>
            <a:r>
              <a:rPr lang="en-US" sz="2400" dirty="0" err="1" smtClean="0"/>
              <a:t>joing</a:t>
            </a:r>
            <a:r>
              <a:rPr lang="en-US" sz="2400" dirty="0" smtClean="0"/>
              <a:t> method.</a:t>
            </a: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a:p>
            <a:endParaRPr kumimoji="1" lang="en-US" altLang="zh-CN" sz="2400" dirty="0">
              <a:ea typeface="Microsoft YaHei" charset="-122"/>
              <a:cs typeface="Microsoft YaHei" charset="-122"/>
            </a:endParaRPr>
          </a:p>
        </p:txBody>
      </p:sp>
    </p:spTree>
    <p:extLst>
      <p:ext uri="{BB962C8B-B14F-4D97-AF65-F5344CB8AC3E}">
        <p14:creationId xmlns:p14="http://schemas.microsoft.com/office/powerpoint/2010/main" val="2634577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b="1" dirty="0" err="1" smtClean="0">
                <a:solidFill>
                  <a:srgbClr val="92D050"/>
                </a:solidFill>
                <a:latin typeface="Microsoft YaHei" charset="-122"/>
                <a:ea typeface="Microsoft YaHei" charset="-122"/>
                <a:cs typeface="Microsoft YaHei" charset="-122"/>
              </a:rPr>
              <a:t>Biopython</a:t>
            </a:r>
            <a:endParaRPr kumimoji="1" lang="zh-CN" altLang="en-US" sz="3200" b="1" dirty="0">
              <a:solidFill>
                <a:srgbClr val="92D050"/>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normAutofit/>
          </a:bodyPr>
          <a:lstStyle/>
          <a:p>
            <a:r>
              <a:rPr lang="en-US" altLang="zh-CN" sz="2400" dirty="0"/>
              <a:t>There are lots of algorithms out there for aligning sequences, both pairwise alignments and multiple sequence </a:t>
            </a:r>
            <a:r>
              <a:rPr lang="en-US" altLang="zh-CN" sz="2400" dirty="0" smtClean="0"/>
              <a:t>alignments including  </a:t>
            </a:r>
            <a:r>
              <a:rPr lang="en-US" altLang="zh-CN" sz="2400" dirty="0" err="1" smtClean="0"/>
              <a:t>ClustalW</a:t>
            </a:r>
            <a:r>
              <a:rPr lang="en-US" altLang="zh-CN" sz="2400" dirty="0" smtClean="0"/>
              <a:t>.</a:t>
            </a:r>
          </a:p>
          <a:p>
            <a:endParaRPr kumimoji="1" lang="en-US" altLang="zh-CN" sz="2400" dirty="0"/>
          </a:p>
          <a:p>
            <a:r>
              <a:rPr kumimoji="1" lang="en-US" altLang="zh-CN" sz="2400" dirty="0" smtClean="0"/>
              <a:t>Create Tree </a:t>
            </a:r>
            <a:r>
              <a:rPr kumimoji="1" lang="en-US" altLang="zh-CN" sz="2400" dirty="0"/>
              <a:t>objects. The Tree object contains global information about the tree, such as whether it’s rooted or unrooted. It has one root clade, and under that, it’s nested lists of clades all the way down to the tips.</a:t>
            </a:r>
            <a:endParaRPr kumimoji="1" lang="en-US" altLang="zh-CN" sz="2400" dirty="0"/>
          </a:p>
          <a:p>
            <a:endParaRPr kumimoji="1" lang="en-US" altLang="zh-CN" sz="2400" dirty="0"/>
          </a:p>
          <a:p>
            <a:endParaRPr kumimoji="1" lang="zh-CN" altLang="en-US" sz="2400" dirty="0"/>
          </a:p>
        </p:txBody>
      </p:sp>
    </p:spTree>
    <p:extLst>
      <p:ext uri="{BB962C8B-B14F-4D97-AF65-F5344CB8AC3E}">
        <p14:creationId xmlns:p14="http://schemas.microsoft.com/office/powerpoint/2010/main" val="1507181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pt-BR" altLang="zh-CN" sz="3200" b="1" dirty="0" err="1" smtClean="0">
                <a:solidFill>
                  <a:srgbClr val="92D050"/>
                </a:solidFill>
                <a:latin typeface="Microsoft YaHei" charset="-122"/>
                <a:ea typeface="Microsoft YaHei" charset="-122"/>
                <a:cs typeface="Microsoft YaHei" charset="-122"/>
              </a:rPr>
              <a:t>References</a:t>
            </a:r>
            <a:endParaRPr kumimoji="1" lang="zh-CN" altLang="en-US" sz="3200" b="1" dirty="0">
              <a:solidFill>
                <a:srgbClr val="92D050"/>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28650" y="1825625"/>
            <a:ext cx="7886700" cy="4587875"/>
          </a:xfrm>
        </p:spPr>
        <p:txBody>
          <a:bodyPr>
            <a:normAutofit/>
          </a:bodyPr>
          <a:lstStyle/>
          <a:p>
            <a:pPr algn="just"/>
            <a:r>
              <a:rPr lang="en-US" sz="2000" b="1" dirty="0"/>
              <a:t>The Phylogenetic Handbook: </a:t>
            </a:r>
            <a:r>
              <a:rPr lang="en-US" sz="2000" dirty="0"/>
              <a:t>A Practical Approach to Phylogenetic Analysis and Hypothesis </a:t>
            </a:r>
            <a:r>
              <a:rPr lang="en-US" sz="2000" dirty="0" smtClean="0"/>
              <a:t>Testing</a:t>
            </a:r>
            <a:r>
              <a:rPr lang="en-US" sz="2000" dirty="0" smtClean="0"/>
              <a:t>.</a:t>
            </a:r>
          </a:p>
          <a:p>
            <a:pPr algn="just"/>
            <a:endParaRPr lang="en-US" sz="2000" dirty="0" smtClean="0"/>
          </a:p>
          <a:p>
            <a:pPr algn="just"/>
            <a:r>
              <a:rPr lang="pt-BR" sz="2000" b="1" dirty="0"/>
              <a:t>Positive </a:t>
            </a:r>
            <a:r>
              <a:rPr lang="pt-BR" sz="2000" b="1" dirty="0" err="1"/>
              <a:t>selection</a:t>
            </a:r>
            <a:r>
              <a:rPr lang="pt-BR" sz="2000" b="1" dirty="0"/>
              <a:t> </a:t>
            </a:r>
            <a:r>
              <a:rPr lang="pt-BR" sz="2000" b="1" dirty="0" err="1"/>
              <a:t>of</a:t>
            </a:r>
            <a:r>
              <a:rPr lang="pt-BR" sz="2000" b="1" dirty="0"/>
              <a:t> </a:t>
            </a:r>
            <a:r>
              <a:rPr lang="pt-BR" sz="2000" b="1" dirty="0" err="1"/>
              <a:t>primate</a:t>
            </a:r>
            <a:r>
              <a:rPr lang="pt-BR" sz="2000" b="1" dirty="0"/>
              <a:t> TRIM5</a:t>
            </a:r>
            <a:r>
              <a:rPr lang="el-GR" sz="2000" b="1" dirty="0"/>
              <a:t>α </a:t>
            </a:r>
            <a:r>
              <a:rPr lang="pt-BR" sz="2000" b="1" dirty="0" err="1"/>
              <a:t>identifies</a:t>
            </a:r>
            <a:r>
              <a:rPr lang="pt-BR" sz="2000" b="1" dirty="0"/>
              <a:t> a </a:t>
            </a:r>
            <a:r>
              <a:rPr lang="pt-BR" sz="2000" b="1" dirty="0" err="1"/>
              <a:t>critical</a:t>
            </a:r>
            <a:r>
              <a:rPr lang="pt-BR" sz="2000" b="1" dirty="0"/>
              <a:t> </a:t>
            </a:r>
            <a:r>
              <a:rPr lang="pt-BR" sz="2000" b="1" dirty="0" err="1"/>
              <a:t>species-specific</a:t>
            </a:r>
            <a:r>
              <a:rPr lang="pt-BR" sz="2000" b="1" dirty="0"/>
              <a:t> retroviral </a:t>
            </a:r>
            <a:r>
              <a:rPr lang="pt-BR" sz="2000" b="1" dirty="0" err="1"/>
              <a:t>restriction</a:t>
            </a:r>
            <a:r>
              <a:rPr lang="pt-BR" sz="2000" b="1" dirty="0"/>
              <a:t> </a:t>
            </a:r>
            <a:r>
              <a:rPr lang="pt-BR" sz="2000" b="1" dirty="0" err="1" smtClean="0"/>
              <a:t>domain</a:t>
            </a:r>
            <a:r>
              <a:rPr lang="pt-BR" sz="2000" b="1" dirty="0" smtClean="0"/>
              <a:t>: </a:t>
            </a:r>
            <a:r>
              <a:rPr lang="pt-BR" sz="2000" dirty="0" smtClean="0"/>
              <a:t>Sara </a:t>
            </a:r>
            <a:r>
              <a:rPr lang="pt-BR" sz="2000" dirty="0"/>
              <a:t>L. Sawyer, </a:t>
            </a:r>
            <a:r>
              <a:rPr lang="pt-BR" sz="2000" dirty="0" err="1"/>
              <a:t>Lily</a:t>
            </a:r>
            <a:r>
              <a:rPr lang="pt-BR" sz="2000" dirty="0"/>
              <a:t> I. Wu, Michael </a:t>
            </a:r>
            <a:r>
              <a:rPr lang="pt-BR" sz="2000" dirty="0" err="1"/>
              <a:t>Emerman</a:t>
            </a:r>
            <a:r>
              <a:rPr lang="pt-BR" sz="2000" dirty="0"/>
              <a:t>, </a:t>
            </a:r>
            <a:r>
              <a:rPr lang="pt-BR" sz="2000" dirty="0" err="1"/>
              <a:t>Harmit</a:t>
            </a:r>
            <a:r>
              <a:rPr lang="pt-BR" sz="2000" dirty="0"/>
              <a:t> S. </a:t>
            </a:r>
            <a:r>
              <a:rPr lang="pt-BR" sz="2000" dirty="0" err="1"/>
              <a:t>Malik</a:t>
            </a:r>
            <a:endParaRPr lang="en-US" dirty="0" smtClean="0"/>
          </a:p>
          <a:p>
            <a:endParaRPr lang="en-US" b="1" dirty="0"/>
          </a:p>
          <a:p>
            <a:endParaRPr kumimoji="1" lang="pt-BR" altLang="zh-CN" sz="2400" dirty="0"/>
          </a:p>
        </p:txBody>
      </p:sp>
    </p:spTree>
    <p:extLst>
      <p:ext uri="{BB962C8B-B14F-4D97-AF65-F5344CB8AC3E}">
        <p14:creationId xmlns:p14="http://schemas.microsoft.com/office/powerpoint/2010/main" val="1689992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2229</TotalTime>
  <Words>392</Words>
  <Application>Microsoft Office PowerPoint</Application>
  <PresentationFormat>Apresentação na tela (4:3)</PresentationFormat>
  <Paragraphs>73</Paragraphs>
  <Slides>8</Slides>
  <Notes>1</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Office 主题</vt:lpstr>
      <vt:lpstr>Bioinformatic Analysis Midterm Project  </vt:lpstr>
      <vt:lpstr>Recaptulation</vt:lpstr>
      <vt:lpstr>Introduction TRIM5alpha</vt:lpstr>
      <vt:lpstr>Data </vt:lpstr>
      <vt:lpstr>Fasta format</vt:lpstr>
      <vt:lpstr>ClustalW</vt:lpstr>
      <vt:lpstr>Biopython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Zillow Scraping with Python</dc:title>
  <dc:creator>Office 365</dc:creator>
  <cp:lastModifiedBy>aranda</cp:lastModifiedBy>
  <cp:revision>46</cp:revision>
  <dcterms:created xsi:type="dcterms:W3CDTF">2017-10-24T01:06:54Z</dcterms:created>
  <dcterms:modified xsi:type="dcterms:W3CDTF">2018-11-06T22:03:38Z</dcterms:modified>
</cp:coreProperties>
</file>