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32" autoAdjust="0"/>
  </p:normalViewPr>
  <p:slideViewPr>
    <p:cSldViewPr snapToGrid="0">
      <p:cViewPr>
        <p:scale>
          <a:sx n="100" d="100"/>
          <a:sy n="100" d="100"/>
        </p:scale>
        <p:origin x="289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96A-BC9B-1E7D-A8DD-DED3E0F2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1670F-D523-ACB7-FA4F-C6E73C96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6B5F-63D9-9D69-A6FE-0DBEB290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9721-9B22-51D5-610F-3E47D9B4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1AF5-24B6-C8A3-A461-FF39679B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0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7743-DBA6-849E-B3AE-8EF37382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0DC28-F544-01A4-4668-C9F20ADB1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7847-9903-D8E0-2F9D-E2E13A0D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6FAC-8047-0B06-7A87-CEAE7BFB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9049-E7A2-7E3B-BAB4-5104C67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22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88E0E-B944-5DF6-F8A4-36DD3D94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FE26D-D277-07E8-F615-CC33E98D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2AAD-6B86-E930-BE09-26E6645F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CA1C-A826-252F-61CE-6DDC00E3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F783-4281-3164-5829-7CBBE166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87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FAE1-7E93-C83D-DDF0-4F6C6871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3A0-1C76-7D69-D772-8D600454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7150-9959-0D13-716A-987186A3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CF9F-5FB1-4670-F91D-4F040C4B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B5A2-AC88-DE0B-6AAC-42CEAE2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1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7B36-0E28-1D63-02CD-897D9BFD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8B58-6382-7B57-CAA7-1D8FCBCF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F69F-8AD0-6B58-D2B4-A6F3658D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E580-D9AC-7D9D-D23C-5DB962B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2D2F1-F872-A9CF-A9A0-B4E550F3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52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159F-0C0B-6973-BEBC-E4EBA693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4B3E-B740-E115-7005-9E2401F9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376D-1A95-B2CE-C985-A479A5F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D8E45-3FDD-D2C7-1A8D-E7F18661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5BEB-4DD5-7B2A-DD77-EE782713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4E47-3CF3-1645-875B-095A12F2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EB7B-E10E-895C-1A0A-BC6CE6CF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9319-0A67-1A0A-30BC-5D7480FB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C10B-21C9-C17F-FB07-A2D55AB0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FC877-94F7-7408-D7B4-E1D84DAC6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9EE0A-DAD8-6DFC-8081-886006B39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18C03-7D1C-51A4-187E-DDDD388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95EF-93E0-C4A7-A7BB-1FDD8DB3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829B7-B05C-C93C-7D26-1D266610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3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B399-8FE7-E2B1-7048-605A3A9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3A33-B309-2552-6345-2CD8C79A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45E22-C358-F01A-A3F0-95E9EBC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DA94-2D4A-CC29-50B8-18E536C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5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77FA1-D37C-1DD9-8118-E358F0C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574C5-62BC-76DC-6B89-5640B44E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1B49-E60E-E712-8B29-9D27581B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4B2B-4821-5C01-531F-6C7FAA74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1C12-B2D7-83D8-AD29-D475D710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F085-2D25-61DE-0020-D7368F87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3415-DE9D-FCDA-C064-97482E3A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0A3F-E275-517C-BC26-DBA829C5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1F21A-D57F-A198-C469-E1147D5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87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BF8B-DD96-CED1-ECD1-2A8BDF6D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8239-ADE6-F969-FB91-EB448BE64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4C4E-B262-0524-E4E7-87783B0D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FC84-11BE-1561-8CA0-FB7A598D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0EA8-48C1-C944-43E4-55B10B34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550F-6240-6175-7C44-6C8D3EC6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9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4DFAF-FD21-8CFC-4AAE-EBC9FE03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87861-485A-9173-E767-66D81830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8A-8D77-0A6D-8D6A-F01E37FAB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178B-78C3-4331-90D1-F7BD7BF42DF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2B2F-5F79-6D35-D705-B2AF1006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86F2-15EE-702B-1CC9-F7F40A26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86D8-B485-47C6-8553-A37038901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8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B3409A75-5842-3F46-E7B1-71627E178008}"/>
              </a:ext>
            </a:extLst>
          </p:cNvPr>
          <p:cNvSpPr/>
          <p:nvPr/>
        </p:nvSpPr>
        <p:spPr>
          <a:xfrm rot="2999512">
            <a:off x="4947273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4C4E18CE-E835-B1A6-70F4-02ED7C4F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27530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91308F-C2B6-A1DD-3E77-54C5E4233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3B4F1F0C-0893-5970-3E9D-2000BC78AF00}"/>
              </a:ext>
            </a:extLst>
          </p:cNvPr>
          <p:cNvSpPr txBox="1">
            <a:spLocks/>
          </p:cNvSpPr>
          <p:nvPr/>
        </p:nvSpPr>
        <p:spPr>
          <a:xfrm>
            <a:off x="6516549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5BC8784D-8109-186D-2A13-31CE823F0AF0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CE05EBA-1F76-CCCC-F9B0-6F930A9A65A5}"/>
              </a:ext>
            </a:extLst>
          </p:cNvPr>
          <p:cNvSpPr txBox="1"/>
          <p:nvPr/>
        </p:nvSpPr>
        <p:spPr>
          <a:xfrm>
            <a:off x="6516549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893ECDC6-4EBF-95AC-4DBC-B389DD50F91B}"/>
              </a:ext>
            </a:extLst>
          </p:cNvPr>
          <p:cNvSpPr txBox="1"/>
          <p:nvPr/>
        </p:nvSpPr>
        <p:spPr>
          <a:xfrm>
            <a:off x="1080321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A74BC03-6B8F-12B5-890F-34F2AB18B6AD}"/>
              </a:ext>
            </a:extLst>
          </p:cNvPr>
          <p:cNvSpPr txBox="1"/>
          <p:nvPr/>
        </p:nvSpPr>
        <p:spPr>
          <a:xfrm>
            <a:off x="7656071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3C9CEF6-4FA6-D928-AC55-60CAAFB47BF6}"/>
              </a:ext>
            </a:extLst>
          </p:cNvPr>
          <p:cNvSpPr txBox="1"/>
          <p:nvPr/>
        </p:nvSpPr>
        <p:spPr>
          <a:xfrm>
            <a:off x="1268636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91F23B61-373C-863B-BD61-E784650AA70A}"/>
              </a:ext>
            </a:extLst>
          </p:cNvPr>
          <p:cNvCxnSpPr>
            <a:cxnSpLocks/>
          </p:cNvCxnSpPr>
          <p:nvPr/>
        </p:nvCxnSpPr>
        <p:spPr>
          <a:xfrm>
            <a:off x="1281971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F5900EBE-6886-CB01-BDEE-181E245C9BD1}"/>
              </a:ext>
            </a:extLst>
          </p:cNvPr>
          <p:cNvSpPr txBox="1"/>
          <p:nvPr/>
        </p:nvSpPr>
        <p:spPr>
          <a:xfrm>
            <a:off x="12846660" y="1690688"/>
            <a:ext cx="627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DFBanker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 top financial institution, faced challenges with credit card transaction data.</a:t>
            </a:r>
          </a:p>
          <a:p>
            <a:pPr algn="ctr"/>
            <a:endParaRPr lang="en-CA" sz="1400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A06C68C-DA02-F89C-F4C6-DEB6589C856F}"/>
              </a:ext>
            </a:extLst>
          </p:cNvPr>
          <p:cNvSpPr txBox="1"/>
          <p:nvPr/>
        </p:nvSpPr>
        <p:spPr>
          <a:xfrm>
            <a:off x="16720667" y="2552462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Our approach: Leveraging clustering analytics to gain insights.</a:t>
            </a:r>
            <a:endParaRPr lang="en-CA" sz="2000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CF2076B-2C58-9349-C638-3F6D2CB88E3C}"/>
              </a:ext>
            </a:extLst>
          </p:cNvPr>
          <p:cNvSpPr txBox="1"/>
          <p:nvPr/>
        </p:nvSpPr>
        <p:spPr>
          <a:xfrm>
            <a:off x="12846659" y="3578322"/>
            <a:ext cx="674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Result: Optimized fraud detection, tailored marketing, and enhanced customer experience.</a:t>
            </a:r>
            <a:endParaRPr lang="en-CA" sz="20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9345A8DD-D0D6-08FB-BA5A-2C92A087025A}"/>
              </a:ext>
            </a:extLst>
          </p:cNvPr>
          <p:cNvSpPr txBox="1"/>
          <p:nvPr/>
        </p:nvSpPr>
        <p:spPr>
          <a:xfrm>
            <a:off x="16720667" y="4696515"/>
            <a:ext cx="627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Together, we shape the future of data-driven finance.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6155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A3E99-EC1A-75CA-64A5-C3F6381C4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5892D90B-3D66-07B1-817C-BD00F67CB002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D6D11415-7BCC-A8EF-17F4-86DC1441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A4B6B7-BE41-4618-72AC-988D2D3C3E45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6C81B9A4-BD57-5132-5778-9B227392D1FC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2A3408EC-68C6-4908-5085-0B5A7DFCF364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0CDAE954-9360-8DFC-2CBB-C86F93953F54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C98AB0B-212E-637C-2994-AE8040B5CFFE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EB6B091B-78C8-9870-3771-8D824435CEE6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009BD0B0-E308-FECF-8380-25505499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2D1CF-C18C-CDDB-1A49-E61AC340B323}"/>
              </a:ext>
            </a:extLst>
          </p:cNvPr>
          <p:cNvSpPr txBox="1"/>
          <p:nvPr/>
        </p:nvSpPr>
        <p:spPr>
          <a:xfrm>
            <a:off x="34196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3FBD74-7407-E8AF-707E-2925A6CB4FD3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DDAFFA-831F-783E-76C4-14984E03621E}"/>
              </a:ext>
            </a:extLst>
          </p:cNvPr>
          <p:cNvSpPr txBox="1"/>
          <p:nvPr/>
        </p:nvSpPr>
        <p:spPr>
          <a:xfrm>
            <a:off x="13114985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533BF-9C74-6870-0EB8-67E88A8BF081}"/>
              </a:ext>
            </a:extLst>
          </p:cNvPr>
          <p:cNvCxnSpPr>
            <a:cxnSpLocks/>
          </p:cNvCxnSpPr>
          <p:nvPr/>
        </p:nvCxnSpPr>
        <p:spPr>
          <a:xfrm>
            <a:off x="1311498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9F27AA-76BC-2DD4-EB02-F6A7012E8C2D}"/>
              </a:ext>
            </a:extLst>
          </p:cNvPr>
          <p:cNvSpPr txBox="1"/>
          <p:nvPr/>
        </p:nvSpPr>
        <p:spPr>
          <a:xfrm>
            <a:off x="1083285" y="1690688"/>
            <a:ext cx="627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DFBanker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 top financial institution, faced challenges with credit card transaction data.</a:t>
            </a:r>
          </a:p>
          <a:p>
            <a:pPr algn="ctr"/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EC564-C6D7-5C8A-BFE7-241EF977EDEA}"/>
              </a:ext>
            </a:extLst>
          </p:cNvPr>
          <p:cNvSpPr txBox="1"/>
          <p:nvPr/>
        </p:nvSpPr>
        <p:spPr>
          <a:xfrm>
            <a:off x="4957292" y="2552462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Our approach: Leveraging clustering analytics to gain insights.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2118A-4EB9-0776-FF8B-C741B01919B2}"/>
              </a:ext>
            </a:extLst>
          </p:cNvPr>
          <p:cNvSpPr txBox="1"/>
          <p:nvPr/>
        </p:nvSpPr>
        <p:spPr>
          <a:xfrm>
            <a:off x="1083284" y="3578322"/>
            <a:ext cx="674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Result: Tailored marketing, and enhanced customer experience.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2591D-62CB-6762-6D09-73E8018A2D86}"/>
              </a:ext>
            </a:extLst>
          </p:cNvPr>
          <p:cNvSpPr txBox="1"/>
          <p:nvPr/>
        </p:nvSpPr>
        <p:spPr>
          <a:xfrm>
            <a:off x="4957292" y="4696515"/>
            <a:ext cx="627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Together, we shape the future of data-driven finance.</a:t>
            </a:r>
            <a:endParaRPr lang="en-CA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F3306-4E78-8B31-0D77-47991C400710}"/>
              </a:ext>
            </a:extLst>
          </p:cNvPr>
          <p:cNvSpPr txBox="1"/>
          <p:nvPr/>
        </p:nvSpPr>
        <p:spPr>
          <a:xfrm>
            <a:off x="13159704" y="1557338"/>
            <a:ext cx="374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latin typeface="Söhne"/>
              </a:rPr>
              <a:t>Who Are We?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4Friends ML Inc.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Experts in analytics and machine learning</a:t>
            </a:r>
            <a:endParaRPr lang="en-CA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43F9C-BC75-442E-AF45-1DE668C7E5E3}"/>
              </a:ext>
            </a:extLst>
          </p:cNvPr>
          <p:cNvSpPr txBox="1"/>
          <p:nvPr/>
        </p:nvSpPr>
        <p:spPr>
          <a:xfrm>
            <a:off x="20115240" y="1557338"/>
            <a:ext cx="3743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Our Mission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To provide tailored solutions to </a:t>
            </a:r>
            <a:r>
              <a:rPr lang="en-US" sz="2000" dirty="0" err="1"/>
              <a:t>DFBanker's</a:t>
            </a:r>
            <a:r>
              <a:rPr lang="en-US" sz="2000" dirty="0"/>
              <a:t> data challenges</a:t>
            </a:r>
          </a:p>
          <a:p>
            <a:pPr>
              <a:buNone/>
            </a:pPr>
            <a:r>
              <a:rPr lang="en-US" sz="2000" dirty="0"/>
              <a:t>Leveraging advanced techniques to analyze credit card transaction data</a:t>
            </a:r>
            <a:endParaRPr lang="en-CA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DC32B-1D8A-9987-C50C-F3FC64366346}"/>
              </a:ext>
            </a:extLst>
          </p:cNvPr>
          <p:cNvSpPr txBox="1"/>
          <p:nvPr/>
        </p:nvSpPr>
        <p:spPr>
          <a:xfrm>
            <a:off x="15304733" y="3573130"/>
            <a:ext cx="46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What We Offer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Insights into customer behavior through data analysis</a:t>
            </a:r>
          </a:p>
          <a:p>
            <a:pPr>
              <a:buNone/>
            </a:pPr>
            <a:r>
              <a:rPr lang="en-US" sz="2000" dirty="0"/>
              <a:t>Focus on improving fraud detection, refining marketing strategies, and enhancing customer experience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5075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12BC-9555-D034-1019-888F7BD6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7FA5D30B-F3B9-9841-BF7F-249F67727D94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751DD21F-6BCB-98D7-8F02-E9A509C9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E347BD-13A1-A266-704D-BA60DFF2B549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DDC853CC-3E18-8540-B9FD-C1387DBFE10B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A417AF3-EAF1-E0D4-BEE0-FB9D29304E6A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9939FCD0-2D40-8AE3-1D53-EB0F450681CC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7887584-3E80-B117-C82B-A003B850384F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1896C1A8-F7D1-96A3-7BCC-36C6C838A13D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627315A2-A06C-9FAC-725A-C66B13F4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86BC8-F9DF-5CAA-40B1-C486FDA2B1F7}"/>
              </a:ext>
            </a:extLst>
          </p:cNvPr>
          <p:cNvSpPr txBox="1"/>
          <p:nvPr/>
        </p:nvSpPr>
        <p:spPr>
          <a:xfrm>
            <a:off x="34196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6639C-27B9-F41D-7FC7-AEA242BEF23F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731618-6D0C-07B8-C0BF-90173C626E8C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9D2C1-33D6-C068-4CE0-4F5C03C3C694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E36B1-B305-1F70-1605-8B8F8BC2BDD2}"/>
              </a:ext>
            </a:extLst>
          </p:cNvPr>
          <p:cNvSpPr txBox="1"/>
          <p:nvPr/>
        </p:nvSpPr>
        <p:spPr>
          <a:xfrm>
            <a:off x="1321976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165EE-B5CF-1DA0-B0FF-4ABD0EC5048E}"/>
              </a:ext>
            </a:extLst>
          </p:cNvPr>
          <p:cNvCxnSpPr>
            <a:cxnSpLocks/>
          </p:cNvCxnSpPr>
          <p:nvPr/>
        </p:nvCxnSpPr>
        <p:spPr>
          <a:xfrm>
            <a:off x="132197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DEA3C9-F84B-EB9C-37E2-0BF99704C02D}"/>
              </a:ext>
            </a:extLst>
          </p:cNvPr>
          <p:cNvSpPr txBox="1"/>
          <p:nvPr/>
        </p:nvSpPr>
        <p:spPr>
          <a:xfrm>
            <a:off x="-10975365" y="1690688"/>
            <a:ext cx="627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DFBanker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 top financial institution, faced challenges with credit card transaction data.</a:t>
            </a:r>
          </a:p>
          <a:p>
            <a:pPr algn="ctr"/>
            <a:endParaRPr lang="en-CA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BDF2-CE87-5893-5FA4-31751A244A57}"/>
              </a:ext>
            </a:extLst>
          </p:cNvPr>
          <p:cNvSpPr txBox="1"/>
          <p:nvPr/>
        </p:nvSpPr>
        <p:spPr>
          <a:xfrm>
            <a:off x="-7101358" y="2552462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Our approach: Leveraging clustering analytics to gain insights.</a:t>
            </a:r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F95C-BD84-9ACC-7A9F-99DEA6E9C446}"/>
              </a:ext>
            </a:extLst>
          </p:cNvPr>
          <p:cNvSpPr txBox="1"/>
          <p:nvPr/>
        </p:nvSpPr>
        <p:spPr>
          <a:xfrm>
            <a:off x="-10975366" y="3578322"/>
            <a:ext cx="674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Result: Tailored marketing, and enhanced customer experience.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6DD85-E448-E03B-38F9-8A3AB6E9FFBD}"/>
              </a:ext>
            </a:extLst>
          </p:cNvPr>
          <p:cNvSpPr txBox="1"/>
          <p:nvPr/>
        </p:nvSpPr>
        <p:spPr>
          <a:xfrm>
            <a:off x="-7101358" y="4696515"/>
            <a:ext cx="627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r>
              <a:rPr lang="en-US" sz="2000" dirty="0"/>
              <a:t> Together, we shape the future of data-driven finance.</a:t>
            </a:r>
            <a:endParaRPr lang="en-C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2F9C7-19F1-B4D7-9B0F-D9DEE214AC33}"/>
              </a:ext>
            </a:extLst>
          </p:cNvPr>
          <p:cNvSpPr txBox="1"/>
          <p:nvPr/>
        </p:nvSpPr>
        <p:spPr>
          <a:xfrm>
            <a:off x="653379" y="1557338"/>
            <a:ext cx="374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latin typeface="Söhne"/>
              </a:rPr>
              <a:t>Who Are We?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4Friends ML Inc.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Experts in analytics and machine learning</a:t>
            </a:r>
            <a:endParaRPr lang="en-CA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34181-CFB8-2CC1-FE12-FA872F1F10E8}"/>
              </a:ext>
            </a:extLst>
          </p:cNvPr>
          <p:cNvSpPr txBox="1"/>
          <p:nvPr/>
        </p:nvSpPr>
        <p:spPr>
          <a:xfrm>
            <a:off x="7608915" y="1557338"/>
            <a:ext cx="3743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Our Mission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To provide tailored solutions to </a:t>
            </a:r>
            <a:r>
              <a:rPr lang="en-US" sz="2000" dirty="0" err="1"/>
              <a:t>DFBanker's</a:t>
            </a:r>
            <a:r>
              <a:rPr lang="en-US" sz="2000" dirty="0"/>
              <a:t> data challenges</a:t>
            </a:r>
          </a:p>
          <a:p>
            <a:pPr>
              <a:buNone/>
            </a:pPr>
            <a:r>
              <a:rPr lang="en-US" sz="2000" dirty="0"/>
              <a:t>Leveraging advanced techniques to analyze credit card transaction data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D41BA-FD13-5E8B-1B29-D0B123FBBEF8}"/>
              </a:ext>
            </a:extLst>
          </p:cNvPr>
          <p:cNvSpPr txBox="1"/>
          <p:nvPr/>
        </p:nvSpPr>
        <p:spPr>
          <a:xfrm>
            <a:off x="2798408" y="3573130"/>
            <a:ext cx="46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What We Offer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Insights into customer behavior through data analysis</a:t>
            </a:r>
          </a:p>
          <a:p>
            <a:pPr>
              <a:buNone/>
            </a:pPr>
            <a:r>
              <a:rPr lang="en-US" sz="2000" dirty="0"/>
              <a:t>Focus on improving fraud detection, refining marketing strategies, and enhancing customer experience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4804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6FD0-C1BF-F856-E393-6C7E7B4F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AC29E263-4E47-10C7-90AE-B95986BB79FF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2EBFFA33-AA0A-9236-481A-893F6C55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44DA09F-FCF4-2DBA-A00B-CD2B1CA18EF2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9C446C1D-1551-9680-F543-BF4CC907A3F6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5257CE18-5192-509E-5A05-1CB0A87FB68C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2EF71EE-13CE-5958-B75C-D107C9A19311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10F7F0F-830C-2DA9-0719-667A0F0F0F46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84E420C3-B0D5-4AC8-864C-487CDEEB4BD6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0203D9A1-9024-0A98-8623-5813C2CFC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7CA85-4296-1368-E479-A7A612D714D8}"/>
              </a:ext>
            </a:extLst>
          </p:cNvPr>
          <p:cNvSpPr txBox="1"/>
          <p:nvPr/>
        </p:nvSpPr>
        <p:spPr>
          <a:xfrm>
            <a:off x="34196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66A0D8-FAD7-B692-9F74-B8A1129E7D55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C765AE-BEFA-429A-0218-145B54A70CD6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150D07-E81A-44C2-9DA1-2719089639F9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852A7F-D64B-ABDA-00C2-833CA58288E2}"/>
              </a:ext>
            </a:extLst>
          </p:cNvPr>
          <p:cNvSpPr txBox="1"/>
          <p:nvPr/>
        </p:nvSpPr>
        <p:spPr>
          <a:xfrm>
            <a:off x="-104784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48277A-7C94-5F83-1A3B-E86CC2DE3846}"/>
              </a:ext>
            </a:extLst>
          </p:cNvPr>
          <p:cNvCxnSpPr>
            <a:cxnSpLocks/>
          </p:cNvCxnSpPr>
          <p:nvPr/>
        </p:nvCxnSpPr>
        <p:spPr>
          <a:xfrm>
            <a:off x="-104784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217044-AC54-DC8E-ED97-53244B685143}"/>
              </a:ext>
            </a:extLst>
          </p:cNvPr>
          <p:cNvSpPr txBox="1"/>
          <p:nvPr/>
        </p:nvSpPr>
        <p:spPr>
          <a:xfrm>
            <a:off x="1331501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MODELING AND TRAINING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F64FE6-696D-1FD8-0A34-0DB38AD6C1A4}"/>
              </a:ext>
            </a:extLst>
          </p:cNvPr>
          <p:cNvCxnSpPr>
            <a:cxnSpLocks/>
          </p:cNvCxnSpPr>
          <p:nvPr/>
        </p:nvCxnSpPr>
        <p:spPr>
          <a:xfrm>
            <a:off x="1331501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3ADF1C-0E36-9EDC-AD82-CFB6A4E6D748}"/>
              </a:ext>
            </a:extLst>
          </p:cNvPr>
          <p:cNvSpPr txBox="1"/>
          <p:nvPr/>
        </p:nvSpPr>
        <p:spPr>
          <a:xfrm>
            <a:off x="-12072021" y="1557338"/>
            <a:ext cx="374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latin typeface="Söhne"/>
              </a:rPr>
              <a:t>Who Are We?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4Friends ML Inc.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Experts in analytics and machine learning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B6512-7292-830E-6065-79FBB58BA672}"/>
              </a:ext>
            </a:extLst>
          </p:cNvPr>
          <p:cNvSpPr txBox="1"/>
          <p:nvPr/>
        </p:nvSpPr>
        <p:spPr>
          <a:xfrm>
            <a:off x="-5116485" y="1557338"/>
            <a:ext cx="3743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Our Mission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To provide tailored solutions to </a:t>
            </a:r>
            <a:r>
              <a:rPr lang="en-US" sz="2000" dirty="0" err="1"/>
              <a:t>DFBanker's</a:t>
            </a:r>
            <a:r>
              <a:rPr lang="en-US" sz="2000" dirty="0"/>
              <a:t> data challenges</a:t>
            </a:r>
          </a:p>
          <a:p>
            <a:pPr>
              <a:buNone/>
            </a:pPr>
            <a:r>
              <a:rPr lang="en-US" sz="2000" dirty="0"/>
              <a:t>Leveraging advanced techniques to analyze credit card transaction data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4BFF4-FABA-1C60-435F-74722224FC3A}"/>
              </a:ext>
            </a:extLst>
          </p:cNvPr>
          <p:cNvSpPr txBox="1"/>
          <p:nvPr/>
        </p:nvSpPr>
        <p:spPr>
          <a:xfrm>
            <a:off x="-9926992" y="3573130"/>
            <a:ext cx="46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b="1" u="sng" dirty="0"/>
              <a:t>What We Offer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Insights into customer behavior through data analysis</a:t>
            </a:r>
          </a:p>
          <a:p>
            <a:pPr>
              <a:buNone/>
            </a:pPr>
            <a:r>
              <a:rPr lang="en-US" sz="2000" dirty="0"/>
              <a:t>Focus on improving fraud detection, refining marketing strategies, and enhancing customer experience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2630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2EB6-08A7-844D-428A-2816CD54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2BEBEB7D-1832-B3BE-39A5-DDF9A3A7E179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A733F6F9-B80C-5638-A70D-D6D64DB3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59C9BF-654F-E862-81E5-0FD642B7A988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E58552D5-7398-811D-888F-CE5B11A66497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BFE6D6A-F6F8-056F-9D75-D00224460928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FB2ADF7-8974-00A6-3205-8BBF4BF4A4FF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955E4C4-3621-F724-39BF-C8112EC9E110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A9B40403-D98E-624A-4AF9-8E760C0292BD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660C6E91-FB6D-B343-C7FB-DA97B58F8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BDE5B-8683-CE45-45B6-580DB2DC0CE4}"/>
              </a:ext>
            </a:extLst>
          </p:cNvPr>
          <p:cNvSpPr txBox="1"/>
          <p:nvPr/>
        </p:nvSpPr>
        <p:spPr>
          <a:xfrm>
            <a:off x="34196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MODELING AND TRAINING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0EB802-3FD8-67D3-EE56-6A84B32F9431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20937-43F7-2C30-A37E-F6F714AC257F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470CB0-DA1A-C58C-24F6-B7486CE10A5E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A3BE-9528-BB5E-3CD2-9D0B0AE2808F}"/>
              </a:ext>
            </a:extLst>
          </p:cNvPr>
          <p:cNvSpPr txBox="1"/>
          <p:nvPr/>
        </p:nvSpPr>
        <p:spPr>
          <a:xfrm>
            <a:off x="-104784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F03B50-5A87-6557-2C79-745D210B4B79}"/>
              </a:ext>
            </a:extLst>
          </p:cNvPr>
          <p:cNvCxnSpPr>
            <a:cxnSpLocks/>
          </p:cNvCxnSpPr>
          <p:nvPr/>
        </p:nvCxnSpPr>
        <p:spPr>
          <a:xfrm>
            <a:off x="-104784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638882-4C43-07E3-2C2C-9F74C170E8CF}"/>
              </a:ext>
            </a:extLst>
          </p:cNvPr>
          <p:cNvSpPr txBox="1"/>
          <p:nvPr/>
        </p:nvSpPr>
        <p:spPr>
          <a:xfrm>
            <a:off x="-1036414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970C19-FA6E-2435-AADA-D5F8C49A9FA6}"/>
              </a:ext>
            </a:extLst>
          </p:cNvPr>
          <p:cNvCxnSpPr>
            <a:cxnSpLocks/>
          </p:cNvCxnSpPr>
          <p:nvPr/>
        </p:nvCxnSpPr>
        <p:spPr>
          <a:xfrm>
            <a:off x="-103641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D6B7A8-FEAA-BE20-7A48-F6B7FB4711FE}"/>
              </a:ext>
            </a:extLst>
          </p:cNvPr>
          <p:cNvSpPr txBox="1"/>
          <p:nvPr/>
        </p:nvSpPr>
        <p:spPr>
          <a:xfrm>
            <a:off x="1293401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 DEVELOPMENT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346548-8AC7-362E-184D-77578B01D77E}"/>
              </a:ext>
            </a:extLst>
          </p:cNvPr>
          <p:cNvCxnSpPr>
            <a:cxnSpLocks/>
          </p:cNvCxnSpPr>
          <p:nvPr/>
        </p:nvCxnSpPr>
        <p:spPr>
          <a:xfrm>
            <a:off x="1293401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8EA04-AA7D-A15D-8AB8-BB33C335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8D16225E-4839-CCFD-81D3-C59F619763D7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8760776B-9B02-1FCF-DEE7-08188EC4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53B34A-6F35-FF35-FE58-56C293379BA5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3E173ABA-033F-7411-A0AD-796BC81CF40E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80A9E4-75A2-EAA9-B5C2-94F66976CD99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A977BB0-3B4D-B71B-D2AE-26863BB68E85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92673FAA-B8D4-853F-382D-113D20CCA8BA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E8B72AA4-D2B3-04EE-FA68-71B7F6A03463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17E46312-5667-2F9F-856D-E4C18564C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3D4AC-C96B-D5AE-012B-7BF7025FEBCF}"/>
              </a:ext>
            </a:extLst>
          </p:cNvPr>
          <p:cNvSpPr txBox="1"/>
          <p:nvPr/>
        </p:nvSpPr>
        <p:spPr>
          <a:xfrm>
            <a:off x="34196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 DEVELOPMENT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B9C5E0-0750-A417-E706-AA711DA4EA93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4C6E8A-5881-5972-AD7F-1702972783B0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9BF4A-1A23-9BB5-F5CB-1B1E15C31A19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29F074-BC4C-F3C2-B9DD-DC92F58A056C}"/>
              </a:ext>
            </a:extLst>
          </p:cNvPr>
          <p:cNvSpPr txBox="1"/>
          <p:nvPr/>
        </p:nvSpPr>
        <p:spPr>
          <a:xfrm>
            <a:off x="-104784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6E3A0-8A27-C24F-0128-7BD3819371C8}"/>
              </a:ext>
            </a:extLst>
          </p:cNvPr>
          <p:cNvCxnSpPr>
            <a:cxnSpLocks/>
          </p:cNvCxnSpPr>
          <p:nvPr/>
        </p:nvCxnSpPr>
        <p:spPr>
          <a:xfrm>
            <a:off x="-104784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CA320-5CCC-1BBF-25CF-7F710503836B}"/>
              </a:ext>
            </a:extLst>
          </p:cNvPr>
          <p:cNvSpPr txBox="1"/>
          <p:nvPr/>
        </p:nvSpPr>
        <p:spPr>
          <a:xfrm>
            <a:off x="-1036414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5463-3446-DFEB-BD89-DB70011F4808}"/>
              </a:ext>
            </a:extLst>
          </p:cNvPr>
          <p:cNvCxnSpPr>
            <a:cxnSpLocks/>
          </p:cNvCxnSpPr>
          <p:nvPr/>
        </p:nvCxnSpPr>
        <p:spPr>
          <a:xfrm>
            <a:off x="-103641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57D4CD-4C94-0010-9C48-03E96BAE57B6}"/>
              </a:ext>
            </a:extLst>
          </p:cNvPr>
          <p:cNvSpPr txBox="1"/>
          <p:nvPr/>
        </p:nvSpPr>
        <p:spPr>
          <a:xfrm>
            <a:off x="-10373665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MODELING AND TRAINING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3A89D7-9E96-4093-1C8C-9A7645C6624D}"/>
              </a:ext>
            </a:extLst>
          </p:cNvPr>
          <p:cNvCxnSpPr>
            <a:cxnSpLocks/>
          </p:cNvCxnSpPr>
          <p:nvPr/>
        </p:nvCxnSpPr>
        <p:spPr>
          <a:xfrm>
            <a:off x="-1037366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53B850-FA2C-D7BD-B15E-AFF07E98ED87}"/>
              </a:ext>
            </a:extLst>
          </p:cNvPr>
          <p:cNvSpPr txBox="1"/>
          <p:nvPr/>
        </p:nvSpPr>
        <p:spPr>
          <a:xfrm>
            <a:off x="13029260" y="609841"/>
            <a:ext cx="923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 STRATEGIES AND RECOMENDATIONS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7408B-8380-3D2E-C6FB-73EC4B20F447}"/>
              </a:ext>
            </a:extLst>
          </p:cNvPr>
          <p:cNvCxnSpPr>
            <a:cxnSpLocks/>
          </p:cNvCxnSpPr>
          <p:nvPr/>
        </p:nvCxnSpPr>
        <p:spPr>
          <a:xfrm>
            <a:off x="130292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439BD-691F-3C8B-589F-FBA27C59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FA97BF29-F842-33E5-A7CD-4973BEFA8030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058947A9-C154-7FEC-0120-C33274A5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4D4C38-CB02-7793-F25B-5691C2ED8295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F4ED7D10-81B2-5714-94B7-494A6665CABC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95A018B-0984-F468-EC43-5FC7FC7B6A6E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0E282D14-E217-41C8-0AC0-6B0374DD21FD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542990D-E28E-19D3-F5EC-B982DB06BB7D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83E90F89-734A-48FD-0FCF-BE8792CE5AFB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A50BBFC1-D574-FF82-451B-E4EF8BB1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4D7CF-C907-6902-3EAA-3AEA0FCCE71D}"/>
              </a:ext>
            </a:extLst>
          </p:cNvPr>
          <p:cNvSpPr txBox="1"/>
          <p:nvPr/>
        </p:nvSpPr>
        <p:spPr>
          <a:xfrm>
            <a:off x="341960" y="609841"/>
            <a:ext cx="923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 STRATEGIES AND RECOMENDATIONS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CDB910-FA8B-418C-6AD9-9A57B3EF6D51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8E8C6F-16EC-112D-10AF-96C00BDE2976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7947FC-A7AD-7440-A5F2-9626AC93098D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F3BE9-31EA-F214-A18F-901E228CB942}"/>
              </a:ext>
            </a:extLst>
          </p:cNvPr>
          <p:cNvSpPr txBox="1"/>
          <p:nvPr/>
        </p:nvSpPr>
        <p:spPr>
          <a:xfrm>
            <a:off x="-104784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FECF5-172C-4458-C575-1FD124C290AF}"/>
              </a:ext>
            </a:extLst>
          </p:cNvPr>
          <p:cNvCxnSpPr>
            <a:cxnSpLocks/>
          </p:cNvCxnSpPr>
          <p:nvPr/>
        </p:nvCxnSpPr>
        <p:spPr>
          <a:xfrm>
            <a:off x="-104784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B6615F-61EE-04B4-AF2D-8E04780E541D}"/>
              </a:ext>
            </a:extLst>
          </p:cNvPr>
          <p:cNvSpPr txBox="1"/>
          <p:nvPr/>
        </p:nvSpPr>
        <p:spPr>
          <a:xfrm>
            <a:off x="-1036414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0F72B3-1ADA-D253-6411-B49A1278F515}"/>
              </a:ext>
            </a:extLst>
          </p:cNvPr>
          <p:cNvCxnSpPr>
            <a:cxnSpLocks/>
          </p:cNvCxnSpPr>
          <p:nvPr/>
        </p:nvCxnSpPr>
        <p:spPr>
          <a:xfrm>
            <a:off x="-103641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E3AF15-0012-E725-0CEE-66676AA3A44A}"/>
              </a:ext>
            </a:extLst>
          </p:cNvPr>
          <p:cNvSpPr txBox="1"/>
          <p:nvPr/>
        </p:nvSpPr>
        <p:spPr>
          <a:xfrm>
            <a:off x="-10373665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MODELING AND TRAINING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8F0831-9133-30A7-5A60-88BAF4211AF0}"/>
              </a:ext>
            </a:extLst>
          </p:cNvPr>
          <p:cNvCxnSpPr>
            <a:cxnSpLocks/>
          </p:cNvCxnSpPr>
          <p:nvPr/>
        </p:nvCxnSpPr>
        <p:spPr>
          <a:xfrm>
            <a:off x="-1037366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0148DB-CCAF-C7C1-F156-D0270C44CD7D}"/>
              </a:ext>
            </a:extLst>
          </p:cNvPr>
          <p:cNvSpPr txBox="1"/>
          <p:nvPr/>
        </p:nvSpPr>
        <p:spPr>
          <a:xfrm>
            <a:off x="-10373665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 DEVELOPMENT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ABCFE-50E8-2A15-0551-A3EDC3EEAF16}"/>
              </a:ext>
            </a:extLst>
          </p:cNvPr>
          <p:cNvCxnSpPr>
            <a:cxnSpLocks/>
          </p:cNvCxnSpPr>
          <p:nvPr/>
        </p:nvCxnSpPr>
        <p:spPr>
          <a:xfrm>
            <a:off x="-1037366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70F20-342A-1072-9D5A-3965BD474D89}"/>
              </a:ext>
            </a:extLst>
          </p:cNvPr>
          <p:cNvSpPr txBox="1"/>
          <p:nvPr/>
        </p:nvSpPr>
        <p:spPr>
          <a:xfrm>
            <a:off x="12934010" y="609841"/>
            <a:ext cx="923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02ABB2-32FE-7C4E-D83A-8E88BCE35D07}"/>
              </a:ext>
            </a:extLst>
          </p:cNvPr>
          <p:cNvCxnSpPr>
            <a:cxnSpLocks/>
          </p:cNvCxnSpPr>
          <p:nvPr/>
        </p:nvCxnSpPr>
        <p:spPr>
          <a:xfrm>
            <a:off x="1293401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1B525D-2189-8ACC-3D04-F8EAEFD051C0}"/>
              </a:ext>
            </a:extLst>
          </p:cNvPr>
          <p:cNvSpPr txBox="1"/>
          <p:nvPr/>
        </p:nvSpPr>
        <p:spPr>
          <a:xfrm>
            <a:off x="12970484" y="1715019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/>
            <a:r>
              <a:rPr lang="en-US" sz="2000" dirty="0"/>
              <a:t>Partnership with </a:t>
            </a:r>
            <a:r>
              <a:rPr lang="en-US" sz="2000" dirty="0" err="1"/>
              <a:t>DFBanker</a:t>
            </a:r>
            <a:r>
              <a:rPr lang="en-US" sz="2000" dirty="0"/>
              <a:t> addresses data-related challenges</a:t>
            </a:r>
            <a:endParaRPr lang="en-CA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16E13-FEF7-1845-6BEC-F8E659B25406}"/>
              </a:ext>
            </a:extLst>
          </p:cNvPr>
          <p:cNvSpPr txBox="1"/>
          <p:nvPr/>
        </p:nvSpPr>
        <p:spPr>
          <a:xfrm>
            <a:off x="16844492" y="2552462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dirty="0"/>
              <a:t>Integration of clustering analytics improves marketing strategies and customer experience</a:t>
            </a:r>
            <a:endParaRPr lang="en-CA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7115B-536A-B7B5-9643-A44F18E392A9}"/>
              </a:ext>
            </a:extLst>
          </p:cNvPr>
          <p:cNvSpPr txBox="1"/>
          <p:nvPr/>
        </p:nvSpPr>
        <p:spPr>
          <a:xfrm>
            <a:off x="12970484" y="3578322"/>
            <a:ext cx="674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/>
              <a:t>Tools developed, including Clustering Analysis report, support informed decision-making</a:t>
            </a:r>
            <a:endParaRPr lang="en-CA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7E908-3E6C-2F78-B46E-CBA246B69218}"/>
              </a:ext>
            </a:extLst>
          </p:cNvPr>
          <p:cNvSpPr txBox="1"/>
          <p:nvPr/>
        </p:nvSpPr>
        <p:spPr>
          <a:xfrm>
            <a:off x="16844492" y="4696515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/>
              <a:t>Commitment to ongoing support for DFBanker's business optimization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7528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9FBC6-ACD8-5E54-0F6E-CE58A168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435">
            <a:extLst>
              <a:ext uri="{FF2B5EF4-FFF2-40B4-BE49-F238E27FC236}">
                <a16:creationId xmlns:a16="http://schemas.microsoft.com/office/drawing/2014/main" id="{D3263296-85FC-E4A0-4392-C961DE2817FD}"/>
              </a:ext>
            </a:extLst>
          </p:cNvPr>
          <p:cNvSpPr/>
          <p:nvPr/>
        </p:nvSpPr>
        <p:spPr>
          <a:xfrm rot="2999512">
            <a:off x="-7111377" y="3584587"/>
            <a:ext cx="594881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0" name="Picture 419">
            <a:extLst>
              <a:ext uri="{FF2B5EF4-FFF2-40B4-BE49-F238E27FC236}">
                <a16:creationId xmlns:a16="http://schemas.microsoft.com/office/drawing/2014/main" id="{D8B5EFA3-F9D0-9ABE-A40D-6BC81135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4" r="641" b="882"/>
          <a:stretch>
            <a:fillRect/>
          </a:stretch>
        </p:blipFill>
        <p:spPr>
          <a:xfrm>
            <a:off x="-13333950" y="0"/>
            <a:ext cx="7371300" cy="4465591"/>
          </a:xfrm>
          <a:custGeom>
            <a:avLst/>
            <a:gdLst>
              <a:gd name="connsiteX0" fmla="*/ 5264237 w 7371300"/>
              <a:gd name="connsiteY0" fmla="*/ 3597599 h 4465591"/>
              <a:gd name="connsiteX1" fmla="*/ 5631802 w 7371300"/>
              <a:gd name="connsiteY1" fmla="*/ 4021354 h 4465591"/>
              <a:gd name="connsiteX2" fmla="*/ 5199774 w 7371300"/>
              <a:gd name="connsiteY2" fmla="*/ 4396094 h 4465591"/>
              <a:gd name="connsiteX3" fmla="*/ 4832210 w 7371300"/>
              <a:gd name="connsiteY3" fmla="*/ 3972338 h 4465591"/>
              <a:gd name="connsiteX4" fmla="*/ 3663395 w 7371300"/>
              <a:gd name="connsiteY4" fmla="*/ 0 h 4465591"/>
              <a:gd name="connsiteX5" fmla="*/ 5493935 w 7371300"/>
              <a:gd name="connsiteY5" fmla="*/ 0 h 4465591"/>
              <a:gd name="connsiteX6" fmla="*/ 7371300 w 7371300"/>
              <a:gd name="connsiteY6" fmla="*/ 2164367 h 4465591"/>
              <a:gd name="connsiteX7" fmla="*/ 6326696 w 7371300"/>
              <a:gd name="connsiteY7" fmla="*/ 3070452 h 4465591"/>
              <a:gd name="connsiteX8" fmla="*/ 2407230 w 7371300"/>
              <a:gd name="connsiteY8" fmla="*/ 0 h 4465591"/>
              <a:gd name="connsiteX9" fmla="*/ 3524309 w 7371300"/>
              <a:gd name="connsiteY9" fmla="*/ 0 h 4465591"/>
              <a:gd name="connsiteX10" fmla="*/ 6918134 w 7371300"/>
              <a:gd name="connsiteY10" fmla="*/ 3912656 h 4465591"/>
              <a:gd name="connsiteX11" fmla="*/ 6280670 w 7371300"/>
              <a:gd name="connsiteY11" fmla="*/ 4465591 h 4465591"/>
              <a:gd name="connsiteX12" fmla="*/ 0 w 7371300"/>
              <a:gd name="connsiteY12" fmla="*/ 0 h 4465591"/>
              <a:gd name="connsiteX13" fmla="*/ 1936008 w 7371300"/>
              <a:gd name="connsiteY13" fmla="*/ 0 h 4465591"/>
              <a:gd name="connsiteX14" fmla="*/ 4946424 w 7371300"/>
              <a:gd name="connsiteY14" fmla="*/ 3470633 h 4465591"/>
              <a:gd name="connsiteX15" fmla="*/ 3841635 w 7371300"/>
              <a:gd name="connsiteY15" fmla="*/ 4428924 h 446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71300" h="4465591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09A1E4-7A01-3DC0-47C4-3B3267998210}"/>
              </a:ext>
            </a:extLst>
          </p:cNvPr>
          <p:cNvSpPr txBox="1">
            <a:spLocks/>
          </p:cNvSpPr>
          <p:nvPr/>
        </p:nvSpPr>
        <p:spPr>
          <a:xfrm>
            <a:off x="-1122045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422" name="Title 1">
            <a:extLst>
              <a:ext uri="{FF2B5EF4-FFF2-40B4-BE49-F238E27FC236}">
                <a16:creationId xmlns:a16="http://schemas.microsoft.com/office/drawing/2014/main" id="{97075E53-BCAE-0360-9578-128481C74B44}"/>
              </a:ext>
            </a:extLst>
          </p:cNvPr>
          <p:cNvSpPr txBox="1">
            <a:spLocks/>
          </p:cNvSpPr>
          <p:nvPr/>
        </p:nvSpPr>
        <p:spPr>
          <a:xfrm>
            <a:off x="-5542101" y="1834692"/>
            <a:ext cx="4837252" cy="3188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0D0D0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Leveraging Clustering Analytics to Enhance Credit Card Operations</a:t>
            </a:r>
            <a:endParaRPr lang="en-CA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16269B8-6D90-309C-072F-C0E7767CE4DD}"/>
              </a:ext>
            </a:extLst>
          </p:cNvPr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F57CEE1D-EF01-8C40-3F13-E3B83AE11FC9}"/>
              </a:ext>
            </a:extLst>
          </p:cNvPr>
          <p:cNvSpPr txBox="1"/>
          <p:nvPr/>
        </p:nvSpPr>
        <p:spPr>
          <a:xfrm>
            <a:off x="-5542101" y="612407"/>
            <a:ext cx="483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ctr"/>
            <a:r>
              <a:rPr lang="en-US" sz="2400" dirty="0"/>
              <a:t>CSML1000 Machine Learning in Business Context</a:t>
            </a:r>
            <a:endParaRPr lang="en-CA" sz="2400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D3393A0-BFCC-149D-9CA1-787623641203}"/>
              </a:ext>
            </a:extLst>
          </p:cNvPr>
          <p:cNvSpPr txBox="1"/>
          <p:nvPr/>
        </p:nvSpPr>
        <p:spPr>
          <a:xfrm>
            <a:off x="-10978329" y="5314433"/>
            <a:ext cx="2660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Jose German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Araf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Mohammed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Luiz Tavares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C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Abdela</a:t>
            </a:r>
            <a:r>
              <a:rPr lang="en-C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Ahmed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25F4007-5F1C-B164-0324-BEC7B3110A7A}"/>
              </a:ext>
            </a:extLst>
          </p:cNvPr>
          <p:cNvSpPr txBox="1"/>
          <p:nvPr/>
        </p:nvSpPr>
        <p:spPr>
          <a:xfrm>
            <a:off x="-4402579" y="5314433"/>
            <a:ext cx="25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for:</a:t>
            </a:r>
          </a:p>
          <a:p>
            <a:pPr algn="just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Hashmat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Rohian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Graphic 2" descr="Credit card">
            <a:extLst>
              <a:ext uri="{FF2B5EF4-FFF2-40B4-BE49-F238E27FC236}">
                <a16:creationId xmlns:a16="http://schemas.microsoft.com/office/drawing/2014/main" id="{7147E2F2-31C6-FD99-3ADF-D4B7F5DC8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79" y="5281785"/>
            <a:ext cx="1234845" cy="123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B1926-FBEF-9B83-5C5A-684D6EA9BF04}"/>
              </a:ext>
            </a:extLst>
          </p:cNvPr>
          <p:cNvSpPr txBox="1"/>
          <p:nvPr/>
        </p:nvSpPr>
        <p:spPr>
          <a:xfrm>
            <a:off x="341960" y="609841"/>
            <a:ext cx="923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025B5-FA88-65F5-E85A-C85491CFA7E7}"/>
              </a:ext>
            </a:extLst>
          </p:cNvPr>
          <p:cNvCxnSpPr>
            <a:cxnSpLocks/>
          </p:cNvCxnSpPr>
          <p:nvPr/>
        </p:nvCxnSpPr>
        <p:spPr>
          <a:xfrm>
            <a:off x="34196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9598B0-957A-67DB-8E2E-D45B85C37F91}"/>
              </a:ext>
            </a:extLst>
          </p:cNvPr>
          <p:cNvSpPr txBox="1"/>
          <p:nvPr/>
        </p:nvSpPr>
        <p:spPr>
          <a:xfrm>
            <a:off x="-103260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EXECUTIVE SUMMARY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ADB5DC-3C04-D1F5-0A7F-0C31A8A5BDE8}"/>
              </a:ext>
            </a:extLst>
          </p:cNvPr>
          <p:cNvCxnSpPr>
            <a:cxnSpLocks/>
          </p:cNvCxnSpPr>
          <p:nvPr/>
        </p:nvCxnSpPr>
        <p:spPr>
          <a:xfrm>
            <a:off x="-103260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520A09-D0CB-9624-C6CB-0A526493EADF}"/>
              </a:ext>
            </a:extLst>
          </p:cNvPr>
          <p:cNvSpPr txBox="1"/>
          <p:nvPr/>
        </p:nvSpPr>
        <p:spPr>
          <a:xfrm>
            <a:off x="-10478440" y="609841"/>
            <a:ext cx="44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2A9F40-37C0-A8AD-3C1E-D6371B73096D}"/>
              </a:ext>
            </a:extLst>
          </p:cNvPr>
          <p:cNvCxnSpPr>
            <a:cxnSpLocks/>
          </p:cNvCxnSpPr>
          <p:nvPr/>
        </p:nvCxnSpPr>
        <p:spPr>
          <a:xfrm>
            <a:off x="-104784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71C676-3663-DAF4-68A4-F0D490CE1FB0}"/>
              </a:ext>
            </a:extLst>
          </p:cNvPr>
          <p:cNvSpPr txBox="1"/>
          <p:nvPr/>
        </p:nvSpPr>
        <p:spPr>
          <a:xfrm>
            <a:off x="-10364140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EXPLORATORY DATA ANALYSIS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077101-E334-DABB-0B5E-5A1A5E176FF0}"/>
              </a:ext>
            </a:extLst>
          </p:cNvPr>
          <p:cNvCxnSpPr>
            <a:cxnSpLocks/>
          </p:cNvCxnSpPr>
          <p:nvPr/>
        </p:nvCxnSpPr>
        <p:spPr>
          <a:xfrm>
            <a:off x="-10364140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0F5DC3-0F32-9BD6-5245-99BDF52C8599}"/>
              </a:ext>
            </a:extLst>
          </p:cNvPr>
          <p:cNvSpPr txBox="1"/>
          <p:nvPr/>
        </p:nvSpPr>
        <p:spPr>
          <a:xfrm>
            <a:off x="-10373665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MODELING AND TRAINING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FEAD20-A49B-B75D-86E7-0C067721CE39}"/>
              </a:ext>
            </a:extLst>
          </p:cNvPr>
          <p:cNvCxnSpPr>
            <a:cxnSpLocks/>
          </p:cNvCxnSpPr>
          <p:nvPr/>
        </p:nvCxnSpPr>
        <p:spPr>
          <a:xfrm>
            <a:off x="-1037366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1AAA8-B9E3-A7D8-FEA3-1FFD616EFBAD}"/>
              </a:ext>
            </a:extLst>
          </p:cNvPr>
          <p:cNvSpPr txBox="1"/>
          <p:nvPr/>
        </p:nvSpPr>
        <p:spPr>
          <a:xfrm>
            <a:off x="-10373665" y="609841"/>
            <a:ext cx="615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 DEVELOPMENT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B8E235-0E3C-6EB3-5C06-456C2D783C30}"/>
              </a:ext>
            </a:extLst>
          </p:cNvPr>
          <p:cNvCxnSpPr>
            <a:cxnSpLocks/>
          </p:cNvCxnSpPr>
          <p:nvPr/>
        </p:nvCxnSpPr>
        <p:spPr>
          <a:xfrm>
            <a:off x="-1037366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ADF37E-C8BF-A297-C252-3433BFBF0C53}"/>
              </a:ext>
            </a:extLst>
          </p:cNvPr>
          <p:cNvSpPr txBox="1"/>
          <p:nvPr/>
        </p:nvSpPr>
        <p:spPr>
          <a:xfrm>
            <a:off x="-11040415" y="609841"/>
            <a:ext cx="923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 STRATEGIES AND RECOMENDATIONS</a:t>
            </a:r>
            <a:endParaRPr lang="en-CA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B2D72-1441-3508-9F26-E025EEDDDB2C}"/>
              </a:ext>
            </a:extLst>
          </p:cNvPr>
          <p:cNvCxnSpPr>
            <a:cxnSpLocks/>
          </p:cNvCxnSpPr>
          <p:nvPr/>
        </p:nvCxnSpPr>
        <p:spPr>
          <a:xfrm>
            <a:off x="-11040415" y="1239410"/>
            <a:ext cx="92306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E8E355-983C-7CAD-8BAE-6BC5CE88148A}"/>
              </a:ext>
            </a:extLst>
          </p:cNvPr>
          <p:cNvSpPr txBox="1"/>
          <p:nvPr/>
        </p:nvSpPr>
        <p:spPr>
          <a:xfrm>
            <a:off x="1083284" y="1715019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algn="l"/>
            <a:r>
              <a:rPr lang="en-US" sz="2000" dirty="0"/>
              <a:t>Partnership with </a:t>
            </a:r>
            <a:r>
              <a:rPr lang="en-US" sz="2000" dirty="0" err="1"/>
              <a:t>DFBanker</a:t>
            </a:r>
            <a:r>
              <a:rPr lang="en-US" sz="2000" dirty="0"/>
              <a:t> addresses data-related challenges</a:t>
            </a:r>
            <a:endParaRPr lang="en-CA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1A657-55C0-48FD-538C-A73D4AC0B61E}"/>
              </a:ext>
            </a:extLst>
          </p:cNvPr>
          <p:cNvSpPr txBox="1"/>
          <p:nvPr/>
        </p:nvSpPr>
        <p:spPr>
          <a:xfrm>
            <a:off x="4957292" y="2552462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 dirty="0"/>
              <a:t>Integration of clustering analytics improves marketing strategies and customer experience</a:t>
            </a:r>
            <a:endParaRPr lang="en-CA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C522A-55C4-A0D9-099E-216AC63C7A31}"/>
              </a:ext>
            </a:extLst>
          </p:cNvPr>
          <p:cNvSpPr txBox="1"/>
          <p:nvPr/>
        </p:nvSpPr>
        <p:spPr>
          <a:xfrm>
            <a:off x="1083284" y="3578322"/>
            <a:ext cx="674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/>
              <a:t>Tools developed, including Clustering Analysis report, support informed decision-making</a:t>
            </a:r>
            <a:endParaRPr lang="en-CA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2E25F-5744-849F-FED4-D6BDEEE4E34A}"/>
              </a:ext>
            </a:extLst>
          </p:cNvPr>
          <p:cNvSpPr txBox="1"/>
          <p:nvPr/>
        </p:nvSpPr>
        <p:spPr>
          <a:xfrm>
            <a:off x="4957292" y="4696515"/>
            <a:ext cx="627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 b="0" i="0">
                <a:solidFill>
                  <a:srgbClr val="0D0D0D"/>
                </a:solidFill>
                <a:effectLst/>
                <a:latin typeface="Söhne"/>
                <a:ea typeface="Cambria Math" panose="02040503050406030204" pitchFamily="18" charset="0"/>
              </a:defRPr>
            </a:lvl1pPr>
          </a:lstStyle>
          <a:p>
            <a:pPr>
              <a:buNone/>
            </a:pPr>
            <a:r>
              <a:rPr lang="en-US" sz="2000"/>
              <a:t>Commitment to ongoing support for DFBanker's business optimization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75635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750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 Black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Tavares</dc:creator>
  <cp:lastModifiedBy>Carol Tavares</cp:lastModifiedBy>
  <cp:revision>23</cp:revision>
  <dcterms:created xsi:type="dcterms:W3CDTF">2024-02-26T02:40:56Z</dcterms:created>
  <dcterms:modified xsi:type="dcterms:W3CDTF">2024-03-01T05:54:34Z</dcterms:modified>
</cp:coreProperties>
</file>