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Quattrocento Sans"/>
      <p:bold r:id="rId19"/>
      <p:boldItalic r:id="rId20"/>
    </p:embeddedFont>
    <p:embeddedFont>
      <p:font typeface="Cambria Math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23i19C49SNdhHPihCSDuyRUyF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E27646-56E3-4D4B-922F-256CD6D22553}">
  <a:tblStyle styleId="{F6E27646-56E3-4D4B-922F-256CD6D225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ambriaMat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bafdfebf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6bafdfebf4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bafdfebf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6bafdfebf4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huggingface.co/" TargetMode="External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2999512">
            <a:off x="4947273" y="3584587"/>
            <a:ext cx="594881" cy="56462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13605" l="0" r="0" t="13605"/>
          <a:stretch/>
        </p:blipFill>
        <p:spPr>
          <a:xfrm>
            <a:off x="-1275300" y="0"/>
            <a:ext cx="7371300" cy="4465591"/>
          </a:xfrm>
          <a:custGeom>
            <a:rect b="b" l="l" r="r" t="t"/>
            <a:pathLst>
              <a:path extrusionOk="0" h="4465591" w="7371300">
                <a:moveTo>
                  <a:pt x="5264237" y="3597599"/>
                </a:moveTo>
                <a:lnTo>
                  <a:pt x="5631802" y="4021354"/>
                </a:lnTo>
                <a:lnTo>
                  <a:pt x="5199774" y="4396094"/>
                </a:lnTo>
                <a:lnTo>
                  <a:pt x="4832210" y="3972338"/>
                </a:lnTo>
                <a:close/>
                <a:moveTo>
                  <a:pt x="3663395" y="0"/>
                </a:moveTo>
                <a:lnTo>
                  <a:pt x="5493935" y="0"/>
                </a:lnTo>
                <a:lnTo>
                  <a:pt x="7371300" y="2164367"/>
                </a:lnTo>
                <a:lnTo>
                  <a:pt x="6326696" y="3070452"/>
                </a:lnTo>
                <a:close/>
                <a:moveTo>
                  <a:pt x="2407230" y="0"/>
                </a:moveTo>
                <a:lnTo>
                  <a:pt x="3524309" y="0"/>
                </a:lnTo>
                <a:lnTo>
                  <a:pt x="6918134" y="3912656"/>
                </a:lnTo>
                <a:lnTo>
                  <a:pt x="6280670" y="4465591"/>
                </a:lnTo>
                <a:close/>
                <a:moveTo>
                  <a:pt x="0" y="0"/>
                </a:moveTo>
                <a:lnTo>
                  <a:pt x="1936008" y="0"/>
                </a:lnTo>
                <a:lnTo>
                  <a:pt x="4946424" y="3470633"/>
                </a:lnTo>
                <a:lnTo>
                  <a:pt x="3841635" y="442892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516549" y="1702343"/>
            <a:ext cx="4837252" cy="3188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400"/>
              <a:buFont typeface="Quattrocento Sans"/>
              <a:buNone/>
            </a:pPr>
            <a:r>
              <a:rPr b="1" i="0" lang="en-US" sz="4400" u="none" cap="none" strike="noStrike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Improving Airline Service with Social Media Analytics</a:t>
            </a:r>
            <a:endParaRPr b="1" i="0" sz="4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1"/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516549" y="612407"/>
            <a:ext cx="48372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CSML1000 Machine Learning in Business Context</a:t>
            </a:r>
            <a:endParaRPr b="0" i="0" sz="24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80321" y="5314433"/>
            <a:ext cx="2660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Group Members: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	Jose German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	Araf Mohammed Mir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	Luiz Tavares</a:t>
            </a: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	Abdela Ahmed</a:t>
            </a: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656071" y="5314433"/>
            <a:ext cx="25582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Prepared for: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	Hashmat Rohian</a:t>
            </a: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79" y="5284347"/>
            <a:ext cx="1234845" cy="122972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8" name="Google Shape;98;p2"/>
          <p:cNvSpPr txBox="1"/>
          <p:nvPr/>
        </p:nvSpPr>
        <p:spPr>
          <a:xfrm>
            <a:off x="341960" y="609841"/>
            <a:ext cx="44852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EXECUTIVE SUMMARY</a:t>
            </a:r>
            <a:endParaRPr b="1"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341960" y="1239410"/>
            <a:ext cx="9230665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0" name="Google Shape;10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800" y="2117872"/>
            <a:ext cx="3939950" cy="26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5674300" y="2117875"/>
            <a:ext cx="6245400" cy="4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Today, social media serves as a platform for sharing opinions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airline client aims to leverage social media data to enhance the flying experience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semi-supervised machine learning model to analyze tweets about the airline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Proactively addressing customer feedback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dit card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79" y="5281785"/>
            <a:ext cx="1234845" cy="123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341960" y="609841"/>
            <a:ext cx="44852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INTRODUCTION</a:t>
            </a:r>
            <a:endParaRPr b="1"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>
            <a:off x="341960" y="1239410"/>
            <a:ext cx="9230665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379" y="5284347"/>
            <a:ext cx="1234845" cy="122972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11" name="Google Shape;11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9225" y="1806148"/>
            <a:ext cx="5783000" cy="3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0" y="1764450"/>
            <a:ext cx="5674200" cy="3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social media platforms as vital sources of real-time feedback for businesses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ecognizing the significance of this trend and aims to leverage it to their advantage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Analyzing Twitter messages related to airline services using a semi-supervised machine learning model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dit card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79" y="5281785"/>
            <a:ext cx="1234845" cy="123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341960" y="609841"/>
            <a:ext cx="6154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EXPLORATORY DATA ANALYSIS</a:t>
            </a:r>
            <a:endParaRPr b="1"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341960" y="1239410"/>
            <a:ext cx="9230665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379" y="5284347"/>
            <a:ext cx="1234845" cy="122972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2" name="Google Shape;122;p4"/>
          <p:cNvSpPr txBox="1"/>
          <p:nvPr/>
        </p:nvSpPr>
        <p:spPr>
          <a:xfrm>
            <a:off x="341950" y="17178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3" name="Google Shape;123;p4"/>
          <p:cNvSpPr txBox="1"/>
          <p:nvPr/>
        </p:nvSpPr>
        <p:spPr>
          <a:xfrm>
            <a:off x="341950" y="2366963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3756725" y="1487450"/>
            <a:ext cx="78453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1"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Profile: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Original dataset has </a:t>
            </a:r>
            <a:r>
              <a:rPr lang="en-US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14640 rows and 5 columns.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1"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Calculated Fields: 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created a field to identify the length of individual Tweets.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1"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Imbalance Data: 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63% Tweets ate Negative, 21% are neutral and 16% are positive.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Duplicate Removal: </a:t>
            </a: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127 duplicates were removed.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1"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 Cleaning: 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username, http or https:// and any non alphanumeric characters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Transforming the text into lower case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the punctuations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unicodes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Removing the stop words excluding "not"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341950" y="44905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6" name="Google Shape;12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277" y="1710121"/>
            <a:ext cx="2032425" cy="117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988" y="2963951"/>
            <a:ext cx="2285920" cy="21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dit card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79" y="5281785"/>
            <a:ext cx="1234845" cy="123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341960" y="609841"/>
            <a:ext cx="615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MODEL DEVELOPMENT</a:t>
            </a:r>
            <a:endParaRPr b="1"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341960" y="1239410"/>
            <a:ext cx="9230665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379" y="5284347"/>
            <a:ext cx="1234845" cy="122972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7" name="Google Shape;137;p5"/>
          <p:cNvSpPr txBox="1"/>
          <p:nvPr/>
        </p:nvSpPr>
        <p:spPr>
          <a:xfrm>
            <a:off x="578175" y="1688225"/>
            <a:ext cx="96282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Approach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Traditional method</a:t>
            </a:r>
            <a:r>
              <a:rPr lang="en-US" sz="1800">
                <a:solidFill>
                  <a:schemeClr val="dk1"/>
                </a:solidFill>
              </a:rPr>
              <a:t> of NLP text classification in Python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Embedding Technique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Bag of Words Term Frequency (BoW-TF)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Sampling Techniques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SMOTE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-U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Hyperparameter Tuning </a:t>
            </a:r>
            <a:endParaRPr b="1" i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i="1" lang="en-U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Grid- Search</a:t>
            </a:r>
            <a:endParaRPr i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bafdfebf4_2_10"/>
          <p:cNvSpPr/>
          <p:nvPr/>
        </p:nvSpPr>
        <p:spPr>
          <a:xfrm rot="2999502">
            <a:off x="9399092" y="698525"/>
            <a:ext cx="4722363" cy="564723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dit card" id="143" name="Google Shape;143;g26bafdfebf4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79" y="5281785"/>
            <a:ext cx="1234845" cy="123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6bafdfebf4_2_10"/>
          <p:cNvSpPr txBox="1"/>
          <p:nvPr/>
        </p:nvSpPr>
        <p:spPr>
          <a:xfrm>
            <a:off x="341960" y="609841"/>
            <a:ext cx="615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MODEL DEVELOPMENT</a:t>
            </a:r>
            <a:endParaRPr b="1"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45" name="Google Shape;145;g26bafdfebf4_2_10"/>
          <p:cNvCxnSpPr/>
          <p:nvPr/>
        </p:nvCxnSpPr>
        <p:spPr>
          <a:xfrm>
            <a:off x="341960" y="1239410"/>
            <a:ext cx="9230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6" name="Google Shape;146;g26bafdfebf4_2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379" y="5284347"/>
            <a:ext cx="1234844" cy="122972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graphicFrame>
        <p:nvGraphicFramePr>
          <p:cNvPr id="147" name="Google Shape;147;g26bafdfebf4_2_10"/>
          <p:cNvGraphicFramePr/>
          <p:nvPr/>
        </p:nvGraphicFramePr>
        <p:xfrm>
          <a:off x="2598700" y="15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{F6E27646-56E3-4D4B-922F-256CD6D22553}</a:tableStyleId>
              </a:tblPr>
              <a:tblGrid>
                <a:gridCol w="1996150"/>
                <a:gridCol w="803650"/>
                <a:gridCol w="725900"/>
                <a:gridCol w="764725"/>
                <a:gridCol w="764725"/>
                <a:gridCol w="764725"/>
                <a:gridCol w="725900"/>
                <a:gridCol w="764725"/>
                <a:gridCol w="738850"/>
              </a:tblGrid>
              <a:tr h="4031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Classification Algorithms</a:t>
                      </a:r>
                      <a:endParaRPr b="1" sz="1200"/>
                    </a:p>
                  </a:txBody>
                  <a:tcPr marT="63500" marB="63500" marR="63500" marL="63500"/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Evaluation Metrics</a:t>
                      </a:r>
                      <a:endParaRPr b="1" sz="12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8825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AUC</a:t>
                      </a:r>
                      <a:endParaRPr sz="1200"/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ACC</a:t>
                      </a:r>
                      <a:endParaRPr sz="1200"/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PREC</a:t>
                      </a:r>
                      <a:endParaRPr sz="1200"/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RECALL</a:t>
                      </a:r>
                      <a:endParaRPr sz="1200"/>
                    </a:p>
                  </a:txBody>
                  <a:tcPr marT="63500" marB="63500" marR="63500" marL="63500"/>
                </a:tc>
                <a:tc hMerge="1"/>
              </a:tr>
              <a:tr h="4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Random Forest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82.1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82.24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70.36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70.67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56.64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56.91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FF"/>
                          </a:solidFill>
                        </a:rPr>
                        <a:t>86.66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FF"/>
                          </a:solidFill>
                        </a:rPr>
                        <a:t>87.15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Ada Boost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83.14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83.31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74.73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75.05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62.82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63.41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78.58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77.85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Gradient Boost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82.71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83.67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74.23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75.68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62.27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64.42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77.97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77.36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Naive Bayes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78.71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78.84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70.99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71.27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57.83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58.13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81.4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81.4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Logistic Regression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FF"/>
                          </a:solidFill>
                        </a:rPr>
                        <a:t>83.4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FF"/>
                          </a:solidFill>
                        </a:rPr>
                        <a:t>83.4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4A86E8"/>
                          </a:solidFill>
                        </a:rPr>
                        <a:t>75.5</a:t>
                      </a:r>
                      <a:endParaRPr b="1" sz="1200">
                        <a:solidFill>
                          <a:srgbClr val="4A86E8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75.59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FF"/>
                          </a:solidFill>
                        </a:rPr>
                        <a:t>64.08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FF"/>
                          </a:solidFill>
                        </a:rPr>
                        <a:t>64.45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77.72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77.97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SVM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82.52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77.25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75.77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73.63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FF"/>
                          </a:solidFill>
                        </a:rPr>
                        <a:t>64.86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63.58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76.13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68.18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KNN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76.1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77.78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64.16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71.04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51.12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59.54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83.48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69.16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Decision Tree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72.67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75.5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69.95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71.04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57.12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58.63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77.11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75.28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LDA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82.79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82.86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74.18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73.86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61.86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61.54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79.8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79.31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8" name="Google Shape;148;g26bafdfebf4_2_10"/>
          <p:cNvSpPr txBox="1"/>
          <p:nvPr/>
        </p:nvSpPr>
        <p:spPr>
          <a:xfrm>
            <a:off x="2598700" y="5986850"/>
            <a:ext cx="84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</a:rPr>
              <a:t>L</a:t>
            </a:r>
            <a:r>
              <a:rPr lang="en-US" sz="1800">
                <a:solidFill>
                  <a:schemeClr val="dk1"/>
                </a:solidFill>
              </a:rPr>
              <a:t>R model outperformed others in terms of AUC and Accuracy metrics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bafdfebf4_2_21"/>
          <p:cNvSpPr/>
          <p:nvPr/>
        </p:nvSpPr>
        <p:spPr>
          <a:xfrm rot="2999502">
            <a:off x="9399092" y="698525"/>
            <a:ext cx="4722363" cy="564723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dit card" id="154" name="Google Shape;154;g26bafdfebf4_2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79" y="5281785"/>
            <a:ext cx="1234845" cy="123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6bafdfebf4_2_21"/>
          <p:cNvSpPr txBox="1"/>
          <p:nvPr/>
        </p:nvSpPr>
        <p:spPr>
          <a:xfrm>
            <a:off x="341960" y="609841"/>
            <a:ext cx="615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MODEL DEVELOPMENT</a:t>
            </a:r>
            <a:endParaRPr b="1"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56" name="Google Shape;156;g26bafdfebf4_2_21"/>
          <p:cNvCxnSpPr/>
          <p:nvPr/>
        </p:nvCxnSpPr>
        <p:spPr>
          <a:xfrm>
            <a:off x="341960" y="1239410"/>
            <a:ext cx="9230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7" name="Google Shape;157;g26bafdfebf4_2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379" y="5284347"/>
            <a:ext cx="1234844" cy="122972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58" name="Google Shape;158;g26bafdfebf4_2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8499" y="2153191"/>
            <a:ext cx="4114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6bafdfebf4_2_21"/>
          <p:cNvSpPr txBox="1"/>
          <p:nvPr/>
        </p:nvSpPr>
        <p:spPr>
          <a:xfrm>
            <a:off x="397775" y="1444925"/>
            <a:ext cx="962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Confusion Matrix of the Logistic Regression Model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dit card"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79" y="5281785"/>
            <a:ext cx="1234845" cy="123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 txBox="1"/>
          <p:nvPr/>
        </p:nvSpPr>
        <p:spPr>
          <a:xfrm>
            <a:off x="341960" y="609841"/>
            <a:ext cx="6154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APP DEVELOPMENT</a:t>
            </a:r>
            <a:endParaRPr b="1"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67" name="Google Shape;167;p6"/>
          <p:cNvCxnSpPr/>
          <p:nvPr/>
        </p:nvCxnSpPr>
        <p:spPr>
          <a:xfrm>
            <a:off x="341960" y="1239410"/>
            <a:ext cx="9230665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379" y="5284347"/>
            <a:ext cx="1234845" cy="122972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69" name="Google Shape;169;p6"/>
          <p:cNvSpPr txBox="1"/>
          <p:nvPr/>
        </p:nvSpPr>
        <p:spPr>
          <a:xfrm>
            <a:off x="363250" y="1446750"/>
            <a:ext cx="113361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development/deployment: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based machine learning and data science platform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Facilitates building, training and deploying ML models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based Transformers library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Simplifies ML training by utilizing pre-trained based models which can be fine tuned with own 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Spaces, datasets, models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like file resource management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(Hugging Face)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8400" y="3484700"/>
            <a:ext cx="7502201" cy="3007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 rot="2999512">
            <a:off x="9399130" y="698617"/>
            <a:ext cx="4722470" cy="56462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dit card"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79" y="5281785"/>
            <a:ext cx="1234845" cy="123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341960" y="609841"/>
            <a:ext cx="92306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CONCLUSION</a:t>
            </a:r>
            <a:endParaRPr b="1"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78" name="Google Shape;178;p8"/>
          <p:cNvCxnSpPr/>
          <p:nvPr/>
        </p:nvCxnSpPr>
        <p:spPr>
          <a:xfrm>
            <a:off x="341960" y="1239410"/>
            <a:ext cx="9230665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9" name="Google Shape;1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379" y="5284347"/>
            <a:ext cx="1234845" cy="122972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80" name="Google Shape;18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93775" y="1736173"/>
            <a:ext cx="1689650" cy="16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0125" y="1736171"/>
            <a:ext cx="1234850" cy="1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2950" y="5284347"/>
            <a:ext cx="1689650" cy="110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5350" y="3325766"/>
            <a:ext cx="1937900" cy="179650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3663300" y="1597313"/>
            <a:ext cx="56742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has immense potential to revolutionize customer satisfaction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Recognizing the significance of this trend and aims to leverage it to their advantage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aying the foundation for long-term success in the airline industry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2024-02-26T02:40:56Z</dcterms:created>
  <dc:creator>Carol Tavares</dc:creator>
</cp:coreProperties>
</file>