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1d18ba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1d18ba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1d18ba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1d18ba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1d18ba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61d18ba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82ae7b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82ae7b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82ae7b7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82ae7b7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9607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2F4A"/>
                </a:solidFill>
                <a:latin typeface="Merriweather"/>
                <a:ea typeface="Merriweather"/>
                <a:cs typeface="Merriweather"/>
                <a:sym typeface="Merriweather"/>
              </a:rPr>
              <a:t>Lab 4 -  IPC and Pthreads</a:t>
            </a:r>
            <a:endParaRPr/>
          </a:p>
        </p:txBody>
      </p:sp>
      <p:sp>
        <p:nvSpPr>
          <p:cNvPr id="129" name="Google Shape;129;p13"/>
          <p:cNvSpPr txBox="1"/>
          <p:nvPr>
            <p:ph idx="1" type="subTitle"/>
          </p:nvPr>
        </p:nvSpPr>
        <p:spPr>
          <a:xfrm>
            <a:off x="1891350" y="2286000"/>
            <a:ext cx="5361300" cy="165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626B73"/>
                </a:solidFill>
                <a:latin typeface="Roboto"/>
                <a:ea typeface="Roboto"/>
                <a:cs typeface="Roboto"/>
                <a:sym typeface="Roboto"/>
              </a:rPr>
              <a:t>Delivered by</a:t>
            </a:r>
            <a:endParaRPr b="1">
              <a:solidFill>
                <a:srgbClr val="626B73"/>
              </a:solidFill>
              <a:latin typeface="Roboto"/>
              <a:ea typeface="Roboto"/>
              <a:cs typeface="Roboto"/>
              <a:sym typeface="Roboto"/>
            </a:endParaRPr>
          </a:p>
          <a:p>
            <a:pPr indent="0" lvl="0" marL="0" rtl="0" algn="ctr">
              <a:spcBef>
                <a:spcPts val="0"/>
              </a:spcBef>
              <a:spcAft>
                <a:spcPts val="0"/>
              </a:spcAft>
              <a:buNone/>
            </a:pPr>
            <a:r>
              <a:rPr lang="en">
                <a:solidFill>
                  <a:srgbClr val="626B73"/>
                </a:solidFill>
                <a:latin typeface="Roboto"/>
                <a:ea typeface="Roboto"/>
                <a:cs typeface="Roboto"/>
                <a:sym typeface="Roboto"/>
              </a:rPr>
              <a:t>Jacqueline Azar – 900184062</a:t>
            </a:r>
            <a:endParaRPr>
              <a:solidFill>
                <a:srgbClr val="626B73"/>
              </a:solidFill>
              <a:latin typeface="Roboto"/>
              <a:ea typeface="Roboto"/>
              <a:cs typeface="Roboto"/>
              <a:sym typeface="Roboto"/>
            </a:endParaRPr>
          </a:p>
          <a:p>
            <a:pPr indent="0" lvl="0" marL="0" rtl="0" algn="ctr">
              <a:spcBef>
                <a:spcPts val="0"/>
              </a:spcBef>
              <a:spcAft>
                <a:spcPts val="0"/>
              </a:spcAft>
              <a:buNone/>
            </a:pPr>
            <a:r>
              <a:rPr lang="en">
                <a:solidFill>
                  <a:srgbClr val="626B73"/>
                </a:solidFill>
                <a:latin typeface="Roboto"/>
                <a:ea typeface="Roboto"/>
                <a:cs typeface="Roboto"/>
                <a:sym typeface="Roboto"/>
              </a:rPr>
              <a:t>Mira Shanouda – 900193016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24550" y="348450"/>
            <a:ext cx="75057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80"/>
              <a:t>Processes (Jacqueline and Mira) </a:t>
            </a:r>
            <a:endParaRPr sz="2080"/>
          </a:p>
        </p:txBody>
      </p:sp>
      <p:sp>
        <p:nvSpPr>
          <p:cNvPr id="135" name="Google Shape;135;p14"/>
          <p:cNvSpPr txBox="1"/>
          <p:nvPr>
            <p:ph idx="1" type="body"/>
          </p:nvPr>
        </p:nvSpPr>
        <p:spPr>
          <a:xfrm>
            <a:off x="490100" y="1017950"/>
            <a:ext cx="4061700" cy="430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rgbClr val="000000"/>
                </a:solidFill>
                <a:latin typeface="Arial"/>
                <a:ea typeface="Arial"/>
                <a:cs typeface="Arial"/>
                <a:sym typeface="Arial"/>
              </a:rPr>
              <a:t>Function main : takes 2 arguments. One of them is number of processes and the other is the number to sum.</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Use these parameters to calculate “step” which is the number to sum divided by number of processes to know how much we need to increment to the value we are summing each time.</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 loop starting from 1 up to the number we want to sum T incrementing by T/nProc</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Every time,</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We check if the pipe was successfully created and then we fork</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In the child process </a:t>
            </a:r>
            <a:endParaRPr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en" sz="1000">
                <a:solidFill>
                  <a:srgbClr val="000000"/>
                </a:solidFill>
                <a:latin typeface="Arial"/>
                <a:ea typeface="Arial"/>
                <a:cs typeface="Arial"/>
                <a:sym typeface="Arial"/>
              </a:rPr>
              <a:t>We pass two parameters start and step to function sumT() which then sums values from start up to start +step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Close pipe for reading and  write the sum calculated  to the pipe</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800"/>
          </a:p>
        </p:txBody>
      </p:sp>
      <p:sp>
        <p:nvSpPr>
          <p:cNvPr id="136" name="Google Shape;136;p14"/>
          <p:cNvSpPr txBox="1"/>
          <p:nvPr/>
        </p:nvSpPr>
        <p:spPr>
          <a:xfrm>
            <a:off x="4652500" y="642750"/>
            <a:ext cx="4061700" cy="391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Terminate the child process so it does not continue forking with each for loop</a:t>
            </a:r>
            <a:endParaRPr sz="1000"/>
          </a:p>
          <a:p>
            <a:pPr indent="0" lvl="0" marL="0" rtl="0" algn="l">
              <a:lnSpc>
                <a:spcPct val="115000"/>
              </a:lnSpc>
              <a:spcBef>
                <a:spcPts val="0"/>
              </a:spcBef>
              <a:spcAft>
                <a:spcPts val="0"/>
              </a:spcAft>
              <a:buNone/>
            </a:pPr>
            <a:r>
              <a:rPr lang="en" sz="1000"/>
              <a:t>In the parent process, we read the sum from the pipe and store it in total sum</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Loop to wait for all child processes to finish</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Create a final child process to sum any remaining values (in case that T/nproc was not an integer value there will be extra values to sum at the end) and write in to the pipe</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Parent reads sum from pipe and adds the sum of the child to the total sum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Parent prints the total sum and the execution time</a:t>
            </a:r>
            <a:endParaRPr sz="1000"/>
          </a:p>
          <a:p>
            <a:pPr indent="0" lvl="0" marL="0" rtl="0" algn="l">
              <a:lnSpc>
                <a:spcPct val="115000"/>
              </a:lnSpc>
              <a:spcBef>
                <a:spcPts val="0"/>
              </a:spcBef>
              <a:spcAft>
                <a:spcPts val="0"/>
              </a:spcAft>
              <a:buNone/>
            </a:pPr>
            <a:r>
              <a:t/>
            </a:r>
            <a:endParaRPr sz="8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36900" y="592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Threads (Mira)</a:t>
            </a:r>
            <a:endParaRPr/>
          </a:p>
        </p:txBody>
      </p:sp>
      <p:sp>
        <p:nvSpPr>
          <p:cNvPr id="142" name="Google Shape;142;p15"/>
          <p:cNvSpPr txBox="1"/>
          <p:nvPr>
            <p:ph idx="1" type="body"/>
          </p:nvPr>
        </p:nvSpPr>
        <p:spPr>
          <a:xfrm>
            <a:off x="510125" y="1382850"/>
            <a:ext cx="3561900" cy="30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10"/>
              <a:t>Loap from (num + 1) to (num + range)</a:t>
            </a:r>
            <a:endParaRPr sz="1510"/>
          </a:p>
          <a:p>
            <a:pPr indent="0" lvl="0" marL="0" rtl="0" algn="l">
              <a:lnSpc>
                <a:spcPct val="100000"/>
              </a:lnSpc>
              <a:spcBef>
                <a:spcPts val="0"/>
              </a:spcBef>
              <a:spcAft>
                <a:spcPts val="0"/>
              </a:spcAft>
              <a:buNone/>
            </a:pPr>
            <a:r>
              <a:rPr lang="en" sz="1510"/>
              <a:t>        pthread_mutex_lock</a:t>
            </a:r>
            <a:endParaRPr sz="1510"/>
          </a:p>
          <a:p>
            <a:pPr indent="0" lvl="0" marL="0" rtl="0" algn="l">
              <a:lnSpc>
                <a:spcPct val="100000"/>
              </a:lnSpc>
              <a:spcBef>
                <a:spcPts val="0"/>
              </a:spcBef>
              <a:spcAft>
                <a:spcPts val="0"/>
              </a:spcAft>
              <a:buNone/>
            </a:pPr>
            <a:r>
              <a:rPr lang="en" sz="1510"/>
              <a:t>        s += i</a:t>
            </a:r>
            <a:endParaRPr sz="1510"/>
          </a:p>
          <a:p>
            <a:pPr indent="0" lvl="0" marL="0" rtl="0" algn="l">
              <a:lnSpc>
                <a:spcPct val="100000"/>
              </a:lnSpc>
              <a:spcBef>
                <a:spcPts val="0"/>
              </a:spcBef>
              <a:spcAft>
                <a:spcPts val="0"/>
              </a:spcAft>
              <a:buNone/>
            </a:pPr>
            <a:r>
              <a:rPr lang="en" sz="1510"/>
              <a:t>        pthread_mutex_unlock</a:t>
            </a:r>
            <a:endParaRPr/>
          </a:p>
        </p:txBody>
      </p:sp>
      <p:sp>
        <p:nvSpPr>
          <p:cNvPr id="143" name="Google Shape;143;p15"/>
          <p:cNvSpPr txBox="1"/>
          <p:nvPr/>
        </p:nvSpPr>
        <p:spPr>
          <a:xfrm>
            <a:off x="3813275" y="892425"/>
            <a:ext cx="4722600" cy="36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10">
                <a:solidFill>
                  <a:schemeClr val="dk2"/>
                </a:solidFill>
                <a:latin typeface="Calibri"/>
                <a:ea typeface="Calibri"/>
                <a:cs typeface="Calibri"/>
                <a:sym typeface="Calibri"/>
              </a:rPr>
              <a:t>main()</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Loop from 0 to T with a step of  T/NTHREAD</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arg.num = i</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arg.range = T/NTHREAD</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pthread_create( thrd, NULL, sumT, arg)</a:t>
            </a:r>
            <a:endParaRPr sz="1510">
              <a:solidFill>
                <a:schemeClr val="dk2"/>
              </a:solidFill>
              <a:latin typeface="Calibri"/>
              <a:ea typeface="Calibri"/>
              <a:cs typeface="Calibri"/>
              <a:sym typeface="Calibri"/>
            </a:endParaRPr>
          </a:p>
          <a:p>
            <a:pPr indent="0" lvl="0" marL="0" rtl="0" algn="l">
              <a:spcBef>
                <a:spcPts val="0"/>
              </a:spcBef>
              <a:spcAft>
                <a:spcPts val="0"/>
              </a:spcAft>
              <a:buNone/>
            </a:pPr>
            <a:r>
              <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if T is not divisible by NTHREAD</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arg.num = (T/NTHREAD) * NTHREAD</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arg.range = arg.num</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err = pthread_create(thrd, NULL, sumT, arg) </a:t>
            </a:r>
            <a:endParaRPr sz="1510">
              <a:solidFill>
                <a:schemeClr val="dk2"/>
              </a:solidFill>
              <a:latin typeface="Calibri"/>
              <a:ea typeface="Calibri"/>
              <a:cs typeface="Calibri"/>
              <a:sym typeface="Calibri"/>
            </a:endParaRPr>
          </a:p>
          <a:p>
            <a:pPr indent="0" lvl="0" marL="0" rtl="0" algn="l">
              <a:spcBef>
                <a:spcPts val="0"/>
              </a:spcBef>
              <a:spcAft>
                <a:spcPts val="0"/>
              </a:spcAft>
              <a:buNone/>
            </a:pPr>
            <a:r>
              <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Loap from 0 to NTHREAD</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pthread_join(thrd, NULL)</a:t>
            </a:r>
            <a:endParaRPr sz="1510">
              <a:solidFill>
                <a:schemeClr val="dk2"/>
              </a:solidFill>
              <a:latin typeface="Calibri"/>
              <a:ea typeface="Calibri"/>
              <a:cs typeface="Calibri"/>
              <a:sym typeface="Calibri"/>
            </a:endParaRPr>
          </a:p>
          <a:p>
            <a:pPr indent="0" lvl="0" marL="0" rtl="0" algn="l">
              <a:spcBef>
                <a:spcPts val="0"/>
              </a:spcBef>
              <a:spcAft>
                <a:spcPts val="0"/>
              </a:spcAft>
              <a:buNone/>
            </a:pPr>
            <a:r>
              <a:t/>
            </a:r>
            <a:endParaRPr sz="1510">
              <a:solidFill>
                <a:schemeClr val="dk2"/>
              </a:solidFill>
              <a:latin typeface="Calibri"/>
              <a:ea typeface="Calibri"/>
              <a:cs typeface="Calibri"/>
              <a:sym typeface="Calibri"/>
            </a:endParaRPr>
          </a:p>
          <a:p>
            <a:pPr indent="0" lvl="0" marL="0" rtl="0" algn="l">
              <a:spcBef>
                <a:spcPts val="0"/>
              </a:spcBef>
              <a:spcAft>
                <a:spcPts val="0"/>
              </a:spcAft>
              <a:buNone/>
            </a:pPr>
            <a:r>
              <a:rPr lang="en" sz="1510">
                <a:solidFill>
                  <a:schemeClr val="dk2"/>
                </a:solidFill>
                <a:latin typeface="Calibri"/>
                <a:ea typeface="Calibri"/>
                <a:cs typeface="Calibri"/>
                <a:sym typeface="Calibri"/>
              </a:rPr>
              <a:t>    Print Total Sum</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51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between Processes and threads (</a:t>
            </a:r>
            <a:r>
              <a:rPr lang="en"/>
              <a:t>Jacqueline</a:t>
            </a:r>
            <a:r>
              <a:rPr lang="en"/>
              <a:t>)</a:t>
            </a:r>
            <a:endParaRPr/>
          </a:p>
        </p:txBody>
      </p:sp>
      <p:sp>
        <p:nvSpPr>
          <p:cNvPr id="149" name="Google Shape;149;p16"/>
          <p:cNvSpPr txBox="1"/>
          <p:nvPr>
            <p:ph idx="1" type="body"/>
          </p:nvPr>
        </p:nvSpPr>
        <p:spPr>
          <a:xfrm>
            <a:off x="819150" y="15227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By using the same T for each of the two methods. We can see that using threads takes less execution time because they are </a:t>
            </a:r>
            <a:r>
              <a:rPr lang="en" sz="1600"/>
              <a:t>lighter</a:t>
            </a:r>
            <a:r>
              <a:rPr lang="en" sz="1600"/>
              <a:t> than processes . Using Pipes had taken more execution time, thus we can conclude that using threads is more efficient and faster and is the better option. </a:t>
            </a:r>
            <a:endParaRPr sz="1600"/>
          </a:p>
        </p:txBody>
      </p:sp>
      <p:pic>
        <p:nvPicPr>
          <p:cNvPr id="150" name="Google Shape;150;p16"/>
          <p:cNvPicPr preferRelativeResize="0"/>
          <p:nvPr/>
        </p:nvPicPr>
        <p:blipFill>
          <a:blip r:embed="rId3">
            <a:alphaModFix/>
          </a:blip>
          <a:stretch>
            <a:fillRect/>
          </a:stretch>
        </p:blipFill>
        <p:spPr>
          <a:xfrm>
            <a:off x="1047750" y="2939250"/>
            <a:ext cx="6502900" cy="776450"/>
          </a:xfrm>
          <a:prstGeom prst="rect">
            <a:avLst/>
          </a:prstGeom>
          <a:noFill/>
          <a:ln>
            <a:noFill/>
          </a:ln>
        </p:spPr>
      </p:pic>
      <p:pic>
        <p:nvPicPr>
          <p:cNvPr id="151" name="Google Shape;151;p16"/>
          <p:cNvPicPr preferRelativeResize="0"/>
          <p:nvPr/>
        </p:nvPicPr>
        <p:blipFill>
          <a:blip r:embed="rId4">
            <a:alphaModFix/>
          </a:blip>
          <a:stretch>
            <a:fillRect/>
          </a:stretch>
        </p:blipFill>
        <p:spPr>
          <a:xfrm>
            <a:off x="1047750" y="3970775"/>
            <a:ext cx="6685950" cy="77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Thread Delector (Mira)</a:t>
            </a:r>
            <a:endParaRPr/>
          </a:p>
        </p:txBody>
      </p:sp>
      <p:sp>
        <p:nvSpPr>
          <p:cNvPr id="157" name="Google Shape;157;p17"/>
          <p:cNvSpPr txBox="1"/>
          <p:nvPr>
            <p:ph idx="1" type="body"/>
          </p:nvPr>
        </p:nvSpPr>
        <p:spPr>
          <a:xfrm>
            <a:off x="819150" y="1648775"/>
            <a:ext cx="7505700" cy="2790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The Data Race error is a result of multiple access from different threads are trying to access the same memory address without using locks. </a:t>
            </a:r>
            <a:endParaRPr/>
          </a:p>
          <a:p>
            <a:pPr indent="0" lvl="0" marL="0" rtl="0" algn="l">
              <a:lnSpc>
                <a:spcPct val="150000"/>
              </a:lnSpc>
              <a:spcBef>
                <a:spcPts val="0"/>
              </a:spcBef>
              <a:spcAft>
                <a:spcPts val="0"/>
              </a:spcAft>
              <a:buNone/>
            </a:pPr>
            <a:r>
              <a:rPr lang="en"/>
              <a:t>The number between </a:t>
            </a:r>
            <a:r>
              <a:rPr b="1" lang="en"/>
              <a:t>==##==</a:t>
            </a:r>
            <a:r>
              <a:rPr lang="en"/>
              <a:t> is the process ID of the one executing the threads</a:t>
            </a:r>
            <a:br>
              <a:rPr lang="en"/>
            </a:br>
            <a:r>
              <a:rPr lang="en"/>
              <a:t>The error is indicating a multiple access to the location </a:t>
            </a:r>
            <a:r>
              <a:rPr b="1" lang="en"/>
              <a:t>0x10C040</a:t>
            </a:r>
            <a:r>
              <a:rPr lang="en"/>
              <a:t> which is the location of the</a:t>
            </a:r>
            <a:r>
              <a:rPr b="1" lang="en"/>
              <a:t> int (4 byte size)</a:t>
            </a:r>
            <a:r>
              <a:rPr lang="en"/>
              <a:t> variable </a:t>
            </a:r>
            <a:r>
              <a:rPr b="1" lang="en"/>
              <a:t>sum</a:t>
            </a:r>
            <a:r>
              <a:rPr lang="en"/>
              <a:t> (in my code) </a:t>
            </a:r>
            <a:endParaRPr/>
          </a:p>
          <a:p>
            <a:pPr indent="0" lvl="0" marL="0" rtl="0" algn="l">
              <a:lnSpc>
                <a:spcPct val="150000"/>
              </a:lnSpc>
              <a:spcBef>
                <a:spcPts val="0"/>
              </a:spcBef>
              <a:spcAft>
                <a:spcPts val="0"/>
              </a:spcAft>
              <a:buNone/>
            </a:pPr>
            <a:r>
              <a:rPr lang="en"/>
              <a:t>The </a:t>
            </a:r>
            <a:r>
              <a:rPr b="1" lang="en"/>
              <a:t>thread number</a:t>
            </a:r>
            <a:r>
              <a:rPr lang="en"/>
              <a:t> is the thread ID assigned by Varglind to the thread. </a:t>
            </a:r>
            <a:endParaRPr/>
          </a:p>
          <a:p>
            <a:pPr indent="0" lvl="0" marL="0" rtl="0" algn="l">
              <a:lnSpc>
                <a:spcPct val="150000"/>
              </a:lnSpc>
              <a:spcBef>
                <a:spcPts val="0"/>
              </a:spcBef>
              <a:spcAft>
                <a:spcPts val="0"/>
              </a:spcAft>
              <a:buNone/>
            </a:pPr>
            <a:r>
              <a:rPr b="1" lang="en"/>
              <a:t>sumT</a:t>
            </a:r>
            <a:r>
              <a:rPr lang="en"/>
              <a:t>: it is the thread entry point which is the function passed to </a:t>
            </a:r>
            <a:r>
              <a:rPr b="1" lang="en" sz="1050">
                <a:solidFill>
                  <a:srgbClr val="38761D"/>
                </a:solidFill>
                <a:highlight>
                  <a:schemeClr val="dk1"/>
                </a:highlight>
                <a:latin typeface="Courier New"/>
                <a:ea typeface="Courier New"/>
                <a:cs typeface="Courier New"/>
                <a:sym typeface="Courier New"/>
              </a:rPr>
              <a:t>pthread_create</a:t>
            </a:r>
            <a:endParaRPr b="1" sz="1050">
              <a:solidFill>
                <a:srgbClr val="38761D"/>
              </a:solidFill>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a:t>Locks held: none</a:t>
            </a:r>
            <a:r>
              <a:rPr lang="en"/>
              <a:t> - This means at the time of the access both threads failed to take a lock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8"/>
          <p:cNvPicPr preferRelativeResize="0"/>
          <p:nvPr/>
        </p:nvPicPr>
        <p:blipFill>
          <a:blip r:embed="rId3">
            <a:alphaModFix/>
          </a:blip>
          <a:stretch>
            <a:fillRect/>
          </a:stretch>
        </p:blipFill>
        <p:spPr>
          <a:xfrm>
            <a:off x="555550" y="472475"/>
            <a:ext cx="7769301" cy="2386452"/>
          </a:xfrm>
          <a:prstGeom prst="rect">
            <a:avLst/>
          </a:prstGeom>
          <a:noFill/>
          <a:ln>
            <a:noFill/>
          </a:ln>
        </p:spPr>
      </p:pic>
      <p:pic>
        <p:nvPicPr>
          <p:cNvPr id="165" name="Google Shape;165;p18"/>
          <p:cNvPicPr preferRelativeResize="0"/>
          <p:nvPr/>
        </p:nvPicPr>
        <p:blipFill rotWithShape="1">
          <a:blip r:embed="rId4">
            <a:alphaModFix/>
          </a:blip>
          <a:srcRect b="0" l="0" r="0" t="56180"/>
          <a:stretch/>
        </p:blipFill>
        <p:spPr>
          <a:xfrm>
            <a:off x="687350" y="3192025"/>
            <a:ext cx="7769301" cy="95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