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font" Target="fonts/Roboto-regular.fntdata"/><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61d18bad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61d18bad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61d18ba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61d18ba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61d18bad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61d18bad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61ffc8f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61ffc8f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61d18bad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61d18bad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61ffc8fc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61ffc8fc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9607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rgbClr val="002F4A"/>
                </a:solidFill>
                <a:latin typeface="Merriweather"/>
                <a:ea typeface="Merriweather"/>
                <a:cs typeface="Merriweather"/>
                <a:sym typeface="Merriweather"/>
              </a:rPr>
              <a:t>Lab 3 - Processes</a:t>
            </a:r>
            <a:endParaRPr/>
          </a:p>
        </p:txBody>
      </p:sp>
      <p:sp>
        <p:nvSpPr>
          <p:cNvPr id="129" name="Google Shape;129;p13"/>
          <p:cNvSpPr txBox="1"/>
          <p:nvPr>
            <p:ph idx="1" type="subTitle"/>
          </p:nvPr>
        </p:nvSpPr>
        <p:spPr>
          <a:xfrm>
            <a:off x="1891350" y="2286000"/>
            <a:ext cx="5361300" cy="165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626B73"/>
                </a:solidFill>
                <a:latin typeface="Roboto"/>
                <a:ea typeface="Roboto"/>
                <a:cs typeface="Roboto"/>
                <a:sym typeface="Roboto"/>
              </a:rPr>
              <a:t>Delivered by</a:t>
            </a:r>
            <a:endParaRPr b="1">
              <a:solidFill>
                <a:srgbClr val="626B73"/>
              </a:solidFill>
              <a:latin typeface="Roboto"/>
              <a:ea typeface="Roboto"/>
              <a:cs typeface="Roboto"/>
              <a:sym typeface="Roboto"/>
            </a:endParaRPr>
          </a:p>
          <a:p>
            <a:pPr indent="0" lvl="0" marL="0" rtl="0" algn="ctr">
              <a:spcBef>
                <a:spcPts val="0"/>
              </a:spcBef>
              <a:spcAft>
                <a:spcPts val="0"/>
              </a:spcAft>
              <a:buNone/>
            </a:pPr>
            <a:r>
              <a:rPr lang="en">
                <a:solidFill>
                  <a:srgbClr val="626B73"/>
                </a:solidFill>
                <a:latin typeface="Roboto"/>
                <a:ea typeface="Roboto"/>
                <a:cs typeface="Roboto"/>
                <a:sym typeface="Roboto"/>
              </a:rPr>
              <a:t>Ahmed Fetyan – 900192501</a:t>
            </a:r>
            <a:endParaRPr>
              <a:solidFill>
                <a:srgbClr val="626B73"/>
              </a:solidFill>
              <a:latin typeface="Roboto"/>
              <a:ea typeface="Roboto"/>
              <a:cs typeface="Roboto"/>
              <a:sym typeface="Roboto"/>
            </a:endParaRPr>
          </a:p>
          <a:p>
            <a:pPr indent="0" lvl="0" marL="0" rtl="0" algn="ctr">
              <a:spcBef>
                <a:spcPts val="0"/>
              </a:spcBef>
              <a:spcAft>
                <a:spcPts val="0"/>
              </a:spcAft>
              <a:buNone/>
            </a:pPr>
            <a:r>
              <a:rPr lang="en">
                <a:solidFill>
                  <a:srgbClr val="626B73"/>
                </a:solidFill>
                <a:latin typeface="Roboto"/>
                <a:ea typeface="Roboto"/>
                <a:cs typeface="Roboto"/>
                <a:sym typeface="Roboto"/>
              </a:rPr>
              <a:t>Jacqueline Azar – 900184062</a:t>
            </a:r>
            <a:endParaRPr>
              <a:solidFill>
                <a:srgbClr val="626B73"/>
              </a:solidFill>
              <a:latin typeface="Roboto"/>
              <a:ea typeface="Roboto"/>
              <a:cs typeface="Roboto"/>
              <a:sym typeface="Roboto"/>
            </a:endParaRPr>
          </a:p>
          <a:p>
            <a:pPr indent="0" lvl="0" marL="0" rtl="0" algn="ctr">
              <a:spcBef>
                <a:spcPts val="0"/>
              </a:spcBef>
              <a:spcAft>
                <a:spcPts val="0"/>
              </a:spcAft>
              <a:buNone/>
            </a:pPr>
            <a:r>
              <a:rPr lang="en">
                <a:solidFill>
                  <a:srgbClr val="626B73"/>
                </a:solidFill>
                <a:latin typeface="Roboto"/>
                <a:ea typeface="Roboto"/>
                <a:cs typeface="Roboto"/>
                <a:sym typeface="Roboto"/>
              </a:rPr>
              <a:t>Mira Shanouda – 900193016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Printing the number of system calls(Ahmed)</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Printcalls function uses iteration to count the number of system calls performed by the system since the start. THe number of iterations can be in </a:t>
            </a:r>
            <a:r>
              <a:rPr lang="en" sz="1600"/>
              <a:t>hundreds</a:t>
            </a:r>
            <a:r>
              <a:rPr lang="en" sz="1600"/>
              <a:t> tens or </a:t>
            </a:r>
            <a:r>
              <a:rPr lang="en" sz="1600"/>
              <a:t>thousands, THis function uses a variable called total_calls to save the number of reads of system calls</a:t>
            </a:r>
            <a:endParaRPr sz="1600"/>
          </a:p>
        </p:txBody>
      </p:sp>
      <p:pic>
        <p:nvPicPr>
          <p:cNvPr id="136" name="Google Shape;136;p14"/>
          <p:cNvPicPr preferRelativeResize="0"/>
          <p:nvPr/>
        </p:nvPicPr>
        <p:blipFill>
          <a:blip r:embed="rId3">
            <a:alphaModFix/>
          </a:blip>
          <a:stretch>
            <a:fillRect/>
          </a:stretch>
        </p:blipFill>
        <p:spPr>
          <a:xfrm>
            <a:off x="2182725" y="3572375"/>
            <a:ext cx="4619625" cy="47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Printing Process State (</a:t>
            </a:r>
            <a:r>
              <a:rPr lang="en"/>
              <a:t>Jacqueline</a:t>
            </a:r>
            <a:r>
              <a:rPr lang="en"/>
              <a:t>)</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Arial"/>
                <a:ea typeface="Arial"/>
                <a:cs typeface="Arial"/>
                <a:sym typeface="Arial"/>
              </a:rPr>
              <a:t>printStat() </a:t>
            </a:r>
            <a:r>
              <a:rPr lang="en">
                <a:solidFill>
                  <a:srgbClr val="000000"/>
                </a:solidFill>
                <a:latin typeface="Arial"/>
                <a:ea typeface="Arial"/>
                <a:cs typeface="Arial"/>
                <a:sym typeface="Arial"/>
              </a:rPr>
              <a:t>takes a pid of a process as a parameter and loops over all processes to check if the pid passed as parameter matches the pid of any of the processes. If it finds a match, it checks the state of this process and prints the name of the process, its pid, and its state. If it doesn’t find a pid match, it prints to the user that it couldn’t find a match.</a:t>
            </a:r>
            <a:endParaRPr/>
          </a:p>
        </p:txBody>
      </p:sp>
      <p:pic>
        <p:nvPicPr>
          <p:cNvPr id="143" name="Google Shape;143;p15"/>
          <p:cNvPicPr preferRelativeResize="0"/>
          <p:nvPr/>
        </p:nvPicPr>
        <p:blipFill>
          <a:blip r:embed="rId3">
            <a:alphaModFix/>
          </a:blip>
          <a:stretch>
            <a:fillRect/>
          </a:stretch>
        </p:blipFill>
        <p:spPr>
          <a:xfrm>
            <a:off x="1108900" y="3559175"/>
            <a:ext cx="3390900" cy="514350"/>
          </a:xfrm>
          <a:prstGeom prst="rect">
            <a:avLst/>
          </a:prstGeom>
          <a:noFill/>
          <a:ln>
            <a:noFill/>
          </a:ln>
        </p:spPr>
      </p:pic>
      <p:pic>
        <p:nvPicPr>
          <p:cNvPr id="144" name="Google Shape;144;p15"/>
          <p:cNvPicPr preferRelativeResize="0"/>
          <p:nvPr/>
        </p:nvPicPr>
        <p:blipFill>
          <a:blip r:embed="rId4">
            <a:alphaModFix/>
          </a:blip>
          <a:stretch>
            <a:fillRect/>
          </a:stretch>
        </p:blipFill>
        <p:spPr>
          <a:xfrm>
            <a:off x="4727425" y="3545950"/>
            <a:ext cx="2978983" cy="54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Printing the Processes Table (Mira)</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system call printPtable it loops over the whole processes and prints out a table of 10 processes and </a:t>
            </a:r>
            <a:r>
              <a:rPr lang="en"/>
              <a:t>details</a:t>
            </a:r>
            <a:r>
              <a:rPr lang="en"/>
              <a:t> about them such as: name, state, PID, size, and parent name. </a:t>
            </a:r>
            <a:endParaRPr/>
          </a:p>
        </p:txBody>
      </p:sp>
      <p:pic>
        <p:nvPicPr>
          <p:cNvPr id="151" name="Google Shape;151;p16"/>
          <p:cNvPicPr preferRelativeResize="0"/>
          <p:nvPr/>
        </p:nvPicPr>
        <p:blipFill>
          <a:blip r:embed="rId3">
            <a:alphaModFix/>
          </a:blip>
          <a:stretch>
            <a:fillRect/>
          </a:stretch>
        </p:blipFill>
        <p:spPr>
          <a:xfrm>
            <a:off x="742950" y="2817688"/>
            <a:ext cx="7658100" cy="145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 3 system calls were added to XV6?</a:t>
            </a:r>
            <a:endParaRPr/>
          </a:p>
        </p:txBody>
      </p:sp>
      <p:sp>
        <p:nvSpPr>
          <p:cNvPr id="157" name="Google Shape;157;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Add #define &lt;newsyscall&gt; &lt;syscall#&gt; in file “syscall.h”</a:t>
            </a:r>
            <a:endParaRPr/>
          </a:p>
          <a:p>
            <a:pPr indent="-311150" lvl="0" marL="457200" rtl="0" algn="l">
              <a:spcBef>
                <a:spcPts val="0"/>
              </a:spcBef>
              <a:spcAft>
                <a:spcPts val="0"/>
              </a:spcAft>
              <a:buSzPts val="1300"/>
              <a:buAutoNum type="arabicPeriod"/>
            </a:pPr>
            <a:r>
              <a:rPr lang="en"/>
              <a:t>In file “defs.h” we add the new system call functions declarations under proc.c section</a:t>
            </a:r>
            <a:endParaRPr/>
          </a:p>
          <a:p>
            <a:pPr indent="-311150" lvl="0" marL="457200" rtl="0" algn="l">
              <a:spcBef>
                <a:spcPts val="0"/>
              </a:spcBef>
              <a:spcAft>
                <a:spcPts val="0"/>
              </a:spcAft>
              <a:buSzPts val="1300"/>
              <a:buAutoNum type="arabicPeriod"/>
            </a:pPr>
            <a:r>
              <a:rPr lang="en"/>
              <a:t>In file “user.h” we add system call function declarations under the system call functions</a:t>
            </a:r>
            <a:endParaRPr/>
          </a:p>
          <a:p>
            <a:pPr indent="-311150" lvl="0" marL="457200" rtl="0" algn="l">
              <a:spcBef>
                <a:spcPts val="0"/>
              </a:spcBef>
              <a:spcAft>
                <a:spcPts val="0"/>
              </a:spcAft>
              <a:buSzPts val="1300"/>
              <a:buAutoNum type="arabicPeriod"/>
            </a:pPr>
            <a:r>
              <a:rPr lang="en"/>
              <a:t>In file “sysproc.c” we define the system call functions  </a:t>
            </a:r>
            <a:endParaRPr/>
          </a:p>
          <a:p>
            <a:pPr indent="-311150" lvl="0" marL="457200" rtl="0" algn="l">
              <a:spcBef>
                <a:spcPts val="0"/>
              </a:spcBef>
              <a:spcAft>
                <a:spcPts val="0"/>
              </a:spcAft>
              <a:buSzPts val="1300"/>
              <a:buAutoNum type="arabicPeriod"/>
            </a:pPr>
            <a:r>
              <a:rPr lang="en"/>
              <a:t>In file “usys.U”  we add SYSCALL(&lt;syscall_function_name&gt;)</a:t>
            </a:r>
            <a:endParaRPr/>
          </a:p>
          <a:p>
            <a:pPr indent="-311150" lvl="0" marL="457200" rtl="0" algn="l">
              <a:spcBef>
                <a:spcPts val="0"/>
              </a:spcBef>
              <a:spcAft>
                <a:spcPts val="0"/>
              </a:spcAft>
              <a:buSzPts val="1300"/>
              <a:buAutoNum type="arabicPeriod"/>
            </a:pPr>
            <a:r>
              <a:rPr lang="en"/>
              <a:t>In file “syscall.c” we add </a:t>
            </a:r>
            <a:r>
              <a:rPr lang="en" sz="900">
                <a:solidFill>
                  <a:srgbClr val="0000FF"/>
                </a:solidFill>
                <a:highlight>
                  <a:srgbClr val="FFFFFF"/>
                </a:highlight>
                <a:latin typeface="Courier New"/>
                <a:ea typeface="Courier New"/>
                <a:cs typeface="Courier New"/>
                <a:sym typeface="Courier New"/>
              </a:rPr>
              <a:t>extern</a:t>
            </a:r>
            <a:r>
              <a:rPr lang="en" sz="900">
                <a:solidFill>
                  <a:srgbClr val="000000"/>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int</a:t>
            </a:r>
            <a:r>
              <a:rPr lang="en" sz="900">
                <a:solidFill>
                  <a:srgbClr val="000000"/>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sys_&lt;NAME&gt; </a:t>
            </a:r>
            <a:r>
              <a:rPr lang="en" sz="900">
                <a:solidFill>
                  <a:srgbClr val="000000"/>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void</a:t>
            </a:r>
            <a:r>
              <a:rPr lang="en" sz="900">
                <a:solidFill>
                  <a:srgbClr val="000000"/>
                </a:solidFill>
                <a:highlight>
                  <a:srgbClr val="FFFFFF"/>
                </a:highlight>
                <a:latin typeface="Courier New"/>
                <a:ea typeface="Courier New"/>
                <a:cs typeface="Courier New"/>
                <a:sym typeface="Courier New"/>
              </a:rPr>
              <a:t>) </a:t>
            </a:r>
            <a:r>
              <a:rPr lang="en"/>
              <a:t>and</a:t>
            </a:r>
            <a:r>
              <a:rPr lang="en" sz="900">
                <a:solidFill>
                  <a:srgbClr val="000000"/>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SYS_&lt;NAME&gt;</a:t>
            </a:r>
            <a:r>
              <a:rPr lang="en" sz="900">
                <a:solidFill>
                  <a:srgbClr val="000000"/>
                </a:solidFill>
                <a:highlight>
                  <a:srgbClr val="FFFFFF"/>
                </a:highlight>
                <a:latin typeface="Courier New"/>
                <a:ea typeface="Courier New"/>
                <a:cs typeface="Courier New"/>
                <a:sym typeface="Courier New"/>
              </a:rPr>
              <a:t>]   </a:t>
            </a:r>
            <a:r>
              <a:rPr lang="en" sz="900">
                <a:solidFill>
                  <a:srgbClr val="795E26"/>
                </a:solidFill>
                <a:highlight>
                  <a:srgbClr val="FFFFFF"/>
                </a:highlight>
                <a:latin typeface="Courier New"/>
                <a:ea typeface="Courier New"/>
                <a:cs typeface="Courier New"/>
                <a:sym typeface="Courier New"/>
              </a:rPr>
              <a:t>sys_&lt;NAME&gt;</a:t>
            </a:r>
            <a:r>
              <a:rPr lang="en" sz="900">
                <a:solidFill>
                  <a:srgbClr val="000000"/>
                </a:solidFill>
                <a:highlight>
                  <a:srgbClr val="FFFFFF"/>
                </a:highlight>
                <a:latin typeface="Courier New"/>
                <a:ea typeface="Courier New"/>
                <a:cs typeface="Courier New"/>
                <a:sym typeface="Courier New"/>
              </a:rPr>
              <a:t>,</a:t>
            </a:r>
            <a:endParaRPr sz="900">
              <a:solidFill>
                <a:srgbClr val="000000"/>
              </a:solidFill>
              <a:highlight>
                <a:srgbClr val="FFFFFF"/>
              </a:highlight>
              <a:latin typeface="Courier New"/>
              <a:ea typeface="Courier New"/>
              <a:cs typeface="Courier New"/>
              <a:sym typeface="Courier New"/>
            </a:endParaRPr>
          </a:p>
          <a:p>
            <a:pPr indent="-311150" lvl="0" marL="457200" rtl="0" algn="l">
              <a:spcBef>
                <a:spcPts val="0"/>
              </a:spcBef>
              <a:spcAft>
                <a:spcPts val="0"/>
              </a:spcAft>
              <a:buSzPts val="1300"/>
              <a:buAutoNum type="arabicPeriod"/>
            </a:pPr>
            <a:r>
              <a:rPr lang="en"/>
              <a:t>In file “proc.c” we include the actual </a:t>
            </a:r>
            <a:r>
              <a:rPr lang="en"/>
              <a:t>definition</a:t>
            </a:r>
            <a:r>
              <a:rPr lang="en"/>
              <a:t> of the system call and its functionality</a:t>
            </a:r>
            <a:endParaRPr/>
          </a:p>
          <a:p>
            <a:pPr indent="-311150" lvl="0" marL="457200" rtl="0" algn="l">
              <a:spcBef>
                <a:spcPts val="0"/>
              </a:spcBef>
              <a:spcAft>
                <a:spcPts val="0"/>
              </a:spcAft>
              <a:buSzPts val="1300"/>
              <a:buAutoNum type="arabicPeriod"/>
            </a:pPr>
            <a:r>
              <a:rPr lang="en"/>
              <a:t>We then created a user program (main program) for each system call function to test it</a:t>
            </a:r>
            <a:endParaRPr/>
          </a:p>
          <a:p>
            <a:pPr indent="-311150" lvl="0" marL="457200" rtl="0" algn="l">
              <a:spcBef>
                <a:spcPts val="0"/>
              </a:spcBef>
              <a:spcAft>
                <a:spcPts val="0"/>
              </a:spcAft>
              <a:buSzPts val="1300"/>
              <a:buAutoNum type="arabicPeriod"/>
            </a:pPr>
            <a:r>
              <a:rPr lang="en"/>
              <a:t>We modified the makefile in the same way as last lab so that the new system calls are displayed as part of XV6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PrintStat User Program</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main function and it takes two arguments, the second argument is the process id of the process the user wants to know its state. So the function checks if the number of </a:t>
            </a:r>
            <a:r>
              <a:rPr lang="en"/>
              <a:t>arguments is not two it informs the user that this is an invalid number of arguments, otherwise, it takes the second argument and passes it as a parameter to the function printStat()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
            </a:r>
            <a:r>
              <a:rPr lang="en"/>
              <a:t>rintPtable and printcalls user programs</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user programs for these calls are just timple to call the system call to be printed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