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Proxima Nova"/>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3c20c0c5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3c20c0c5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b072c80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b072c80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b072c80f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b072c80f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b072c80f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b072c80f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b072c80f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b072c80f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1b537fb8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1b537fb8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b072c80f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b072c80f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b072c80f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b072c80f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1b537fb8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1b537fb8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1b537fb8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1b537fb8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1b537fb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1b537fb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1b537fb8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1b537fb8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Lab 9</a:t>
            </a:r>
            <a:endParaRPr/>
          </a:p>
        </p:txBody>
      </p:sp>
      <p:sp>
        <p:nvSpPr>
          <p:cNvPr id="73" name="Google Shape;73;p13"/>
          <p:cNvSpPr txBox="1"/>
          <p:nvPr>
            <p:ph idx="1" type="subTitle"/>
          </p:nvPr>
        </p:nvSpPr>
        <p:spPr>
          <a:xfrm>
            <a:off x="2457800" y="1936950"/>
            <a:ext cx="6264000" cy="2543100"/>
          </a:xfrm>
          <a:prstGeom prst="rect">
            <a:avLst/>
          </a:prstGeom>
        </p:spPr>
        <p:txBody>
          <a:bodyPr anchorCtr="0" anchor="b" bIns="91425" lIns="91425" spcFirstLastPara="1" rIns="91425" wrap="square" tIns="91425">
            <a:noAutofit/>
          </a:bodyPr>
          <a:lstStyle/>
          <a:p>
            <a:pPr indent="0" lvl="0" marL="0" rtl="0" algn="l">
              <a:lnSpc>
                <a:spcPct val="105000"/>
              </a:lnSpc>
              <a:spcBef>
                <a:spcPts val="0"/>
              </a:spcBef>
              <a:spcAft>
                <a:spcPts val="1200"/>
              </a:spcAft>
              <a:buSzPts val="770"/>
              <a:buNone/>
            </a:pPr>
            <a:r>
              <a:rPr b="1" lang="en" sz="1760">
                <a:latin typeface="Proxima Nova"/>
                <a:ea typeface="Proxima Nova"/>
                <a:cs typeface="Proxima Nova"/>
                <a:sym typeface="Proxima Nova"/>
              </a:rPr>
              <a:t>Non-preemptive Shortest Job First (SJF) - </a:t>
            </a:r>
            <a:r>
              <a:rPr b="1" lang="en" sz="1760">
                <a:solidFill>
                  <a:srgbClr val="FFFF00"/>
                </a:solidFill>
                <a:latin typeface="Proxima Nova"/>
                <a:ea typeface="Proxima Nova"/>
                <a:cs typeface="Proxima Nova"/>
                <a:sym typeface="Proxima Nova"/>
              </a:rPr>
              <a:t>Mira </a:t>
            </a:r>
            <a:br>
              <a:rPr b="1" lang="en" sz="1760">
                <a:latin typeface="Proxima Nova"/>
                <a:ea typeface="Proxima Nova"/>
                <a:cs typeface="Proxima Nova"/>
                <a:sym typeface="Proxima Nova"/>
              </a:rPr>
            </a:br>
            <a:r>
              <a:rPr b="1" lang="en" sz="1760">
                <a:latin typeface="Proxima Nova"/>
                <a:ea typeface="Proxima Nova"/>
                <a:cs typeface="Proxima Nova"/>
                <a:sym typeface="Proxima Nova"/>
              </a:rPr>
              <a:t>Preemptive Shortest Job First (SRTF) - </a:t>
            </a:r>
            <a:r>
              <a:rPr b="1" lang="en" sz="1760">
                <a:solidFill>
                  <a:srgbClr val="FFFF00"/>
                </a:solidFill>
                <a:latin typeface="Proxima Nova"/>
                <a:ea typeface="Proxima Nova"/>
                <a:cs typeface="Proxima Nova"/>
                <a:sym typeface="Proxima Nova"/>
              </a:rPr>
              <a:t>Mira </a:t>
            </a:r>
            <a:br>
              <a:rPr b="1" lang="en" sz="1760">
                <a:latin typeface="Proxima Nova"/>
                <a:ea typeface="Proxima Nova"/>
                <a:cs typeface="Proxima Nova"/>
                <a:sym typeface="Proxima Nova"/>
              </a:rPr>
            </a:br>
            <a:r>
              <a:rPr b="1" lang="en" sz="1760">
                <a:latin typeface="Proxima Nova"/>
                <a:ea typeface="Proxima Nova"/>
                <a:cs typeface="Proxima Nova"/>
                <a:sym typeface="Proxima Nova"/>
              </a:rPr>
              <a:t>Round Robin (RR) - </a:t>
            </a:r>
            <a:r>
              <a:rPr b="1" lang="en" sz="1760">
                <a:solidFill>
                  <a:srgbClr val="FFFF00"/>
                </a:solidFill>
                <a:latin typeface="Proxima Nova"/>
                <a:ea typeface="Proxima Nova"/>
                <a:cs typeface="Proxima Nova"/>
                <a:sym typeface="Proxima Nova"/>
              </a:rPr>
              <a:t>Jacqueline </a:t>
            </a:r>
            <a:br>
              <a:rPr b="1" lang="en" sz="1760">
                <a:latin typeface="Proxima Nova"/>
                <a:ea typeface="Proxima Nova"/>
                <a:cs typeface="Proxima Nova"/>
                <a:sym typeface="Proxima Nova"/>
              </a:rPr>
            </a:br>
            <a:r>
              <a:rPr b="1" lang="en" sz="1760">
                <a:latin typeface="Proxima Nova"/>
                <a:ea typeface="Proxima Nova"/>
                <a:cs typeface="Proxima Nova"/>
                <a:sym typeface="Proxima Nova"/>
              </a:rPr>
              <a:t>First Come First Served (FCFS) - </a:t>
            </a:r>
            <a:r>
              <a:rPr b="1" lang="en" sz="1760">
                <a:solidFill>
                  <a:srgbClr val="FFFF00"/>
                </a:solidFill>
                <a:latin typeface="Proxima Nova"/>
                <a:ea typeface="Proxima Nova"/>
                <a:cs typeface="Proxima Nova"/>
                <a:sym typeface="Proxima Nova"/>
              </a:rPr>
              <a:t>Jacqueline </a:t>
            </a:r>
            <a:br>
              <a:rPr b="1" lang="en" sz="1760">
                <a:latin typeface="Proxima Nova"/>
                <a:ea typeface="Proxima Nova"/>
                <a:cs typeface="Proxima Nova"/>
                <a:sym typeface="Proxima Nova"/>
              </a:rPr>
            </a:br>
            <a:r>
              <a:rPr b="1" lang="en" sz="1760">
                <a:latin typeface="Proxima Nova"/>
                <a:ea typeface="Proxima Nova"/>
                <a:cs typeface="Proxima Nova"/>
                <a:sym typeface="Proxima Nova"/>
              </a:rPr>
              <a:t>Multilevel Feedback Queue (MLFQ) - </a:t>
            </a:r>
            <a:r>
              <a:rPr b="1" lang="en" sz="1760">
                <a:solidFill>
                  <a:srgbClr val="FFFF00"/>
                </a:solidFill>
                <a:latin typeface="Proxima Nova"/>
                <a:ea typeface="Proxima Nova"/>
                <a:cs typeface="Proxima Nova"/>
                <a:sym typeface="Proxima Nova"/>
              </a:rPr>
              <a:t>Ahmed</a:t>
            </a:r>
            <a:endParaRPr b="1" sz="1760">
              <a:solidFill>
                <a:srgbClr val="FFFF00"/>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63100" y="575950"/>
            <a:ext cx="82587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a:t>
            </a:r>
            <a:r>
              <a:rPr lang="en"/>
              <a:t> &amp; Testing</a:t>
            </a:r>
            <a:endParaRPr/>
          </a:p>
        </p:txBody>
      </p:sp>
      <p:sp>
        <p:nvSpPr>
          <p:cNvPr id="129" name="Google Shape;129;p22"/>
          <p:cNvSpPr txBox="1"/>
          <p:nvPr>
            <p:ph idx="1" type="body"/>
          </p:nvPr>
        </p:nvSpPr>
        <p:spPr>
          <a:xfrm>
            <a:off x="463100" y="1163800"/>
            <a:ext cx="8258700" cy="312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processes entered are </a:t>
            </a:r>
            <a:r>
              <a:rPr lang="en"/>
              <a:t>runnable processes.</a:t>
            </a:r>
            <a:endParaRPr/>
          </a:p>
          <a:p>
            <a:pPr indent="-342900" lvl="0" marL="457200" rtl="0" algn="l">
              <a:spcBef>
                <a:spcPts val="0"/>
              </a:spcBef>
              <a:spcAft>
                <a:spcPts val="0"/>
              </a:spcAft>
              <a:buSzPts val="1800"/>
              <a:buChar char="●"/>
            </a:pPr>
            <a:r>
              <a:rPr lang="en"/>
              <a:t>All arrival timings, burst time and priorities are integers</a:t>
            </a:r>
            <a:endParaRPr/>
          </a:p>
          <a:p>
            <a:pPr indent="-342900" lvl="0" marL="457200" rtl="0" algn="l">
              <a:spcBef>
                <a:spcPts val="0"/>
              </a:spcBef>
              <a:spcAft>
                <a:spcPts val="0"/>
              </a:spcAft>
              <a:buSzPts val="1800"/>
              <a:buChar char="●"/>
            </a:pPr>
            <a:r>
              <a:rPr lang="en"/>
              <a:t>All algorithms are implemented as classes where each class is supported by the private data members and functions needed by this algorithm.</a:t>
            </a:r>
            <a:endParaRPr/>
          </a:p>
          <a:p>
            <a:pPr indent="-342900" lvl="0" marL="457200" rtl="0" algn="l">
              <a:spcBef>
                <a:spcPts val="0"/>
              </a:spcBef>
              <a:spcAft>
                <a:spcPts val="0"/>
              </a:spcAft>
              <a:buSzPts val="1800"/>
              <a:buChar char="●"/>
            </a:pPr>
            <a:r>
              <a:rPr lang="en"/>
              <a:t>A vector of processes is passed to each class to perform the logic. </a:t>
            </a:r>
            <a:endParaRPr/>
          </a:p>
          <a:p>
            <a:pPr indent="-342900" lvl="0" marL="457200" rtl="0" algn="l">
              <a:spcBef>
                <a:spcPts val="0"/>
              </a:spcBef>
              <a:spcAft>
                <a:spcPts val="0"/>
              </a:spcAft>
              <a:buSzPts val="1800"/>
              <a:buChar char="●"/>
            </a:pPr>
            <a:r>
              <a:rPr lang="en"/>
              <a:t>This vector is initialized randomly by random arrival time, cpu burst time and priorities. </a:t>
            </a:r>
            <a:endParaRPr/>
          </a:p>
          <a:p>
            <a:pPr indent="-342900" lvl="0" marL="457200" rtl="0" algn="l">
              <a:spcBef>
                <a:spcPts val="0"/>
              </a:spcBef>
              <a:spcAft>
                <a:spcPts val="0"/>
              </a:spcAft>
              <a:buSzPts val="1800"/>
              <a:buChar char="●"/>
            </a:pPr>
            <a:r>
              <a:rPr lang="en"/>
              <a:t>The arrival time ranges from 0 to 120 seconds, burst time ranges from 1 to 30 and priority ranges from 0 to 2.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title="Chart"/>
          <p:cNvPicPr preferRelativeResize="0"/>
          <p:nvPr/>
        </p:nvPicPr>
        <p:blipFill>
          <a:blip r:embed="rId3">
            <a:alphaModFix/>
          </a:blip>
          <a:stretch>
            <a:fillRect/>
          </a:stretch>
        </p:blipFill>
        <p:spPr>
          <a:xfrm>
            <a:off x="1" y="0"/>
            <a:ext cx="5737476" cy="3545841"/>
          </a:xfrm>
          <a:prstGeom prst="rect">
            <a:avLst/>
          </a:prstGeom>
          <a:noFill/>
          <a:ln>
            <a:noFill/>
          </a:ln>
        </p:spPr>
      </p:pic>
      <p:sp>
        <p:nvSpPr>
          <p:cNvPr id="135" name="Google Shape;135;p23"/>
          <p:cNvSpPr txBox="1"/>
          <p:nvPr/>
        </p:nvSpPr>
        <p:spPr>
          <a:xfrm>
            <a:off x="5810900" y="408225"/>
            <a:ext cx="31590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Waiting time for RR is longest because</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although processes are regularly being picked for execution, they go in round robin, so once a process is picked and finishes its timeslice, it has to wait for all other processes to be picked first, before it can be picked again. This increases the waiting time.</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Waiting time for shortest job first is shortest </a:t>
            </a:r>
            <a:r>
              <a:rPr lang="en" sz="1200">
                <a:latin typeface="Lato"/>
                <a:ea typeface="Lato"/>
                <a:cs typeface="Lato"/>
                <a:sym typeface="Lato"/>
              </a:rPr>
              <a:t>because</a:t>
            </a:r>
            <a:r>
              <a:rPr lang="en" sz="1200">
                <a:latin typeface="Lato"/>
                <a:ea typeface="Lato"/>
                <a:cs typeface="Lato"/>
                <a:sym typeface="Lato"/>
              </a:rPr>
              <a:t> it always picks the processes that have the shortest </a:t>
            </a:r>
            <a:r>
              <a:rPr lang="en" sz="1200">
                <a:latin typeface="Lato"/>
                <a:ea typeface="Lato"/>
                <a:cs typeface="Lato"/>
                <a:sym typeface="Lato"/>
              </a:rPr>
              <a:t>cpu burst which end up finishing quickly and thus reducing the waiting time for the rest of the processes, if a long process has been picked.</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Waiting time is average for FCFS because although once a process starts executing it must finish and thus it is not interrupted in the middle so there is not waiting time in the middle, however, there could be a high waiting time before the process starts, due to a long process benign picked first.</a:t>
            </a:r>
            <a:endParaRPr sz="12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4" title="Chart"/>
          <p:cNvPicPr preferRelativeResize="0"/>
          <p:nvPr/>
        </p:nvPicPr>
        <p:blipFill>
          <a:blip r:embed="rId3">
            <a:alphaModFix/>
          </a:blip>
          <a:stretch>
            <a:fillRect/>
          </a:stretch>
        </p:blipFill>
        <p:spPr>
          <a:xfrm>
            <a:off x="0" y="44500"/>
            <a:ext cx="5665551" cy="3506124"/>
          </a:xfrm>
          <a:prstGeom prst="rect">
            <a:avLst/>
          </a:prstGeom>
          <a:noFill/>
          <a:ln>
            <a:noFill/>
          </a:ln>
        </p:spPr>
      </p:pic>
      <p:sp>
        <p:nvSpPr>
          <p:cNvPr id="141" name="Google Shape;141;p24"/>
          <p:cNvSpPr txBox="1"/>
          <p:nvPr>
            <p:ph idx="1" type="body"/>
          </p:nvPr>
        </p:nvSpPr>
        <p:spPr>
          <a:xfrm>
            <a:off x="5665550" y="409350"/>
            <a:ext cx="3066300" cy="4522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200"/>
              <a:t>Turnaround time is the time it takes for a process to complete execution from the time of its arrival.</a:t>
            </a:r>
            <a:endParaRPr sz="1200"/>
          </a:p>
          <a:p>
            <a:pPr indent="0" lvl="0" marL="0" rtl="0" algn="l">
              <a:spcBef>
                <a:spcPts val="1200"/>
              </a:spcBef>
              <a:spcAft>
                <a:spcPts val="0"/>
              </a:spcAft>
              <a:buNone/>
            </a:pPr>
            <a:r>
              <a:rPr lang="en" sz="1200"/>
              <a:t>The turnaround time is least for shortest job first because it picks the process with the smallest cpu burst which is likely to have a small turnaround time. So it picks a process and either finishes it or even if it’s preempted it is more likely to get picked back soon, since its remaining time is decreasing</a:t>
            </a:r>
            <a:endParaRPr sz="1200"/>
          </a:p>
          <a:p>
            <a:pPr indent="0" lvl="0" marL="0" rtl="0" algn="l">
              <a:spcBef>
                <a:spcPts val="1200"/>
              </a:spcBef>
              <a:spcAft>
                <a:spcPts val="0"/>
              </a:spcAft>
              <a:buNone/>
            </a:pPr>
            <a:r>
              <a:rPr lang="en" sz="1200"/>
              <a:t>RR has highest turnaround time because a specific  timeslice is given for each process Thus from arrival time to completion might be long, </a:t>
            </a:r>
            <a:r>
              <a:rPr lang="en" sz="1200"/>
              <a:t>because</a:t>
            </a:r>
            <a:r>
              <a:rPr lang="en" sz="1200"/>
              <a:t> if a process doesn’t finish during the given timeslice it is put at the end of the queue and i</a:t>
            </a:r>
            <a:r>
              <a:rPr lang="en" sz="1200"/>
              <a:t>s only picked again when all processes have a their cpu timeslice, which could be after a long time.</a:t>
            </a:r>
            <a:endParaRPr sz="1200"/>
          </a:p>
          <a:p>
            <a:pPr indent="0" lvl="0" marL="0" rtl="0" algn="l">
              <a:spcBef>
                <a:spcPts val="1200"/>
              </a:spcBef>
              <a:spcAft>
                <a:spcPts val="1200"/>
              </a:spcAft>
              <a:buNone/>
            </a:pPr>
            <a:r>
              <a:rPr lang="en" sz="1200"/>
              <a:t>Turnaround time for FCFS is better because although once a process arrives it is picked to run, since the many processes could arrive while one long processes is rrunnign so the time between when it arrives and when it actually starts execution (response time) is long and thus increases the turnaround time</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idx="1" type="body"/>
          </p:nvPr>
        </p:nvSpPr>
        <p:spPr>
          <a:xfrm>
            <a:off x="5654424" y="496850"/>
            <a:ext cx="3378000" cy="418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Response Time is lowest for RR because RR gives each process a timeslice, and once the timeslice expires, it picks another process. Thus the likelihood, that a process will arrive and not be picked is at most equal to the timeslice. </a:t>
            </a:r>
            <a:endParaRPr sz="1200"/>
          </a:p>
          <a:p>
            <a:pPr indent="0" lvl="0" marL="0" rtl="0" algn="l">
              <a:spcBef>
                <a:spcPts val="1200"/>
              </a:spcBef>
              <a:spcAft>
                <a:spcPts val="0"/>
              </a:spcAft>
              <a:buNone/>
            </a:pPr>
            <a:r>
              <a:rPr lang="en" sz="1200"/>
              <a:t>It is highest for the FCFS because a the first process that could be picked could be a very long process and thus it results in the convoy effect, where all other process are waiting for this big process to finish.</a:t>
            </a:r>
            <a:endParaRPr sz="1200"/>
          </a:p>
          <a:p>
            <a:pPr indent="0" lvl="0" marL="0" rtl="0" algn="l">
              <a:spcBef>
                <a:spcPts val="1200"/>
              </a:spcBef>
              <a:spcAft>
                <a:spcPts val="1200"/>
              </a:spcAft>
              <a:buNone/>
            </a:pPr>
            <a:r>
              <a:rPr lang="en" sz="1200"/>
              <a:t>For shortest job first, the </a:t>
            </a:r>
            <a:r>
              <a:rPr lang="en" sz="1200"/>
              <a:t>waiting</a:t>
            </a:r>
            <a:r>
              <a:rPr lang="en" sz="1200"/>
              <a:t> time is better than FCFS  because processes that are shortest are picked first and thus other processes will not have to wait a long time until they have the chance at being picked.</a:t>
            </a:r>
            <a:endParaRPr sz="1200"/>
          </a:p>
        </p:txBody>
      </p:sp>
      <p:pic>
        <p:nvPicPr>
          <p:cNvPr id="147" name="Google Shape;147;p25" title="Chart"/>
          <p:cNvPicPr preferRelativeResize="0"/>
          <p:nvPr/>
        </p:nvPicPr>
        <p:blipFill>
          <a:blip r:embed="rId3">
            <a:alphaModFix/>
          </a:blip>
          <a:stretch>
            <a:fillRect/>
          </a:stretch>
        </p:blipFill>
        <p:spPr>
          <a:xfrm>
            <a:off x="0" y="0"/>
            <a:ext cx="5654424" cy="349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492850" y="510850"/>
            <a:ext cx="82749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Struct</a:t>
            </a:r>
            <a:endParaRPr/>
          </a:p>
        </p:txBody>
      </p:sp>
      <p:sp>
        <p:nvSpPr>
          <p:cNvPr id="79" name="Google Shape;79;p14"/>
          <p:cNvSpPr txBox="1"/>
          <p:nvPr>
            <p:ph idx="1" type="body"/>
          </p:nvPr>
        </p:nvSpPr>
        <p:spPr>
          <a:xfrm>
            <a:off x="529000" y="1146250"/>
            <a:ext cx="8202600" cy="3574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2"/>
              </a:buClr>
              <a:buSzPct val="61111"/>
              <a:buFont typeface="Arial"/>
              <a:buNone/>
            </a:pPr>
            <a:r>
              <a:rPr b="1" lang="en"/>
              <a:t>    </a:t>
            </a:r>
            <a:r>
              <a:rPr b="1" lang="en">
                <a:solidFill>
                  <a:srgbClr val="0000FF"/>
                </a:solidFill>
              </a:rPr>
              <a:t>int arrivalTime;    // when process arrives at the queue</a:t>
            </a:r>
            <a:endParaRPr b="1">
              <a:solidFill>
                <a:srgbClr val="0000FF"/>
              </a:solidFill>
            </a:endParaRPr>
          </a:p>
          <a:p>
            <a:pPr indent="0" lvl="0" marL="0" rtl="0" algn="l">
              <a:spcBef>
                <a:spcPts val="1200"/>
              </a:spcBef>
              <a:spcAft>
                <a:spcPts val="0"/>
              </a:spcAft>
              <a:buClr>
                <a:schemeClr val="dk2"/>
              </a:buClr>
              <a:buSzPct val="61111"/>
              <a:buFont typeface="Arial"/>
              <a:buNone/>
            </a:pPr>
            <a:r>
              <a:rPr b="1" lang="en">
                <a:solidFill>
                  <a:srgbClr val="0000FF"/>
                </a:solidFill>
              </a:rPr>
              <a:t>    int cpuBurst;             //cpu cyles</a:t>
            </a:r>
            <a:endParaRPr b="1">
              <a:solidFill>
                <a:srgbClr val="0000FF"/>
              </a:solidFill>
            </a:endParaRPr>
          </a:p>
          <a:p>
            <a:pPr indent="0" lvl="0" marL="0" rtl="0" algn="l">
              <a:spcBef>
                <a:spcPts val="1200"/>
              </a:spcBef>
              <a:spcAft>
                <a:spcPts val="0"/>
              </a:spcAft>
              <a:buClr>
                <a:schemeClr val="dk2"/>
              </a:buClr>
              <a:buSzPct val="61111"/>
              <a:buFont typeface="Arial"/>
              <a:buNone/>
            </a:pPr>
            <a:r>
              <a:rPr b="1" lang="en">
                <a:solidFill>
                  <a:srgbClr val="0000FF"/>
                </a:solidFill>
              </a:rPr>
              <a:t>    int priority;</a:t>
            </a:r>
            <a:endParaRPr b="1">
              <a:solidFill>
                <a:srgbClr val="0000FF"/>
              </a:solidFill>
            </a:endParaRPr>
          </a:p>
          <a:p>
            <a:pPr indent="0" lvl="0" marL="0" rtl="0" algn="l">
              <a:spcBef>
                <a:spcPts val="1200"/>
              </a:spcBef>
              <a:spcAft>
                <a:spcPts val="0"/>
              </a:spcAft>
              <a:buNone/>
            </a:pPr>
            <a:r>
              <a:rPr b="1" lang="en"/>
              <a:t>   </a:t>
            </a:r>
            <a:r>
              <a:rPr b="1" lang="en">
                <a:solidFill>
                  <a:srgbClr val="009160"/>
                </a:solidFill>
              </a:rPr>
              <a:t> </a:t>
            </a:r>
            <a:r>
              <a:rPr b="1" lang="en">
                <a:solidFill>
                  <a:srgbClr val="00774F"/>
                </a:solidFill>
              </a:rPr>
              <a:t>int startTime;      // when process starts execution </a:t>
            </a:r>
            <a:endParaRPr b="1">
              <a:solidFill>
                <a:srgbClr val="00774F"/>
              </a:solidFill>
            </a:endParaRPr>
          </a:p>
          <a:p>
            <a:pPr indent="0" lvl="0" marL="0" rtl="0" algn="l">
              <a:spcBef>
                <a:spcPts val="1200"/>
              </a:spcBef>
              <a:spcAft>
                <a:spcPts val="0"/>
              </a:spcAft>
              <a:buNone/>
            </a:pPr>
            <a:r>
              <a:rPr b="1" lang="en">
                <a:solidFill>
                  <a:srgbClr val="00774F"/>
                </a:solidFill>
              </a:rPr>
              <a:t>    int completionTime; // when process finishes execution</a:t>
            </a:r>
            <a:endParaRPr b="1">
              <a:solidFill>
                <a:srgbClr val="00774F"/>
              </a:solidFill>
            </a:endParaRPr>
          </a:p>
          <a:p>
            <a:pPr indent="0" lvl="0" marL="0" rtl="0" algn="l">
              <a:spcBef>
                <a:spcPts val="1200"/>
              </a:spcBef>
              <a:spcAft>
                <a:spcPts val="0"/>
              </a:spcAft>
              <a:buNone/>
            </a:pPr>
            <a:r>
              <a:rPr b="1" lang="en">
                <a:solidFill>
                  <a:srgbClr val="00774F"/>
                </a:solidFill>
              </a:rPr>
              <a:t>    int remainingTime;  //remaining time from burst time (for Preemptive algorithms)</a:t>
            </a:r>
            <a:endParaRPr b="1">
              <a:solidFill>
                <a:srgbClr val="00774F"/>
              </a:solidFill>
            </a:endParaRPr>
          </a:p>
          <a:p>
            <a:pPr indent="0" lvl="0" marL="0" rtl="0" algn="l">
              <a:spcBef>
                <a:spcPts val="1200"/>
              </a:spcBef>
              <a:spcAft>
                <a:spcPts val="0"/>
              </a:spcAft>
              <a:buNone/>
            </a:pPr>
            <a:r>
              <a:rPr b="1" lang="en">
                <a:solidFill>
                  <a:srgbClr val="00774F"/>
                </a:solidFill>
              </a:rPr>
              <a:t>    double queueTime; //for Round Robin - when the processes is pushed back in the queue</a:t>
            </a:r>
            <a:endParaRPr b="1">
              <a:solidFill>
                <a:srgbClr val="00774F"/>
              </a:solidFill>
            </a:endParaRPr>
          </a:p>
          <a:p>
            <a:pPr indent="0" lvl="0" marL="0" rtl="0" algn="l">
              <a:spcBef>
                <a:spcPts val="1200"/>
              </a:spcBef>
              <a:spcAft>
                <a:spcPts val="0"/>
              </a:spcAft>
              <a:buNone/>
            </a:pPr>
            <a:r>
              <a:rPr b="1" lang="en">
                <a:solidFill>
                  <a:srgbClr val="00774F"/>
                </a:solidFill>
              </a:rPr>
              <a:t>    int turnAroundTime; //completionTime - arrivalTime</a:t>
            </a:r>
            <a:endParaRPr b="1">
              <a:solidFill>
                <a:srgbClr val="00774F"/>
              </a:solidFill>
            </a:endParaRPr>
          </a:p>
          <a:p>
            <a:pPr indent="0" lvl="0" marL="0" rtl="0" algn="l">
              <a:spcBef>
                <a:spcPts val="1200"/>
              </a:spcBef>
              <a:spcAft>
                <a:spcPts val="0"/>
              </a:spcAft>
              <a:buNone/>
            </a:pPr>
            <a:r>
              <a:rPr b="1" lang="en">
                <a:solidFill>
                  <a:srgbClr val="00774F"/>
                </a:solidFill>
              </a:rPr>
              <a:t>    int responseTime;   // startTime - arrivalTime </a:t>
            </a:r>
            <a:endParaRPr b="1">
              <a:solidFill>
                <a:srgbClr val="00774F"/>
              </a:solidFill>
            </a:endParaRPr>
          </a:p>
          <a:p>
            <a:pPr indent="0" lvl="0" marL="0" rtl="0" algn="l">
              <a:spcBef>
                <a:spcPts val="1200"/>
              </a:spcBef>
              <a:spcAft>
                <a:spcPts val="1200"/>
              </a:spcAft>
              <a:buNone/>
            </a:pPr>
            <a:r>
              <a:rPr b="1" lang="en">
                <a:solidFill>
                  <a:srgbClr val="00774F"/>
                </a:solidFill>
              </a:rPr>
              <a:t>    int waitingTime;    // turnAroundTime - cpuBurst </a:t>
            </a:r>
            <a:endParaRPr b="1">
              <a:solidFill>
                <a:srgbClr val="00774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414400" y="575950"/>
            <a:ext cx="8307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rgbClr val="202729"/>
                </a:solidFill>
                <a:latin typeface="Proxima Nova"/>
                <a:ea typeface="Proxima Nova"/>
                <a:cs typeface="Proxima Nova"/>
                <a:sym typeface="Proxima Nova"/>
              </a:rPr>
              <a:t>Optimization Criteria</a:t>
            </a:r>
            <a:endParaRPr/>
          </a:p>
        </p:txBody>
      </p:sp>
      <p:sp>
        <p:nvSpPr>
          <p:cNvPr id="85" name="Google Shape;85;p15"/>
          <p:cNvSpPr txBox="1"/>
          <p:nvPr>
            <p:ph idx="1" type="body"/>
          </p:nvPr>
        </p:nvSpPr>
        <p:spPr>
          <a:xfrm>
            <a:off x="609421" y="1595775"/>
            <a:ext cx="81222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FF"/>
                </a:solidFill>
                <a:latin typeface="Proxima Nova"/>
                <a:ea typeface="Proxima Nova"/>
                <a:cs typeface="Proxima Nova"/>
                <a:sym typeface="Proxima Nova"/>
              </a:rPr>
              <a:t>Turnaround time =</a:t>
            </a:r>
            <a:r>
              <a:rPr b="1" lang="en">
                <a:latin typeface="Proxima Nova"/>
                <a:ea typeface="Proxima Nova"/>
                <a:cs typeface="Proxima Nova"/>
                <a:sym typeface="Proxima Nova"/>
              </a:rPr>
              <a:t> </a:t>
            </a:r>
            <a:r>
              <a:rPr b="1" lang="en"/>
              <a:t>C</a:t>
            </a:r>
            <a:r>
              <a:rPr b="1" lang="en"/>
              <a:t>ompletion time - Arrival time</a:t>
            </a:r>
            <a:endParaRPr b="1">
              <a:latin typeface="Proxima Nova"/>
              <a:ea typeface="Proxima Nova"/>
              <a:cs typeface="Proxima Nova"/>
              <a:sym typeface="Proxima Nova"/>
            </a:endParaRPr>
          </a:p>
          <a:p>
            <a:pPr indent="0" lvl="0" marL="0" rtl="0" algn="l">
              <a:spcBef>
                <a:spcPts val="1200"/>
              </a:spcBef>
              <a:spcAft>
                <a:spcPts val="0"/>
              </a:spcAft>
              <a:buNone/>
            </a:pPr>
            <a:r>
              <a:rPr b="1" lang="en">
                <a:solidFill>
                  <a:srgbClr val="0000FF"/>
                </a:solidFill>
                <a:latin typeface="Proxima Nova"/>
                <a:ea typeface="Proxima Nova"/>
                <a:cs typeface="Proxima Nova"/>
                <a:sym typeface="Proxima Nova"/>
              </a:rPr>
              <a:t>Waiting time =</a:t>
            </a:r>
            <a:r>
              <a:rPr b="1" lang="en">
                <a:latin typeface="Proxima Nova"/>
                <a:ea typeface="Proxima Nova"/>
                <a:cs typeface="Proxima Nova"/>
                <a:sym typeface="Proxima Nova"/>
              </a:rPr>
              <a:t> </a:t>
            </a:r>
            <a:r>
              <a:rPr b="1" lang="en">
                <a:latin typeface="Proxima Nova"/>
                <a:ea typeface="Proxima Nova"/>
                <a:cs typeface="Proxima Nova"/>
                <a:sym typeface="Proxima Nova"/>
              </a:rPr>
              <a:t>Turnaround time - CPU Burst time</a:t>
            </a:r>
            <a:endParaRPr b="1">
              <a:latin typeface="Proxima Nova"/>
              <a:ea typeface="Proxima Nova"/>
              <a:cs typeface="Proxima Nova"/>
              <a:sym typeface="Proxima Nova"/>
            </a:endParaRPr>
          </a:p>
          <a:p>
            <a:pPr indent="0" lvl="0" marL="0" rtl="0" algn="l">
              <a:spcBef>
                <a:spcPts val="1200"/>
              </a:spcBef>
              <a:spcAft>
                <a:spcPts val="1200"/>
              </a:spcAft>
              <a:buNone/>
            </a:pPr>
            <a:r>
              <a:rPr b="1" lang="en">
                <a:solidFill>
                  <a:srgbClr val="0000FF"/>
                </a:solidFill>
                <a:latin typeface="Proxima Nova"/>
                <a:ea typeface="Proxima Nova"/>
                <a:cs typeface="Proxima Nova"/>
                <a:sym typeface="Proxima Nova"/>
              </a:rPr>
              <a:t>Response time =</a:t>
            </a:r>
            <a:r>
              <a:rPr b="1" lang="en">
                <a:latin typeface="Proxima Nova"/>
                <a:ea typeface="Proxima Nova"/>
                <a:cs typeface="Proxima Nova"/>
                <a:sym typeface="Proxima Nova"/>
              </a:rPr>
              <a:t> Start time - </a:t>
            </a:r>
            <a:r>
              <a:rPr b="1" lang="en">
                <a:latin typeface="Proxima Nova"/>
                <a:ea typeface="Proxima Nova"/>
                <a:cs typeface="Proxima Nova"/>
                <a:sym typeface="Proxima Nova"/>
              </a:rPr>
              <a:t>Arrival time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446900" y="575950"/>
            <a:ext cx="82749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Non-preemptive Shortest Job First (SJF) </a:t>
            </a:r>
            <a:endParaRPr/>
          </a:p>
        </p:txBody>
      </p:sp>
      <p:sp>
        <p:nvSpPr>
          <p:cNvPr id="91" name="Google Shape;91;p16"/>
          <p:cNvSpPr txBox="1"/>
          <p:nvPr>
            <p:ph idx="1" type="body"/>
          </p:nvPr>
        </p:nvSpPr>
        <p:spPr>
          <a:xfrm>
            <a:off x="456800" y="1294025"/>
            <a:ext cx="8568900" cy="3304200"/>
          </a:xfrm>
          <a:prstGeom prst="rect">
            <a:avLst/>
          </a:prstGeom>
        </p:spPr>
        <p:txBody>
          <a:bodyPr anchorCtr="0" anchor="t" bIns="91425" lIns="91425" spcFirstLastPara="1" rIns="91425" wrap="square" tIns="91425">
            <a:normAutofit fontScale="77500" lnSpcReduction="20000"/>
          </a:bodyPr>
          <a:lstStyle/>
          <a:p>
            <a:pPr indent="457200" lvl="0" marL="0" rtl="0" algn="l">
              <a:spcBef>
                <a:spcPts val="0"/>
              </a:spcBef>
              <a:spcAft>
                <a:spcPts val="0"/>
              </a:spcAft>
              <a:buClr>
                <a:schemeClr val="dk2"/>
              </a:buClr>
              <a:buSzPct val="61111"/>
              <a:buFont typeface="Arial"/>
              <a:buNone/>
            </a:pPr>
            <a:r>
              <a:rPr lang="en"/>
              <a:t>for (int num = 0; num &lt; myProc.size(); ++num) { //while there are ready/runable processes</a:t>
            </a:r>
            <a:endParaRPr/>
          </a:p>
          <a:p>
            <a:pPr indent="0" lvl="0" marL="0" rtl="0" algn="l">
              <a:spcBef>
                <a:spcPts val="1200"/>
              </a:spcBef>
              <a:spcAft>
                <a:spcPts val="0"/>
              </a:spcAft>
              <a:buClr>
                <a:schemeClr val="dk2"/>
              </a:buClr>
              <a:buSzPct val="61111"/>
              <a:buFont typeface="Arial"/>
              <a:buNone/>
            </a:pPr>
            <a:r>
              <a:rPr lang="en"/>
              <a:t>		execProc = minBurst()</a:t>
            </a:r>
            <a:endParaRPr/>
          </a:p>
          <a:p>
            <a:pPr indent="0" lvl="0" marL="0" rtl="0" algn="l">
              <a:spcBef>
                <a:spcPts val="1200"/>
              </a:spcBef>
              <a:spcAft>
                <a:spcPts val="0"/>
              </a:spcAft>
              <a:buClr>
                <a:schemeClr val="dk2"/>
              </a:buClr>
              <a:buSzPct val="61111"/>
              <a:buFont typeface="Arial"/>
              <a:buNone/>
            </a:pPr>
            <a:r>
              <a:rPr lang="en"/>
              <a:t>		execProc.startTime = clk		//start time </a:t>
            </a:r>
            <a:endParaRPr/>
          </a:p>
          <a:p>
            <a:pPr indent="0" lvl="0" marL="0" rtl="0" algn="l">
              <a:spcBef>
                <a:spcPts val="1200"/>
              </a:spcBef>
              <a:spcAft>
                <a:spcPts val="0"/>
              </a:spcAft>
              <a:buClr>
                <a:schemeClr val="dk2"/>
              </a:buClr>
              <a:buSzPct val="61111"/>
              <a:buFont typeface="Arial"/>
              <a:buNone/>
            </a:pPr>
            <a:r>
              <a:rPr lang="en"/>
              <a:t>		clk = clk + execProc.cpuBurst  //editing the clk</a:t>
            </a:r>
            <a:endParaRPr/>
          </a:p>
          <a:p>
            <a:pPr indent="0" lvl="0" marL="0" rtl="0" algn="l">
              <a:spcBef>
                <a:spcPts val="1200"/>
              </a:spcBef>
              <a:spcAft>
                <a:spcPts val="0"/>
              </a:spcAft>
              <a:buClr>
                <a:schemeClr val="dk2"/>
              </a:buClr>
              <a:buSzPct val="61111"/>
              <a:buFont typeface="Arial"/>
              <a:buNone/>
            </a:pPr>
            <a:r>
              <a:rPr lang="en"/>
              <a:t>		execProc.completionTime = clk  //the finishing time </a:t>
            </a:r>
            <a:endParaRPr/>
          </a:p>
          <a:p>
            <a:pPr indent="0" lvl="0" marL="0" rtl="0" algn="l">
              <a:spcBef>
                <a:spcPts val="1200"/>
              </a:spcBef>
              <a:spcAft>
                <a:spcPts val="0"/>
              </a:spcAft>
              <a:buClr>
                <a:schemeClr val="dk2"/>
              </a:buClr>
              <a:buSzPct val="61111"/>
              <a:buFont typeface="Arial"/>
              <a:buNone/>
            </a:pPr>
            <a:r>
              <a:rPr lang="en"/>
              <a:t>		execProc.turnAroundTime = execProc.completionTime - execProc.arrivalTime</a:t>
            </a:r>
            <a:endParaRPr/>
          </a:p>
          <a:p>
            <a:pPr indent="0" lvl="0" marL="0" rtl="0" algn="l">
              <a:spcBef>
                <a:spcPts val="1200"/>
              </a:spcBef>
              <a:spcAft>
                <a:spcPts val="0"/>
              </a:spcAft>
              <a:buClr>
                <a:schemeClr val="dk2"/>
              </a:buClr>
              <a:buSzPct val="61111"/>
              <a:buFont typeface="Arial"/>
              <a:buNone/>
            </a:pPr>
            <a:r>
              <a:rPr lang="en"/>
              <a:t>		execProc.responseTime = </a:t>
            </a:r>
            <a:r>
              <a:rPr lang="en"/>
              <a:t>execProc</a:t>
            </a:r>
            <a:r>
              <a:rPr lang="en"/>
              <a:t>.startTime - </a:t>
            </a:r>
            <a:r>
              <a:rPr lang="en"/>
              <a:t>execProc</a:t>
            </a:r>
            <a:r>
              <a:rPr lang="en"/>
              <a:t>.arrivalTime</a:t>
            </a:r>
            <a:endParaRPr/>
          </a:p>
          <a:p>
            <a:pPr indent="0" lvl="0" marL="0" rtl="0" algn="l">
              <a:spcBef>
                <a:spcPts val="1200"/>
              </a:spcBef>
              <a:spcAft>
                <a:spcPts val="0"/>
              </a:spcAft>
              <a:buClr>
                <a:schemeClr val="dk2"/>
              </a:buClr>
              <a:buSzPct val="61111"/>
              <a:buFont typeface="Arial"/>
              <a:buNone/>
            </a:pPr>
            <a:r>
              <a:rPr lang="en"/>
              <a:t>		execProc.waitingTime = </a:t>
            </a:r>
            <a:r>
              <a:rPr lang="en"/>
              <a:t>execProc</a:t>
            </a:r>
            <a:r>
              <a:rPr lang="en"/>
              <a:t>.turnAroundTime - </a:t>
            </a:r>
            <a:r>
              <a:rPr lang="en"/>
              <a:t>execProc</a:t>
            </a:r>
            <a:r>
              <a:rPr lang="en"/>
              <a:t>.cpuBurst</a:t>
            </a:r>
            <a:endParaRPr/>
          </a:p>
          <a:p>
            <a:pPr indent="0" lvl="0" marL="0" rtl="0" algn="l">
              <a:spcBef>
                <a:spcPts val="1200"/>
              </a:spcBef>
              <a:spcAft>
                <a:spcPts val="1200"/>
              </a:spcAft>
              <a:buNone/>
            </a:pPr>
            <a:r>
              <a:rPr lang="en"/>
              <a:t>		execProc.cpuBurst = 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446900" y="575950"/>
            <a:ext cx="82749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Preemptive Shortest Job First (SRTF)</a:t>
            </a:r>
            <a:endParaRPr/>
          </a:p>
        </p:txBody>
      </p:sp>
      <p:sp>
        <p:nvSpPr>
          <p:cNvPr id="97" name="Google Shape;97;p17"/>
          <p:cNvSpPr txBox="1"/>
          <p:nvPr>
            <p:ph idx="1" type="body"/>
          </p:nvPr>
        </p:nvSpPr>
        <p:spPr>
          <a:xfrm>
            <a:off x="456800" y="1294025"/>
            <a:ext cx="8568900" cy="3587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	int burst0 = 0;</a:t>
            </a:r>
            <a:endParaRPr/>
          </a:p>
          <a:p>
            <a:pPr indent="0" lvl="0" marL="0" rtl="0" algn="l">
              <a:spcBef>
                <a:spcPts val="0"/>
              </a:spcBef>
              <a:spcAft>
                <a:spcPts val="0"/>
              </a:spcAft>
              <a:buNone/>
            </a:pPr>
            <a:r>
              <a:rPr lang="en"/>
              <a:t>	while (burst0 &lt; myProc.size()) {          </a:t>
            </a:r>
            <a:r>
              <a:rPr b="1" lang="en">
                <a:solidFill>
                  <a:srgbClr val="00774F"/>
                </a:solidFill>
              </a:rPr>
              <a:t>  //while there are unfinished proc -- burst != 0</a:t>
            </a:r>
            <a:endParaRPr b="1">
              <a:solidFill>
                <a:srgbClr val="00774F"/>
              </a:solidFill>
            </a:endParaRPr>
          </a:p>
          <a:p>
            <a:pPr indent="0" lvl="0" marL="0" rtl="0" algn="l">
              <a:spcBef>
                <a:spcPts val="0"/>
              </a:spcBef>
              <a:spcAft>
                <a:spcPts val="0"/>
              </a:spcAft>
              <a:buNone/>
            </a:pPr>
            <a:r>
              <a:rPr lang="en"/>
              <a:t>		execProc = minRemaining()		</a:t>
            </a:r>
            <a:endParaRPr/>
          </a:p>
          <a:p>
            <a:pPr indent="0" lvl="0" marL="0" rtl="0" algn="l">
              <a:spcBef>
                <a:spcPts val="0"/>
              </a:spcBef>
              <a:spcAft>
                <a:spcPts val="0"/>
              </a:spcAft>
              <a:buNone/>
            </a:pPr>
            <a:r>
              <a:rPr b="1" lang="en">
                <a:solidFill>
                  <a:srgbClr val="00774F"/>
                </a:solidFill>
              </a:rPr>
              <a:t>		//Process not yet started </a:t>
            </a:r>
            <a:endParaRPr b="1">
              <a:solidFill>
                <a:srgbClr val="00774F"/>
              </a:solidFill>
            </a:endParaRPr>
          </a:p>
          <a:p>
            <a:pPr indent="0" lvl="0" marL="0" rtl="0" algn="l">
              <a:spcBef>
                <a:spcPts val="0"/>
              </a:spcBef>
              <a:spcAft>
                <a:spcPts val="0"/>
              </a:spcAft>
              <a:buNone/>
            </a:pPr>
            <a:r>
              <a:rPr lang="en"/>
              <a:t>		if (cpuBurst == remainingTime) </a:t>
            </a:r>
            <a:endParaRPr/>
          </a:p>
          <a:p>
            <a:pPr indent="0" lvl="0" marL="0" rtl="0" algn="l">
              <a:spcBef>
                <a:spcPts val="0"/>
              </a:spcBef>
              <a:spcAft>
                <a:spcPts val="0"/>
              </a:spcAft>
              <a:buNone/>
            </a:pPr>
            <a:r>
              <a:rPr lang="en"/>
              <a:t>			execProc.startTime = clk 	</a:t>
            </a:r>
            <a:r>
              <a:rPr b="1" lang="en">
                <a:solidFill>
                  <a:srgbClr val="00774F"/>
                </a:solidFill>
              </a:rPr>
              <a:t>//Assigning a start time </a:t>
            </a:r>
            <a:endParaRPr b="1">
              <a:solidFill>
                <a:srgbClr val="00774F"/>
              </a:solidFill>
            </a:endParaRPr>
          </a:p>
          <a:p>
            <a:pPr indent="0" lvl="0" marL="0" rtl="0" algn="l">
              <a:spcBef>
                <a:spcPts val="0"/>
              </a:spcBef>
              <a:spcAft>
                <a:spcPts val="0"/>
              </a:spcAft>
              <a:buNone/>
            </a:pPr>
            <a:r>
              <a:rPr lang="en"/>
              <a:t>		</a:t>
            </a:r>
            <a:r>
              <a:rPr b="1" lang="en">
                <a:solidFill>
                  <a:srgbClr val="00774F"/>
                </a:solidFill>
              </a:rPr>
              <a:t>//once picked --&gt; decrement the remaining time</a:t>
            </a:r>
            <a:endParaRPr/>
          </a:p>
          <a:p>
            <a:pPr indent="0" lvl="0" marL="0" rtl="0" algn="l">
              <a:spcBef>
                <a:spcPts val="0"/>
              </a:spcBef>
              <a:spcAft>
                <a:spcPts val="0"/>
              </a:spcAft>
              <a:buNone/>
            </a:pPr>
            <a:r>
              <a:rPr lang="en"/>
              <a:t>		execProc.remainingTime--</a:t>
            </a:r>
            <a:endParaRPr/>
          </a:p>
          <a:p>
            <a:pPr indent="0" lvl="0" marL="0" rtl="0" algn="l">
              <a:spcBef>
                <a:spcPts val="0"/>
              </a:spcBef>
              <a:spcAft>
                <a:spcPts val="0"/>
              </a:spcAft>
              <a:buNone/>
            </a:pPr>
            <a:r>
              <a:rPr lang="en"/>
              <a:t>		</a:t>
            </a:r>
            <a:r>
              <a:rPr b="1" lang="en">
                <a:solidFill>
                  <a:srgbClr val="00774F"/>
                </a:solidFill>
              </a:rPr>
              <a:t>//Process finished:</a:t>
            </a:r>
            <a:endParaRPr b="1">
              <a:solidFill>
                <a:srgbClr val="00774F"/>
              </a:solidFill>
            </a:endParaRPr>
          </a:p>
          <a:p>
            <a:pPr indent="0" lvl="0" marL="0" rtl="0" algn="l">
              <a:spcBef>
                <a:spcPts val="0"/>
              </a:spcBef>
              <a:spcAft>
                <a:spcPts val="0"/>
              </a:spcAft>
              <a:buNone/>
            </a:pPr>
            <a:r>
              <a:rPr lang="en"/>
              <a:t>		if (myProc[execProc].remainingTime == 0) {</a:t>
            </a:r>
            <a:endParaRPr/>
          </a:p>
          <a:p>
            <a:pPr indent="0" lvl="0" marL="0" rtl="0" algn="l">
              <a:spcBef>
                <a:spcPts val="0"/>
              </a:spcBef>
              <a:spcAft>
                <a:spcPts val="0"/>
              </a:spcAft>
              <a:buNone/>
            </a:pPr>
            <a:r>
              <a:rPr lang="en"/>
              <a:t>			execProc.completionTime = clk</a:t>
            </a:r>
            <a:r>
              <a:rPr b="1" lang="en">
                <a:solidFill>
                  <a:srgbClr val="00774F"/>
                </a:solidFill>
              </a:rPr>
              <a:t> //the finishing time</a:t>
            </a:r>
            <a:endParaRPr b="1">
              <a:solidFill>
                <a:srgbClr val="00774F"/>
              </a:solidFill>
            </a:endParaRPr>
          </a:p>
          <a:p>
            <a:pPr indent="0" lvl="0" marL="0" rtl="0" algn="l">
              <a:spcBef>
                <a:spcPts val="0"/>
              </a:spcBef>
              <a:spcAft>
                <a:spcPts val="0"/>
              </a:spcAft>
              <a:buNone/>
            </a:pPr>
            <a:r>
              <a:rPr lang="en"/>
              <a:t>			execProc.turnAroundTime = execProc.completionTime - </a:t>
            </a:r>
            <a:r>
              <a:rPr lang="en"/>
              <a:t>execProc</a:t>
            </a:r>
            <a:r>
              <a:rPr lang="en"/>
              <a:t>.arrivalTime</a:t>
            </a:r>
            <a:endParaRPr/>
          </a:p>
          <a:p>
            <a:pPr indent="0" lvl="0" marL="0" rtl="0" algn="l">
              <a:spcBef>
                <a:spcPts val="0"/>
              </a:spcBef>
              <a:spcAft>
                <a:spcPts val="0"/>
              </a:spcAft>
              <a:buNone/>
            </a:pPr>
            <a:r>
              <a:rPr lang="en"/>
              <a:t>			execProc.waitingTime = execProc.turnAroundTime - execProc.cpuBurst</a:t>
            </a:r>
            <a:endParaRPr/>
          </a:p>
          <a:p>
            <a:pPr indent="0" lvl="0" marL="0" rtl="0" algn="l">
              <a:spcBef>
                <a:spcPts val="0"/>
              </a:spcBef>
              <a:spcAft>
                <a:spcPts val="0"/>
              </a:spcAft>
              <a:buNone/>
            </a:pPr>
            <a:r>
              <a:rPr lang="en"/>
              <a:t>			execProc.responseTime = execProc.startTime - execProc.arrivalTime</a:t>
            </a:r>
            <a:endParaRPr/>
          </a:p>
          <a:p>
            <a:pPr indent="0" lvl="0" marL="0" rtl="0" algn="l">
              <a:spcBef>
                <a:spcPts val="0"/>
              </a:spcBef>
              <a:spcAft>
                <a:spcPts val="0"/>
              </a:spcAft>
              <a:buNone/>
            </a:pPr>
            <a:r>
              <a:rPr lang="en"/>
              <a:t>			burst0++</a:t>
            </a:r>
            <a:r>
              <a:rPr lang="en"/>
              <a:t>		</a:t>
            </a:r>
            <a:endParaRPr/>
          </a:p>
          <a:p>
            <a:pPr indent="0" lvl="0" marL="0" rtl="0" algn="l">
              <a:spcBef>
                <a:spcPts val="0"/>
              </a:spcBef>
              <a:spcAft>
                <a:spcPts val="0"/>
              </a:spcAft>
              <a:buNone/>
            </a:pPr>
            <a:r>
              <a:rPr lang="en"/>
              <a:t>		clk++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557625" y="4335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First Come First Served (FCFS)</a:t>
            </a:r>
            <a:endParaRPr sz="2200"/>
          </a:p>
        </p:txBody>
      </p:sp>
      <p:sp>
        <p:nvSpPr>
          <p:cNvPr id="103" name="Google Shape;103;p18"/>
          <p:cNvSpPr txBox="1"/>
          <p:nvPr>
            <p:ph idx="1" type="body"/>
          </p:nvPr>
        </p:nvSpPr>
        <p:spPr>
          <a:xfrm>
            <a:off x="344050" y="928375"/>
            <a:ext cx="7709400" cy="3672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800">
                <a:highlight>
                  <a:srgbClr val="FFFFFF"/>
                </a:highlight>
                <a:latin typeface="Courier New"/>
                <a:ea typeface="Courier New"/>
                <a:cs typeface="Courier New"/>
                <a:sym typeface="Courier New"/>
              </a:rPr>
              <a:t>   </a:t>
            </a:r>
            <a:endParaRPr b="1" sz="8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rgbClr val="0000FF"/>
                </a:solidFill>
                <a:highlight>
                  <a:srgbClr val="FFFFFF"/>
                </a:highlight>
                <a:latin typeface="Courier New"/>
                <a:ea typeface="Courier New"/>
                <a:cs typeface="Courier New"/>
                <a:sym typeface="Courier New"/>
              </a:rPr>
              <a:t>int</a:t>
            </a:r>
            <a:r>
              <a:rPr b="1" lang="en" sz="800">
                <a:highlight>
                  <a:srgbClr val="FFFFFF"/>
                </a:highlight>
                <a:latin typeface="Courier New"/>
                <a:ea typeface="Courier New"/>
                <a:cs typeface="Courier New"/>
                <a:sym typeface="Courier New"/>
              </a:rPr>
              <a:t> </a:t>
            </a:r>
            <a:r>
              <a:rPr b="1" lang="en" sz="800">
                <a:solidFill>
                  <a:srgbClr val="267F99"/>
                </a:solidFill>
                <a:highlight>
                  <a:srgbClr val="FFFFFF"/>
                </a:highlight>
                <a:latin typeface="Courier New"/>
                <a:ea typeface="Courier New"/>
                <a:cs typeface="Courier New"/>
                <a:sym typeface="Courier New"/>
              </a:rPr>
              <a:t>FCFS</a:t>
            </a:r>
            <a:r>
              <a:rPr b="1" lang="en" sz="800">
                <a:highlight>
                  <a:srgbClr val="FFFFFF"/>
                </a:highlight>
                <a:latin typeface="Courier New"/>
                <a:ea typeface="Courier New"/>
                <a:cs typeface="Courier New"/>
                <a:sym typeface="Courier New"/>
              </a:rPr>
              <a:t>::</a:t>
            </a:r>
            <a:r>
              <a:rPr b="1" lang="en" sz="800">
                <a:solidFill>
                  <a:srgbClr val="795E26"/>
                </a:solidFill>
                <a:highlight>
                  <a:srgbClr val="FFFFFF"/>
                </a:highlight>
                <a:latin typeface="Courier New"/>
                <a:ea typeface="Courier New"/>
                <a:cs typeface="Courier New"/>
                <a:sym typeface="Courier New"/>
              </a:rPr>
              <a:t>firstArrival</a:t>
            </a:r>
            <a:r>
              <a:rPr b="1" lang="en" sz="800">
                <a:highlight>
                  <a:srgbClr val="FFFFFF"/>
                </a:highlight>
                <a:latin typeface="Courier New"/>
                <a:ea typeface="Courier New"/>
                <a:cs typeface="Courier New"/>
                <a:sym typeface="Courier New"/>
              </a:rPr>
              <a:t>()</a:t>
            </a:r>
            <a:endParaRPr b="1" sz="8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highlight>
                  <a:srgbClr val="FFFFFF"/>
                </a:highlight>
                <a:latin typeface="Courier New"/>
                <a:ea typeface="Courier New"/>
                <a:cs typeface="Courier New"/>
                <a:sym typeface="Courier New"/>
              </a:rPr>
              <a:t>{</a:t>
            </a:r>
            <a:endParaRPr b="1" sz="8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highlight>
                  <a:srgbClr val="FFFFFF"/>
                </a:highlight>
                <a:latin typeface="Courier New"/>
                <a:ea typeface="Courier New"/>
                <a:cs typeface="Courier New"/>
                <a:sym typeface="Courier New"/>
              </a:rPr>
              <a:t>   </a:t>
            </a:r>
            <a:r>
              <a:rPr b="1" lang="en" sz="800">
                <a:solidFill>
                  <a:srgbClr val="0000FF"/>
                </a:solidFill>
                <a:highlight>
                  <a:srgbClr val="FFFFFF"/>
                </a:highlight>
                <a:latin typeface="Courier New"/>
                <a:ea typeface="Courier New"/>
                <a:cs typeface="Courier New"/>
                <a:sym typeface="Courier New"/>
              </a:rPr>
              <a:t>// loops over all processes in the vector and checks to finds the one that arrived first by checking the arrival time of each process.</a:t>
            </a:r>
            <a:endParaRPr b="1" sz="8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highlight>
                  <a:srgbClr val="FFFFFF"/>
                </a:highlight>
                <a:latin typeface="Courier New"/>
                <a:ea typeface="Courier New"/>
                <a:cs typeface="Courier New"/>
                <a:sym typeface="Courier New"/>
              </a:rPr>
              <a:t>}</a:t>
            </a:r>
            <a:endParaRPr b="1" sz="800">
              <a:solidFill>
                <a:srgbClr val="AF00D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800">
                <a:solidFill>
                  <a:srgbClr val="AF00DB"/>
                </a:solidFill>
                <a:highlight>
                  <a:srgbClr val="FFFFFF"/>
                </a:highlight>
                <a:latin typeface="Courier New"/>
                <a:ea typeface="Courier New"/>
                <a:cs typeface="Courier New"/>
                <a:sym typeface="Courier New"/>
              </a:rPr>
              <a:t>for</a:t>
            </a:r>
            <a:r>
              <a:rPr b="1" lang="en" sz="800">
                <a:highlight>
                  <a:srgbClr val="FFFFFF"/>
                </a:highlight>
                <a:latin typeface="Courier New"/>
                <a:ea typeface="Courier New"/>
                <a:cs typeface="Courier New"/>
                <a:sym typeface="Courier New"/>
              </a:rPr>
              <a:t>(</a:t>
            </a:r>
            <a:r>
              <a:rPr b="1" lang="en" sz="800">
                <a:solidFill>
                  <a:srgbClr val="0000FF"/>
                </a:solidFill>
                <a:highlight>
                  <a:srgbClr val="FFFFFF"/>
                </a:highlight>
                <a:latin typeface="Courier New"/>
                <a:ea typeface="Courier New"/>
                <a:cs typeface="Courier New"/>
                <a:sym typeface="Courier New"/>
              </a:rPr>
              <a:t>int</a:t>
            </a:r>
            <a:r>
              <a:rPr b="1" lang="en" sz="800">
                <a:highlight>
                  <a:srgbClr val="FFFFFF"/>
                </a:highlight>
                <a:latin typeface="Courier New"/>
                <a:ea typeface="Courier New"/>
                <a:cs typeface="Courier New"/>
                <a:sym typeface="Courier New"/>
              </a:rPr>
              <a:t> num = </a:t>
            </a:r>
            <a:r>
              <a:rPr b="1" lang="en" sz="800">
                <a:solidFill>
                  <a:srgbClr val="098658"/>
                </a:solidFill>
                <a:highlight>
                  <a:srgbClr val="FFFFFF"/>
                </a:highlight>
                <a:latin typeface="Courier New"/>
                <a:ea typeface="Courier New"/>
                <a:cs typeface="Courier New"/>
                <a:sym typeface="Courier New"/>
              </a:rPr>
              <a:t>0</a:t>
            </a:r>
            <a:r>
              <a:rPr b="1" lang="en" sz="800">
                <a:highlight>
                  <a:srgbClr val="FFFFFF"/>
                </a:highlight>
                <a:latin typeface="Courier New"/>
                <a:ea typeface="Courier New"/>
                <a:cs typeface="Courier New"/>
                <a:sym typeface="Courier New"/>
              </a:rPr>
              <a:t> ;num &lt;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a:t>
            </a:r>
            <a:r>
              <a:rPr b="1" lang="en" sz="800">
                <a:solidFill>
                  <a:srgbClr val="795E26"/>
                </a:solidFill>
                <a:highlight>
                  <a:srgbClr val="FFFFFF"/>
                </a:highlight>
                <a:latin typeface="Courier New"/>
                <a:ea typeface="Courier New"/>
                <a:cs typeface="Courier New"/>
                <a:sym typeface="Courier New"/>
              </a:rPr>
              <a:t>size</a:t>
            </a:r>
            <a:r>
              <a:rPr b="1" lang="en" sz="800">
                <a:highlight>
                  <a:srgbClr val="FFFFFF"/>
                </a:highlight>
                <a:latin typeface="Courier New"/>
                <a:ea typeface="Courier New"/>
                <a:cs typeface="Courier New"/>
                <a:sym typeface="Courier New"/>
              </a:rPr>
              <a:t>(); num++) </a:t>
            </a:r>
            <a:r>
              <a:rPr b="1" lang="en" sz="800">
                <a:solidFill>
                  <a:srgbClr val="008000"/>
                </a:solidFill>
                <a:highlight>
                  <a:srgbClr val="FFFFFF"/>
                </a:highlight>
                <a:latin typeface="Courier New"/>
                <a:ea typeface="Courier New"/>
                <a:cs typeface="Courier New"/>
                <a:sym typeface="Courier New"/>
              </a:rPr>
              <a:t>//while there are runnable proceses</a:t>
            </a:r>
            <a:endParaRPr b="1" sz="8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800">
                <a:highlight>
                  <a:srgbClr val="FFFFFF"/>
                </a:highlight>
                <a:latin typeface="Courier New"/>
                <a:ea typeface="Courier New"/>
                <a:cs typeface="Courier New"/>
                <a:sym typeface="Courier New"/>
              </a:rPr>
              <a:t>   {</a:t>
            </a:r>
            <a:endParaRPr b="1" sz="8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800">
                <a:highlight>
                  <a:srgbClr val="FFFFFF"/>
                </a:highlight>
                <a:latin typeface="Courier New"/>
                <a:ea typeface="Courier New"/>
                <a:cs typeface="Courier New"/>
                <a:sym typeface="Courier New"/>
              </a:rPr>
              <a:t>       </a:t>
            </a:r>
            <a:r>
              <a:rPr b="1" lang="en" sz="800">
                <a:solidFill>
                  <a:srgbClr val="0000FF"/>
                </a:solidFill>
                <a:highlight>
                  <a:srgbClr val="FFFFFF"/>
                </a:highlight>
                <a:latin typeface="Courier New"/>
                <a:ea typeface="Courier New"/>
                <a:cs typeface="Courier New"/>
                <a:sym typeface="Courier New"/>
              </a:rPr>
              <a:t>int</a:t>
            </a:r>
            <a:r>
              <a:rPr b="1" lang="en" sz="800">
                <a:highlight>
                  <a:srgbClr val="FFFFFF"/>
                </a:highlight>
                <a:latin typeface="Courier New"/>
                <a:ea typeface="Courier New"/>
                <a:cs typeface="Courier New"/>
                <a:sym typeface="Courier New"/>
              </a:rPr>
              <a:t> i = </a:t>
            </a:r>
            <a:r>
              <a:rPr b="1" lang="en" sz="800">
                <a:solidFill>
                  <a:srgbClr val="795E26"/>
                </a:solidFill>
                <a:highlight>
                  <a:srgbClr val="FFFFFF"/>
                </a:highlight>
                <a:latin typeface="Courier New"/>
                <a:ea typeface="Courier New"/>
                <a:cs typeface="Courier New"/>
                <a:sym typeface="Courier New"/>
              </a:rPr>
              <a:t>firstArrival</a:t>
            </a:r>
            <a:r>
              <a:rPr b="1" lang="en" sz="800">
                <a:highlight>
                  <a:srgbClr val="FFFFFF"/>
                </a:highlight>
                <a:latin typeface="Courier New"/>
                <a:ea typeface="Courier New"/>
                <a:cs typeface="Courier New"/>
                <a:sym typeface="Courier New"/>
              </a:rPr>
              <a:t>();      </a:t>
            </a:r>
            <a:r>
              <a:rPr b="1" lang="en" sz="800">
                <a:solidFill>
                  <a:srgbClr val="008000"/>
                </a:solidFill>
                <a:highlight>
                  <a:srgbClr val="FFFFFF"/>
                </a:highlight>
                <a:latin typeface="Courier New"/>
                <a:ea typeface="Courier New"/>
                <a:cs typeface="Courier New"/>
                <a:sym typeface="Courier New"/>
              </a:rPr>
              <a:t> // find process that arrived first</a:t>
            </a:r>
            <a:endParaRPr b="1" sz="8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800">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startTime</a:t>
            </a:r>
            <a:r>
              <a:rPr b="1" lang="en" sz="800">
                <a:highlight>
                  <a:srgbClr val="FFFFFF"/>
                </a:highlight>
                <a:latin typeface="Courier New"/>
                <a:ea typeface="Courier New"/>
                <a:cs typeface="Courier New"/>
                <a:sym typeface="Courier New"/>
              </a:rPr>
              <a:t> = clk; /</a:t>
            </a:r>
            <a:r>
              <a:rPr b="1" lang="en" sz="800">
                <a:solidFill>
                  <a:srgbClr val="008000"/>
                </a:solidFill>
                <a:highlight>
                  <a:srgbClr val="FFFFFF"/>
                </a:highlight>
                <a:latin typeface="Courier New"/>
                <a:ea typeface="Courier New"/>
                <a:cs typeface="Courier New"/>
                <a:sym typeface="Courier New"/>
              </a:rPr>
              <a:t>/ save its start time as the time of the current clk</a:t>
            </a:r>
            <a:endParaRPr b="1" sz="8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800">
                <a:highlight>
                  <a:srgbClr val="FFFFFF"/>
                </a:highlight>
                <a:latin typeface="Courier New"/>
                <a:ea typeface="Courier New"/>
                <a:cs typeface="Courier New"/>
                <a:sym typeface="Courier New"/>
              </a:rPr>
              <a:t>       clk +=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cpuBurst</a:t>
            </a:r>
            <a:r>
              <a:rPr b="1" lang="en" sz="800">
                <a:highlight>
                  <a:srgbClr val="FFFFFF"/>
                </a:highlight>
                <a:latin typeface="Courier New"/>
                <a:ea typeface="Courier New"/>
                <a:cs typeface="Courier New"/>
                <a:sym typeface="Courier New"/>
              </a:rPr>
              <a:t>; </a:t>
            </a:r>
            <a:r>
              <a:rPr b="1" lang="en" sz="800">
                <a:solidFill>
                  <a:srgbClr val="008000"/>
                </a:solidFill>
                <a:highlight>
                  <a:srgbClr val="FFFFFF"/>
                </a:highlight>
                <a:latin typeface="Courier New"/>
                <a:ea typeface="Courier New"/>
                <a:cs typeface="Courier New"/>
                <a:sym typeface="Courier New"/>
              </a:rPr>
              <a:t>// add to clock the cpu burst of the </a:t>
            </a:r>
            <a:r>
              <a:rPr b="1" lang="en" sz="800">
                <a:solidFill>
                  <a:srgbClr val="008000"/>
                </a:solidFill>
                <a:highlight>
                  <a:srgbClr val="FFFFFF"/>
                </a:highlight>
                <a:latin typeface="Courier New"/>
                <a:ea typeface="Courier New"/>
                <a:cs typeface="Courier New"/>
                <a:sym typeface="Courier New"/>
              </a:rPr>
              <a:t>chosen</a:t>
            </a:r>
            <a:r>
              <a:rPr b="1" lang="en" sz="800">
                <a:solidFill>
                  <a:srgbClr val="008000"/>
                </a:solidFill>
                <a:highlight>
                  <a:srgbClr val="FFFFFF"/>
                </a:highlight>
                <a:latin typeface="Courier New"/>
                <a:ea typeface="Courier New"/>
                <a:cs typeface="Courier New"/>
                <a:sym typeface="Courier New"/>
              </a:rPr>
              <a:t> process</a:t>
            </a:r>
            <a:endParaRPr b="1" sz="8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800">
                <a:highlight>
                  <a:srgbClr val="FFFFFF"/>
                </a:highlight>
                <a:latin typeface="Courier New"/>
                <a:ea typeface="Courier New"/>
                <a:cs typeface="Courier New"/>
                <a:sym typeface="Courier New"/>
              </a:rPr>
              <a:t>     </a:t>
            </a:r>
            <a:endParaRPr b="1" sz="8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800">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responseTime</a:t>
            </a:r>
            <a:r>
              <a:rPr b="1" lang="en" sz="800">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startTime</a:t>
            </a:r>
            <a:r>
              <a:rPr b="1" lang="en" sz="800">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arrivalTime</a:t>
            </a:r>
            <a:r>
              <a:rPr b="1" lang="en" sz="800">
                <a:highlight>
                  <a:srgbClr val="FFFFFF"/>
                </a:highlight>
                <a:latin typeface="Courier New"/>
                <a:ea typeface="Courier New"/>
                <a:cs typeface="Courier New"/>
                <a:sym typeface="Courier New"/>
              </a:rPr>
              <a:t>;</a:t>
            </a:r>
            <a:endParaRPr b="1" sz="8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800">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completionTime</a:t>
            </a:r>
            <a:r>
              <a:rPr b="1" lang="en" sz="800">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startTime</a:t>
            </a:r>
            <a:r>
              <a:rPr b="1" lang="en" sz="800">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cpuBurst</a:t>
            </a:r>
            <a:r>
              <a:rPr b="1" lang="en" sz="800">
                <a:highlight>
                  <a:srgbClr val="FFFFFF"/>
                </a:highlight>
                <a:latin typeface="Courier New"/>
                <a:ea typeface="Courier New"/>
                <a:cs typeface="Courier New"/>
                <a:sym typeface="Courier New"/>
              </a:rPr>
              <a:t>;</a:t>
            </a:r>
            <a:endParaRPr b="1" sz="8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800">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turnAroundTime</a:t>
            </a:r>
            <a:r>
              <a:rPr b="1" lang="en" sz="800">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completionTime</a:t>
            </a:r>
            <a:r>
              <a:rPr b="1" lang="en" sz="800">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arrivalTime</a:t>
            </a:r>
            <a:r>
              <a:rPr b="1" lang="en" sz="800">
                <a:highlight>
                  <a:srgbClr val="FFFFFF"/>
                </a:highlight>
                <a:latin typeface="Courier New"/>
                <a:ea typeface="Courier New"/>
                <a:cs typeface="Courier New"/>
                <a:sym typeface="Courier New"/>
              </a:rPr>
              <a:t>;</a:t>
            </a:r>
            <a:endParaRPr b="1" sz="8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800">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waitingTime</a:t>
            </a:r>
            <a:r>
              <a:rPr b="1" lang="en" sz="800">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turnAroundTime</a:t>
            </a:r>
            <a:r>
              <a:rPr b="1" lang="en" sz="800">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cpuBurst</a:t>
            </a:r>
            <a:r>
              <a:rPr b="1" lang="en" sz="800">
                <a:highlight>
                  <a:srgbClr val="FFFFFF"/>
                </a:highlight>
                <a:latin typeface="Courier New"/>
                <a:ea typeface="Courier New"/>
                <a:cs typeface="Courier New"/>
                <a:sym typeface="Courier New"/>
              </a:rPr>
              <a:t>;</a:t>
            </a:r>
            <a:endParaRPr b="1" sz="8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800">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myProc</a:t>
            </a:r>
            <a:r>
              <a:rPr b="1" lang="en" sz="800">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remainingTime</a:t>
            </a:r>
            <a:r>
              <a:rPr b="1" lang="en" sz="800">
                <a:highlight>
                  <a:srgbClr val="FFFFFF"/>
                </a:highlight>
                <a:latin typeface="Courier New"/>
                <a:ea typeface="Courier New"/>
                <a:cs typeface="Courier New"/>
                <a:sym typeface="Courier New"/>
              </a:rPr>
              <a:t> = </a:t>
            </a:r>
            <a:r>
              <a:rPr b="1" lang="en" sz="800">
                <a:solidFill>
                  <a:srgbClr val="098658"/>
                </a:solidFill>
                <a:highlight>
                  <a:srgbClr val="FFFFFF"/>
                </a:highlight>
                <a:latin typeface="Courier New"/>
                <a:ea typeface="Courier New"/>
                <a:cs typeface="Courier New"/>
                <a:sym typeface="Courier New"/>
              </a:rPr>
              <a:t>0</a:t>
            </a:r>
            <a:r>
              <a:rPr b="1" lang="en" sz="800">
                <a:highlight>
                  <a:srgbClr val="FFFFFF"/>
                </a:highlight>
                <a:latin typeface="Courier New"/>
                <a:ea typeface="Courier New"/>
                <a:cs typeface="Courier New"/>
                <a:sym typeface="Courier New"/>
              </a:rPr>
              <a:t>;</a:t>
            </a:r>
            <a:r>
              <a:rPr b="1" lang="en" sz="800">
                <a:solidFill>
                  <a:srgbClr val="008000"/>
                </a:solidFill>
                <a:highlight>
                  <a:srgbClr val="FFFFFF"/>
                </a:highlight>
                <a:latin typeface="Courier New"/>
                <a:ea typeface="Courier New"/>
                <a:cs typeface="Courier New"/>
                <a:sym typeface="Courier New"/>
              </a:rPr>
              <a:t> // set cpu burst= 0 to indicate that the process has finished execution so as if it's no longer in the vector.</a:t>
            </a:r>
            <a:endParaRPr b="1" sz="8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800">
                <a:highlight>
                  <a:srgbClr val="FFFFFF"/>
                </a:highlight>
                <a:latin typeface="Courier New"/>
                <a:ea typeface="Courier New"/>
                <a:cs typeface="Courier New"/>
                <a:sym typeface="Courier New"/>
              </a:rPr>
              <a:t>   }</a:t>
            </a:r>
            <a:endParaRPr b="1" sz="800">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b="1"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26825" y="438575"/>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Round Robin (RR)</a:t>
            </a:r>
            <a:endParaRPr sz="2200"/>
          </a:p>
        </p:txBody>
      </p:sp>
      <p:sp>
        <p:nvSpPr>
          <p:cNvPr id="109" name="Google Shape;109;p19"/>
          <p:cNvSpPr txBox="1"/>
          <p:nvPr>
            <p:ph idx="1" type="body"/>
          </p:nvPr>
        </p:nvSpPr>
        <p:spPr>
          <a:xfrm>
            <a:off x="169075" y="997775"/>
            <a:ext cx="7920000" cy="3797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2"/>
              </a:buClr>
              <a:buSzPts val="770"/>
              <a:buFont typeface="Arial"/>
              <a:buNone/>
            </a:pPr>
            <a:r>
              <a:rPr b="1" lang="en" sz="830">
                <a:solidFill>
                  <a:srgbClr val="0000FF"/>
                </a:solidFill>
                <a:highlight>
                  <a:srgbClr val="FFFFFF"/>
                </a:highlight>
                <a:latin typeface="Courier New"/>
                <a:ea typeface="Courier New"/>
                <a:cs typeface="Courier New"/>
                <a:sym typeface="Courier New"/>
              </a:rPr>
              <a:t>int</a:t>
            </a:r>
            <a:r>
              <a:rPr b="1" lang="en" sz="830">
                <a:highlight>
                  <a:srgbClr val="FFFFFF"/>
                </a:highlight>
                <a:latin typeface="Courier New"/>
                <a:ea typeface="Courier New"/>
                <a:cs typeface="Courier New"/>
                <a:sym typeface="Courier New"/>
              </a:rPr>
              <a:t> </a:t>
            </a:r>
            <a:r>
              <a:rPr b="1" lang="en" sz="830">
                <a:solidFill>
                  <a:srgbClr val="001080"/>
                </a:solidFill>
                <a:highlight>
                  <a:srgbClr val="FFFFFF"/>
                </a:highlight>
                <a:latin typeface="Courier New"/>
                <a:ea typeface="Courier New"/>
                <a:cs typeface="Courier New"/>
                <a:sym typeface="Courier New"/>
              </a:rPr>
              <a:t>i</a:t>
            </a:r>
            <a:r>
              <a:rPr b="1" lang="en" sz="830">
                <a:highlight>
                  <a:srgbClr val="FFFFFF"/>
                </a:highlight>
                <a:latin typeface="Courier New"/>
                <a:ea typeface="Courier New"/>
                <a:cs typeface="Courier New"/>
                <a:sym typeface="Courier New"/>
              </a:rPr>
              <a:t> = </a:t>
            </a:r>
            <a:r>
              <a:rPr b="1" lang="en" sz="830">
                <a:solidFill>
                  <a:srgbClr val="795E26"/>
                </a:solidFill>
                <a:highlight>
                  <a:srgbClr val="FFFFFF"/>
                </a:highlight>
                <a:latin typeface="Courier New"/>
                <a:ea typeface="Courier New"/>
                <a:cs typeface="Courier New"/>
                <a:sym typeface="Courier New"/>
              </a:rPr>
              <a:t>firstArrival</a:t>
            </a:r>
            <a:r>
              <a:rPr b="1" lang="en" sz="830">
                <a:highlight>
                  <a:srgbClr val="FFFFFF"/>
                </a:highlight>
                <a:latin typeface="Courier New"/>
                <a:ea typeface="Courier New"/>
                <a:cs typeface="Courier New"/>
                <a:sym typeface="Courier New"/>
              </a:rPr>
              <a:t>(); //pick process that arrived first</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highlight>
                  <a:srgbClr val="FFFFFF"/>
                </a:highlight>
                <a:latin typeface="Courier New"/>
                <a:ea typeface="Courier New"/>
                <a:cs typeface="Courier New"/>
                <a:sym typeface="Courier New"/>
              </a:rPr>
              <a:t>       </a:t>
            </a:r>
            <a:r>
              <a:rPr b="1" lang="en" sz="830">
                <a:solidFill>
                  <a:srgbClr val="AF00DB"/>
                </a:solidFill>
                <a:highlight>
                  <a:srgbClr val="FFFFFF"/>
                </a:highlight>
                <a:latin typeface="Courier New"/>
                <a:ea typeface="Courier New"/>
                <a:cs typeface="Courier New"/>
                <a:sym typeface="Courier New"/>
              </a:rPr>
              <a:t>if</a:t>
            </a:r>
            <a:r>
              <a:rPr b="1" lang="en" sz="830">
                <a:highlight>
                  <a:srgbClr val="FFFFFF"/>
                </a:highlight>
                <a:latin typeface="Courier New"/>
                <a:ea typeface="Courier New"/>
                <a:cs typeface="Courier New"/>
                <a:sym typeface="Courier New"/>
              </a:rPr>
              <a:t>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cpuBurst</a:t>
            </a:r>
            <a:r>
              <a:rPr b="1" lang="en" sz="830">
                <a:highlight>
                  <a:srgbClr val="FFFFFF"/>
                </a:highlight>
                <a:latin typeface="Courier New"/>
                <a:ea typeface="Courier New"/>
                <a:cs typeface="Courier New"/>
                <a:sym typeface="Courier New"/>
              </a:rPr>
              <a:t> ==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remainingTime</a:t>
            </a:r>
            <a:r>
              <a:rPr b="1" lang="en" sz="830">
                <a:highlight>
                  <a:srgbClr val="FFFFFF"/>
                </a:highlight>
                <a:latin typeface="Courier New"/>
                <a:ea typeface="Courier New"/>
                <a:cs typeface="Courier New"/>
                <a:sym typeface="Courier New"/>
              </a:rPr>
              <a:t>)//check if this is the frist time to pick this processes</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SzPts val="770"/>
              <a:buNone/>
            </a:pPr>
            <a:r>
              <a:rPr b="1" lang="en" sz="830">
                <a:highlight>
                  <a:srgbClr val="FFFFFF"/>
                </a:highlight>
                <a:latin typeface="Courier New"/>
                <a:ea typeface="Courier New"/>
                <a:cs typeface="Courier New"/>
                <a:sym typeface="Courier New"/>
              </a:rPr>
              <a:t>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startTime</a:t>
            </a:r>
            <a:r>
              <a:rPr b="1" lang="en" sz="830">
                <a:highlight>
                  <a:srgbClr val="FFFFFF"/>
                </a:highlight>
                <a:latin typeface="Courier New"/>
                <a:ea typeface="Courier New"/>
                <a:cs typeface="Courier New"/>
                <a:sym typeface="Courier New"/>
              </a:rPr>
              <a:t> = </a:t>
            </a:r>
            <a:r>
              <a:rPr b="1" lang="en" sz="830">
                <a:solidFill>
                  <a:srgbClr val="001080"/>
                </a:solidFill>
                <a:highlight>
                  <a:srgbClr val="FFFFFF"/>
                </a:highlight>
                <a:latin typeface="Courier New"/>
                <a:ea typeface="Courier New"/>
                <a:cs typeface="Courier New"/>
                <a:sym typeface="Courier New"/>
              </a:rPr>
              <a:t>clk</a:t>
            </a:r>
            <a:r>
              <a:rPr b="1" lang="en" sz="830">
                <a:highlight>
                  <a:srgbClr val="FFFFFF"/>
                </a:highlight>
                <a:latin typeface="Courier New"/>
                <a:ea typeface="Courier New"/>
                <a:cs typeface="Courier New"/>
                <a:sym typeface="Courier New"/>
              </a:rPr>
              <a:t>; // if yes that assign its start time to the current clock</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solidFill>
                  <a:srgbClr val="008000"/>
                </a:solidFill>
                <a:highlight>
                  <a:srgbClr val="FFFFFF"/>
                </a:highlight>
                <a:latin typeface="Courier New"/>
                <a:ea typeface="Courier New"/>
                <a:cs typeface="Courier New"/>
                <a:sym typeface="Courier New"/>
              </a:rPr>
              <a:t>       // check if remaining time &lt; timeslic then. This means the process finished and we should update its values.</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highlight>
                  <a:srgbClr val="FFFFFF"/>
                </a:highlight>
                <a:latin typeface="Courier New"/>
                <a:ea typeface="Courier New"/>
                <a:cs typeface="Courier New"/>
                <a:sym typeface="Courier New"/>
              </a:rPr>
              <a:t>       </a:t>
            </a:r>
            <a:r>
              <a:rPr b="1" lang="en" sz="830">
                <a:solidFill>
                  <a:srgbClr val="AF00DB"/>
                </a:solidFill>
                <a:highlight>
                  <a:srgbClr val="FFFFFF"/>
                </a:highlight>
                <a:latin typeface="Courier New"/>
                <a:ea typeface="Courier New"/>
                <a:cs typeface="Courier New"/>
                <a:sym typeface="Courier New"/>
              </a:rPr>
              <a:t>if</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remainingTime</a:t>
            </a:r>
            <a:r>
              <a:rPr b="1" lang="en" sz="830">
                <a:highlight>
                  <a:srgbClr val="FFFFFF"/>
                </a:highlight>
                <a:latin typeface="Courier New"/>
                <a:ea typeface="Courier New"/>
                <a:cs typeface="Courier New"/>
                <a:sym typeface="Courier New"/>
              </a:rPr>
              <a:t> &lt;= </a:t>
            </a:r>
            <a:r>
              <a:rPr b="1" lang="en" sz="830">
                <a:solidFill>
                  <a:srgbClr val="001080"/>
                </a:solidFill>
                <a:highlight>
                  <a:srgbClr val="FFFFFF"/>
                </a:highlight>
                <a:latin typeface="Courier New"/>
                <a:ea typeface="Courier New"/>
                <a:cs typeface="Courier New"/>
                <a:sym typeface="Courier New"/>
              </a:rPr>
              <a:t>timeslice</a:t>
            </a:r>
            <a:r>
              <a:rPr b="1" lang="en" sz="830">
                <a:highlight>
                  <a:srgbClr val="FFFFFF"/>
                </a:highlight>
                <a:latin typeface="Courier New"/>
                <a:ea typeface="Courier New"/>
                <a:cs typeface="Courier New"/>
                <a:sym typeface="Courier New"/>
              </a:rPr>
              <a:t>)</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highlight>
                  <a:srgbClr val="FFFFFF"/>
                </a:highlight>
                <a:latin typeface="Courier New"/>
                <a:ea typeface="Courier New"/>
                <a:cs typeface="Courier New"/>
                <a:sym typeface="Courier New"/>
              </a:rPr>
              <a:t>       {</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highlight>
                  <a:srgbClr val="FFFFFF"/>
                </a:highlight>
                <a:latin typeface="Courier New"/>
                <a:ea typeface="Courier New"/>
                <a:cs typeface="Courier New"/>
                <a:sym typeface="Courier New"/>
              </a:rPr>
              <a:t>           </a:t>
            </a:r>
            <a:r>
              <a:rPr b="1" lang="en" sz="830">
                <a:solidFill>
                  <a:srgbClr val="001080"/>
                </a:solidFill>
                <a:highlight>
                  <a:srgbClr val="FFFFFF"/>
                </a:highlight>
                <a:latin typeface="Courier New"/>
                <a:ea typeface="Courier New"/>
                <a:cs typeface="Courier New"/>
                <a:sym typeface="Courier New"/>
              </a:rPr>
              <a:t>clk</a:t>
            </a:r>
            <a:r>
              <a:rPr b="1" lang="en" sz="830">
                <a:highlight>
                  <a:srgbClr val="FFFFFF"/>
                </a:highlight>
                <a:latin typeface="Courier New"/>
                <a:ea typeface="Courier New"/>
                <a:cs typeface="Courier New"/>
                <a:sym typeface="Courier New"/>
              </a:rPr>
              <a:t> +=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remainingTime</a:t>
            </a:r>
            <a:r>
              <a:rPr b="1" lang="en" sz="830">
                <a:highlight>
                  <a:srgbClr val="FFFFFF"/>
                </a:highlight>
                <a:latin typeface="Courier New"/>
                <a:ea typeface="Courier New"/>
                <a:cs typeface="Courier New"/>
                <a:sym typeface="Courier New"/>
              </a:rPr>
              <a:t>;</a:t>
            </a:r>
            <a:endParaRPr b="1" sz="830">
              <a:solidFill>
                <a:srgbClr val="008000"/>
              </a:solidFill>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highlight>
                  <a:srgbClr val="FFFFFF"/>
                </a:highlight>
                <a:latin typeface="Courier New"/>
                <a:ea typeface="Courier New"/>
                <a:cs typeface="Courier New"/>
                <a:sym typeface="Courier New"/>
              </a:rPr>
              <a:t>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completionTime</a:t>
            </a:r>
            <a:r>
              <a:rPr b="1" lang="en" sz="830">
                <a:highlight>
                  <a:srgbClr val="FFFFFF"/>
                </a:highlight>
                <a:latin typeface="Courier New"/>
                <a:ea typeface="Courier New"/>
                <a:cs typeface="Courier New"/>
                <a:sym typeface="Courier New"/>
              </a:rPr>
              <a:t> = </a:t>
            </a:r>
            <a:r>
              <a:rPr b="1" lang="en" sz="830">
                <a:solidFill>
                  <a:srgbClr val="001080"/>
                </a:solidFill>
                <a:highlight>
                  <a:srgbClr val="FFFFFF"/>
                </a:highlight>
                <a:latin typeface="Courier New"/>
                <a:ea typeface="Courier New"/>
                <a:cs typeface="Courier New"/>
                <a:sym typeface="Courier New"/>
              </a:rPr>
              <a:t>clk</a:t>
            </a:r>
            <a:r>
              <a:rPr b="1" lang="en" sz="830">
                <a:highlight>
                  <a:srgbClr val="FFFFFF"/>
                </a:highlight>
                <a:latin typeface="Courier New"/>
                <a:ea typeface="Courier New"/>
                <a:cs typeface="Courier New"/>
                <a:sym typeface="Courier New"/>
              </a:rPr>
              <a:t>;</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highlight>
                  <a:srgbClr val="FFFFFF"/>
                </a:highlight>
                <a:latin typeface="Courier New"/>
                <a:ea typeface="Courier New"/>
                <a:cs typeface="Courier New"/>
                <a:sym typeface="Courier New"/>
              </a:rPr>
              <a:t>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turnAroundTime</a:t>
            </a:r>
            <a:r>
              <a:rPr b="1" lang="en" sz="830">
                <a:highlight>
                  <a:srgbClr val="FFFFFF"/>
                </a:highlight>
                <a:latin typeface="Courier New"/>
                <a:ea typeface="Courier New"/>
                <a:cs typeface="Courier New"/>
                <a:sym typeface="Courier New"/>
              </a:rPr>
              <a:t> =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completionTime</a:t>
            </a:r>
            <a:r>
              <a:rPr b="1" lang="en" sz="830">
                <a:highlight>
                  <a:srgbClr val="FFFFFF"/>
                </a:highlight>
                <a:latin typeface="Courier New"/>
                <a:ea typeface="Courier New"/>
                <a:cs typeface="Courier New"/>
                <a:sym typeface="Courier New"/>
              </a:rPr>
              <a:t> -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arrivalTime</a:t>
            </a:r>
            <a:r>
              <a:rPr b="1" lang="en" sz="830">
                <a:highlight>
                  <a:srgbClr val="FFFFFF"/>
                </a:highlight>
                <a:latin typeface="Courier New"/>
                <a:ea typeface="Courier New"/>
                <a:cs typeface="Courier New"/>
                <a:sym typeface="Courier New"/>
              </a:rPr>
              <a:t>;</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highlight>
                  <a:srgbClr val="FFFFFF"/>
                </a:highlight>
                <a:latin typeface="Courier New"/>
                <a:ea typeface="Courier New"/>
                <a:cs typeface="Courier New"/>
                <a:sym typeface="Courier New"/>
              </a:rPr>
              <a:t>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waitingTime</a:t>
            </a:r>
            <a:r>
              <a:rPr b="1" lang="en" sz="830">
                <a:highlight>
                  <a:srgbClr val="FFFFFF"/>
                </a:highlight>
                <a:latin typeface="Courier New"/>
                <a:ea typeface="Courier New"/>
                <a:cs typeface="Courier New"/>
                <a:sym typeface="Courier New"/>
              </a:rPr>
              <a:t> =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turnAroundTime</a:t>
            </a:r>
            <a:r>
              <a:rPr b="1" lang="en" sz="830">
                <a:highlight>
                  <a:srgbClr val="FFFFFF"/>
                </a:highlight>
                <a:latin typeface="Courier New"/>
                <a:ea typeface="Courier New"/>
                <a:cs typeface="Courier New"/>
                <a:sym typeface="Courier New"/>
              </a:rPr>
              <a:t> -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cpuBurst</a:t>
            </a:r>
            <a:r>
              <a:rPr b="1" lang="en" sz="830">
                <a:highlight>
                  <a:srgbClr val="FFFFFF"/>
                </a:highlight>
                <a:latin typeface="Courier New"/>
                <a:ea typeface="Courier New"/>
                <a:cs typeface="Courier New"/>
                <a:sym typeface="Courier New"/>
              </a:rPr>
              <a:t>;</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highlight>
                  <a:srgbClr val="FFFFFF"/>
                </a:highlight>
                <a:latin typeface="Courier New"/>
                <a:ea typeface="Courier New"/>
                <a:cs typeface="Courier New"/>
                <a:sym typeface="Courier New"/>
              </a:rPr>
              <a:t>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responseTime</a:t>
            </a:r>
            <a:r>
              <a:rPr b="1" lang="en" sz="830">
                <a:highlight>
                  <a:srgbClr val="FFFFFF"/>
                </a:highlight>
                <a:latin typeface="Courier New"/>
                <a:ea typeface="Courier New"/>
                <a:cs typeface="Courier New"/>
                <a:sym typeface="Courier New"/>
              </a:rPr>
              <a:t> =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startTime</a:t>
            </a:r>
            <a:r>
              <a:rPr b="1" lang="en" sz="830">
                <a:highlight>
                  <a:srgbClr val="FFFFFF"/>
                </a:highlight>
                <a:latin typeface="Courier New"/>
                <a:ea typeface="Courier New"/>
                <a:cs typeface="Courier New"/>
                <a:sym typeface="Courier New"/>
              </a:rPr>
              <a:t> -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arrivalTime</a:t>
            </a:r>
            <a:r>
              <a:rPr b="1" lang="en" sz="830">
                <a:highlight>
                  <a:srgbClr val="FFFFFF"/>
                </a:highlight>
                <a:latin typeface="Courier New"/>
                <a:ea typeface="Courier New"/>
                <a:cs typeface="Courier New"/>
                <a:sym typeface="Courier New"/>
              </a:rPr>
              <a:t>;</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highlight>
                  <a:srgbClr val="FFFFFF"/>
                </a:highlight>
                <a:latin typeface="Courier New"/>
                <a:ea typeface="Courier New"/>
                <a:cs typeface="Courier New"/>
                <a:sym typeface="Courier New"/>
              </a:rPr>
              <a:t>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remainingTime</a:t>
            </a:r>
            <a:r>
              <a:rPr b="1" lang="en" sz="830">
                <a:highlight>
                  <a:srgbClr val="FFFFFF"/>
                </a:highlight>
                <a:latin typeface="Courier New"/>
                <a:ea typeface="Courier New"/>
                <a:cs typeface="Courier New"/>
                <a:sym typeface="Courier New"/>
              </a:rPr>
              <a:t> = </a:t>
            </a:r>
            <a:r>
              <a:rPr b="1" lang="en" sz="830">
                <a:solidFill>
                  <a:srgbClr val="098658"/>
                </a:solidFill>
                <a:highlight>
                  <a:srgbClr val="FFFFFF"/>
                </a:highlight>
                <a:latin typeface="Courier New"/>
                <a:ea typeface="Courier New"/>
                <a:cs typeface="Courier New"/>
                <a:sym typeface="Courier New"/>
              </a:rPr>
              <a:t>0</a:t>
            </a:r>
            <a:r>
              <a:rPr b="1" lang="en" sz="830">
                <a:highlight>
                  <a:srgbClr val="FFFFFF"/>
                </a:highlight>
                <a:latin typeface="Courier New"/>
                <a:ea typeface="Courier New"/>
                <a:cs typeface="Courier New"/>
                <a:sym typeface="Courier New"/>
              </a:rPr>
              <a:t>;</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highlight>
                  <a:srgbClr val="FFFFFF"/>
                </a:highlight>
                <a:latin typeface="Courier New"/>
                <a:ea typeface="Courier New"/>
                <a:cs typeface="Courier New"/>
                <a:sym typeface="Courier New"/>
              </a:rPr>
              <a:t>           </a:t>
            </a:r>
            <a:r>
              <a:rPr b="1" lang="en" sz="830">
                <a:solidFill>
                  <a:srgbClr val="001080"/>
                </a:solidFill>
                <a:highlight>
                  <a:srgbClr val="FFFFFF"/>
                </a:highlight>
                <a:latin typeface="Courier New"/>
                <a:ea typeface="Courier New"/>
                <a:cs typeface="Courier New"/>
                <a:sym typeface="Courier New"/>
              </a:rPr>
              <a:t>num</a:t>
            </a:r>
            <a:r>
              <a:rPr b="1" lang="en" sz="830">
                <a:highlight>
                  <a:srgbClr val="FFFFFF"/>
                </a:highlight>
                <a:latin typeface="Courier New"/>
                <a:ea typeface="Courier New"/>
                <a:cs typeface="Courier New"/>
                <a:sym typeface="Courier New"/>
              </a:rPr>
              <a:t>++;</a:t>
            </a:r>
            <a:endParaRPr b="1" sz="830">
              <a:solidFill>
                <a:srgbClr val="008000"/>
              </a:solidFill>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highlight>
                  <a:srgbClr val="FFFFFF"/>
                </a:highlight>
                <a:latin typeface="Courier New"/>
                <a:ea typeface="Courier New"/>
                <a:cs typeface="Courier New"/>
                <a:sym typeface="Courier New"/>
              </a:rPr>
              <a:t>       }</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solidFill>
                  <a:srgbClr val="008000"/>
                </a:solidFill>
                <a:highlight>
                  <a:srgbClr val="FFFFFF"/>
                </a:highlight>
                <a:latin typeface="Courier New"/>
                <a:ea typeface="Courier New"/>
                <a:cs typeface="Courier New"/>
                <a:sym typeface="Courier New"/>
              </a:rPr>
              <a:t>       // else - means the process still didn't finish</a:t>
            </a:r>
            <a:endParaRPr b="1" sz="830">
              <a:solidFill>
                <a:srgbClr val="008000"/>
              </a:solidFill>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highlight>
                  <a:srgbClr val="FFFFFF"/>
                </a:highlight>
                <a:latin typeface="Courier New"/>
                <a:ea typeface="Courier New"/>
                <a:cs typeface="Courier New"/>
                <a:sym typeface="Courier New"/>
              </a:rPr>
              <a:t>       </a:t>
            </a:r>
            <a:r>
              <a:rPr b="1" lang="en" sz="830">
                <a:solidFill>
                  <a:srgbClr val="AF00DB"/>
                </a:solidFill>
                <a:highlight>
                  <a:srgbClr val="FFFFFF"/>
                </a:highlight>
                <a:latin typeface="Courier New"/>
                <a:ea typeface="Courier New"/>
                <a:cs typeface="Courier New"/>
                <a:sym typeface="Courier New"/>
              </a:rPr>
              <a:t>else</a:t>
            </a:r>
            <a:r>
              <a:rPr b="1" lang="en" sz="830">
                <a:highlight>
                  <a:srgbClr val="FFFFFF"/>
                </a:highlight>
                <a:latin typeface="Courier New"/>
                <a:ea typeface="Courier New"/>
                <a:cs typeface="Courier New"/>
                <a:sym typeface="Courier New"/>
              </a:rPr>
              <a:t>{</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highlight>
                  <a:srgbClr val="FFFFFF"/>
                </a:highlight>
                <a:latin typeface="Courier New"/>
                <a:ea typeface="Courier New"/>
                <a:cs typeface="Courier New"/>
                <a:sym typeface="Courier New"/>
              </a:rPr>
              <a:t>           </a:t>
            </a:r>
            <a:r>
              <a:rPr b="1" lang="en" sz="830">
                <a:solidFill>
                  <a:srgbClr val="001080"/>
                </a:solidFill>
                <a:highlight>
                  <a:srgbClr val="FFFFFF"/>
                </a:highlight>
                <a:latin typeface="Courier New"/>
                <a:ea typeface="Courier New"/>
                <a:cs typeface="Courier New"/>
                <a:sym typeface="Courier New"/>
              </a:rPr>
              <a:t>clk</a:t>
            </a:r>
            <a:r>
              <a:rPr b="1" lang="en" sz="830">
                <a:highlight>
                  <a:srgbClr val="FFFFFF"/>
                </a:highlight>
                <a:latin typeface="Courier New"/>
                <a:ea typeface="Courier New"/>
                <a:cs typeface="Courier New"/>
                <a:sym typeface="Courier New"/>
              </a:rPr>
              <a:t> += </a:t>
            </a:r>
            <a:r>
              <a:rPr b="1" lang="en" sz="830">
                <a:solidFill>
                  <a:srgbClr val="001080"/>
                </a:solidFill>
                <a:highlight>
                  <a:srgbClr val="FFFFFF"/>
                </a:highlight>
                <a:latin typeface="Courier New"/>
                <a:ea typeface="Courier New"/>
                <a:cs typeface="Courier New"/>
                <a:sym typeface="Courier New"/>
              </a:rPr>
              <a:t>timeslice</a:t>
            </a:r>
            <a:r>
              <a:rPr b="1" lang="en" sz="830">
                <a:highlight>
                  <a:srgbClr val="FFFFFF"/>
                </a:highlight>
                <a:latin typeface="Courier New"/>
                <a:ea typeface="Courier New"/>
                <a:cs typeface="Courier New"/>
                <a:sym typeface="Courier New"/>
              </a:rPr>
              <a:t>;</a:t>
            </a:r>
            <a:endParaRPr b="1" sz="830">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highlight>
                  <a:srgbClr val="FFFFFF"/>
                </a:highlight>
                <a:latin typeface="Courier New"/>
                <a:ea typeface="Courier New"/>
                <a:cs typeface="Courier New"/>
                <a:sym typeface="Courier New"/>
              </a:rPr>
              <a:t>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remainingTime</a:t>
            </a:r>
            <a:r>
              <a:rPr b="1" lang="en" sz="830">
                <a:highlight>
                  <a:srgbClr val="FFFFFF"/>
                </a:highlight>
                <a:latin typeface="Courier New"/>
                <a:ea typeface="Courier New"/>
                <a:cs typeface="Courier New"/>
                <a:sym typeface="Courier New"/>
              </a:rPr>
              <a:t> =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remainingTime</a:t>
            </a:r>
            <a:r>
              <a:rPr b="1" lang="en" sz="830">
                <a:highlight>
                  <a:srgbClr val="FFFFFF"/>
                </a:highlight>
                <a:latin typeface="Courier New"/>
                <a:ea typeface="Courier New"/>
                <a:cs typeface="Courier New"/>
                <a:sym typeface="Courier New"/>
              </a:rPr>
              <a:t> - </a:t>
            </a:r>
            <a:r>
              <a:rPr b="1" lang="en" sz="830">
                <a:solidFill>
                  <a:srgbClr val="001080"/>
                </a:solidFill>
                <a:highlight>
                  <a:srgbClr val="FFFFFF"/>
                </a:highlight>
                <a:latin typeface="Courier New"/>
                <a:ea typeface="Courier New"/>
                <a:cs typeface="Courier New"/>
                <a:sym typeface="Courier New"/>
              </a:rPr>
              <a:t>timeslice</a:t>
            </a:r>
            <a:r>
              <a:rPr b="1" lang="en" sz="830">
                <a:highlight>
                  <a:srgbClr val="FFFFFF"/>
                </a:highlight>
                <a:latin typeface="Courier New"/>
                <a:ea typeface="Courier New"/>
                <a:cs typeface="Courier New"/>
                <a:sym typeface="Courier New"/>
              </a:rPr>
              <a:t>; </a:t>
            </a:r>
            <a:r>
              <a:rPr b="1" lang="en" sz="830">
                <a:solidFill>
                  <a:srgbClr val="008000"/>
                </a:solidFill>
                <a:highlight>
                  <a:srgbClr val="FFFFFF"/>
                </a:highlight>
                <a:latin typeface="Courier New"/>
                <a:ea typeface="Courier New"/>
                <a:cs typeface="Courier New"/>
                <a:sym typeface="Courier New"/>
              </a:rPr>
              <a:t>// subtract from the remaiinng time the timeslice which is how long the process has been runnig</a:t>
            </a:r>
            <a:endParaRPr b="1" sz="830">
              <a:solidFill>
                <a:srgbClr val="008000"/>
              </a:solidFill>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830">
                <a:highlight>
                  <a:srgbClr val="FFFFFF"/>
                </a:highlight>
                <a:latin typeface="Courier New"/>
                <a:ea typeface="Courier New"/>
                <a:cs typeface="Courier New"/>
                <a:sym typeface="Courier New"/>
              </a:rPr>
              <a:t>           </a:t>
            </a:r>
            <a:r>
              <a:rPr b="1" lang="en" sz="830">
                <a:solidFill>
                  <a:srgbClr val="001080"/>
                </a:solidFill>
                <a:highlight>
                  <a:srgbClr val="FFFFFF"/>
                </a:highlight>
                <a:latin typeface="Courier New"/>
                <a:ea typeface="Courier New"/>
                <a:cs typeface="Courier New"/>
                <a:sym typeface="Courier New"/>
              </a:rPr>
              <a:t>myProc</a:t>
            </a:r>
            <a:r>
              <a:rPr b="1" lang="en" sz="830">
                <a:solidFill>
                  <a:srgbClr val="795E26"/>
                </a:solidFill>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i</a:t>
            </a:r>
            <a:r>
              <a:rPr b="1" lang="en" sz="830">
                <a:solidFill>
                  <a:srgbClr val="795E26"/>
                </a:solidFill>
                <a:highlight>
                  <a:srgbClr val="FFFFFF"/>
                </a:highlight>
                <a:latin typeface="Courier New"/>
                <a:ea typeface="Courier New"/>
                <a:cs typeface="Courier New"/>
                <a:sym typeface="Courier New"/>
              </a:rPr>
              <a:t>]</a:t>
            </a:r>
            <a:r>
              <a:rPr b="1" lang="en" sz="830">
                <a:highlight>
                  <a:srgbClr val="FFFFFF"/>
                </a:highlight>
                <a:latin typeface="Courier New"/>
                <a:ea typeface="Courier New"/>
                <a:cs typeface="Courier New"/>
                <a:sym typeface="Courier New"/>
              </a:rPr>
              <a:t>.</a:t>
            </a:r>
            <a:r>
              <a:rPr b="1" lang="en" sz="830">
                <a:solidFill>
                  <a:srgbClr val="001080"/>
                </a:solidFill>
                <a:highlight>
                  <a:srgbClr val="FFFFFF"/>
                </a:highlight>
                <a:latin typeface="Courier New"/>
                <a:ea typeface="Courier New"/>
                <a:cs typeface="Courier New"/>
                <a:sym typeface="Courier New"/>
              </a:rPr>
              <a:t>queueTime</a:t>
            </a:r>
            <a:r>
              <a:rPr b="1" lang="en" sz="830">
                <a:highlight>
                  <a:srgbClr val="FFFFFF"/>
                </a:highlight>
                <a:latin typeface="Courier New"/>
                <a:ea typeface="Courier New"/>
                <a:cs typeface="Courier New"/>
                <a:sym typeface="Courier New"/>
              </a:rPr>
              <a:t> = </a:t>
            </a:r>
            <a:r>
              <a:rPr b="1" lang="en" sz="830">
                <a:solidFill>
                  <a:srgbClr val="001080"/>
                </a:solidFill>
                <a:highlight>
                  <a:srgbClr val="FFFFFF"/>
                </a:highlight>
                <a:latin typeface="Courier New"/>
                <a:ea typeface="Courier New"/>
                <a:cs typeface="Courier New"/>
                <a:sym typeface="Courier New"/>
              </a:rPr>
              <a:t>clk</a:t>
            </a:r>
            <a:r>
              <a:rPr b="1" lang="en" sz="830">
                <a:highlight>
                  <a:srgbClr val="FFFFFF"/>
                </a:highlight>
                <a:latin typeface="Courier New"/>
                <a:ea typeface="Courier New"/>
                <a:cs typeface="Courier New"/>
                <a:sym typeface="Courier New"/>
              </a:rPr>
              <a:t> + </a:t>
            </a:r>
            <a:r>
              <a:rPr b="1" lang="en" sz="830">
                <a:solidFill>
                  <a:srgbClr val="098658"/>
                </a:solidFill>
                <a:highlight>
                  <a:srgbClr val="FFFFFF"/>
                </a:highlight>
                <a:latin typeface="Courier New"/>
                <a:ea typeface="Courier New"/>
                <a:cs typeface="Courier New"/>
                <a:sym typeface="Courier New"/>
              </a:rPr>
              <a:t>0.5</a:t>
            </a:r>
            <a:r>
              <a:rPr b="1" lang="en" sz="830">
                <a:highlight>
                  <a:srgbClr val="FFFFFF"/>
                </a:highlight>
                <a:latin typeface="Courier New"/>
                <a:ea typeface="Courier New"/>
                <a:cs typeface="Courier New"/>
                <a:sym typeface="Courier New"/>
              </a:rPr>
              <a:t>; </a:t>
            </a:r>
            <a:r>
              <a:rPr b="1" lang="en" sz="830">
                <a:solidFill>
                  <a:srgbClr val="008000"/>
                </a:solidFill>
                <a:highlight>
                  <a:srgbClr val="FFFFFF"/>
                </a:highlight>
                <a:latin typeface="Courier New"/>
                <a:ea typeface="Courier New"/>
                <a:cs typeface="Courier New"/>
                <a:sym typeface="Courier New"/>
              </a:rPr>
              <a:t>// put the process at the end of the queue </a:t>
            </a:r>
            <a:endParaRPr b="1" sz="830">
              <a:solidFill>
                <a:srgbClr val="008000"/>
              </a:solidFill>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Clr>
                <a:schemeClr val="dk2"/>
              </a:buClr>
              <a:buSzPts val="770"/>
              <a:buFont typeface="Arial"/>
              <a:buNone/>
            </a:pPr>
            <a:r>
              <a:rPr b="1" lang="en" sz="730">
                <a:highlight>
                  <a:srgbClr val="FFFFFF"/>
                </a:highlight>
                <a:latin typeface="Courier New"/>
                <a:ea typeface="Courier New"/>
                <a:cs typeface="Courier New"/>
                <a:sym typeface="Courier New"/>
              </a:rPr>
              <a:t>       }</a:t>
            </a:r>
            <a:endParaRPr b="1" sz="730">
              <a:highlight>
                <a:srgbClr val="FFFFFF"/>
              </a:highlight>
              <a:latin typeface="Courier New"/>
              <a:ea typeface="Courier New"/>
              <a:cs typeface="Courier New"/>
              <a:sym typeface="Courier New"/>
            </a:endParaRPr>
          </a:p>
          <a:p>
            <a:pPr indent="0" lvl="0" marL="0" rtl="0" algn="l">
              <a:lnSpc>
                <a:spcPct val="95000"/>
              </a:lnSpc>
              <a:spcBef>
                <a:spcPts val="0"/>
              </a:spcBef>
              <a:spcAft>
                <a:spcPts val="1200"/>
              </a:spcAft>
              <a:buSzPts val="770"/>
              <a:buNone/>
            </a:pPr>
            <a:r>
              <a:t/>
            </a:r>
            <a:endParaRPr b="1" sz="136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lnSpc>
                <a:spcPct val="105000"/>
              </a:lnSpc>
              <a:spcBef>
                <a:spcPts val="0"/>
              </a:spcBef>
              <a:spcAft>
                <a:spcPts val="1200"/>
              </a:spcAft>
              <a:buClr>
                <a:schemeClr val="dk2"/>
              </a:buClr>
              <a:buSzPct val="43749"/>
              <a:buFont typeface="Arial"/>
              <a:buNone/>
            </a:pPr>
            <a:r>
              <a:rPr lang="en" sz="1760">
                <a:latin typeface="Proxima Nova"/>
                <a:ea typeface="Proxima Nova"/>
                <a:cs typeface="Proxima Nova"/>
                <a:sym typeface="Proxima Nova"/>
              </a:rPr>
              <a:t>Multilevel Feedback Queue (MLFQ) - Ahmed</a:t>
            </a:r>
            <a:endParaRPr/>
          </a:p>
        </p:txBody>
      </p:sp>
      <p:sp>
        <p:nvSpPr>
          <p:cNvPr id="115" name="Google Shape;115;p20"/>
          <p:cNvSpPr txBox="1"/>
          <p:nvPr>
            <p:ph idx="1" type="body"/>
          </p:nvPr>
        </p:nvSpPr>
        <p:spPr>
          <a:xfrm>
            <a:off x="3869125" y="1070550"/>
            <a:ext cx="5274900" cy="3750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Queues are scheduled by the their </a:t>
            </a:r>
            <a:r>
              <a:rPr lang="en"/>
              <a:t>different</a:t>
            </a:r>
            <a:r>
              <a:rPr lang="en"/>
              <a:t> </a:t>
            </a:r>
            <a:r>
              <a:rPr lang="en"/>
              <a:t>priority</a:t>
            </a:r>
            <a:r>
              <a:rPr lang="en"/>
              <a:t> </a:t>
            </a:r>
            <a:r>
              <a:rPr lang="en"/>
              <a:t>depending</a:t>
            </a:r>
            <a:r>
              <a:rPr lang="en"/>
              <a:t> on their types. </a:t>
            </a:r>
            <a:endParaRPr/>
          </a:p>
          <a:p>
            <a:pPr indent="-334327" lvl="0" marL="457200" rtl="0" algn="l">
              <a:spcBef>
                <a:spcPts val="0"/>
              </a:spcBef>
              <a:spcAft>
                <a:spcPts val="0"/>
              </a:spcAft>
              <a:buSzPct val="100000"/>
              <a:buChar char="●"/>
            </a:pPr>
            <a:r>
              <a:rPr lang="en"/>
              <a:t>As an example foreground processes would have higher </a:t>
            </a:r>
            <a:r>
              <a:rPr lang="en"/>
              <a:t>priority than background processes.</a:t>
            </a:r>
            <a:endParaRPr/>
          </a:p>
          <a:p>
            <a:pPr indent="-334327" lvl="0" marL="457200" rtl="0" algn="l">
              <a:spcBef>
                <a:spcPts val="0"/>
              </a:spcBef>
              <a:spcAft>
                <a:spcPts val="0"/>
              </a:spcAft>
              <a:buSzPct val="100000"/>
              <a:buChar char="●"/>
            </a:pPr>
            <a:r>
              <a:rPr lang="en"/>
              <a:t>Each queue can use  different scheduling algorithms for example Round Robin for foreground and FCFS for background.</a:t>
            </a:r>
            <a:endParaRPr/>
          </a:p>
          <a:p>
            <a:pPr indent="-334327" lvl="0" marL="457200" rtl="0" algn="l">
              <a:spcBef>
                <a:spcPts val="0"/>
              </a:spcBef>
              <a:spcAft>
                <a:spcPts val="0"/>
              </a:spcAft>
              <a:buSzPct val="100000"/>
              <a:buChar char="●"/>
            </a:pPr>
            <a:r>
              <a:rPr lang="en"/>
              <a:t>Another example can be seen in the figure where student processes queue take the least priority however within each queue there’s also order by priority.</a:t>
            </a:r>
            <a:endParaRPr/>
          </a:p>
          <a:p>
            <a:pPr indent="-334327" lvl="0" marL="457200" rtl="0" algn="l">
              <a:spcBef>
                <a:spcPts val="0"/>
              </a:spcBef>
              <a:spcAft>
                <a:spcPts val="0"/>
              </a:spcAft>
              <a:buSzPct val="100000"/>
              <a:buChar char="●"/>
            </a:pPr>
            <a:r>
              <a:rPr lang="en"/>
              <a:t>This means that no batch process would run unless all the above processes are done</a:t>
            </a:r>
            <a:endParaRPr/>
          </a:p>
          <a:p>
            <a:pPr indent="0" lvl="0" marL="0" rtl="0" algn="l">
              <a:spcBef>
                <a:spcPts val="1200"/>
              </a:spcBef>
              <a:spcAft>
                <a:spcPts val="1200"/>
              </a:spcAft>
              <a:buNone/>
            </a:pPr>
            <a:r>
              <a:t/>
            </a:r>
            <a:endParaRPr/>
          </a:p>
        </p:txBody>
      </p:sp>
      <p:pic>
        <p:nvPicPr>
          <p:cNvPr id="116" name="Google Shape;116;p20"/>
          <p:cNvPicPr preferRelativeResize="0"/>
          <p:nvPr/>
        </p:nvPicPr>
        <p:blipFill>
          <a:blip r:embed="rId3">
            <a:alphaModFix/>
          </a:blip>
          <a:stretch>
            <a:fillRect/>
          </a:stretch>
        </p:blipFill>
        <p:spPr>
          <a:xfrm>
            <a:off x="0" y="870950"/>
            <a:ext cx="3869125" cy="4272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649600" y="423550"/>
            <a:ext cx="7767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Multilevel Queue (MLQ)</a:t>
            </a:r>
            <a:endParaRPr/>
          </a:p>
        </p:txBody>
      </p:sp>
      <p:sp>
        <p:nvSpPr>
          <p:cNvPr id="122" name="Google Shape;122;p21"/>
          <p:cNvSpPr txBox="1"/>
          <p:nvPr>
            <p:ph idx="1" type="body"/>
          </p:nvPr>
        </p:nvSpPr>
        <p:spPr>
          <a:xfrm>
            <a:off x="6086782" y="2153500"/>
            <a:ext cx="2644800" cy="24447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
              <a:t>Find the value of the highest priority from the list of processes and save it in a variable.</a:t>
            </a:r>
            <a:endParaRPr/>
          </a:p>
          <a:p>
            <a:pPr indent="-308610" lvl="0" marL="457200" rtl="0" algn="l">
              <a:spcBef>
                <a:spcPts val="0"/>
              </a:spcBef>
              <a:spcAft>
                <a:spcPts val="0"/>
              </a:spcAft>
              <a:buSzPct val="100000"/>
              <a:buChar char="-"/>
            </a:pPr>
            <a:r>
              <a:rPr lang="en"/>
              <a:t>Loop over all processes and check if this process which is to be picked has priority = highest </a:t>
            </a:r>
            <a:r>
              <a:rPr lang="en"/>
              <a:t>priority</a:t>
            </a:r>
            <a:r>
              <a:rPr lang="en"/>
              <a:t>, if yes, then this process is picked for execution. </a:t>
            </a:r>
            <a:endParaRPr/>
          </a:p>
          <a:p>
            <a:pPr indent="-308610" lvl="0" marL="457200" rtl="0" algn="l">
              <a:spcBef>
                <a:spcPts val="0"/>
              </a:spcBef>
              <a:spcAft>
                <a:spcPts val="0"/>
              </a:spcAft>
              <a:buSzPct val="100000"/>
              <a:buChar char="-"/>
            </a:pPr>
            <a:r>
              <a:t/>
            </a:r>
            <a:endParaRPr/>
          </a:p>
        </p:txBody>
      </p:sp>
      <p:sp>
        <p:nvSpPr>
          <p:cNvPr id="123" name="Google Shape;123;p21"/>
          <p:cNvSpPr txBox="1"/>
          <p:nvPr/>
        </p:nvSpPr>
        <p:spPr>
          <a:xfrm>
            <a:off x="0" y="982750"/>
            <a:ext cx="6264900" cy="4186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r>
              <a:rPr b="1" lang="en" sz="800">
                <a:solidFill>
                  <a:srgbClr val="AF00DB"/>
                </a:solidFill>
                <a:highlight>
                  <a:srgbClr val="FFFFFF"/>
                </a:highlight>
                <a:latin typeface="Courier New"/>
                <a:ea typeface="Courier New"/>
                <a:cs typeface="Courier New"/>
                <a:sym typeface="Courier New"/>
              </a:rPr>
              <a:t>while</a:t>
            </a:r>
            <a:r>
              <a:rPr b="1" lang="en" sz="800">
                <a:solidFill>
                  <a:schemeClr val="dk2"/>
                </a:solidFill>
                <a:highlight>
                  <a:srgbClr val="FFFFFF"/>
                </a:highlight>
                <a:latin typeface="Courier New"/>
                <a:ea typeface="Courier New"/>
                <a:cs typeface="Courier New"/>
                <a:sym typeface="Courier New"/>
              </a:rPr>
              <a:t>(num &lt;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a:t>
            </a:r>
            <a:r>
              <a:rPr b="1" lang="en" sz="800">
                <a:solidFill>
                  <a:srgbClr val="795E26"/>
                </a:solidFill>
                <a:highlight>
                  <a:srgbClr val="FFFFFF"/>
                </a:highlight>
                <a:latin typeface="Courier New"/>
                <a:ea typeface="Courier New"/>
                <a:cs typeface="Courier New"/>
                <a:sym typeface="Courier New"/>
              </a:rPr>
              <a:t>size</a:t>
            </a:r>
            <a:r>
              <a:rPr b="1" lang="en" sz="800">
                <a:solidFill>
                  <a:schemeClr val="dk2"/>
                </a:solidFill>
                <a:highlight>
                  <a:srgbClr val="FFFFFF"/>
                </a:highlight>
                <a:latin typeface="Courier New"/>
                <a:ea typeface="Courier New"/>
                <a:cs typeface="Courier New"/>
                <a:sym typeface="Courier New"/>
              </a:rPr>
              <a:t>())</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highestPriority = </a:t>
            </a:r>
            <a:r>
              <a:rPr b="1" lang="en" sz="800">
                <a:solidFill>
                  <a:srgbClr val="795E26"/>
                </a:solidFill>
                <a:highlight>
                  <a:srgbClr val="FFFFFF"/>
                </a:highlight>
                <a:latin typeface="Courier New"/>
                <a:ea typeface="Courier New"/>
                <a:cs typeface="Courier New"/>
                <a:sym typeface="Courier New"/>
              </a:rPr>
              <a:t>maxP</a:t>
            </a:r>
            <a:r>
              <a:rPr b="1" lang="en" sz="800">
                <a:solidFill>
                  <a:schemeClr val="dk2"/>
                </a:solidFill>
                <a:highlight>
                  <a:srgbClr val="FFFFFF"/>
                </a:highlight>
                <a:latin typeface="Courier New"/>
                <a:ea typeface="Courier New"/>
                <a:cs typeface="Courier New"/>
                <a:sym typeface="Courier New"/>
              </a:rPr>
              <a:t>(myProc);</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r>
              <a:rPr b="1" lang="en" sz="800">
                <a:solidFill>
                  <a:srgbClr val="795E26"/>
                </a:solidFill>
                <a:highlight>
                  <a:srgbClr val="FFFFFF"/>
                </a:highlight>
                <a:latin typeface="Courier New"/>
                <a:ea typeface="Courier New"/>
                <a:cs typeface="Courier New"/>
                <a:sym typeface="Courier New"/>
              </a:rPr>
              <a:t>constructMaxQ</a:t>
            </a:r>
            <a:r>
              <a:rPr b="1" lang="en" sz="800">
                <a:solidFill>
                  <a:schemeClr val="dk2"/>
                </a:solidFill>
                <a:highlight>
                  <a:srgbClr val="FFFFFF"/>
                </a:highlight>
                <a:latin typeface="Courier New"/>
                <a:ea typeface="Courier New"/>
                <a:cs typeface="Courier New"/>
                <a:sym typeface="Courier New"/>
              </a:rPr>
              <a:t>();</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r>
              <a:rPr b="1" lang="en" sz="800">
                <a:solidFill>
                  <a:srgbClr val="0000FF"/>
                </a:solidFill>
                <a:highlight>
                  <a:srgbClr val="FFFFFF"/>
                </a:highlight>
                <a:latin typeface="Courier New"/>
                <a:ea typeface="Courier New"/>
                <a:cs typeface="Courier New"/>
                <a:sym typeface="Courier New"/>
              </a:rPr>
              <a:t>int</a:t>
            </a:r>
            <a:r>
              <a:rPr b="1" lang="en" sz="800">
                <a:solidFill>
                  <a:schemeClr val="dk2"/>
                </a:solidFill>
                <a:highlight>
                  <a:srgbClr val="FFFFFF"/>
                </a:highlight>
                <a:latin typeface="Courier New"/>
                <a:ea typeface="Courier New"/>
                <a:cs typeface="Courier New"/>
                <a:sym typeface="Courier New"/>
              </a:rPr>
              <a:t> i = </a:t>
            </a:r>
            <a:r>
              <a:rPr b="1" lang="en" sz="800">
                <a:solidFill>
                  <a:srgbClr val="795E26"/>
                </a:solidFill>
                <a:highlight>
                  <a:srgbClr val="FFFFFF"/>
                </a:highlight>
                <a:latin typeface="Courier New"/>
                <a:ea typeface="Courier New"/>
                <a:cs typeface="Courier New"/>
                <a:sym typeface="Courier New"/>
              </a:rPr>
              <a:t>firstArrival</a:t>
            </a:r>
            <a:r>
              <a:rPr b="1" lang="en" sz="800">
                <a:solidFill>
                  <a:schemeClr val="dk2"/>
                </a:solidFill>
                <a:highlight>
                  <a:srgbClr val="FFFFFF"/>
                </a:highlight>
                <a:latin typeface="Courier New"/>
                <a:ea typeface="Courier New"/>
                <a:cs typeface="Courier New"/>
                <a:sym typeface="Courier New"/>
              </a:rPr>
              <a:t>()</a:t>
            </a:r>
            <a:r>
              <a:rPr b="1" lang="en" sz="800">
                <a:solidFill>
                  <a:schemeClr val="dk2"/>
                </a:solidFill>
                <a:highlight>
                  <a:srgbClr val="FFFFFF"/>
                </a:highlight>
                <a:latin typeface="Courier New"/>
                <a:ea typeface="Courier New"/>
                <a:cs typeface="Courier New"/>
                <a:sym typeface="Courier New"/>
              </a:rPr>
              <a:t>;</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r>
              <a:rPr b="1" lang="en" sz="800">
                <a:solidFill>
                  <a:srgbClr val="AF00DB"/>
                </a:solidFill>
                <a:highlight>
                  <a:srgbClr val="FFFFFF"/>
                </a:highlight>
                <a:latin typeface="Courier New"/>
                <a:ea typeface="Courier New"/>
                <a:cs typeface="Courier New"/>
                <a:sym typeface="Courier New"/>
              </a:rPr>
              <a:t>if</a:t>
            </a:r>
            <a:r>
              <a:rPr b="1" lang="en" sz="800">
                <a:solidFill>
                  <a:schemeClr val="dk2"/>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cpuBurst</a:t>
            </a:r>
            <a:r>
              <a:rPr b="1" lang="en" sz="800">
                <a:solidFill>
                  <a:schemeClr val="dk2"/>
                </a:solidFill>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remainingTime</a:t>
            </a:r>
            <a:r>
              <a:rPr b="1" lang="en" sz="800">
                <a:solidFill>
                  <a:schemeClr val="dk2"/>
                </a:solidFill>
                <a:highlight>
                  <a:srgbClr val="FFFFFF"/>
                </a:highlight>
                <a:latin typeface="Courier New"/>
                <a:ea typeface="Courier New"/>
                <a:cs typeface="Courier New"/>
                <a:sym typeface="Courier New"/>
              </a:rPr>
              <a:t>)</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startTime</a:t>
            </a:r>
            <a:r>
              <a:rPr b="1" lang="en" sz="800">
                <a:solidFill>
                  <a:schemeClr val="dk2"/>
                </a:solidFill>
                <a:highlight>
                  <a:srgbClr val="FFFFFF"/>
                </a:highlight>
                <a:latin typeface="Courier New"/>
                <a:ea typeface="Courier New"/>
                <a:cs typeface="Courier New"/>
                <a:sym typeface="Courier New"/>
              </a:rPr>
              <a:t> = clk;</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r>
              <a:rPr b="1" lang="en" sz="800">
                <a:solidFill>
                  <a:srgbClr val="AF00DB"/>
                </a:solidFill>
                <a:highlight>
                  <a:srgbClr val="FFFFFF"/>
                </a:highlight>
                <a:latin typeface="Courier New"/>
                <a:ea typeface="Courier New"/>
                <a:cs typeface="Courier New"/>
                <a:sym typeface="Courier New"/>
              </a:rPr>
              <a:t>if</a:t>
            </a:r>
            <a:r>
              <a:rPr b="1" lang="en" sz="800">
                <a:solidFill>
                  <a:schemeClr val="dk2"/>
                </a:solidFill>
                <a:highlight>
                  <a:srgbClr val="FFFFFF"/>
                </a:highlight>
                <a:latin typeface="Courier New"/>
                <a:ea typeface="Courier New"/>
                <a:cs typeface="Courier New"/>
                <a:sym typeface="Courier New"/>
              </a:rPr>
              <a:t>(</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remainingTime</a:t>
            </a:r>
            <a:r>
              <a:rPr b="1" lang="en" sz="800">
                <a:solidFill>
                  <a:schemeClr val="dk2"/>
                </a:solidFill>
                <a:highlight>
                  <a:srgbClr val="FFFFFF"/>
                </a:highlight>
                <a:latin typeface="Courier New"/>
                <a:ea typeface="Courier New"/>
                <a:cs typeface="Courier New"/>
                <a:sym typeface="Courier New"/>
              </a:rPr>
              <a:t> &lt;= timeslice){</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clk +=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remainingTime</a:t>
            </a:r>
            <a:r>
              <a:rPr b="1" lang="en" sz="800">
                <a:solidFill>
                  <a:schemeClr val="dk2"/>
                </a:solidFill>
                <a:highlight>
                  <a:srgbClr val="FFFFFF"/>
                </a:highlight>
                <a:latin typeface="Courier New"/>
                <a:ea typeface="Courier New"/>
                <a:cs typeface="Courier New"/>
                <a:sym typeface="Courier New"/>
              </a:rPr>
              <a:t>;</a:t>
            </a:r>
            <a:endParaRPr b="1" sz="8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completionTime</a:t>
            </a:r>
            <a:r>
              <a:rPr b="1" lang="en" sz="800">
                <a:solidFill>
                  <a:schemeClr val="dk2"/>
                </a:solidFill>
                <a:highlight>
                  <a:srgbClr val="FFFFFF"/>
                </a:highlight>
                <a:latin typeface="Courier New"/>
                <a:ea typeface="Courier New"/>
                <a:cs typeface="Courier New"/>
                <a:sym typeface="Courier New"/>
              </a:rPr>
              <a:t> = clk;</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turnAroundTime</a:t>
            </a:r>
            <a:r>
              <a:rPr b="1" lang="en" sz="800">
                <a:solidFill>
                  <a:schemeClr val="dk2"/>
                </a:solidFill>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completionTime</a:t>
            </a:r>
            <a:r>
              <a:rPr b="1" lang="en" sz="800">
                <a:solidFill>
                  <a:schemeClr val="dk2"/>
                </a:solidFill>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arrivalTime</a:t>
            </a:r>
            <a:r>
              <a:rPr b="1" lang="en" sz="800">
                <a:solidFill>
                  <a:schemeClr val="dk2"/>
                </a:solidFill>
                <a:highlight>
                  <a:srgbClr val="FFFFFF"/>
                </a:highlight>
                <a:latin typeface="Courier New"/>
                <a:ea typeface="Courier New"/>
                <a:cs typeface="Courier New"/>
                <a:sym typeface="Courier New"/>
              </a:rPr>
              <a:t>;</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waitingTime</a:t>
            </a:r>
            <a:r>
              <a:rPr b="1" lang="en" sz="800">
                <a:solidFill>
                  <a:schemeClr val="dk2"/>
                </a:solidFill>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turnAroundTime</a:t>
            </a:r>
            <a:r>
              <a:rPr b="1" lang="en" sz="800">
                <a:solidFill>
                  <a:schemeClr val="dk2"/>
                </a:solidFill>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cpuBurst</a:t>
            </a:r>
            <a:r>
              <a:rPr b="1" lang="en" sz="800">
                <a:solidFill>
                  <a:schemeClr val="dk2"/>
                </a:solidFill>
                <a:highlight>
                  <a:srgbClr val="FFFFFF"/>
                </a:highlight>
                <a:latin typeface="Courier New"/>
                <a:ea typeface="Courier New"/>
                <a:cs typeface="Courier New"/>
                <a:sym typeface="Courier New"/>
              </a:rPr>
              <a:t>;</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responseTime</a:t>
            </a:r>
            <a:r>
              <a:rPr b="1" lang="en" sz="800">
                <a:solidFill>
                  <a:schemeClr val="dk2"/>
                </a:solidFill>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startTime</a:t>
            </a:r>
            <a:r>
              <a:rPr b="1" lang="en" sz="800">
                <a:solidFill>
                  <a:schemeClr val="dk2"/>
                </a:solidFill>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arrivalTime</a:t>
            </a:r>
            <a:r>
              <a:rPr b="1" lang="en" sz="800">
                <a:solidFill>
                  <a:schemeClr val="dk2"/>
                </a:solidFill>
                <a:highlight>
                  <a:srgbClr val="FFFFFF"/>
                </a:highlight>
                <a:latin typeface="Courier New"/>
                <a:ea typeface="Courier New"/>
                <a:cs typeface="Courier New"/>
                <a:sym typeface="Courier New"/>
              </a:rPr>
              <a:t>;</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remainingTime</a:t>
            </a:r>
            <a:r>
              <a:rPr b="1" lang="en" sz="800">
                <a:solidFill>
                  <a:schemeClr val="dk2"/>
                </a:solidFill>
                <a:highlight>
                  <a:srgbClr val="FFFFFF"/>
                </a:highlight>
                <a:latin typeface="Courier New"/>
                <a:ea typeface="Courier New"/>
                <a:cs typeface="Courier New"/>
                <a:sym typeface="Courier New"/>
              </a:rPr>
              <a:t> = </a:t>
            </a:r>
            <a:r>
              <a:rPr b="1" lang="en" sz="800">
                <a:solidFill>
                  <a:srgbClr val="098658"/>
                </a:solidFill>
                <a:highlight>
                  <a:srgbClr val="FFFFFF"/>
                </a:highlight>
                <a:latin typeface="Courier New"/>
                <a:ea typeface="Courier New"/>
                <a:cs typeface="Courier New"/>
                <a:sym typeface="Courier New"/>
              </a:rPr>
              <a:t>0</a:t>
            </a:r>
            <a:r>
              <a:rPr b="1" lang="en" sz="800">
                <a:solidFill>
                  <a:schemeClr val="dk2"/>
                </a:solidFill>
                <a:highlight>
                  <a:srgbClr val="FFFFFF"/>
                </a:highlight>
                <a:latin typeface="Courier New"/>
                <a:ea typeface="Courier New"/>
                <a:cs typeface="Courier New"/>
                <a:sym typeface="Courier New"/>
              </a:rPr>
              <a:t>;</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num++;</a:t>
            </a:r>
            <a:endParaRPr b="1" sz="8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r>
              <a:rPr b="1" lang="en" sz="800">
                <a:solidFill>
                  <a:srgbClr val="AF00DB"/>
                </a:solidFill>
                <a:highlight>
                  <a:srgbClr val="FFFFFF"/>
                </a:highlight>
                <a:latin typeface="Courier New"/>
                <a:ea typeface="Courier New"/>
                <a:cs typeface="Courier New"/>
                <a:sym typeface="Courier New"/>
              </a:rPr>
              <a:t>else</a:t>
            </a:r>
            <a:r>
              <a:rPr b="1" lang="en" sz="800">
                <a:solidFill>
                  <a:schemeClr val="dk2"/>
                </a:solidFill>
                <a:highlight>
                  <a:srgbClr val="FFFFFF"/>
                </a:highlight>
                <a:latin typeface="Courier New"/>
                <a:ea typeface="Courier New"/>
                <a:cs typeface="Courier New"/>
                <a:sym typeface="Courier New"/>
              </a:rPr>
              <a:t>{</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clk += timeslice;</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remainingTime</a:t>
            </a:r>
            <a:r>
              <a:rPr b="1" lang="en" sz="800">
                <a:solidFill>
                  <a:schemeClr val="dk2"/>
                </a:solidFill>
                <a:highlight>
                  <a:srgbClr val="FFFFFF"/>
                </a:highlight>
                <a:latin typeface="Courier New"/>
                <a:ea typeface="Courier New"/>
                <a:cs typeface="Courier New"/>
                <a:sym typeface="Courier New"/>
              </a:rPr>
              <a:t> =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remainingTime</a:t>
            </a:r>
            <a:r>
              <a:rPr b="1" lang="en" sz="800">
                <a:solidFill>
                  <a:schemeClr val="dk2"/>
                </a:solidFill>
                <a:highlight>
                  <a:srgbClr val="FFFFFF"/>
                </a:highlight>
                <a:latin typeface="Courier New"/>
                <a:ea typeface="Courier New"/>
                <a:cs typeface="Courier New"/>
                <a:sym typeface="Courier New"/>
              </a:rPr>
              <a:t> - timeslice;</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r>
              <a:rPr b="1" lang="en" sz="800">
                <a:solidFill>
                  <a:srgbClr val="001080"/>
                </a:solidFill>
                <a:highlight>
                  <a:srgbClr val="FFFFFF"/>
                </a:highlight>
                <a:latin typeface="Courier New"/>
                <a:ea typeface="Courier New"/>
                <a:cs typeface="Courier New"/>
                <a:sym typeface="Courier New"/>
              </a:rPr>
              <a:t>myProc</a:t>
            </a:r>
            <a:r>
              <a:rPr b="1" lang="en" sz="800">
                <a:solidFill>
                  <a:schemeClr val="dk2"/>
                </a:solidFill>
                <a:highlight>
                  <a:srgbClr val="FFFFFF"/>
                </a:highlight>
                <a:latin typeface="Courier New"/>
                <a:ea typeface="Courier New"/>
                <a:cs typeface="Courier New"/>
                <a:sym typeface="Courier New"/>
              </a:rPr>
              <a:t>[i].</a:t>
            </a:r>
            <a:r>
              <a:rPr b="1" lang="en" sz="800">
                <a:solidFill>
                  <a:srgbClr val="001080"/>
                </a:solidFill>
                <a:highlight>
                  <a:srgbClr val="FFFFFF"/>
                </a:highlight>
                <a:latin typeface="Courier New"/>
                <a:ea typeface="Courier New"/>
                <a:cs typeface="Courier New"/>
                <a:sym typeface="Courier New"/>
              </a:rPr>
              <a:t>queueTime</a:t>
            </a:r>
            <a:r>
              <a:rPr b="1" lang="en" sz="800">
                <a:solidFill>
                  <a:schemeClr val="dk2"/>
                </a:solidFill>
                <a:highlight>
                  <a:srgbClr val="FFFFFF"/>
                </a:highlight>
                <a:latin typeface="Courier New"/>
                <a:ea typeface="Courier New"/>
                <a:cs typeface="Courier New"/>
                <a:sym typeface="Courier New"/>
              </a:rPr>
              <a:t> = clk + </a:t>
            </a:r>
            <a:r>
              <a:rPr b="1" lang="en" sz="800">
                <a:solidFill>
                  <a:srgbClr val="098658"/>
                </a:solidFill>
                <a:highlight>
                  <a:srgbClr val="FFFFFF"/>
                </a:highlight>
                <a:latin typeface="Courier New"/>
                <a:ea typeface="Courier New"/>
                <a:cs typeface="Courier New"/>
                <a:sym typeface="Courier New"/>
              </a:rPr>
              <a:t>0.5</a:t>
            </a:r>
            <a:r>
              <a:rPr b="1" lang="en" sz="800">
                <a:solidFill>
                  <a:schemeClr val="dk2"/>
                </a:solidFill>
                <a:highlight>
                  <a:srgbClr val="FFFFFF"/>
                </a:highlight>
                <a:latin typeface="Courier New"/>
                <a:ea typeface="Courier New"/>
                <a:cs typeface="Courier New"/>
                <a:sym typeface="Courier New"/>
              </a:rPr>
              <a:t>;</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endParaRPr b="1" sz="800">
              <a:solidFill>
                <a:schemeClr val="dk2"/>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800">
                <a:solidFill>
                  <a:schemeClr val="dk2"/>
                </a:solidFill>
                <a:highlight>
                  <a:srgbClr val="FFFFFF"/>
                </a:highlight>
                <a:latin typeface="Courier New"/>
                <a:ea typeface="Courier New"/>
                <a:cs typeface="Courier New"/>
                <a:sym typeface="Courier New"/>
              </a:rPr>
              <a:t>   }</a:t>
            </a:r>
            <a:endParaRPr b="1" sz="800">
              <a:solidFill>
                <a:schemeClr val="dk2"/>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