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Roboto"/>
      <p:regular r:id="rId20"/>
      <p:bold r:id="rId21"/>
      <p:italic r:id="rId22"/>
      <p:boldItalic r:id="rId23"/>
    </p:embeddedFont>
    <p:embeddedFont>
      <p:font typeface="Fira Sans"/>
      <p:regular r:id="rId24"/>
      <p:bold r:id="rId25"/>
      <p:italic r:id="rId26"/>
      <p:boldItalic r:id="rId27"/>
    </p:embeddedFont>
    <p:embeddedFont>
      <p:font typeface="Roboto Light"/>
      <p:regular r:id="rId28"/>
      <p:bold r:id="rId29"/>
      <p:italic r:id="rId30"/>
      <p:boldItalic r:id="rId31"/>
    </p:embeddedFont>
    <p:embeddedFont>
      <p:font typeface="Fira Sans Extra Condense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AC8C34-A0E7-4CDA-B353-C99A648E37CA}">
  <a:tblStyle styleId="{87AC8C34-A0E7-4CDA-B353-C99A648E37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FiraSans-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FiraSans-italic.fntdata"/><Relationship Id="rId25" Type="http://schemas.openxmlformats.org/officeDocument/2006/relationships/font" Target="fonts/FiraSans-bold.fntdata"/><Relationship Id="rId28" Type="http://schemas.openxmlformats.org/officeDocument/2006/relationships/font" Target="fonts/RobotoLight-regular.fntdata"/><Relationship Id="rId27" Type="http://schemas.openxmlformats.org/officeDocument/2006/relationships/font" Target="fonts/Fira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Ligh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4.xml"/><Relationship Id="rId33" Type="http://schemas.openxmlformats.org/officeDocument/2006/relationships/font" Target="fonts/FiraSansExtraCondensed-bold.fntdata"/><Relationship Id="rId10" Type="http://schemas.openxmlformats.org/officeDocument/2006/relationships/slide" Target="slides/slide3.xml"/><Relationship Id="rId32" Type="http://schemas.openxmlformats.org/officeDocument/2006/relationships/font" Target="fonts/FiraSansExtraCondensed-regular.fntdata"/><Relationship Id="rId13" Type="http://schemas.openxmlformats.org/officeDocument/2006/relationships/slide" Target="slides/slide6.xml"/><Relationship Id="rId35" Type="http://schemas.openxmlformats.org/officeDocument/2006/relationships/font" Target="fonts/FiraSansExtraCondensed-boldItalic.fntdata"/><Relationship Id="rId12" Type="http://schemas.openxmlformats.org/officeDocument/2006/relationships/slide" Target="slides/slide5.xml"/><Relationship Id="rId34" Type="http://schemas.openxmlformats.org/officeDocument/2006/relationships/font" Target="fonts/FiraSansExtraCondense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3ec8204d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3ec8204d7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b6148c4f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b6148c4f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6b6148c4f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6b6148c4f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6b6148c4f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6b6148c4f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56160e29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56160e29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6148c4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6148c4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6c5e74a8e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6c5e74a8e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8a5c86e6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8a5c86e6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6b6148c4f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6b6148c4f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6b6148c4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6b6148c4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b6148c4f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6b6148c4f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6b6148c4f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6b6148c4f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635100" y="411475"/>
            <a:ext cx="5051700" cy="736800"/>
          </a:xfrm>
          <a:prstGeom prst="rect">
            <a:avLst/>
          </a:prstGeom>
        </p:spPr>
        <p:txBody>
          <a:bodyPr anchorCtr="0" anchor="ctr" bIns="91425" lIns="91425" spcFirstLastPara="1" rIns="91425" wrap="square" tIns="91425">
            <a:noAutofit/>
          </a:bodyPr>
          <a:lstStyle>
            <a:lvl1pPr lvl="0" algn="r">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5841300" y="1167850"/>
            <a:ext cx="2845500" cy="1045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7" name="Google Shape;67;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1" name="Google Shape;8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5"/>
          <p:cNvSpPr txBox="1"/>
          <p:nvPr>
            <p:ph type="ctrTitle"/>
          </p:nvPr>
        </p:nvSpPr>
        <p:spPr>
          <a:xfrm>
            <a:off x="2260800" y="411475"/>
            <a:ext cx="6654900" cy="736800"/>
          </a:xfrm>
          <a:prstGeom prst="rect">
            <a:avLst/>
          </a:prstGeom>
        </p:spPr>
        <p:txBody>
          <a:bodyPr anchorCtr="0" anchor="ctr" bIns="182875" lIns="182875" spcFirstLastPara="1" rIns="182875" wrap="square" tIns="182875">
            <a:noAutofit/>
          </a:bodyPr>
          <a:lstStyle/>
          <a:p>
            <a:pPr indent="0" lvl="0" marL="0" rtl="0" algn="r">
              <a:spcBef>
                <a:spcPts val="0"/>
              </a:spcBef>
              <a:spcAft>
                <a:spcPts val="0"/>
              </a:spcAft>
              <a:buNone/>
            </a:pPr>
            <a:r>
              <a:rPr lang="en"/>
              <a:t>Deal or No Deal: Zillow Price Cut Prediction </a:t>
            </a:r>
            <a:endParaRPr/>
          </a:p>
        </p:txBody>
      </p:sp>
      <p:sp>
        <p:nvSpPr>
          <p:cNvPr id="98" name="Google Shape;98;p25"/>
          <p:cNvSpPr txBox="1"/>
          <p:nvPr>
            <p:ph idx="1" type="subTitle"/>
          </p:nvPr>
        </p:nvSpPr>
        <p:spPr>
          <a:xfrm>
            <a:off x="5841300" y="1494400"/>
            <a:ext cx="2845500" cy="1000500"/>
          </a:xfrm>
          <a:prstGeom prst="rect">
            <a:avLst/>
          </a:prstGeom>
        </p:spPr>
        <p:txBody>
          <a:bodyPr anchorCtr="0" anchor="t" bIns="0" lIns="0" spcFirstLastPara="1" rIns="0" wrap="square" tIns="0">
            <a:spAutoFit/>
          </a:bodyPr>
          <a:lstStyle/>
          <a:p>
            <a:pPr indent="0" lvl="0" marL="0" rtl="0" algn="r">
              <a:lnSpc>
                <a:spcPct val="100000"/>
              </a:lnSpc>
              <a:spcBef>
                <a:spcPts val="0"/>
              </a:spcBef>
              <a:spcAft>
                <a:spcPts val="0"/>
              </a:spcAft>
              <a:buNone/>
            </a:pPr>
            <a:r>
              <a:rPr lang="en" sz="1300"/>
              <a:t>Molleigh Hughes</a:t>
            </a:r>
            <a:endParaRPr sz="1300"/>
          </a:p>
          <a:p>
            <a:pPr indent="0" lvl="0" marL="0" rtl="0" algn="r">
              <a:lnSpc>
                <a:spcPct val="100000"/>
              </a:lnSpc>
              <a:spcBef>
                <a:spcPts val="0"/>
              </a:spcBef>
              <a:spcAft>
                <a:spcPts val="0"/>
              </a:spcAft>
              <a:buNone/>
            </a:pPr>
            <a:r>
              <a:rPr lang="en" sz="1300"/>
              <a:t>Miranda Smith</a:t>
            </a:r>
            <a:endParaRPr sz="1300"/>
          </a:p>
          <a:p>
            <a:pPr indent="0" lvl="0" marL="0" rtl="0" algn="r">
              <a:lnSpc>
                <a:spcPct val="100000"/>
              </a:lnSpc>
              <a:spcBef>
                <a:spcPts val="0"/>
              </a:spcBef>
              <a:spcAft>
                <a:spcPts val="0"/>
              </a:spcAft>
              <a:buNone/>
            </a:pPr>
            <a:r>
              <a:rPr lang="en" sz="1300"/>
              <a:t>Hidy Vengalil</a:t>
            </a:r>
            <a:endParaRPr sz="1300"/>
          </a:p>
          <a:p>
            <a:pPr indent="0" lvl="0" marL="0" rtl="0" algn="r">
              <a:lnSpc>
                <a:spcPct val="100000"/>
              </a:lnSpc>
              <a:spcBef>
                <a:spcPts val="0"/>
              </a:spcBef>
              <a:spcAft>
                <a:spcPts val="0"/>
              </a:spcAft>
              <a:buNone/>
            </a:pPr>
            <a:r>
              <a:rPr lang="en" sz="1300"/>
              <a:t>Tasha Christensen</a:t>
            </a:r>
            <a:endParaRPr sz="1300"/>
          </a:p>
          <a:p>
            <a:pPr indent="0" lvl="0" marL="0" rtl="0" algn="r">
              <a:lnSpc>
                <a:spcPct val="100000"/>
              </a:lnSpc>
              <a:spcBef>
                <a:spcPts val="0"/>
              </a:spcBef>
              <a:spcAft>
                <a:spcPts val="0"/>
              </a:spcAft>
              <a:buNone/>
            </a:pPr>
            <a:r>
              <a:rPr lang="en" sz="1300"/>
              <a:t>Stephanie Santiago-Marti</a:t>
            </a:r>
            <a:endParaRPr sz="1300"/>
          </a:p>
        </p:txBody>
      </p:sp>
      <p:sp>
        <p:nvSpPr>
          <p:cNvPr id="99" name="Google Shape;99;p25"/>
          <p:cNvSpPr/>
          <p:nvPr/>
        </p:nvSpPr>
        <p:spPr>
          <a:xfrm>
            <a:off x="191825" y="1377375"/>
            <a:ext cx="8723875" cy="4458566"/>
          </a:xfrm>
          <a:custGeom>
            <a:rect b="b" l="l" r="r" t="t"/>
            <a:pathLst>
              <a:path extrusionOk="0" h="16980" w="33224">
                <a:moveTo>
                  <a:pt x="16612" y="0"/>
                </a:moveTo>
                <a:lnTo>
                  <a:pt x="0" y="14878"/>
                </a:lnTo>
                <a:lnTo>
                  <a:pt x="1868" y="16979"/>
                </a:lnTo>
                <a:lnTo>
                  <a:pt x="16612" y="3770"/>
                </a:lnTo>
                <a:lnTo>
                  <a:pt x="31322" y="16979"/>
                </a:lnTo>
                <a:lnTo>
                  <a:pt x="33224" y="14878"/>
                </a:lnTo>
                <a:lnTo>
                  <a:pt x="16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2097375" y="2213050"/>
            <a:ext cx="869400" cy="1552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a:off x="2316652" y="3124800"/>
            <a:ext cx="4446900" cy="2018700"/>
          </a:xfrm>
          <a:prstGeom prst="triangle">
            <a:avLst>
              <a:gd fmla="val 5041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a:off x="2316652" y="4002900"/>
            <a:ext cx="4446900" cy="2018700"/>
          </a:xfrm>
          <a:prstGeom prst="triangle">
            <a:avLst>
              <a:gd fmla="val 5041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4"/>
          <p:cNvSpPr txBox="1"/>
          <p:nvPr>
            <p:ph type="title"/>
          </p:nvPr>
        </p:nvSpPr>
        <p:spPr>
          <a:xfrm>
            <a:off x="710825" y="41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 Gradient Boosting (XGBoost) Regressor</a:t>
            </a:r>
            <a:endParaRPr/>
          </a:p>
        </p:txBody>
      </p:sp>
      <p:sp>
        <p:nvSpPr>
          <p:cNvPr id="486" name="Google Shape;48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Extreme Gradient Boosting Regression model is a more complex &amp; optimized version of Gradient Boosting Regressor, which utilizes (but not limited to): </a:t>
            </a:r>
            <a:r>
              <a:rPr i="1" lang="en">
                <a:solidFill>
                  <a:schemeClr val="dk2"/>
                </a:solidFill>
              </a:rPr>
              <a:t>parallelization</a:t>
            </a:r>
            <a:r>
              <a:rPr lang="en">
                <a:solidFill>
                  <a:schemeClr val="dk1"/>
                </a:solidFill>
              </a:rPr>
              <a:t>, </a:t>
            </a:r>
            <a:r>
              <a:rPr i="1" lang="en">
                <a:solidFill>
                  <a:schemeClr val="dk1"/>
                </a:solidFill>
              </a:rPr>
              <a:t>tree pruning</a:t>
            </a:r>
            <a:r>
              <a:rPr lang="en">
                <a:solidFill>
                  <a:schemeClr val="dk1"/>
                </a:solidFill>
              </a:rPr>
              <a:t>, </a:t>
            </a:r>
            <a:r>
              <a:rPr i="1" lang="en">
                <a:solidFill>
                  <a:schemeClr val="dk2"/>
                </a:solidFill>
              </a:rPr>
              <a:t>cache awareness</a:t>
            </a:r>
            <a:r>
              <a:rPr lang="en">
                <a:solidFill>
                  <a:schemeClr val="dk1"/>
                </a:solidFill>
              </a:rPr>
              <a:t>, and </a:t>
            </a:r>
            <a:r>
              <a:rPr i="1" lang="en">
                <a:solidFill>
                  <a:schemeClr val="dk1"/>
                </a:solidFill>
              </a:rPr>
              <a:t>feature importances</a:t>
            </a:r>
            <a:r>
              <a:rPr lang="en">
                <a:solidFill>
                  <a:schemeClr val="dk1"/>
                </a:solidFill>
              </a:rPr>
              <a:t>.</a:t>
            </a:r>
            <a:endParaRPr>
              <a:solidFill>
                <a:schemeClr val="dk1"/>
              </a:solidFill>
            </a:endParaRPr>
          </a:p>
          <a:p>
            <a:pPr indent="-336550" lvl="0" marL="457200" rtl="0" algn="l">
              <a:spcBef>
                <a:spcPts val="1600"/>
              </a:spcBef>
              <a:spcAft>
                <a:spcPts val="0"/>
              </a:spcAft>
              <a:buClr>
                <a:schemeClr val="dk1"/>
              </a:buClr>
              <a:buSzPts val="1700"/>
              <a:buChar char="●"/>
            </a:pPr>
            <a:r>
              <a:rPr lang="en" sz="1700">
                <a:solidFill>
                  <a:schemeClr val="dk1"/>
                </a:solidFill>
              </a:rPr>
              <a:t>Model score = 0.998024236380367</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a:t>
            </a:r>
            <a:r>
              <a:rPr baseline="30000" lang="en" sz="1700">
                <a:solidFill>
                  <a:schemeClr val="dk1"/>
                </a:solidFill>
              </a:rPr>
              <a:t>2</a:t>
            </a:r>
            <a:r>
              <a:rPr lang="en" sz="1700">
                <a:solidFill>
                  <a:schemeClr val="dk1"/>
                </a:solidFill>
              </a:rPr>
              <a:t> = 0.998024236380367</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MSE = 5.8190567013516395e-08</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RMSE = 0.00024122721035056636</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STD = 0.005426987263266367</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Error = 0.00013350071454126876</a:t>
            </a:r>
            <a:endParaRPr sz="1700">
              <a:solidFill>
                <a:schemeClr val="dk1"/>
              </a:solidFill>
            </a:endParaRPr>
          </a:p>
        </p:txBody>
      </p:sp>
      <p:pic>
        <p:nvPicPr>
          <p:cNvPr id="487" name="Google Shape;487;p34"/>
          <p:cNvPicPr preferRelativeResize="0"/>
          <p:nvPr/>
        </p:nvPicPr>
        <p:blipFill>
          <a:blip r:embed="rId3">
            <a:alphaModFix/>
          </a:blip>
          <a:stretch>
            <a:fillRect/>
          </a:stretch>
        </p:blipFill>
        <p:spPr>
          <a:xfrm>
            <a:off x="4911575" y="2150362"/>
            <a:ext cx="3686774" cy="2872413"/>
          </a:xfrm>
          <a:prstGeom prst="rect">
            <a:avLst/>
          </a:prstGeom>
          <a:noFill/>
          <a:ln>
            <a:noFill/>
          </a:ln>
        </p:spPr>
      </p:pic>
      <p:sp>
        <p:nvSpPr>
          <p:cNvPr id="488" name="Google Shape;488;p34"/>
          <p:cNvSpPr/>
          <p:nvPr/>
        </p:nvSpPr>
        <p:spPr>
          <a:xfrm>
            <a:off x="140971" y="456613"/>
            <a:ext cx="482424" cy="482424"/>
          </a:xfrm>
          <a:custGeom>
            <a:rect b="b" l="l" r="r" t="t"/>
            <a:pathLst>
              <a:path extrusionOk="0" h="19563" w="19563">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rgbClr val="F7931E"/>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sp>
        <p:nvSpPr>
          <p:cNvPr id="489" name="Google Shape;489;p34"/>
          <p:cNvSpPr/>
          <p:nvPr/>
        </p:nvSpPr>
        <p:spPr>
          <a:xfrm>
            <a:off x="273528" y="556107"/>
            <a:ext cx="217317" cy="283449"/>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5"/>
          <p:cNvSpPr txBox="1"/>
          <p:nvPr>
            <p:ph type="title"/>
          </p:nvPr>
        </p:nvSpPr>
        <p:spPr>
          <a:xfrm>
            <a:off x="7017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XGBoost with GridSearchCV: </a:t>
            </a:r>
            <a:endParaRPr sz="2500"/>
          </a:p>
          <a:p>
            <a:pPr indent="0" lvl="0" marL="0" rtl="0" algn="l">
              <a:spcBef>
                <a:spcPts val="0"/>
              </a:spcBef>
              <a:spcAft>
                <a:spcPts val="0"/>
              </a:spcAft>
              <a:buNone/>
            </a:pPr>
            <a:r>
              <a:rPr lang="en" sz="2500">
                <a:solidFill>
                  <a:schemeClr val="dk2"/>
                </a:solidFill>
              </a:rPr>
              <a:t>Optimize our ExtremeGradientBoosting</a:t>
            </a:r>
            <a:endParaRPr sz="2500">
              <a:solidFill>
                <a:schemeClr val="dk2"/>
              </a:solidFill>
            </a:endParaRPr>
          </a:p>
        </p:txBody>
      </p:sp>
      <p:sp>
        <p:nvSpPr>
          <p:cNvPr id="495" name="Google Shape;495;p35"/>
          <p:cNvSpPr txBox="1"/>
          <p:nvPr>
            <p:ph idx="1" type="body"/>
          </p:nvPr>
        </p:nvSpPr>
        <p:spPr>
          <a:xfrm>
            <a:off x="4215675" y="990700"/>
            <a:ext cx="5006700" cy="4063500"/>
          </a:xfrm>
          <a:prstGeom prst="rect">
            <a:avLst/>
          </a:prstGeom>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Clr>
                <a:schemeClr val="dk2"/>
              </a:buClr>
              <a:buSzPts val="1200"/>
              <a:buAutoNum type="arabicPeriod"/>
            </a:pPr>
            <a:r>
              <a:rPr b="1" lang="en" sz="1200">
                <a:solidFill>
                  <a:schemeClr val="dk2"/>
                </a:solidFill>
                <a:highlight>
                  <a:schemeClr val="lt1"/>
                </a:highlight>
              </a:rPr>
              <a:t>GridSearchCV: </a:t>
            </a:r>
            <a:r>
              <a:rPr lang="en" sz="1200">
                <a:solidFill>
                  <a:schemeClr val="dk2"/>
                </a:solidFill>
                <a:highlight>
                  <a:schemeClr val="lt1"/>
                </a:highlight>
                <a:latin typeface="Roboto Light"/>
                <a:ea typeface="Roboto Light"/>
                <a:cs typeface="Roboto Light"/>
                <a:sym typeface="Roboto Light"/>
              </a:rPr>
              <a:t>exhaustively searches all possible combos of </a:t>
            </a:r>
            <a:r>
              <a:rPr lang="en" sz="1200">
                <a:solidFill>
                  <a:schemeClr val="dk2"/>
                </a:solidFill>
                <a:highlight>
                  <a:schemeClr val="lt1"/>
                </a:highlight>
              </a:rPr>
              <a:t>hyperparameters</a:t>
            </a:r>
            <a:r>
              <a:rPr lang="en" sz="1200">
                <a:solidFill>
                  <a:schemeClr val="dk2"/>
                </a:solidFill>
                <a:highlight>
                  <a:schemeClr val="lt1"/>
                </a:highlight>
                <a:latin typeface="Roboto Light"/>
                <a:ea typeface="Roboto Light"/>
                <a:cs typeface="Roboto Light"/>
                <a:sym typeface="Roboto Light"/>
              </a:rPr>
              <a:t> in grid </a:t>
            </a:r>
            <a:endParaRPr sz="1200">
              <a:solidFill>
                <a:schemeClr val="dk2"/>
              </a:solidFill>
              <a:highlight>
                <a:schemeClr val="lt1"/>
              </a:highlight>
              <a:latin typeface="Roboto Light"/>
              <a:ea typeface="Roboto Light"/>
              <a:cs typeface="Roboto Light"/>
              <a:sym typeface="Roboto Light"/>
            </a:endParaRPr>
          </a:p>
          <a:p>
            <a:pPr indent="-304800" lvl="1" marL="914400" rtl="0" algn="l">
              <a:lnSpc>
                <a:spcPct val="100000"/>
              </a:lnSpc>
              <a:spcBef>
                <a:spcPts val="0"/>
              </a:spcBef>
              <a:spcAft>
                <a:spcPts val="0"/>
              </a:spcAft>
              <a:buClr>
                <a:schemeClr val="dk2"/>
              </a:buClr>
              <a:buSzPts val="1200"/>
              <a:buFont typeface="Roboto Light"/>
              <a:buAutoNum type="alphaLcPeriod"/>
            </a:pPr>
            <a:r>
              <a:rPr lang="en" sz="1200">
                <a:solidFill>
                  <a:schemeClr val="dk2"/>
                </a:solidFill>
                <a:highlight>
                  <a:schemeClr val="lt1"/>
                </a:highlight>
                <a:latin typeface="Roboto Light"/>
                <a:ea typeface="Roboto Light"/>
                <a:cs typeface="Roboto Light"/>
                <a:sym typeface="Roboto Light"/>
              </a:rPr>
              <a:t>Trains and evaluates models for each combo using cross-validation</a:t>
            </a:r>
            <a:endParaRPr sz="1200">
              <a:solidFill>
                <a:schemeClr val="dk2"/>
              </a:solidFill>
              <a:highlight>
                <a:schemeClr val="lt1"/>
              </a:highlight>
              <a:latin typeface="Roboto Light"/>
              <a:ea typeface="Roboto Light"/>
              <a:cs typeface="Roboto Light"/>
              <a:sym typeface="Roboto Light"/>
            </a:endParaRPr>
          </a:p>
          <a:p>
            <a:pPr indent="-304800" lvl="1" marL="914400" rtl="0" algn="l">
              <a:lnSpc>
                <a:spcPct val="100000"/>
              </a:lnSpc>
              <a:spcBef>
                <a:spcPts val="0"/>
              </a:spcBef>
              <a:spcAft>
                <a:spcPts val="0"/>
              </a:spcAft>
              <a:buClr>
                <a:schemeClr val="dk2"/>
              </a:buClr>
              <a:buSzPts val="1200"/>
              <a:buFont typeface="Roboto Light"/>
              <a:buAutoNum type="alphaLcPeriod"/>
            </a:pPr>
            <a:r>
              <a:rPr lang="en" sz="1200">
                <a:solidFill>
                  <a:schemeClr val="dk2"/>
                </a:solidFill>
                <a:highlight>
                  <a:schemeClr val="lt1"/>
                </a:highlight>
                <a:latin typeface="Roboto Light"/>
                <a:ea typeface="Roboto Light"/>
                <a:cs typeface="Roboto Light"/>
                <a:sym typeface="Roboto Light"/>
              </a:rPr>
              <a:t>S</a:t>
            </a:r>
            <a:r>
              <a:rPr lang="en" sz="1200">
                <a:solidFill>
                  <a:schemeClr val="dk2"/>
                </a:solidFill>
                <a:highlight>
                  <a:schemeClr val="lt1"/>
                </a:highlight>
                <a:latin typeface="Roboto Light"/>
                <a:ea typeface="Roboto Light"/>
                <a:cs typeface="Roboto Light"/>
                <a:sym typeface="Roboto Light"/>
              </a:rPr>
              <a:t>elects</a:t>
            </a:r>
            <a:r>
              <a:rPr lang="en" sz="1200">
                <a:solidFill>
                  <a:schemeClr val="dk2"/>
                </a:solidFill>
                <a:highlight>
                  <a:schemeClr val="lt1"/>
                </a:highlight>
                <a:latin typeface="Roboto Light"/>
                <a:ea typeface="Roboto Light"/>
                <a:cs typeface="Roboto Light"/>
                <a:sym typeface="Roboto Light"/>
              </a:rPr>
              <a:t> combo that produces best </a:t>
            </a:r>
            <a:r>
              <a:rPr lang="en" sz="1200">
                <a:solidFill>
                  <a:schemeClr val="dk2"/>
                </a:solidFill>
                <a:highlight>
                  <a:schemeClr val="lt1"/>
                </a:highlight>
                <a:latin typeface="Roboto Light"/>
                <a:ea typeface="Roboto Light"/>
                <a:cs typeface="Roboto Light"/>
                <a:sym typeface="Roboto Light"/>
              </a:rPr>
              <a:t>performance</a:t>
            </a:r>
            <a:r>
              <a:rPr lang="en" sz="1200">
                <a:solidFill>
                  <a:schemeClr val="dk2"/>
                </a:solidFill>
                <a:highlight>
                  <a:schemeClr val="lt1"/>
                </a:highlight>
                <a:latin typeface="Roboto Light"/>
                <a:ea typeface="Roboto Light"/>
                <a:cs typeface="Roboto Light"/>
                <a:sym typeface="Roboto Light"/>
              </a:rPr>
              <a:t> metric.</a:t>
            </a:r>
            <a:endParaRPr sz="1200">
              <a:solidFill>
                <a:schemeClr val="dk2"/>
              </a:solidFill>
              <a:highlight>
                <a:schemeClr val="lt1"/>
              </a:highlight>
              <a:latin typeface="Roboto Light"/>
              <a:ea typeface="Roboto Light"/>
              <a:cs typeface="Roboto Light"/>
              <a:sym typeface="Roboto Light"/>
            </a:endParaRPr>
          </a:p>
          <a:p>
            <a:pPr indent="-304800" lvl="0" marL="457200" rtl="0" algn="l">
              <a:lnSpc>
                <a:spcPct val="100000"/>
              </a:lnSpc>
              <a:spcBef>
                <a:spcPts val="0"/>
              </a:spcBef>
              <a:spcAft>
                <a:spcPts val="0"/>
              </a:spcAft>
              <a:buClr>
                <a:schemeClr val="accent2"/>
              </a:buClr>
              <a:buSzPts val="1200"/>
              <a:buAutoNum type="arabicPeriod"/>
            </a:pPr>
            <a:r>
              <a:rPr b="1" lang="en" sz="1200">
                <a:solidFill>
                  <a:schemeClr val="accent2"/>
                </a:solidFill>
                <a:highlight>
                  <a:schemeClr val="lt1"/>
                </a:highlight>
              </a:rPr>
              <a:t>Hyperparameters</a:t>
            </a:r>
            <a:endParaRPr b="1" sz="1200">
              <a:solidFill>
                <a:schemeClr val="accent2"/>
              </a:solidFill>
              <a:highlight>
                <a:schemeClr val="lt1"/>
              </a:highlight>
            </a:endParaRPr>
          </a:p>
          <a:p>
            <a:pPr indent="-304800" lvl="1" marL="914400" rtl="0" algn="l">
              <a:lnSpc>
                <a:spcPct val="100000"/>
              </a:lnSpc>
              <a:spcBef>
                <a:spcPts val="0"/>
              </a:spcBef>
              <a:spcAft>
                <a:spcPts val="0"/>
              </a:spcAft>
              <a:buClr>
                <a:schemeClr val="accent2"/>
              </a:buClr>
              <a:buSzPts val="1200"/>
              <a:buFont typeface="Roboto Light"/>
              <a:buAutoNum type="alphaLcPeriod"/>
            </a:pPr>
            <a:r>
              <a:rPr lang="en" sz="1200">
                <a:solidFill>
                  <a:schemeClr val="accent2"/>
                </a:solidFill>
                <a:highlight>
                  <a:schemeClr val="lt1"/>
                </a:highlight>
                <a:latin typeface="Roboto Light"/>
                <a:ea typeface="Roboto Light"/>
                <a:cs typeface="Roboto Light"/>
                <a:sym typeface="Roboto Light"/>
              </a:rPr>
              <a:t>Parameters set </a:t>
            </a:r>
            <a:r>
              <a:rPr i="1" lang="en" sz="1200">
                <a:solidFill>
                  <a:schemeClr val="accent2"/>
                </a:solidFill>
                <a:highlight>
                  <a:schemeClr val="lt1"/>
                </a:highlight>
                <a:latin typeface="Roboto Light"/>
                <a:ea typeface="Roboto Light"/>
                <a:cs typeface="Roboto Light"/>
                <a:sym typeface="Roboto Light"/>
              </a:rPr>
              <a:t>before</a:t>
            </a:r>
            <a:r>
              <a:rPr lang="en" sz="1200">
                <a:solidFill>
                  <a:schemeClr val="accent2"/>
                </a:solidFill>
                <a:highlight>
                  <a:schemeClr val="lt1"/>
                </a:highlight>
                <a:latin typeface="Roboto Light"/>
                <a:ea typeface="Roboto Light"/>
                <a:cs typeface="Roboto Light"/>
                <a:sym typeface="Roboto Light"/>
              </a:rPr>
              <a:t> learning process and based on domain knowledge or “</a:t>
            </a:r>
            <a:r>
              <a:rPr lang="en" sz="1200">
                <a:solidFill>
                  <a:schemeClr val="accent2"/>
                </a:solidFill>
                <a:highlight>
                  <a:schemeClr val="lt1"/>
                </a:highlight>
                <a:latin typeface="Roboto Light"/>
                <a:ea typeface="Roboto Light"/>
                <a:cs typeface="Roboto Light"/>
                <a:sym typeface="Roboto Light"/>
              </a:rPr>
              <a:t>trial</a:t>
            </a:r>
            <a:r>
              <a:rPr lang="en" sz="1200">
                <a:solidFill>
                  <a:schemeClr val="accent2"/>
                </a:solidFill>
                <a:highlight>
                  <a:schemeClr val="lt1"/>
                </a:highlight>
                <a:latin typeface="Roboto Light"/>
                <a:ea typeface="Roboto Light"/>
                <a:cs typeface="Roboto Light"/>
                <a:sym typeface="Roboto Light"/>
              </a:rPr>
              <a:t> &amp; error”</a:t>
            </a:r>
            <a:endParaRPr sz="1200">
              <a:solidFill>
                <a:schemeClr val="accent2"/>
              </a:solidFill>
              <a:highlight>
                <a:schemeClr val="lt1"/>
              </a:highlight>
              <a:latin typeface="Roboto Light"/>
              <a:ea typeface="Roboto Light"/>
              <a:cs typeface="Roboto Light"/>
              <a:sym typeface="Roboto Light"/>
            </a:endParaRPr>
          </a:p>
          <a:p>
            <a:pPr indent="-304800" lvl="1" marL="914400" rtl="0" algn="l">
              <a:lnSpc>
                <a:spcPct val="100000"/>
              </a:lnSpc>
              <a:spcBef>
                <a:spcPts val="0"/>
              </a:spcBef>
              <a:spcAft>
                <a:spcPts val="0"/>
              </a:spcAft>
              <a:buClr>
                <a:schemeClr val="accent2"/>
              </a:buClr>
              <a:buSzPts val="1200"/>
              <a:buAutoNum type="alphaLcPeriod"/>
            </a:pPr>
            <a:r>
              <a:rPr lang="en" sz="1200">
                <a:solidFill>
                  <a:schemeClr val="accent2"/>
                </a:solidFill>
                <a:highlight>
                  <a:schemeClr val="lt1"/>
                </a:highlight>
              </a:rPr>
              <a:t>Significantly affect performance &amp; behavior of model  </a:t>
            </a:r>
            <a:endParaRPr sz="1200">
              <a:solidFill>
                <a:schemeClr val="accent2"/>
              </a:solidFill>
              <a:highlight>
                <a:schemeClr val="lt1"/>
              </a:highlight>
            </a:endParaRPr>
          </a:p>
          <a:p>
            <a:pPr indent="-304800" lvl="1" marL="914400" rtl="0" algn="l">
              <a:lnSpc>
                <a:spcPct val="100000"/>
              </a:lnSpc>
              <a:spcBef>
                <a:spcPts val="0"/>
              </a:spcBef>
              <a:spcAft>
                <a:spcPts val="0"/>
              </a:spcAft>
              <a:buClr>
                <a:schemeClr val="accent2"/>
              </a:buClr>
              <a:buSzPts val="1200"/>
              <a:buFont typeface="Roboto Light"/>
              <a:buAutoNum type="alphaLcPeriod"/>
            </a:pPr>
            <a:r>
              <a:rPr lang="en" sz="1200">
                <a:solidFill>
                  <a:schemeClr val="accent2"/>
                </a:solidFill>
                <a:highlight>
                  <a:schemeClr val="lt1"/>
                </a:highlight>
                <a:latin typeface="Roboto Light"/>
                <a:ea typeface="Roboto Light"/>
                <a:cs typeface="Roboto Light"/>
                <a:sym typeface="Roboto Light"/>
              </a:rPr>
              <a:t>“</a:t>
            </a:r>
            <a:r>
              <a:rPr i="1" lang="en" sz="1200">
                <a:solidFill>
                  <a:schemeClr val="accent2"/>
                </a:solidFill>
                <a:highlight>
                  <a:schemeClr val="lt1"/>
                </a:highlight>
                <a:latin typeface="Roboto Light"/>
                <a:ea typeface="Roboto Light"/>
                <a:cs typeface="Roboto Light"/>
                <a:sym typeface="Roboto Light"/>
              </a:rPr>
              <a:t>Negative mean absolute error</a:t>
            </a:r>
            <a:r>
              <a:rPr lang="en" sz="1200">
                <a:solidFill>
                  <a:schemeClr val="accent2"/>
                </a:solidFill>
                <a:highlight>
                  <a:schemeClr val="lt1"/>
                </a:highlight>
                <a:latin typeface="Roboto Light"/>
                <a:ea typeface="Roboto Light"/>
                <a:cs typeface="Roboto Light"/>
                <a:sym typeface="Roboto Light"/>
              </a:rPr>
              <a:t>” is set for parameter called </a:t>
            </a:r>
            <a:r>
              <a:rPr lang="en" sz="1200">
                <a:solidFill>
                  <a:schemeClr val="accent2"/>
                </a:solidFill>
                <a:highlight>
                  <a:schemeClr val="lt1"/>
                </a:highlight>
              </a:rPr>
              <a:t>`scoring`</a:t>
            </a:r>
            <a:endParaRPr sz="1200">
              <a:solidFill>
                <a:schemeClr val="accent2"/>
              </a:solidFill>
              <a:highlight>
                <a:schemeClr val="lt1"/>
              </a:highlight>
            </a:endParaRPr>
          </a:p>
          <a:p>
            <a:pPr indent="-304800" lvl="0" marL="457200" rtl="0" algn="l">
              <a:lnSpc>
                <a:spcPct val="100000"/>
              </a:lnSpc>
              <a:spcBef>
                <a:spcPts val="0"/>
              </a:spcBef>
              <a:spcAft>
                <a:spcPts val="0"/>
              </a:spcAft>
              <a:buClr>
                <a:schemeClr val="dk2"/>
              </a:buClr>
              <a:buSzPts val="1200"/>
              <a:buAutoNum type="arabicPeriod"/>
            </a:pPr>
            <a:r>
              <a:rPr b="1" lang="en" sz="1200">
                <a:solidFill>
                  <a:schemeClr val="dk2"/>
                </a:solidFill>
                <a:highlight>
                  <a:schemeClr val="lt1"/>
                </a:highlight>
              </a:rPr>
              <a:t>GridSearch</a:t>
            </a:r>
            <a:endParaRPr b="1" sz="1200">
              <a:solidFill>
                <a:schemeClr val="dk2"/>
              </a:solidFill>
              <a:highlight>
                <a:schemeClr val="lt1"/>
              </a:highlight>
            </a:endParaRPr>
          </a:p>
          <a:p>
            <a:pPr indent="-304800" lvl="1" marL="914400" rtl="0" algn="l">
              <a:lnSpc>
                <a:spcPct val="100000"/>
              </a:lnSpc>
              <a:spcBef>
                <a:spcPts val="0"/>
              </a:spcBef>
              <a:spcAft>
                <a:spcPts val="0"/>
              </a:spcAft>
              <a:buClr>
                <a:schemeClr val="dk2"/>
              </a:buClr>
              <a:buSzPts val="1200"/>
              <a:buFont typeface="Roboto Light"/>
              <a:buAutoNum type="alphaLcPeriod"/>
            </a:pPr>
            <a:r>
              <a:rPr lang="en" sz="1200">
                <a:solidFill>
                  <a:schemeClr val="dk2"/>
                </a:solidFill>
                <a:highlight>
                  <a:schemeClr val="lt1"/>
                </a:highlight>
                <a:latin typeface="Roboto Light"/>
                <a:ea typeface="Roboto Light"/>
                <a:cs typeface="Roboto Light"/>
                <a:sym typeface="Roboto Light"/>
              </a:rPr>
              <a:t>Method used to search for </a:t>
            </a:r>
            <a:r>
              <a:rPr lang="en" sz="1200">
                <a:solidFill>
                  <a:schemeClr val="dk2"/>
                </a:solidFill>
                <a:highlight>
                  <a:schemeClr val="lt1"/>
                </a:highlight>
              </a:rPr>
              <a:t>optimal combo of hyperparameters</a:t>
            </a:r>
            <a:r>
              <a:rPr lang="en" sz="1200">
                <a:solidFill>
                  <a:schemeClr val="dk2"/>
                </a:solidFill>
                <a:highlight>
                  <a:schemeClr val="lt1"/>
                </a:highlight>
                <a:latin typeface="Roboto Light"/>
                <a:ea typeface="Roboto Light"/>
                <a:cs typeface="Roboto Light"/>
                <a:sym typeface="Roboto Light"/>
              </a:rPr>
              <a:t>, and for</a:t>
            </a:r>
            <a:r>
              <a:rPr lang="en" sz="1200">
                <a:solidFill>
                  <a:schemeClr val="dk2"/>
                </a:solidFill>
                <a:highlight>
                  <a:schemeClr val="lt1"/>
                </a:highlight>
              </a:rPr>
              <a:t> each combo in grid,</a:t>
            </a:r>
            <a:r>
              <a:rPr lang="en" sz="1200">
                <a:solidFill>
                  <a:schemeClr val="dk2"/>
                </a:solidFill>
                <a:highlight>
                  <a:schemeClr val="lt1"/>
                </a:highlight>
                <a:latin typeface="Roboto Light"/>
                <a:ea typeface="Roboto Light"/>
                <a:cs typeface="Roboto Light"/>
                <a:sym typeface="Roboto Light"/>
              </a:rPr>
              <a:t> the </a:t>
            </a:r>
            <a:r>
              <a:rPr lang="en" sz="1200">
                <a:solidFill>
                  <a:schemeClr val="dk2"/>
                </a:solidFill>
                <a:highlight>
                  <a:schemeClr val="lt1"/>
                </a:highlight>
              </a:rPr>
              <a:t>model is trained</a:t>
            </a:r>
            <a:r>
              <a:rPr lang="en" sz="1200">
                <a:solidFill>
                  <a:schemeClr val="dk2"/>
                </a:solidFill>
                <a:highlight>
                  <a:schemeClr val="lt1"/>
                </a:highlight>
                <a:latin typeface="Roboto Light"/>
                <a:ea typeface="Roboto Light"/>
                <a:cs typeface="Roboto Light"/>
                <a:sym typeface="Roboto Light"/>
              </a:rPr>
              <a:t> &amp; evaluated </a:t>
            </a:r>
            <a:r>
              <a:rPr lang="en" sz="1200">
                <a:solidFill>
                  <a:schemeClr val="dk2"/>
                </a:solidFill>
                <a:highlight>
                  <a:schemeClr val="lt1"/>
                </a:highlight>
              </a:rPr>
              <a:t>using cross-validation</a:t>
            </a:r>
            <a:r>
              <a:rPr lang="en" sz="1200">
                <a:solidFill>
                  <a:schemeClr val="dk2"/>
                </a:solidFill>
                <a:highlight>
                  <a:schemeClr val="lt1"/>
                </a:highlight>
                <a:latin typeface="Roboto Light"/>
                <a:ea typeface="Roboto Light"/>
                <a:cs typeface="Roboto Light"/>
                <a:sym typeface="Roboto Light"/>
              </a:rPr>
              <a:t> </a:t>
            </a:r>
            <a:endParaRPr sz="1200">
              <a:solidFill>
                <a:schemeClr val="dk2"/>
              </a:solidFill>
              <a:highlight>
                <a:schemeClr val="lt1"/>
              </a:highlight>
              <a:latin typeface="Roboto Light"/>
              <a:ea typeface="Roboto Light"/>
              <a:cs typeface="Roboto Light"/>
              <a:sym typeface="Roboto Light"/>
            </a:endParaRPr>
          </a:p>
          <a:p>
            <a:pPr indent="-304800" lvl="0" marL="457200" rtl="0" algn="l">
              <a:lnSpc>
                <a:spcPct val="100000"/>
              </a:lnSpc>
              <a:spcBef>
                <a:spcPts val="0"/>
              </a:spcBef>
              <a:spcAft>
                <a:spcPts val="0"/>
              </a:spcAft>
              <a:buClr>
                <a:schemeClr val="accent2"/>
              </a:buClr>
              <a:buSzPts val="1200"/>
              <a:buAutoNum type="arabicPeriod"/>
            </a:pPr>
            <a:r>
              <a:rPr b="1" lang="en" sz="1200">
                <a:solidFill>
                  <a:schemeClr val="accent2"/>
                </a:solidFill>
                <a:highlight>
                  <a:schemeClr val="lt1"/>
                </a:highlight>
              </a:rPr>
              <a:t>Cross-Validation</a:t>
            </a:r>
            <a:endParaRPr b="1" sz="1200">
              <a:solidFill>
                <a:schemeClr val="accent2"/>
              </a:solidFill>
              <a:highlight>
                <a:schemeClr val="lt1"/>
              </a:highlight>
            </a:endParaRPr>
          </a:p>
          <a:p>
            <a:pPr indent="-304800" lvl="1" marL="914400" rtl="0" algn="l">
              <a:lnSpc>
                <a:spcPct val="100000"/>
              </a:lnSpc>
              <a:spcBef>
                <a:spcPts val="0"/>
              </a:spcBef>
              <a:spcAft>
                <a:spcPts val="0"/>
              </a:spcAft>
              <a:buClr>
                <a:schemeClr val="accent2"/>
              </a:buClr>
              <a:buSzPts val="1200"/>
              <a:buFont typeface="Roboto Light"/>
              <a:buAutoNum type="alphaLcPeriod"/>
            </a:pPr>
            <a:r>
              <a:rPr lang="en" sz="1200">
                <a:solidFill>
                  <a:schemeClr val="accent2"/>
                </a:solidFill>
                <a:highlight>
                  <a:schemeClr val="lt1"/>
                </a:highlight>
                <a:latin typeface="Roboto Light"/>
                <a:ea typeface="Roboto Light"/>
                <a:cs typeface="Roboto Light"/>
                <a:sym typeface="Roboto Light"/>
              </a:rPr>
              <a:t>Technique assess performance of model by </a:t>
            </a:r>
            <a:r>
              <a:rPr lang="en" sz="1200">
                <a:solidFill>
                  <a:schemeClr val="accent2"/>
                </a:solidFill>
                <a:highlight>
                  <a:schemeClr val="lt1"/>
                </a:highlight>
              </a:rPr>
              <a:t>splitting data into multiple subsets</a:t>
            </a:r>
            <a:r>
              <a:rPr lang="en" sz="1200">
                <a:solidFill>
                  <a:schemeClr val="accent2"/>
                </a:solidFill>
                <a:highlight>
                  <a:schemeClr val="lt1"/>
                </a:highlight>
                <a:latin typeface="Roboto Light"/>
                <a:ea typeface="Roboto Light"/>
                <a:cs typeface="Roboto Light"/>
                <a:sym typeface="Roboto Light"/>
              </a:rPr>
              <a:t>, train the model on subset data, and evaluating it on remaining subset. </a:t>
            </a:r>
            <a:r>
              <a:rPr lang="en" sz="1200">
                <a:solidFill>
                  <a:schemeClr val="accent2"/>
                </a:solidFill>
                <a:highlight>
                  <a:schemeClr val="lt1"/>
                </a:highlight>
              </a:rPr>
              <a:t>Process repeated </a:t>
            </a:r>
            <a:r>
              <a:rPr lang="en" sz="1200">
                <a:solidFill>
                  <a:schemeClr val="accent2"/>
                </a:solidFill>
                <a:highlight>
                  <a:schemeClr val="lt1"/>
                </a:highlight>
              </a:rPr>
              <a:t>multiple</a:t>
            </a:r>
            <a:r>
              <a:rPr lang="en" sz="1200">
                <a:solidFill>
                  <a:schemeClr val="accent2"/>
                </a:solidFill>
                <a:highlight>
                  <a:schemeClr val="lt1"/>
                </a:highlight>
              </a:rPr>
              <a:t> times </a:t>
            </a:r>
            <a:r>
              <a:rPr lang="en" sz="1200">
                <a:solidFill>
                  <a:schemeClr val="accent2"/>
                </a:solidFill>
                <a:highlight>
                  <a:schemeClr val="lt1"/>
                </a:highlight>
                <a:latin typeface="Roboto Light"/>
                <a:ea typeface="Roboto Light"/>
                <a:cs typeface="Roboto Light"/>
                <a:sym typeface="Roboto Light"/>
              </a:rPr>
              <a:t>w/ </a:t>
            </a:r>
            <a:r>
              <a:rPr lang="en" sz="1200">
                <a:solidFill>
                  <a:schemeClr val="accent2"/>
                </a:solidFill>
                <a:highlight>
                  <a:schemeClr val="lt1"/>
                </a:highlight>
              </a:rPr>
              <a:t>different subsets each time</a:t>
            </a:r>
            <a:r>
              <a:rPr lang="en" sz="1200">
                <a:solidFill>
                  <a:schemeClr val="accent2"/>
                </a:solidFill>
                <a:highlight>
                  <a:schemeClr val="lt1"/>
                </a:highlight>
                <a:latin typeface="Roboto Light"/>
                <a:ea typeface="Roboto Light"/>
                <a:cs typeface="Roboto Light"/>
                <a:sym typeface="Roboto Light"/>
              </a:rPr>
              <a:t> to ensure robustness of results</a:t>
            </a:r>
            <a:endParaRPr sz="1200">
              <a:solidFill>
                <a:schemeClr val="accent2"/>
              </a:solidFill>
              <a:highlight>
                <a:schemeClr val="lt1"/>
              </a:highlight>
              <a:latin typeface="Roboto Light"/>
              <a:ea typeface="Roboto Light"/>
              <a:cs typeface="Roboto Light"/>
              <a:sym typeface="Roboto Light"/>
            </a:endParaRPr>
          </a:p>
        </p:txBody>
      </p:sp>
      <p:sp>
        <p:nvSpPr>
          <p:cNvPr id="496" name="Google Shape;496;p35"/>
          <p:cNvSpPr/>
          <p:nvPr/>
        </p:nvSpPr>
        <p:spPr>
          <a:xfrm>
            <a:off x="140971" y="170263"/>
            <a:ext cx="482424" cy="482424"/>
          </a:xfrm>
          <a:custGeom>
            <a:rect b="b" l="l" r="r" t="t"/>
            <a:pathLst>
              <a:path extrusionOk="0" h="19563" w="19563">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sp>
        <p:nvSpPr>
          <p:cNvPr id="497" name="Google Shape;497;p35"/>
          <p:cNvSpPr/>
          <p:nvPr/>
        </p:nvSpPr>
        <p:spPr>
          <a:xfrm>
            <a:off x="273528" y="269757"/>
            <a:ext cx="217317" cy="283449"/>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8" name="Google Shape;498;p35"/>
          <p:cNvPicPr preferRelativeResize="0"/>
          <p:nvPr/>
        </p:nvPicPr>
        <p:blipFill rotWithShape="1">
          <a:blip r:embed="rId3">
            <a:alphaModFix/>
          </a:blip>
          <a:srcRect b="2078" l="2114" r="2200" t="5933"/>
          <a:stretch/>
        </p:blipFill>
        <p:spPr>
          <a:xfrm>
            <a:off x="0" y="1303825"/>
            <a:ext cx="4293676" cy="3370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6"/>
          <p:cNvSpPr/>
          <p:nvPr/>
        </p:nvSpPr>
        <p:spPr>
          <a:xfrm>
            <a:off x="1662350" y="127000"/>
            <a:ext cx="5413500" cy="4376100"/>
          </a:xfrm>
          <a:prstGeom prst="upArrow">
            <a:avLst>
              <a:gd fmla="val 79289"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d</a:t>
            </a:r>
            <a:endParaRPr>
              <a:solidFill>
                <a:schemeClr val="accent2"/>
              </a:solidFill>
            </a:endParaRPr>
          </a:p>
        </p:txBody>
      </p:sp>
      <p:sp>
        <p:nvSpPr>
          <p:cNvPr id="504" name="Google Shape;5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graphicFrame>
        <p:nvGraphicFramePr>
          <p:cNvPr id="505" name="Google Shape;505;p36"/>
          <p:cNvGraphicFramePr/>
          <p:nvPr/>
        </p:nvGraphicFramePr>
        <p:xfrm>
          <a:off x="2817850" y="1555750"/>
          <a:ext cx="3000000" cy="3000000"/>
        </p:xfrm>
        <a:graphic>
          <a:graphicData uri="http://schemas.openxmlformats.org/drawingml/2006/table">
            <a:tbl>
              <a:tblPr>
                <a:noFill/>
                <a:tableStyleId>{87AC8C34-A0E7-4CDA-B353-C99A648E37CA}</a:tableStyleId>
              </a:tblPr>
              <a:tblGrid>
                <a:gridCol w="1551250"/>
                <a:gridCol w="1551250"/>
              </a:tblGrid>
              <a:tr h="1247800">
                <a:tc>
                  <a:txBody>
                    <a:bodyPr/>
                    <a:lstStyle/>
                    <a:p>
                      <a:pPr indent="0" lvl="0" marL="0" rtl="0" algn="l">
                        <a:spcBef>
                          <a:spcPts val="0"/>
                        </a:spcBef>
                        <a:spcAft>
                          <a:spcPts val="0"/>
                        </a:spcAft>
                        <a:buNone/>
                      </a:pPr>
                      <a:r>
                        <a:rPr lang="en" sz="1200"/>
                        <a:t>Detroit Housing Data</a:t>
                      </a:r>
                      <a:endParaRPr sz="12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12700" lvl="0" marL="355600" rtl="0" algn="l">
                        <a:lnSpc>
                          <a:spcPct val="115000"/>
                        </a:lnSpc>
                        <a:spcBef>
                          <a:spcPts val="1200"/>
                        </a:spcBef>
                        <a:spcAft>
                          <a:spcPts val="1200"/>
                        </a:spcAft>
                        <a:buNone/>
                      </a:pPr>
                      <a:r>
                        <a:rPr i="1" lang="en" sz="1000">
                          <a:solidFill>
                            <a:schemeClr val="dk1"/>
                          </a:solidFill>
                        </a:rPr>
                        <a:t>Housing Data</a:t>
                      </a:r>
                      <a:r>
                        <a:rPr lang="en" sz="1000">
                          <a:solidFill>
                            <a:schemeClr val="dk1"/>
                          </a:solidFill>
                        </a:rPr>
                        <a:t>. Zillow. (2024, February 1). https://www.zillow.com/research/data/ </a:t>
                      </a:r>
                      <a:endParaRPr sz="1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405325">
                <a:tc>
                  <a:txBody>
                    <a:bodyPr/>
                    <a:lstStyle/>
                    <a:p>
                      <a:pPr indent="0" lvl="0" marL="0" rtl="0" algn="l">
                        <a:spcBef>
                          <a:spcPts val="0"/>
                        </a:spcBef>
                        <a:spcAft>
                          <a:spcPts val="0"/>
                        </a:spcAft>
                        <a:buNone/>
                      </a:pPr>
                      <a:r>
                        <a:rPr lang="en" sz="1100"/>
                        <a:t>XGBoost Structure</a:t>
                      </a:r>
                      <a:endParaRPr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12700" lvl="0" marL="355600" rtl="0" algn="l">
                        <a:lnSpc>
                          <a:spcPct val="115000"/>
                        </a:lnSpc>
                        <a:spcBef>
                          <a:spcPts val="1200"/>
                        </a:spcBef>
                        <a:spcAft>
                          <a:spcPts val="1200"/>
                        </a:spcAft>
                        <a:buNone/>
                      </a:pPr>
                      <a:r>
                        <a:rPr lang="en" sz="1000">
                          <a:solidFill>
                            <a:schemeClr val="dk1"/>
                          </a:solidFill>
                        </a:rPr>
                        <a:t>tatha04. (2021, May 6). GitHub. https://github.com/tatha04/Housing-Prices-Advanced-Regression-Techniques/blob/main/Housing.ipynb </a:t>
                      </a:r>
                      <a:endParaRPr i="1" sz="1100">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cxnSp>
        <p:nvCxnSpPr>
          <p:cNvPr id="107" name="Google Shape;107;p26"/>
          <p:cNvCxnSpPr/>
          <p:nvPr/>
        </p:nvCxnSpPr>
        <p:spPr>
          <a:xfrm rot="10800000">
            <a:off x="4570600" y="3373800"/>
            <a:ext cx="4123800" cy="1353000"/>
          </a:xfrm>
          <a:prstGeom prst="bentConnector3">
            <a:avLst>
              <a:gd fmla="val 50000" name="adj1"/>
            </a:avLst>
          </a:prstGeom>
          <a:noFill/>
          <a:ln cap="flat" cmpd="sng" w="9525">
            <a:solidFill>
              <a:schemeClr val="accent2"/>
            </a:solidFill>
            <a:prstDash val="solid"/>
            <a:round/>
            <a:headEnd len="med" w="med" type="none"/>
            <a:tailEnd len="med" w="med" type="none"/>
          </a:ln>
        </p:spPr>
      </p:cxnSp>
      <p:cxnSp>
        <p:nvCxnSpPr>
          <p:cNvPr id="108" name="Google Shape;108;p26"/>
          <p:cNvCxnSpPr/>
          <p:nvPr/>
        </p:nvCxnSpPr>
        <p:spPr>
          <a:xfrm flipH="1" rot="10800000">
            <a:off x="464800" y="3373800"/>
            <a:ext cx="4123800" cy="1353000"/>
          </a:xfrm>
          <a:prstGeom prst="bentConnector3">
            <a:avLst>
              <a:gd fmla="val 50000" name="adj1"/>
            </a:avLst>
          </a:prstGeom>
          <a:noFill/>
          <a:ln cap="flat" cmpd="sng" w="9525">
            <a:solidFill>
              <a:schemeClr val="accent3"/>
            </a:solidFill>
            <a:prstDash val="solid"/>
            <a:round/>
            <a:headEnd len="med" w="med" type="none"/>
            <a:tailEnd len="med" w="med" type="none"/>
          </a:ln>
        </p:spPr>
      </p:cxnSp>
      <p:cxnSp>
        <p:nvCxnSpPr>
          <p:cNvPr id="109" name="Google Shape;109;p26"/>
          <p:cNvCxnSpPr/>
          <p:nvPr/>
        </p:nvCxnSpPr>
        <p:spPr>
          <a:xfrm flipH="1">
            <a:off x="4570600" y="1060050"/>
            <a:ext cx="4123800" cy="1353000"/>
          </a:xfrm>
          <a:prstGeom prst="bentConnector3">
            <a:avLst>
              <a:gd fmla="val 50000" name="adj1"/>
            </a:avLst>
          </a:prstGeom>
          <a:noFill/>
          <a:ln cap="flat" cmpd="sng" w="9525">
            <a:solidFill>
              <a:schemeClr val="accent5"/>
            </a:solidFill>
            <a:prstDash val="solid"/>
            <a:round/>
            <a:headEnd len="med" w="med" type="none"/>
            <a:tailEnd len="med" w="med" type="none"/>
          </a:ln>
        </p:spPr>
      </p:cxnSp>
      <p:cxnSp>
        <p:nvCxnSpPr>
          <p:cNvPr id="110" name="Google Shape;110;p26"/>
          <p:cNvCxnSpPr/>
          <p:nvPr/>
        </p:nvCxnSpPr>
        <p:spPr>
          <a:xfrm>
            <a:off x="464800" y="1060050"/>
            <a:ext cx="4123800" cy="13530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111" name="Google Shape;111;p2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Many factors </a:t>
            </a:r>
            <a:r>
              <a:rPr lang="en"/>
              <a:t>influence</a:t>
            </a:r>
            <a:r>
              <a:rPr lang="en"/>
              <a:t> the home buying process</a:t>
            </a:r>
            <a:endParaRPr/>
          </a:p>
        </p:txBody>
      </p:sp>
      <p:sp>
        <p:nvSpPr>
          <p:cNvPr id="112" name="Google Shape;112;p26"/>
          <p:cNvSpPr txBox="1"/>
          <p:nvPr/>
        </p:nvSpPr>
        <p:spPr>
          <a:xfrm>
            <a:off x="457200" y="1512238"/>
            <a:ext cx="1829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Supply and Demand</a:t>
            </a:r>
            <a:endParaRPr b="1" sz="1600">
              <a:latin typeface="Fira Sans Extra Condensed"/>
              <a:ea typeface="Fira Sans Extra Condensed"/>
              <a:cs typeface="Fira Sans Extra Condensed"/>
              <a:sym typeface="Fira Sans Extra Condensed"/>
            </a:endParaRPr>
          </a:p>
        </p:txBody>
      </p:sp>
      <p:sp>
        <p:nvSpPr>
          <p:cNvPr id="113" name="Google Shape;113;p26"/>
          <p:cNvSpPr txBox="1"/>
          <p:nvPr/>
        </p:nvSpPr>
        <p:spPr>
          <a:xfrm>
            <a:off x="426925" y="3162050"/>
            <a:ext cx="1829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Local Factors</a:t>
            </a:r>
            <a:endParaRPr b="1" sz="1600">
              <a:latin typeface="Fira Sans Extra Condensed"/>
              <a:ea typeface="Fira Sans Extra Condensed"/>
              <a:cs typeface="Fira Sans Extra Condensed"/>
              <a:sym typeface="Fira Sans Extra Condensed"/>
            </a:endParaRPr>
          </a:p>
        </p:txBody>
      </p:sp>
      <p:sp>
        <p:nvSpPr>
          <p:cNvPr id="114" name="Google Shape;114;p26"/>
          <p:cNvSpPr txBox="1"/>
          <p:nvPr/>
        </p:nvSpPr>
        <p:spPr>
          <a:xfrm>
            <a:off x="6857300" y="1512238"/>
            <a:ext cx="1829700" cy="28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Interest Rates</a:t>
            </a:r>
            <a:endParaRPr b="1" sz="1600">
              <a:solidFill>
                <a:schemeClr val="dk1"/>
              </a:solidFill>
              <a:latin typeface="Fira Sans Extra Condensed"/>
              <a:ea typeface="Fira Sans Extra Condensed"/>
              <a:cs typeface="Fira Sans Extra Condensed"/>
              <a:sym typeface="Fira Sans Extra Condensed"/>
            </a:endParaRPr>
          </a:p>
        </p:txBody>
      </p:sp>
      <p:sp>
        <p:nvSpPr>
          <p:cNvPr id="115" name="Google Shape;115;p26"/>
          <p:cNvSpPr txBox="1"/>
          <p:nvPr/>
        </p:nvSpPr>
        <p:spPr>
          <a:xfrm>
            <a:off x="6788138" y="3228475"/>
            <a:ext cx="1829700" cy="28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Seasonality</a:t>
            </a:r>
            <a:endParaRPr b="1" sz="1600">
              <a:latin typeface="Fira Sans Extra Condensed"/>
              <a:ea typeface="Fira Sans Extra Condensed"/>
              <a:cs typeface="Fira Sans Extra Condensed"/>
              <a:sym typeface="Fira Sans Extra Condensed"/>
            </a:endParaRPr>
          </a:p>
        </p:txBody>
      </p:sp>
      <p:sp>
        <p:nvSpPr>
          <p:cNvPr id="116" name="Google Shape;116;p26"/>
          <p:cNvSpPr txBox="1"/>
          <p:nvPr/>
        </p:nvSpPr>
        <p:spPr>
          <a:xfrm>
            <a:off x="457200" y="1799338"/>
            <a:ext cx="1829700" cy="923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Roboto"/>
                <a:ea typeface="Roboto"/>
                <a:cs typeface="Roboto"/>
                <a:sym typeface="Roboto"/>
              </a:rPr>
              <a:t>Balancing home availability and buyer interest shapes pricing and competition.</a:t>
            </a:r>
            <a:endParaRPr sz="1200">
              <a:latin typeface="Roboto"/>
              <a:ea typeface="Roboto"/>
              <a:cs typeface="Roboto"/>
              <a:sym typeface="Roboto"/>
            </a:endParaRPr>
          </a:p>
        </p:txBody>
      </p:sp>
      <p:sp>
        <p:nvSpPr>
          <p:cNvPr id="117" name="Google Shape;117;p26"/>
          <p:cNvSpPr txBox="1"/>
          <p:nvPr/>
        </p:nvSpPr>
        <p:spPr>
          <a:xfrm>
            <a:off x="6857100" y="1799338"/>
            <a:ext cx="1829700" cy="9234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Fluctuating rates impact borrowing costs, affecting affordability and housing demand.</a:t>
            </a:r>
            <a:endParaRPr sz="1200">
              <a:solidFill>
                <a:schemeClr val="dk1"/>
              </a:solidFill>
              <a:latin typeface="Roboto"/>
              <a:ea typeface="Roboto"/>
              <a:cs typeface="Roboto"/>
              <a:sym typeface="Roboto"/>
            </a:endParaRPr>
          </a:p>
        </p:txBody>
      </p:sp>
      <p:sp>
        <p:nvSpPr>
          <p:cNvPr id="118" name="Google Shape;118;p26"/>
          <p:cNvSpPr txBox="1"/>
          <p:nvPr/>
        </p:nvSpPr>
        <p:spPr>
          <a:xfrm>
            <a:off x="6857300" y="3539188"/>
            <a:ext cx="1829700" cy="9234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Demand fluctuates with weather and holidays, affecting buying and selling patterns.</a:t>
            </a:r>
            <a:endParaRPr sz="1200">
              <a:solidFill>
                <a:schemeClr val="dk1"/>
              </a:solidFill>
              <a:latin typeface="Roboto"/>
              <a:ea typeface="Roboto"/>
              <a:cs typeface="Roboto"/>
              <a:sym typeface="Roboto"/>
            </a:endParaRPr>
          </a:p>
        </p:txBody>
      </p:sp>
      <p:sp>
        <p:nvSpPr>
          <p:cNvPr id="119" name="Google Shape;119;p26"/>
          <p:cNvSpPr txBox="1"/>
          <p:nvPr/>
        </p:nvSpPr>
        <p:spPr>
          <a:xfrm>
            <a:off x="464600" y="1217225"/>
            <a:ext cx="615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chemeClr val="accent1"/>
              </a:solidFill>
              <a:latin typeface="Fira Sans"/>
              <a:ea typeface="Fira Sans"/>
              <a:cs typeface="Fira Sans"/>
              <a:sym typeface="Fira Sans"/>
            </a:endParaRPr>
          </a:p>
        </p:txBody>
      </p:sp>
      <p:sp>
        <p:nvSpPr>
          <p:cNvPr id="120" name="Google Shape;120;p26"/>
          <p:cNvSpPr txBox="1"/>
          <p:nvPr/>
        </p:nvSpPr>
        <p:spPr>
          <a:xfrm>
            <a:off x="8071500" y="1217225"/>
            <a:ext cx="615300" cy="28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2400">
              <a:solidFill>
                <a:schemeClr val="accent5"/>
              </a:solidFill>
              <a:latin typeface="Fira Sans"/>
              <a:ea typeface="Fira Sans"/>
              <a:cs typeface="Fira Sans"/>
              <a:sym typeface="Fira Sans"/>
            </a:endParaRPr>
          </a:p>
        </p:txBody>
      </p:sp>
      <p:sp>
        <p:nvSpPr>
          <p:cNvPr id="121" name="Google Shape;121;p26"/>
          <p:cNvSpPr txBox="1"/>
          <p:nvPr/>
        </p:nvSpPr>
        <p:spPr>
          <a:xfrm>
            <a:off x="464600" y="2909200"/>
            <a:ext cx="615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chemeClr val="accent3"/>
              </a:solidFill>
              <a:latin typeface="Fira Sans"/>
              <a:ea typeface="Fira Sans"/>
              <a:cs typeface="Fira Sans"/>
              <a:sym typeface="Fira Sans"/>
            </a:endParaRPr>
          </a:p>
        </p:txBody>
      </p:sp>
      <p:sp>
        <p:nvSpPr>
          <p:cNvPr id="122" name="Google Shape;122;p26"/>
          <p:cNvSpPr txBox="1"/>
          <p:nvPr/>
        </p:nvSpPr>
        <p:spPr>
          <a:xfrm>
            <a:off x="432700" y="3382750"/>
            <a:ext cx="1829700" cy="12930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Roboto"/>
                <a:ea typeface="Roboto"/>
                <a:cs typeface="Roboto"/>
                <a:sym typeface="Roboto"/>
              </a:rPr>
              <a:t>Regional economic drivers, zoning regulations, and development trends shape neighborhood dynamics.</a:t>
            </a:r>
            <a:endParaRPr sz="1200">
              <a:solidFill>
                <a:schemeClr val="dk1"/>
              </a:solidFill>
              <a:latin typeface="Roboto"/>
              <a:ea typeface="Roboto"/>
              <a:cs typeface="Roboto"/>
              <a:sym typeface="Roboto"/>
            </a:endParaRPr>
          </a:p>
        </p:txBody>
      </p:sp>
      <p:sp>
        <p:nvSpPr>
          <p:cNvPr id="123" name="Google Shape;123;p26"/>
          <p:cNvSpPr/>
          <p:nvPr/>
        </p:nvSpPr>
        <p:spPr>
          <a:xfrm>
            <a:off x="2533950" y="2695404"/>
            <a:ext cx="1977744" cy="494511"/>
          </a:xfrm>
          <a:custGeom>
            <a:rect b="b" l="l" r="r" t="t"/>
            <a:pathLst>
              <a:path extrusionOk="0" h="9842" w="39362">
                <a:moveTo>
                  <a:pt x="15478" y="1"/>
                </a:moveTo>
                <a:cubicBezTo>
                  <a:pt x="12276" y="1"/>
                  <a:pt x="9440" y="1502"/>
                  <a:pt x="7639" y="3837"/>
                </a:cubicBezTo>
                <a:cubicBezTo>
                  <a:pt x="7172" y="3737"/>
                  <a:pt x="6705" y="3670"/>
                  <a:pt x="6205" y="3670"/>
                </a:cubicBezTo>
                <a:cubicBezTo>
                  <a:pt x="2769" y="3670"/>
                  <a:pt x="0" y="6439"/>
                  <a:pt x="0" y="9841"/>
                </a:cubicBezTo>
                <a:lnTo>
                  <a:pt x="39362" y="9841"/>
                </a:lnTo>
                <a:cubicBezTo>
                  <a:pt x="39362" y="7673"/>
                  <a:pt x="37594" y="5905"/>
                  <a:pt x="35425" y="5905"/>
                </a:cubicBezTo>
                <a:cubicBezTo>
                  <a:pt x="34425" y="5905"/>
                  <a:pt x="33524" y="6305"/>
                  <a:pt x="32824" y="6906"/>
                </a:cubicBezTo>
                <a:cubicBezTo>
                  <a:pt x="31789" y="4971"/>
                  <a:pt x="29721" y="3670"/>
                  <a:pt x="27386" y="3670"/>
                </a:cubicBezTo>
                <a:cubicBezTo>
                  <a:pt x="26085" y="3670"/>
                  <a:pt x="24885" y="4070"/>
                  <a:pt x="23884" y="4738"/>
                </a:cubicBezTo>
                <a:cubicBezTo>
                  <a:pt x="22183" y="1902"/>
                  <a:pt x="19047" y="1"/>
                  <a:pt x="15478"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p:nvPr/>
        </p:nvSpPr>
        <p:spPr>
          <a:xfrm>
            <a:off x="5770751" y="2908207"/>
            <a:ext cx="427761" cy="1445967"/>
          </a:xfrm>
          <a:custGeom>
            <a:rect b="b" l="l" r="r" t="t"/>
            <a:pathLst>
              <a:path extrusionOk="0" h="24585" w="7273">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2" y="14911"/>
                  <a:pt x="7272" y="13110"/>
                </a:cubicBezTo>
                <a:lnTo>
                  <a:pt x="7272" y="3637"/>
                </a:lnTo>
                <a:cubicBezTo>
                  <a:pt x="7272" y="1602"/>
                  <a:pt x="5671" y="1"/>
                  <a:pt x="36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6"/>
          <p:cNvSpPr/>
          <p:nvPr/>
        </p:nvSpPr>
        <p:spPr>
          <a:xfrm>
            <a:off x="5474501" y="2908207"/>
            <a:ext cx="427761" cy="1445967"/>
          </a:xfrm>
          <a:custGeom>
            <a:rect b="b" l="l" r="r" t="t"/>
            <a:pathLst>
              <a:path extrusionOk="0" h="24585" w="7273">
                <a:moveTo>
                  <a:pt x="3637" y="1"/>
                </a:moveTo>
                <a:cubicBezTo>
                  <a:pt x="1635" y="1"/>
                  <a:pt x="1" y="1602"/>
                  <a:pt x="1" y="3637"/>
                </a:cubicBezTo>
                <a:lnTo>
                  <a:pt x="1" y="13110"/>
                </a:lnTo>
                <a:cubicBezTo>
                  <a:pt x="1" y="14911"/>
                  <a:pt x="1302" y="16412"/>
                  <a:pt x="3003" y="16713"/>
                </a:cubicBezTo>
                <a:lnTo>
                  <a:pt x="3003" y="24585"/>
                </a:lnTo>
                <a:lnTo>
                  <a:pt x="4270" y="24585"/>
                </a:lnTo>
                <a:lnTo>
                  <a:pt x="4270" y="16713"/>
                </a:lnTo>
                <a:cubicBezTo>
                  <a:pt x="5972" y="16412"/>
                  <a:pt x="7273" y="14911"/>
                  <a:pt x="7273" y="13110"/>
                </a:cubicBezTo>
                <a:lnTo>
                  <a:pt x="7273" y="3637"/>
                </a:lnTo>
                <a:cubicBezTo>
                  <a:pt x="7273" y="1602"/>
                  <a:pt x="5638" y="1"/>
                  <a:pt x="36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p:nvPr/>
        </p:nvSpPr>
        <p:spPr>
          <a:xfrm>
            <a:off x="3565385" y="1468812"/>
            <a:ext cx="1976668" cy="2887826"/>
          </a:xfrm>
          <a:custGeom>
            <a:rect b="b" l="l" r="r" t="t"/>
            <a:pathLst>
              <a:path extrusionOk="0" h="39963" w="27354">
                <a:moveTo>
                  <a:pt x="13677" y="0"/>
                </a:moveTo>
                <a:lnTo>
                  <a:pt x="0" y="12743"/>
                </a:lnTo>
                <a:lnTo>
                  <a:pt x="0" y="39962"/>
                </a:lnTo>
                <a:lnTo>
                  <a:pt x="27353" y="39962"/>
                </a:lnTo>
                <a:lnTo>
                  <a:pt x="27353" y="12743"/>
                </a:lnTo>
                <a:lnTo>
                  <a:pt x="136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a:off x="3353296" y="1333825"/>
            <a:ext cx="2400849" cy="1227017"/>
          </a:xfrm>
          <a:custGeom>
            <a:rect b="b" l="l" r="r" t="t"/>
            <a:pathLst>
              <a:path extrusionOk="0" h="16980" w="33224">
                <a:moveTo>
                  <a:pt x="16612" y="0"/>
                </a:moveTo>
                <a:lnTo>
                  <a:pt x="0" y="14878"/>
                </a:lnTo>
                <a:lnTo>
                  <a:pt x="1868" y="16979"/>
                </a:lnTo>
                <a:lnTo>
                  <a:pt x="16612" y="3770"/>
                </a:lnTo>
                <a:lnTo>
                  <a:pt x="31322" y="16979"/>
                </a:lnTo>
                <a:lnTo>
                  <a:pt x="33224" y="14878"/>
                </a:lnTo>
                <a:lnTo>
                  <a:pt x="166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p:nvPr/>
        </p:nvSpPr>
        <p:spPr>
          <a:xfrm>
            <a:off x="3931754" y="3565947"/>
            <a:ext cx="349606" cy="790696"/>
          </a:xfrm>
          <a:custGeom>
            <a:rect b="b" l="l" r="r" t="t"/>
            <a:pathLst>
              <a:path extrusionOk="0" h="10942" w="4838">
                <a:moveTo>
                  <a:pt x="1" y="0"/>
                </a:moveTo>
                <a:lnTo>
                  <a:pt x="1" y="10941"/>
                </a:lnTo>
                <a:lnTo>
                  <a:pt x="4838" y="10941"/>
                </a:lnTo>
                <a:lnTo>
                  <a:pt x="48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4505443" y="3565947"/>
            <a:ext cx="744954" cy="518267"/>
          </a:xfrm>
          <a:custGeom>
            <a:rect b="b" l="l" r="r" t="t"/>
            <a:pathLst>
              <a:path extrusionOk="0" h="7172" w="10309">
                <a:moveTo>
                  <a:pt x="1" y="0"/>
                </a:moveTo>
                <a:lnTo>
                  <a:pt x="1" y="7172"/>
                </a:lnTo>
                <a:lnTo>
                  <a:pt x="10308" y="7172"/>
                </a:lnTo>
                <a:lnTo>
                  <a:pt x="103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3842583" y="2777706"/>
            <a:ext cx="245909" cy="605054"/>
          </a:xfrm>
          <a:custGeom>
            <a:rect b="b" l="l" r="r" t="t"/>
            <a:pathLst>
              <a:path extrusionOk="0" h="8373" w="3403">
                <a:moveTo>
                  <a:pt x="1" y="0"/>
                </a:moveTo>
                <a:lnTo>
                  <a:pt x="1"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p:nvPr/>
        </p:nvSpPr>
        <p:spPr>
          <a:xfrm>
            <a:off x="4259607" y="2777706"/>
            <a:ext cx="245909" cy="605054"/>
          </a:xfrm>
          <a:custGeom>
            <a:rect b="b" l="l" r="r" t="t"/>
            <a:pathLst>
              <a:path extrusionOk="0" h="8373" w="3403">
                <a:moveTo>
                  <a:pt x="0" y="0"/>
                </a:moveTo>
                <a:lnTo>
                  <a:pt x="0"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6"/>
          <p:cNvSpPr/>
          <p:nvPr/>
        </p:nvSpPr>
        <p:spPr>
          <a:xfrm>
            <a:off x="4676631" y="2777706"/>
            <a:ext cx="245909" cy="605054"/>
          </a:xfrm>
          <a:custGeom>
            <a:rect b="b" l="l" r="r" t="t"/>
            <a:pathLst>
              <a:path extrusionOk="0" h="8373" w="3403">
                <a:moveTo>
                  <a:pt x="0" y="0"/>
                </a:moveTo>
                <a:lnTo>
                  <a:pt x="0"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p:nvPr/>
        </p:nvSpPr>
        <p:spPr>
          <a:xfrm>
            <a:off x="5096040" y="2777706"/>
            <a:ext cx="245909" cy="605054"/>
          </a:xfrm>
          <a:custGeom>
            <a:rect b="b" l="l" r="r" t="t"/>
            <a:pathLst>
              <a:path extrusionOk="0" h="8373" w="3403">
                <a:moveTo>
                  <a:pt x="0" y="0"/>
                </a:moveTo>
                <a:lnTo>
                  <a:pt x="0" y="8373"/>
                </a:lnTo>
                <a:lnTo>
                  <a:pt x="3403" y="8373"/>
                </a:lnTo>
                <a:lnTo>
                  <a:pt x="3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p:nvPr/>
        </p:nvSpPr>
        <p:spPr>
          <a:xfrm>
            <a:off x="4348778" y="2105157"/>
            <a:ext cx="421868" cy="421941"/>
          </a:xfrm>
          <a:custGeom>
            <a:rect b="b" l="l" r="r" t="t"/>
            <a:pathLst>
              <a:path extrusionOk="0" h="5839" w="5838">
                <a:moveTo>
                  <a:pt x="2936" y="1"/>
                </a:moveTo>
                <a:cubicBezTo>
                  <a:pt x="1335" y="1"/>
                  <a:pt x="1" y="1302"/>
                  <a:pt x="1" y="2903"/>
                </a:cubicBezTo>
                <a:cubicBezTo>
                  <a:pt x="1" y="4537"/>
                  <a:pt x="1335" y="5838"/>
                  <a:pt x="2936" y="5838"/>
                </a:cubicBezTo>
                <a:cubicBezTo>
                  <a:pt x="4537" y="5838"/>
                  <a:pt x="5838" y="4537"/>
                  <a:pt x="5838" y="2903"/>
                </a:cubicBezTo>
                <a:cubicBezTo>
                  <a:pt x="5838" y="1302"/>
                  <a:pt x="4537" y="1"/>
                  <a:pt x="29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3842583" y="3228481"/>
            <a:ext cx="245909" cy="154280"/>
          </a:xfrm>
          <a:custGeom>
            <a:rect b="b" l="l" r="r" t="t"/>
            <a:pathLst>
              <a:path extrusionOk="0" h="2135" w="3403">
                <a:moveTo>
                  <a:pt x="1" y="0"/>
                </a:moveTo>
                <a:lnTo>
                  <a:pt x="1"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4259607" y="3228481"/>
            <a:ext cx="245909" cy="154280"/>
          </a:xfrm>
          <a:custGeom>
            <a:rect b="b" l="l" r="r" t="t"/>
            <a:pathLst>
              <a:path extrusionOk="0" h="2135" w="3403">
                <a:moveTo>
                  <a:pt x="0" y="0"/>
                </a:moveTo>
                <a:lnTo>
                  <a:pt x="0"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a:off x="4676631" y="3228481"/>
            <a:ext cx="245909" cy="154280"/>
          </a:xfrm>
          <a:custGeom>
            <a:rect b="b" l="l" r="r" t="t"/>
            <a:pathLst>
              <a:path extrusionOk="0" h="2135" w="3403">
                <a:moveTo>
                  <a:pt x="0" y="0"/>
                </a:moveTo>
                <a:lnTo>
                  <a:pt x="0"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5096040" y="3228481"/>
            <a:ext cx="245909" cy="154280"/>
          </a:xfrm>
          <a:custGeom>
            <a:rect b="b" l="l" r="r" t="t"/>
            <a:pathLst>
              <a:path extrusionOk="0" h="2135" w="3403">
                <a:moveTo>
                  <a:pt x="0" y="0"/>
                </a:moveTo>
                <a:lnTo>
                  <a:pt x="0" y="2135"/>
                </a:lnTo>
                <a:lnTo>
                  <a:pt x="3403" y="2135"/>
                </a:lnTo>
                <a:lnTo>
                  <a:pt x="3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a:off x="2809103" y="4356640"/>
            <a:ext cx="3501297" cy="370165"/>
          </a:xfrm>
          <a:custGeom>
            <a:rect b="b" l="l" r="r" t="t"/>
            <a:pathLst>
              <a:path extrusionOk="0" h="7172" w="10309">
                <a:moveTo>
                  <a:pt x="1" y="0"/>
                </a:moveTo>
                <a:lnTo>
                  <a:pt x="1" y="7172"/>
                </a:lnTo>
                <a:lnTo>
                  <a:pt x="10308" y="7172"/>
                </a:lnTo>
                <a:lnTo>
                  <a:pt x="103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6"/>
          <p:cNvGrpSpPr/>
          <p:nvPr/>
        </p:nvGrpSpPr>
        <p:grpSpPr>
          <a:xfrm>
            <a:off x="464789" y="1202619"/>
            <a:ext cx="307619" cy="287103"/>
            <a:chOff x="6238300" y="1426975"/>
            <a:chExt cx="489450" cy="483175"/>
          </a:xfrm>
        </p:grpSpPr>
        <p:sp>
          <p:nvSpPr>
            <p:cNvPr id="141" name="Google Shape;141;p26"/>
            <p:cNvSpPr/>
            <p:nvPr/>
          </p:nvSpPr>
          <p:spPr>
            <a:xfrm>
              <a:off x="6238300" y="1426975"/>
              <a:ext cx="489450" cy="483175"/>
            </a:xfrm>
            <a:custGeom>
              <a:rect b="b" l="l" r="r" t="t"/>
              <a:pathLst>
                <a:path extrusionOk="0" h="19327" w="19578">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2" name="Google Shape;142;p26"/>
            <p:cNvSpPr/>
            <p:nvPr/>
          </p:nvSpPr>
          <p:spPr>
            <a:xfrm>
              <a:off x="6426850" y="1596875"/>
              <a:ext cx="115150" cy="113250"/>
            </a:xfrm>
            <a:custGeom>
              <a:rect b="b" l="l" r="r" t="t"/>
              <a:pathLst>
                <a:path extrusionOk="0" h="4530" w="4606">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3" name="Google Shape;143;p26"/>
            <p:cNvSpPr/>
            <p:nvPr/>
          </p:nvSpPr>
          <p:spPr>
            <a:xfrm>
              <a:off x="6485350" y="1796900"/>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44" name="Google Shape;144;p26"/>
          <p:cNvGrpSpPr/>
          <p:nvPr/>
        </p:nvGrpSpPr>
        <p:grpSpPr>
          <a:xfrm>
            <a:off x="464789" y="2862919"/>
            <a:ext cx="307619" cy="287103"/>
            <a:chOff x="6238300" y="1426975"/>
            <a:chExt cx="489450" cy="483175"/>
          </a:xfrm>
        </p:grpSpPr>
        <p:sp>
          <p:nvSpPr>
            <p:cNvPr id="145" name="Google Shape;145;p26"/>
            <p:cNvSpPr/>
            <p:nvPr/>
          </p:nvSpPr>
          <p:spPr>
            <a:xfrm>
              <a:off x="6238300" y="1426975"/>
              <a:ext cx="489450" cy="483175"/>
            </a:xfrm>
            <a:custGeom>
              <a:rect b="b" l="l" r="r" t="t"/>
              <a:pathLst>
                <a:path extrusionOk="0" h="19327" w="19578">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6" name="Google Shape;146;p26"/>
            <p:cNvSpPr/>
            <p:nvPr/>
          </p:nvSpPr>
          <p:spPr>
            <a:xfrm>
              <a:off x="6426850" y="1596875"/>
              <a:ext cx="115150" cy="113250"/>
            </a:xfrm>
            <a:custGeom>
              <a:rect b="b" l="l" r="r" t="t"/>
              <a:pathLst>
                <a:path extrusionOk="0" h="4530" w="4606">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7" name="Google Shape;147;p26"/>
            <p:cNvSpPr/>
            <p:nvPr/>
          </p:nvSpPr>
          <p:spPr>
            <a:xfrm>
              <a:off x="6485350" y="1796900"/>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48" name="Google Shape;148;p26"/>
          <p:cNvGrpSpPr/>
          <p:nvPr/>
        </p:nvGrpSpPr>
        <p:grpSpPr>
          <a:xfrm>
            <a:off x="8270690" y="1220366"/>
            <a:ext cx="307619" cy="251589"/>
            <a:chOff x="6238300" y="1426975"/>
            <a:chExt cx="489450" cy="483175"/>
          </a:xfrm>
        </p:grpSpPr>
        <p:sp>
          <p:nvSpPr>
            <p:cNvPr id="149" name="Google Shape;149;p26"/>
            <p:cNvSpPr/>
            <p:nvPr/>
          </p:nvSpPr>
          <p:spPr>
            <a:xfrm>
              <a:off x="6238300" y="1426975"/>
              <a:ext cx="489450" cy="483175"/>
            </a:xfrm>
            <a:custGeom>
              <a:rect b="b" l="l" r="r" t="t"/>
              <a:pathLst>
                <a:path extrusionOk="0" h="19327" w="19578">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0" name="Google Shape;150;p26"/>
            <p:cNvSpPr/>
            <p:nvPr/>
          </p:nvSpPr>
          <p:spPr>
            <a:xfrm>
              <a:off x="6426850" y="1596875"/>
              <a:ext cx="115150" cy="113250"/>
            </a:xfrm>
            <a:custGeom>
              <a:rect b="b" l="l" r="r" t="t"/>
              <a:pathLst>
                <a:path extrusionOk="0" h="4530" w="4606">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 name="Google Shape;151;p26"/>
            <p:cNvSpPr/>
            <p:nvPr/>
          </p:nvSpPr>
          <p:spPr>
            <a:xfrm>
              <a:off x="6485350" y="1796900"/>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2" name="Google Shape;152;p26"/>
          <p:cNvGrpSpPr/>
          <p:nvPr/>
        </p:nvGrpSpPr>
        <p:grpSpPr>
          <a:xfrm>
            <a:off x="8270689" y="2904732"/>
            <a:ext cx="307619" cy="287103"/>
            <a:chOff x="6238300" y="1426975"/>
            <a:chExt cx="489450" cy="483175"/>
          </a:xfrm>
        </p:grpSpPr>
        <p:sp>
          <p:nvSpPr>
            <p:cNvPr id="153" name="Google Shape;153;p26"/>
            <p:cNvSpPr/>
            <p:nvPr/>
          </p:nvSpPr>
          <p:spPr>
            <a:xfrm>
              <a:off x="6238300" y="1426975"/>
              <a:ext cx="489450" cy="483175"/>
            </a:xfrm>
            <a:custGeom>
              <a:rect b="b" l="l" r="r" t="t"/>
              <a:pathLst>
                <a:path extrusionOk="0" h="19327" w="19578">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 name="Google Shape;154;p26"/>
            <p:cNvSpPr/>
            <p:nvPr/>
          </p:nvSpPr>
          <p:spPr>
            <a:xfrm>
              <a:off x="6426850" y="1596875"/>
              <a:ext cx="115150" cy="113250"/>
            </a:xfrm>
            <a:custGeom>
              <a:rect b="b" l="l" r="r" t="t"/>
              <a:pathLst>
                <a:path extrusionOk="0" h="4530" w="4606">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 name="Google Shape;155;p26"/>
            <p:cNvSpPr/>
            <p:nvPr/>
          </p:nvSpPr>
          <p:spPr>
            <a:xfrm>
              <a:off x="6485350" y="1796900"/>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p:nvPr/>
        </p:nvSpPr>
        <p:spPr>
          <a:xfrm>
            <a:off x="4499413" y="678987"/>
            <a:ext cx="2202300" cy="2202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ph type="title"/>
          </p:nvPr>
        </p:nvSpPr>
        <p:spPr>
          <a:xfrm>
            <a:off x="242600" y="568375"/>
            <a:ext cx="3887400" cy="43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Can we train a model to predict how much of a price cut (%) a listed house in Detroit will receive based on how long it’s been on the market?</a:t>
            </a:r>
            <a:endParaRPr/>
          </a:p>
        </p:txBody>
      </p:sp>
      <p:sp>
        <p:nvSpPr>
          <p:cNvPr id="162" name="Google Shape;162;p27"/>
          <p:cNvSpPr/>
          <p:nvPr/>
        </p:nvSpPr>
        <p:spPr>
          <a:xfrm flipH="1">
            <a:off x="7364378" y="2215975"/>
            <a:ext cx="1402677" cy="2262512"/>
          </a:xfrm>
          <a:custGeom>
            <a:rect b="b" l="l" r="r" t="t"/>
            <a:pathLst>
              <a:path extrusionOk="0" h="132214" w="81968">
                <a:moveTo>
                  <a:pt x="41215" y="1"/>
                </a:moveTo>
                <a:lnTo>
                  <a:pt x="232" y="16672"/>
                </a:lnTo>
                <a:lnTo>
                  <a:pt x="232" y="22692"/>
                </a:lnTo>
                <a:lnTo>
                  <a:pt x="0" y="84978"/>
                </a:lnTo>
                <a:lnTo>
                  <a:pt x="35890" y="105586"/>
                </a:lnTo>
                <a:lnTo>
                  <a:pt x="70390" y="125499"/>
                </a:lnTo>
                <a:lnTo>
                  <a:pt x="81968" y="132214"/>
                </a:lnTo>
                <a:lnTo>
                  <a:pt x="81968" y="76411"/>
                </a:lnTo>
                <a:lnTo>
                  <a:pt x="81968" y="63908"/>
                </a:lnTo>
                <a:lnTo>
                  <a:pt x="41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flipH="1">
            <a:off x="5410952" y="3372985"/>
            <a:ext cx="3589877" cy="1359092"/>
          </a:xfrm>
          <a:custGeom>
            <a:rect b="b" l="l" r="r" t="t"/>
            <a:pathLst>
              <a:path extrusionOk="0" h="79421" w="209781">
                <a:moveTo>
                  <a:pt x="179680" y="0"/>
                </a:moveTo>
                <a:lnTo>
                  <a:pt x="179680" y="15746"/>
                </a:lnTo>
                <a:lnTo>
                  <a:pt x="95629" y="64602"/>
                </a:lnTo>
                <a:lnTo>
                  <a:pt x="84051" y="57887"/>
                </a:lnTo>
                <a:lnTo>
                  <a:pt x="49551" y="37974"/>
                </a:lnTo>
                <a:lnTo>
                  <a:pt x="13661" y="17366"/>
                </a:lnTo>
                <a:lnTo>
                  <a:pt x="13893" y="12041"/>
                </a:lnTo>
                <a:lnTo>
                  <a:pt x="0" y="20145"/>
                </a:lnTo>
                <a:lnTo>
                  <a:pt x="102807" y="79421"/>
                </a:lnTo>
                <a:lnTo>
                  <a:pt x="209781" y="17366"/>
                </a:lnTo>
                <a:lnTo>
                  <a:pt x="17968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flipH="1">
            <a:off x="7344562" y="2913344"/>
            <a:ext cx="269453" cy="396257"/>
          </a:xfrm>
          <a:custGeom>
            <a:rect b="b" l="l" r="r" t="t"/>
            <a:pathLst>
              <a:path extrusionOk="0" fill="none" h="23156" w="15746">
                <a:moveTo>
                  <a:pt x="0" y="1"/>
                </a:moveTo>
                <a:lnTo>
                  <a:pt x="0" y="1"/>
                </a:lnTo>
                <a:lnTo>
                  <a:pt x="14588" y="23156"/>
                </a:lnTo>
                <a:lnTo>
                  <a:pt x="15745" y="22693"/>
                </a:lnTo>
                <a:lnTo>
                  <a:pt x="15745" y="22693"/>
                </a:lnTo>
                <a:lnTo>
                  <a:pt x="14588" y="2315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flipH="1">
            <a:off x="6619454" y="1375957"/>
            <a:ext cx="2143649" cy="1125335"/>
          </a:xfrm>
          <a:custGeom>
            <a:rect b="b" l="l" r="r" t="t"/>
            <a:pathLst>
              <a:path extrusionOk="0" h="65761" w="125268">
                <a:moveTo>
                  <a:pt x="125267" y="1"/>
                </a:moveTo>
                <a:lnTo>
                  <a:pt x="84284" y="16904"/>
                </a:lnTo>
                <a:lnTo>
                  <a:pt x="1" y="65760"/>
                </a:lnTo>
                <a:lnTo>
                  <a:pt x="40984" y="49089"/>
                </a:lnTo>
                <a:lnTo>
                  <a:pt x="125267" y="1"/>
                </a:lnTo>
                <a:close/>
              </a:path>
            </a:pathLst>
          </a:custGeom>
          <a:solidFill>
            <a:srgbClr val="825A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flipH="1">
            <a:off x="6619454" y="1375957"/>
            <a:ext cx="2143649" cy="1125335"/>
          </a:xfrm>
          <a:custGeom>
            <a:rect b="b" l="l" r="r" t="t"/>
            <a:pathLst>
              <a:path extrusionOk="0" fill="none" h="65761" w="125268">
                <a:moveTo>
                  <a:pt x="125267" y="1"/>
                </a:moveTo>
                <a:lnTo>
                  <a:pt x="84284" y="16904"/>
                </a:lnTo>
                <a:lnTo>
                  <a:pt x="1" y="65760"/>
                </a:lnTo>
                <a:lnTo>
                  <a:pt x="40984" y="49089"/>
                </a:lnTo>
                <a:lnTo>
                  <a:pt x="12526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flipH="1">
            <a:off x="5922085" y="2473535"/>
            <a:ext cx="1442310" cy="2004952"/>
          </a:xfrm>
          <a:custGeom>
            <a:rect b="b" l="l" r="r" t="t"/>
            <a:pathLst>
              <a:path extrusionOk="0" h="117163" w="84284">
                <a:moveTo>
                  <a:pt x="84284" y="0"/>
                </a:moveTo>
                <a:lnTo>
                  <a:pt x="1" y="48857"/>
                </a:lnTo>
                <a:lnTo>
                  <a:pt x="1" y="61360"/>
                </a:lnTo>
                <a:lnTo>
                  <a:pt x="1" y="117163"/>
                </a:lnTo>
                <a:lnTo>
                  <a:pt x="84052" y="68307"/>
                </a:lnTo>
                <a:lnTo>
                  <a:pt x="84284" y="12504"/>
                </a:lnTo>
                <a:lnTo>
                  <a:pt x="84284"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flipH="1">
            <a:off x="5922085" y="2473535"/>
            <a:ext cx="1442310" cy="2004952"/>
          </a:xfrm>
          <a:custGeom>
            <a:rect b="b" l="l" r="r" t="t"/>
            <a:pathLst>
              <a:path extrusionOk="0" fill="none" h="117163" w="84284">
                <a:moveTo>
                  <a:pt x="84284" y="0"/>
                </a:moveTo>
                <a:lnTo>
                  <a:pt x="84284" y="12504"/>
                </a:lnTo>
                <a:lnTo>
                  <a:pt x="84052" y="68307"/>
                </a:lnTo>
                <a:lnTo>
                  <a:pt x="1" y="117163"/>
                </a:lnTo>
                <a:lnTo>
                  <a:pt x="1" y="61360"/>
                </a:lnTo>
                <a:lnTo>
                  <a:pt x="1" y="48857"/>
                </a:lnTo>
                <a:lnTo>
                  <a:pt x="8428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flipH="1">
            <a:off x="5922085" y="1375957"/>
            <a:ext cx="2139679" cy="1933644"/>
          </a:xfrm>
          <a:custGeom>
            <a:rect b="b" l="l" r="r" t="t"/>
            <a:pathLst>
              <a:path extrusionOk="0" h="112996" w="125036">
                <a:moveTo>
                  <a:pt x="84283" y="1"/>
                </a:moveTo>
                <a:lnTo>
                  <a:pt x="0" y="49089"/>
                </a:lnTo>
                <a:lnTo>
                  <a:pt x="40753" y="112996"/>
                </a:lnTo>
                <a:lnTo>
                  <a:pt x="125036" y="64139"/>
                </a:lnTo>
                <a:lnTo>
                  <a:pt x="84283" y="1"/>
                </a:lnTo>
                <a:close/>
              </a:path>
            </a:pathLst>
          </a:custGeom>
          <a:solidFill>
            <a:srgbClr val="FAA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flipH="1">
            <a:off x="5922085" y="1375957"/>
            <a:ext cx="2139679" cy="1933644"/>
          </a:xfrm>
          <a:custGeom>
            <a:rect b="b" l="l" r="r" t="t"/>
            <a:pathLst>
              <a:path extrusionOk="0" fill="none" h="112996" w="125036">
                <a:moveTo>
                  <a:pt x="40753" y="112996"/>
                </a:moveTo>
                <a:lnTo>
                  <a:pt x="125036" y="64139"/>
                </a:lnTo>
                <a:lnTo>
                  <a:pt x="84283" y="1"/>
                </a:lnTo>
                <a:lnTo>
                  <a:pt x="0" y="49089"/>
                </a:lnTo>
                <a:lnTo>
                  <a:pt x="40753" y="11299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flipH="1">
            <a:off x="7364378" y="2215975"/>
            <a:ext cx="1402677" cy="2262512"/>
          </a:xfrm>
          <a:custGeom>
            <a:rect b="b" l="l" r="r" t="t"/>
            <a:pathLst>
              <a:path extrusionOk="0" fill="none" h="132214" w="81968">
                <a:moveTo>
                  <a:pt x="81968" y="63908"/>
                </a:moveTo>
                <a:lnTo>
                  <a:pt x="81968" y="76411"/>
                </a:lnTo>
                <a:lnTo>
                  <a:pt x="81968" y="132214"/>
                </a:lnTo>
                <a:lnTo>
                  <a:pt x="70390" y="125499"/>
                </a:lnTo>
                <a:lnTo>
                  <a:pt x="35890" y="105586"/>
                </a:lnTo>
                <a:lnTo>
                  <a:pt x="0" y="84978"/>
                </a:lnTo>
                <a:lnTo>
                  <a:pt x="232" y="22692"/>
                </a:lnTo>
                <a:lnTo>
                  <a:pt x="232" y="16672"/>
                </a:lnTo>
                <a:lnTo>
                  <a:pt x="41215" y="1"/>
                </a:lnTo>
                <a:lnTo>
                  <a:pt x="81968" y="6390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5922085" y="2584476"/>
            <a:ext cx="1442310" cy="939100"/>
          </a:xfrm>
          <a:custGeom>
            <a:rect b="b" l="l" r="r" t="t"/>
            <a:pathLst>
              <a:path extrusionOk="0" h="54878" w="84284">
                <a:moveTo>
                  <a:pt x="84284" y="1"/>
                </a:moveTo>
                <a:lnTo>
                  <a:pt x="4168" y="46541"/>
                </a:lnTo>
                <a:lnTo>
                  <a:pt x="1158" y="41911"/>
                </a:lnTo>
                <a:lnTo>
                  <a:pt x="1" y="42374"/>
                </a:lnTo>
                <a:lnTo>
                  <a:pt x="1" y="54877"/>
                </a:lnTo>
                <a:lnTo>
                  <a:pt x="84284" y="6021"/>
                </a:lnTo>
                <a:lnTo>
                  <a:pt x="84284"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flipH="1">
            <a:off x="6544176" y="1146153"/>
            <a:ext cx="2424961" cy="1267968"/>
          </a:xfrm>
          <a:custGeom>
            <a:rect b="b" l="l" r="r" t="t"/>
            <a:pathLst>
              <a:path extrusionOk="0" h="74096" w="141707">
                <a:moveTo>
                  <a:pt x="141707" y="0"/>
                </a:moveTo>
                <a:lnTo>
                  <a:pt x="92619" y="20376"/>
                </a:lnTo>
                <a:lnTo>
                  <a:pt x="0" y="74095"/>
                </a:lnTo>
                <a:lnTo>
                  <a:pt x="49088" y="53719"/>
                </a:lnTo>
                <a:lnTo>
                  <a:pt x="141707" y="0"/>
                </a:lnTo>
                <a:close/>
              </a:path>
            </a:pathLst>
          </a:custGeom>
          <a:solidFill>
            <a:srgbClr val="528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flipH="1">
            <a:off x="5708110" y="2461642"/>
            <a:ext cx="1668161" cy="990608"/>
          </a:xfrm>
          <a:custGeom>
            <a:rect b="b" l="l" r="r" t="t"/>
            <a:pathLst>
              <a:path extrusionOk="0" h="57888" w="97482">
                <a:moveTo>
                  <a:pt x="97481" y="1"/>
                </a:moveTo>
                <a:lnTo>
                  <a:pt x="4862" y="53719"/>
                </a:lnTo>
                <a:lnTo>
                  <a:pt x="0" y="57887"/>
                </a:lnTo>
                <a:lnTo>
                  <a:pt x="92619" y="3937"/>
                </a:lnTo>
                <a:lnTo>
                  <a:pt x="9748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flipH="1">
            <a:off x="5708110" y="1146153"/>
            <a:ext cx="2421008" cy="2234773"/>
          </a:xfrm>
          <a:custGeom>
            <a:rect b="b" l="l" r="r" t="t"/>
            <a:pathLst>
              <a:path extrusionOk="0" h="130593" w="141476">
                <a:moveTo>
                  <a:pt x="92619" y="0"/>
                </a:moveTo>
                <a:lnTo>
                  <a:pt x="0" y="53719"/>
                </a:lnTo>
                <a:lnTo>
                  <a:pt x="48856" y="130592"/>
                </a:lnTo>
                <a:lnTo>
                  <a:pt x="141475" y="76874"/>
                </a:lnTo>
                <a:lnTo>
                  <a:pt x="926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flipH="1">
            <a:off x="5708110" y="1146153"/>
            <a:ext cx="2421008" cy="2234773"/>
          </a:xfrm>
          <a:custGeom>
            <a:rect b="b" l="l" r="r" t="t"/>
            <a:pathLst>
              <a:path extrusionOk="0" fill="none" h="130593" w="141476">
                <a:moveTo>
                  <a:pt x="48856" y="130592"/>
                </a:moveTo>
                <a:lnTo>
                  <a:pt x="141475" y="76874"/>
                </a:lnTo>
                <a:lnTo>
                  <a:pt x="92619" y="0"/>
                </a:lnTo>
                <a:lnTo>
                  <a:pt x="0" y="53719"/>
                </a:lnTo>
                <a:lnTo>
                  <a:pt x="48856" y="1305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flipH="1">
            <a:off x="7293053" y="2065402"/>
            <a:ext cx="1676084" cy="1386848"/>
          </a:xfrm>
          <a:custGeom>
            <a:rect b="b" l="l" r="r" t="t"/>
            <a:pathLst>
              <a:path extrusionOk="0" h="81043" w="97945">
                <a:moveTo>
                  <a:pt x="49088" y="1"/>
                </a:moveTo>
                <a:lnTo>
                  <a:pt x="0" y="20377"/>
                </a:lnTo>
                <a:lnTo>
                  <a:pt x="4863" y="30102"/>
                </a:lnTo>
                <a:lnTo>
                  <a:pt x="49088" y="11578"/>
                </a:lnTo>
                <a:lnTo>
                  <a:pt x="93082" y="81042"/>
                </a:lnTo>
                <a:lnTo>
                  <a:pt x="97944" y="76874"/>
                </a:lnTo>
                <a:lnTo>
                  <a:pt x="49088" y="1"/>
                </a:lnTo>
                <a:close/>
              </a:path>
            </a:pathLst>
          </a:custGeom>
          <a:solidFill>
            <a:srgbClr val="446B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flipH="1">
            <a:off x="7562489" y="3380908"/>
            <a:ext cx="459659" cy="982685"/>
          </a:xfrm>
          <a:custGeom>
            <a:rect b="b" l="l" r="r" t="t"/>
            <a:pathLst>
              <a:path extrusionOk="0" h="57425" w="26861">
                <a:moveTo>
                  <a:pt x="6021" y="0"/>
                </a:moveTo>
                <a:lnTo>
                  <a:pt x="5095" y="464"/>
                </a:lnTo>
                <a:lnTo>
                  <a:pt x="4169" y="927"/>
                </a:lnTo>
                <a:lnTo>
                  <a:pt x="3243" y="1390"/>
                </a:lnTo>
                <a:lnTo>
                  <a:pt x="2548" y="2084"/>
                </a:lnTo>
                <a:lnTo>
                  <a:pt x="1853" y="3011"/>
                </a:lnTo>
                <a:lnTo>
                  <a:pt x="1159" y="3937"/>
                </a:lnTo>
                <a:lnTo>
                  <a:pt x="696" y="5095"/>
                </a:lnTo>
                <a:lnTo>
                  <a:pt x="464" y="6484"/>
                </a:lnTo>
                <a:lnTo>
                  <a:pt x="233" y="7873"/>
                </a:lnTo>
                <a:lnTo>
                  <a:pt x="233" y="9494"/>
                </a:lnTo>
                <a:lnTo>
                  <a:pt x="1" y="41910"/>
                </a:lnTo>
                <a:lnTo>
                  <a:pt x="2548" y="43300"/>
                </a:lnTo>
                <a:lnTo>
                  <a:pt x="24545" y="56035"/>
                </a:lnTo>
                <a:lnTo>
                  <a:pt x="26860" y="57424"/>
                </a:lnTo>
                <a:lnTo>
                  <a:pt x="26860" y="24776"/>
                </a:lnTo>
                <a:lnTo>
                  <a:pt x="26629" y="21534"/>
                </a:lnTo>
                <a:lnTo>
                  <a:pt x="25934" y="18293"/>
                </a:lnTo>
                <a:lnTo>
                  <a:pt x="24545" y="15051"/>
                </a:lnTo>
                <a:lnTo>
                  <a:pt x="22924" y="11809"/>
                </a:lnTo>
                <a:lnTo>
                  <a:pt x="21072" y="8799"/>
                </a:lnTo>
                <a:lnTo>
                  <a:pt x="18756" y="6021"/>
                </a:lnTo>
                <a:lnTo>
                  <a:pt x="16209" y="3705"/>
                </a:lnTo>
                <a:lnTo>
                  <a:pt x="13662" y="1853"/>
                </a:lnTo>
                <a:lnTo>
                  <a:pt x="12273" y="1158"/>
                </a:lnTo>
                <a:lnTo>
                  <a:pt x="10884" y="464"/>
                </a:lnTo>
                <a:lnTo>
                  <a:pt x="9494" y="232"/>
                </a:lnTo>
                <a:lnTo>
                  <a:pt x="83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flipH="1">
            <a:off x="7602122" y="3420524"/>
            <a:ext cx="376441" cy="919283"/>
          </a:xfrm>
          <a:custGeom>
            <a:rect b="b" l="l" r="r" t="t"/>
            <a:pathLst>
              <a:path extrusionOk="0" h="53720" w="21998">
                <a:moveTo>
                  <a:pt x="5095" y="1"/>
                </a:moveTo>
                <a:lnTo>
                  <a:pt x="3937" y="233"/>
                </a:lnTo>
                <a:lnTo>
                  <a:pt x="3011" y="464"/>
                </a:lnTo>
                <a:lnTo>
                  <a:pt x="2085" y="1159"/>
                </a:lnTo>
                <a:lnTo>
                  <a:pt x="1390" y="1853"/>
                </a:lnTo>
                <a:lnTo>
                  <a:pt x="696" y="3011"/>
                </a:lnTo>
                <a:lnTo>
                  <a:pt x="233" y="4169"/>
                </a:lnTo>
                <a:lnTo>
                  <a:pt x="1" y="5558"/>
                </a:lnTo>
                <a:lnTo>
                  <a:pt x="1" y="7179"/>
                </a:lnTo>
                <a:lnTo>
                  <a:pt x="1" y="40985"/>
                </a:lnTo>
                <a:lnTo>
                  <a:pt x="21998" y="53720"/>
                </a:lnTo>
                <a:lnTo>
                  <a:pt x="21998" y="22461"/>
                </a:lnTo>
                <a:lnTo>
                  <a:pt x="21766" y="19682"/>
                </a:lnTo>
                <a:lnTo>
                  <a:pt x="21072" y="16672"/>
                </a:lnTo>
                <a:lnTo>
                  <a:pt x="19914" y="13662"/>
                </a:lnTo>
                <a:lnTo>
                  <a:pt x="18293" y="10652"/>
                </a:lnTo>
                <a:lnTo>
                  <a:pt x="16672" y="7874"/>
                </a:lnTo>
                <a:lnTo>
                  <a:pt x="14588" y="5327"/>
                </a:lnTo>
                <a:lnTo>
                  <a:pt x="12273" y="3243"/>
                </a:lnTo>
                <a:lnTo>
                  <a:pt x="9726" y="1622"/>
                </a:lnTo>
                <a:lnTo>
                  <a:pt x="8568" y="927"/>
                </a:lnTo>
                <a:lnTo>
                  <a:pt x="7410" y="464"/>
                </a:lnTo>
                <a:lnTo>
                  <a:pt x="602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flipH="1">
            <a:off x="8137024" y="3103549"/>
            <a:ext cx="530984" cy="697386"/>
          </a:xfrm>
          <a:custGeom>
            <a:rect b="b" l="l" r="r" t="t"/>
            <a:pathLst>
              <a:path extrusionOk="0" h="40753" w="31029">
                <a:moveTo>
                  <a:pt x="1" y="0"/>
                </a:moveTo>
                <a:lnTo>
                  <a:pt x="1" y="11346"/>
                </a:lnTo>
                <a:lnTo>
                  <a:pt x="1" y="12504"/>
                </a:lnTo>
                <a:lnTo>
                  <a:pt x="1" y="22923"/>
                </a:lnTo>
                <a:lnTo>
                  <a:pt x="14125" y="31027"/>
                </a:lnTo>
                <a:lnTo>
                  <a:pt x="15051" y="31491"/>
                </a:lnTo>
                <a:lnTo>
                  <a:pt x="31028" y="40752"/>
                </a:lnTo>
                <a:lnTo>
                  <a:pt x="31028" y="38437"/>
                </a:lnTo>
                <a:lnTo>
                  <a:pt x="31028" y="30333"/>
                </a:lnTo>
                <a:lnTo>
                  <a:pt x="31028" y="29407"/>
                </a:lnTo>
                <a:lnTo>
                  <a:pt x="31028" y="17829"/>
                </a:lnTo>
                <a:lnTo>
                  <a:pt x="15051" y="8567"/>
                </a:lnTo>
                <a:lnTo>
                  <a:pt x="14125" y="8104"/>
                </a:lnTo>
                <a:lnTo>
                  <a:pt x="1853" y="92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flipH="1">
            <a:off x="8137024" y="3119395"/>
            <a:ext cx="499274" cy="641907"/>
          </a:xfrm>
          <a:custGeom>
            <a:rect b="b" l="l" r="r" t="t"/>
            <a:pathLst>
              <a:path extrusionOk="0" h="37511" w="29176">
                <a:moveTo>
                  <a:pt x="0" y="0"/>
                </a:moveTo>
                <a:lnTo>
                  <a:pt x="0" y="9262"/>
                </a:lnTo>
                <a:lnTo>
                  <a:pt x="0" y="10188"/>
                </a:lnTo>
                <a:lnTo>
                  <a:pt x="0" y="20608"/>
                </a:lnTo>
                <a:lnTo>
                  <a:pt x="14125" y="28712"/>
                </a:lnTo>
                <a:lnTo>
                  <a:pt x="14819" y="29175"/>
                </a:lnTo>
                <a:lnTo>
                  <a:pt x="29175" y="37511"/>
                </a:lnTo>
                <a:lnTo>
                  <a:pt x="29175" y="29407"/>
                </a:lnTo>
                <a:lnTo>
                  <a:pt x="29175" y="28481"/>
                </a:lnTo>
                <a:lnTo>
                  <a:pt x="29175" y="16903"/>
                </a:lnTo>
                <a:lnTo>
                  <a:pt x="13198" y="7641"/>
                </a:lnTo>
                <a:lnTo>
                  <a:pt x="12272" y="7178"/>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flipH="1">
            <a:off x="8137024" y="3242229"/>
            <a:ext cx="530984" cy="400210"/>
          </a:xfrm>
          <a:custGeom>
            <a:rect b="b" l="l" r="r" t="t"/>
            <a:pathLst>
              <a:path extrusionOk="0" h="23387" w="31029">
                <a:moveTo>
                  <a:pt x="14125" y="0"/>
                </a:moveTo>
                <a:lnTo>
                  <a:pt x="14125" y="11578"/>
                </a:lnTo>
                <a:lnTo>
                  <a:pt x="1" y="3242"/>
                </a:lnTo>
                <a:lnTo>
                  <a:pt x="1" y="4400"/>
                </a:lnTo>
                <a:lnTo>
                  <a:pt x="14125" y="12504"/>
                </a:lnTo>
                <a:lnTo>
                  <a:pt x="14125" y="22923"/>
                </a:lnTo>
                <a:lnTo>
                  <a:pt x="15051" y="23387"/>
                </a:lnTo>
                <a:lnTo>
                  <a:pt x="15051" y="12967"/>
                </a:lnTo>
                <a:lnTo>
                  <a:pt x="31028" y="22229"/>
                </a:lnTo>
                <a:lnTo>
                  <a:pt x="31028" y="21303"/>
                </a:lnTo>
                <a:lnTo>
                  <a:pt x="15051" y="12041"/>
                </a:lnTo>
                <a:lnTo>
                  <a:pt x="15051" y="463"/>
                </a:lnTo>
                <a:lnTo>
                  <a:pt x="141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flipH="1">
            <a:off x="6734364" y="3432417"/>
            <a:ext cx="368518" cy="483428"/>
          </a:xfrm>
          <a:custGeom>
            <a:rect b="b" l="l" r="r" t="t"/>
            <a:pathLst>
              <a:path extrusionOk="0" h="28250" w="21535">
                <a:moveTo>
                  <a:pt x="21535" y="1"/>
                </a:moveTo>
                <a:lnTo>
                  <a:pt x="20145" y="695"/>
                </a:lnTo>
                <a:lnTo>
                  <a:pt x="11578" y="5789"/>
                </a:lnTo>
                <a:lnTo>
                  <a:pt x="11115" y="6021"/>
                </a:lnTo>
                <a:lnTo>
                  <a:pt x="1" y="12504"/>
                </a:lnTo>
                <a:lnTo>
                  <a:pt x="1" y="20377"/>
                </a:lnTo>
                <a:lnTo>
                  <a:pt x="1" y="21071"/>
                </a:lnTo>
                <a:lnTo>
                  <a:pt x="1" y="26629"/>
                </a:lnTo>
                <a:lnTo>
                  <a:pt x="1" y="28249"/>
                </a:lnTo>
                <a:lnTo>
                  <a:pt x="11115" y="21998"/>
                </a:lnTo>
                <a:lnTo>
                  <a:pt x="11810" y="21534"/>
                </a:lnTo>
                <a:lnTo>
                  <a:pt x="21535" y="15977"/>
                </a:lnTo>
                <a:lnTo>
                  <a:pt x="21535" y="8799"/>
                </a:lnTo>
                <a:lnTo>
                  <a:pt x="21535" y="8105"/>
                </a:lnTo>
                <a:lnTo>
                  <a:pt x="215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flipH="1">
            <a:off x="6754180" y="3444310"/>
            <a:ext cx="348701" cy="443796"/>
          </a:xfrm>
          <a:custGeom>
            <a:rect b="b" l="l" r="r" t="t"/>
            <a:pathLst>
              <a:path extrusionOk="0" h="25934" w="20377">
                <a:moveTo>
                  <a:pt x="20145" y="0"/>
                </a:moveTo>
                <a:lnTo>
                  <a:pt x="11578" y="5094"/>
                </a:lnTo>
                <a:lnTo>
                  <a:pt x="11115" y="5326"/>
                </a:lnTo>
                <a:lnTo>
                  <a:pt x="1" y="11809"/>
                </a:lnTo>
                <a:lnTo>
                  <a:pt x="1" y="19682"/>
                </a:lnTo>
                <a:lnTo>
                  <a:pt x="1" y="20376"/>
                </a:lnTo>
                <a:lnTo>
                  <a:pt x="1" y="25934"/>
                </a:lnTo>
                <a:lnTo>
                  <a:pt x="9957" y="20376"/>
                </a:lnTo>
                <a:lnTo>
                  <a:pt x="10420" y="19913"/>
                </a:lnTo>
                <a:lnTo>
                  <a:pt x="20377" y="14356"/>
                </a:lnTo>
                <a:lnTo>
                  <a:pt x="20377" y="7178"/>
                </a:lnTo>
                <a:lnTo>
                  <a:pt x="20377" y="6484"/>
                </a:lnTo>
                <a:lnTo>
                  <a:pt x="2014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flipH="1">
            <a:off x="6734364" y="3531481"/>
            <a:ext cx="368518" cy="277377"/>
          </a:xfrm>
          <a:custGeom>
            <a:rect b="b" l="l" r="r" t="t"/>
            <a:pathLst>
              <a:path extrusionOk="0" h="16209" w="21535">
                <a:moveTo>
                  <a:pt x="11578" y="0"/>
                </a:moveTo>
                <a:lnTo>
                  <a:pt x="11115" y="232"/>
                </a:lnTo>
                <a:lnTo>
                  <a:pt x="11115" y="8336"/>
                </a:lnTo>
                <a:lnTo>
                  <a:pt x="1" y="14588"/>
                </a:lnTo>
                <a:lnTo>
                  <a:pt x="1" y="15282"/>
                </a:lnTo>
                <a:lnTo>
                  <a:pt x="11115" y="8799"/>
                </a:lnTo>
                <a:lnTo>
                  <a:pt x="11115" y="16209"/>
                </a:lnTo>
                <a:lnTo>
                  <a:pt x="11810" y="15745"/>
                </a:lnTo>
                <a:lnTo>
                  <a:pt x="11810" y="8568"/>
                </a:lnTo>
                <a:lnTo>
                  <a:pt x="21535" y="3010"/>
                </a:lnTo>
                <a:lnTo>
                  <a:pt x="21535" y="2316"/>
                </a:lnTo>
                <a:lnTo>
                  <a:pt x="11810" y="7873"/>
                </a:lnTo>
                <a:lnTo>
                  <a:pt x="115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flipH="1">
            <a:off x="6140013" y="3119395"/>
            <a:ext cx="368518" cy="483428"/>
          </a:xfrm>
          <a:custGeom>
            <a:rect b="b" l="l" r="r" t="t"/>
            <a:pathLst>
              <a:path extrusionOk="0" h="28250" w="21535">
                <a:moveTo>
                  <a:pt x="21303" y="0"/>
                </a:moveTo>
                <a:lnTo>
                  <a:pt x="20145" y="695"/>
                </a:lnTo>
                <a:lnTo>
                  <a:pt x="11578" y="5558"/>
                </a:lnTo>
                <a:lnTo>
                  <a:pt x="11115" y="6021"/>
                </a:lnTo>
                <a:lnTo>
                  <a:pt x="1" y="12272"/>
                </a:lnTo>
                <a:lnTo>
                  <a:pt x="1" y="20377"/>
                </a:lnTo>
                <a:lnTo>
                  <a:pt x="1" y="21071"/>
                </a:lnTo>
                <a:lnTo>
                  <a:pt x="1" y="26628"/>
                </a:lnTo>
                <a:lnTo>
                  <a:pt x="1" y="28249"/>
                </a:lnTo>
                <a:lnTo>
                  <a:pt x="11115" y="21766"/>
                </a:lnTo>
                <a:lnTo>
                  <a:pt x="11578" y="21534"/>
                </a:lnTo>
                <a:lnTo>
                  <a:pt x="21534" y="15746"/>
                </a:lnTo>
                <a:lnTo>
                  <a:pt x="21534" y="8568"/>
                </a:lnTo>
                <a:lnTo>
                  <a:pt x="21534" y="7873"/>
                </a:lnTo>
                <a:lnTo>
                  <a:pt x="21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flipH="1">
            <a:off x="6163782" y="3131288"/>
            <a:ext cx="344748" cy="443796"/>
          </a:xfrm>
          <a:custGeom>
            <a:rect b="b" l="l" r="r" t="t"/>
            <a:pathLst>
              <a:path extrusionOk="0" h="25934" w="20146">
                <a:moveTo>
                  <a:pt x="20145" y="0"/>
                </a:moveTo>
                <a:lnTo>
                  <a:pt x="11578" y="4863"/>
                </a:lnTo>
                <a:lnTo>
                  <a:pt x="11115" y="5326"/>
                </a:lnTo>
                <a:lnTo>
                  <a:pt x="1" y="11577"/>
                </a:lnTo>
                <a:lnTo>
                  <a:pt x="1" y="19682"/>
                </a:lnTo>
                <a:lnTo>
                  <a:pt x="1" y="20376"/>
                </a:lnTo>
                <a:lnTo>
                  <a:pt x="1" y="25933"/>
                </a:lnTo>
                <a:lnTo>
                  <a:pt x="9957" y="20145"/>
                </a:lnTo>
                <a:lnTo>
                  <a:pt x="10420" y="19913"/>
                </a:lnTo>
                <a:lnTo>
                  <a:pt x="20145" y="14124"/>
                </a:lnTo>
                <a:lnTo>
                  <a:pt x="20145" y="6946"/>
                </a:lnTo>
                <a:lnTo>
                  <a:pt x="20145" y="6252"/>
                </a:lnTo>
                <a:lnTo>
                  <a:pt x="2014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flipH="1">
            <a:off x="6140013" y="3214489"/>
            <a:ext cx="368518" cy="277377"/>
          </a:xfrm>
          <a:custGeom>
            <a:rect b="b" l="l" r="r" t="t"/>
            <a:pathLst>
              <a:path extrusionOk="0" h="16209" w="21535">
                <a:moveTo>
                  <a:pt x="11578" y="1"/>
                </a:moveTo>
                <a:lnTo>
                  <a:pt x="11115" y="464"/>
                </a:lnTo>
                <a:lnTo>
                  <a:pt x="11115" y="8336"/>
                </a:lnTo>
                <a:lnTo>
                  <a:pt x="1" y="14820"/>
                </a:lnTo>
                <a:lnTo>
                  <a:pt x="1" y="15514"/>
                </a:lnTo>
                <a:lnTo>
                  <a:pt x="11115" y="9031"/>
                </a:lnTo>
                <a:lnTo>
                  <a:pt x="11115" y="16209"/>
                </a:lnTo>
                <a:lnTo>
                  <a:pt x="11578" y="15977"/>
                </a:lnTo>
                <a:lnTo>
                  <a:pt x="11578" y="8799"/>
                </a:lnTo>
                <a:lnTo>
                  <a:pt x="21534" y="3011"/>
                </a:lnTo>
                <a:lnTo>
                  <a:pt x="21534" y="2316"/>
                </a:lnTo>
                <a:lnTo>
                  <a:pt x="11578" y="8105"/>
                </a:lnTo>
                <a:lnTo>
                  <a:pt x="115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flipH="1">
            <a:off x="7958729" y="2612215"/>
            <a:ext cx="340778" cy="435872"/>
          </a:xfrm>
          <a:custGeom>
            <a:rect b="b" l="l" r="r" t="t"/>
            <a:pathLst>
              <a:path extrusionOk="0" h="25471" w="19914">
                <a:moveTo>
                  <a:pt x="5558" y="0"/>
                </a:moveTo>
                <a:lnTo>
                  <a:pt x="4169" y="232"/>
                </a:lnTo>
                <a:lnTo>
                  <a:pt x="2779" y="695"/>
                </a:lnTo>
                <a:lnTo>
                  <a:pt x="1622" y="1621"/>
                </a:lnTo>
                <a:lnTo>
                  <a:pt x="927" y="3010"/>
                </a:lnTo>
                <a:lnTo>
                  <a:pt x="232" y="4631"/>
                </a:lnTo>
                <a:lnTo>
                  <a:pt x="1" y="6715"/>
                </a:lnTo>
                <a:lnTo>
                  <a:pt x="1" y="6947"/>
                </a:lnTo>
                <a:lnTo>
                  <a:pt x="1" y="7641"/>
                </a:lnTo>
                <a:lnTo>
                  <a:pt x="232" y="9957"/>
                </a:lnTo>
                <a:lnTo>
                  <a:pt x="927" y="12272"/>
                </a:lnTo>
                <a:lnTo>
                  <a:pt x="1853" y="14356"/>
                </a:lnTo>
                <a:lnTo>
                  <a:pt x="2779" y="16672"/>
                </a:lnTo>
                <a:lnTo>
                  <a:pt x="4169" y="18756"/>
                </a:lnTo>
                <a:lnTo>
                  <a:pt x="5789" y="20608"/>
                </a:lnTo>
                <a:lnTo>
                  <a:pt x="7410" y="22229"/>
                </a:lnTo>
                <a:lnTo>
                  <a:pt x="9031" y="23618"/>
                </a:lnTo>
                <a:lnTo>
                  <a:pt x="9957" y="24081"/>
                </a:lnTo>
                <a:lnTo>
                  <a:pt x="11810" y="25007"/>
                </a:lnTo>
                <a:lnTo>
                  <a:pt x="13662" y="25471"/>
                </a:lnTo>
                <a:lnTo>
                  <a:pt x="15283" y="25471"/>
                </a:lnTo>
                <a:lnTo>
                  <a:pt x="16672" y="25007"/>
                </a:lnTo>
                <a:lnTo>
                  <a:pt x="18061" y="24081"/>
                </a:lnTo>
                <a:lnTo>
                  <a:pt x="18988" y="22924"/>
                </a:lnTo>
                <a:lnTo>
                  <a:pt x="19682" y="21071"/>
                </a:lnTo>
                <a:lnTo>
                  <a:pt x="19914" y="19219"/>
                </a:lnTo>
                <a:lnTo>
                  <a:pt x="19914" y="18524"/>
                </a:lnTo>
                <a:lnTo>
                  <a:pt x="19914" y="18293"/>
                </a:lnTo>
                <a:lnTo>
                  <a:pt x="19682" y="15746"/>
                </a:lnTo>
                <a:lnTo>
                  <a:pt x="19219" y="13430"/>
                </a:lnTo>
                <a:lnTo>
                  <a:pt x="18293" y="10883"/>
                </a:lnTo>
                <a:lnTo>
                  <a:pt x="16904" y="8568"/>
                </a:lnTo>
                <a:lnTo>
                  <a:pt x="15514" y="6484"/>
                </a:lnTo>
                <a:lnTo>
                  <a:pt x="13893" y="4400"/>
                </a:lnTo>
                <a:lnTo>
                  <a:pt x="12041" y="2779"/>
                </a:lnTo>
                <a:lnTo>
                  <a:pt x="9957" y="1390"/>
                </a:lnTo>
                <a:lnTo>
                  <a:pt x="9957" y="1158"/>
                </a:lnTo>
                <a:lnTo>
                  <a:pt x="9263" y="927"/>
                </a:lnTo>
                <a:lnTo>
                  <a:pt x="7410" y="232"/>
                </a:lnTo>
                <a:lnTo>
                  <a:pt x="55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flipH="1">
            <a:off x="7994392" y="2659753"/>
            <a:ext cx="269453" cy="340778"/>
          </a:xfrm>
          <a:custGeom>
            <a:rect b="b" l="l" r="r" t="t"/>
            <a:pathLst>
              <a:path extrusionOk="0" h="19914" w="15746">
                <a:moveTo>
                  <a:pt x="3474" y="1"/>
                </a:moveTo>
                <a:lnTo>
                  <a:pt x="2316" y="464"/>
                </a:lnTo>
                <a:lnTo>
                  <a:pt x="1390" y="1159"/>
                </a:lnTo>
                <a:lnTo>
                  <a:pt x="695" y="2316"/>
                </a:lnTo>
                <a:lnTo>
                  <a:pt x="232" y="3706"/>
                </a:lnTo>
                <a:lnTo>
                  <a:pt x="1" y="5327"/>
                </a:lnTo>
                <a:lnTo>
                  <a:pt x="232" y="7410"/>
                </a:lnTo>
                <a:lnTo>
                  <a:pt x="695" y="9263"/>
                </a:lnTo>
                <a:lnTo>
                  <a:pt x="1390" y="11115"/>
                </a:lnTo>
                <a:lnTo>
                  <a:pt x="2316" y="13199"/>
                </a:lnTo>
                <a:lnTo>
                  <a:pt x="3474" y="14820"/>
                </a:lnTo>
                <a:lnTo>
                  <a:pt x="4863" y="16441"/>
                </a:lnTo>
                <a:lnTo>
                  <a:pt x="6252" y="17830"/>
                </a:lnTo>
                <a:lnTo>
                  <a:pt x="7873" y="18988"/>
                </a:lnTo>
                <a:lnTo>
                  <a:pt x="9494" y="19682"/>
                </a:lnTo>
                <a:lnTo>
                  <a:pt x="10883" y="19914"/>
                </a:lnTo>
                <a:lnTo>
                  <a:pt x="12273" y="19914"/>
                </a:lnTo>
                <a:lnTo>
                  <a:pt x="13430" y="19451"/>
                </a:lnTo>
                <a:lnTo>
                  <a:pt x="14357" y="18756"/>
                </a:lnTo>
                <a:lnTo>
                  <a:pt x="15051" y="17599"/>
                </a:lnTo>
                <a:lnTo>
                  <a:pt x="15514" y="16209"/>
                </a:lnTo>
                <a:lnTo>
                  <a:pt x="15746" y="14357"/>
                </a:lnTo>
                <a:lnTo>
                  <a:pt x="15514" y="12504"/>
                </a:lnTo>
                <a:lnTo>
                  <a:pt x="15051" y="10652"/>
                </a:lnTo>
                <a:lnTo>
                  <a:pt x="14357" y="8568"/>
                </a:lnTo>
                <a:lnTo>
                  <a:pt x="13430" y="6716"/>
                </a:lnTo>
                <a:lnTo>
                  <a:pt x="12273" y="5095"/>
                </a:lnTo>
                <a:lnTo>
                  <a:pt x="10883" y="3474"/>
                </a:lnTo>
                <a:lnTo>
                  <a:pt x="9494" y="2085"/>
                </a:lnTo>
                <a:lnTo>
                  <a:pt x="7873" y="927"/>
                </a:lnTo>
                <a:lnTo>
                  <a:pt x="6252" y="232"/>
                </a:lnTo>
                <a:lnTo>
                  <a:pt x="4863"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flipH="1">
            <a:off x="7958729" y="2628061"/>
            <a:ext cx="340778" cy="396257"/>
          </a:xfrm>
          <a:custGeom>
            <a:rect b="b" l="l" r="r" t="t"/>
            <a:pathLst>
              <a:path extrusionOk="0" h="23156" w="19914">
                <a:moveTo>
                  <a:pt x="9263" y="1"/>
                </a:moveTo>
                <a:lnTo>
                  <a:pt x="9263" y="2316"/>
                </a:lnTo>
                <a:lnTo>
                  <a:pt x="9031" y="11115"/>
                </a:lnTo>
                <a:lnTo>
                  <a:pt x="2316" y="7179"/>
                </a:lnTo>
                <a:lnTo>
                  <a:pt x="1" y="5789"/>
                </a:lnTo>
                <a:lnTo>
                  <a:pt x="1" y="6021"/>
                </a:lnTo>
                <a:lnTo>
                  <a:pt x="1" y="6715"/>
                </a:lnTo>
                <a:lnTo>
                  <a:pt x="2316" y="8105"/>
                </a:lnTo>
                <a:lnTo>
                  <a:pt x="9031" y="12041"/>
                </a:lnTo>
                <a:lnTo>
                  <a:pt x="9031" y="20145"/>
                </a:lnTo>
                <a:lnTo>
                  <a:pt x="9031" y="22692"/>
                </a:lnTo>
                <a:lnTo>
                  <a:pt x="9957" y="23155"/>
                </a:lnTo>
                <a:lnTo>
                  <a:pt x="9957" y="20840"/>
                </a:lnTo>
                <a:lnTo>
                  <a:pt x="9957" y="12504"/>
                </a:lnTo>
                <a:lnTo>
                  <a:pt x="17830" y="17135"/>
                </a:lnTo>
                <a:lnTo>
                  <a:pt x="19914" y="18293"/>
                </a:lnTo>
                <a:lnTo>
                  <a:pt x="19914" y="17598"/>
                </a:lnTo>
                <a:lnTo>
                  <a:pt x="19914" y="17367"/>
                </a:lnTo>
                <a:lnTo>
                  <a:pt x="17830" y="15977"/>
                </a:lnTo>
                <a:lnTo>
                  <a:pt x="9957" y="11578"/>
                </a:lnTo>
                <a:lnTo>
                  <a:pt x="9957" y="2779"/>
                </a:lnTo>
                <a:lnTo>
                  <a:pt x="9957" y="232"/>
                </a:lnTo>
                <a:lnTo>
                  <a:pt x="9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flipH="1">
            <a:off x="6508513" y="1926722"/>
            <a:ext cx="281347" cy="657770"/>
          </a:xfrm>
          <a:custGeom>
            <a:rect b="b" l="l" r="r" t="t"/>
            <a:pathLst>
              <a:path extrusionOk="0" h="38438" w="16441">
                <a:moveTo>
                  <a:pt x="16441" y="1"/>
                </a:moveTo>
                <a:lnTo>
                  <a:pt x="1" y="9494"/>
                </a:lnTo>
                <a:lnTo>
                  <a:pt x="1" y="15746"/>
                </a:lnTo>
                <a:lnTo>
                  <a:pt x="1" y="38438"/>
                </a:lnTo>
                <a:lnTo>
                  <a:pt x="16441" y="28944"/>
                </a:lnTo>
                <a:lnTo>
                  <a:pt x="16441" y="6253"/>
                </a:lnTo>
                <a:lnTo>
                  <a:pt x="16441"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flipH="1">
            <a:off x="6508513" y="1926722"/>
            <a:ext cx="281347" cy="657770"/>
          </a:xfrm>
          <a:custGeom>
            <a:rect b="b" l="l" r="r" t="t"/>
            <a:pathLst>
              <a:path extrusionOk="0" fill="none" h="38438" w="16441">
                <a:moveTo>
                  <a:pt x="16441" y="1"/>
                </a:moveTo>
                <a:lnTo>
                  <a:pt x="16441" y="6253"/>
                </a:lnTo>
                <a:lnTo>
                  <a:pt x="16441" y="28944"/>
                </a:lnTo>
                <a:lnTo>
                  <a:pt x="1" y="38438"/>
                </a:lnTo>
                <a:lnTo>
                  <a:pt x="1" y="15746"/>
                </a:lnTo>
                <a:lnTo>
                  <a:pt x="1" y="9494"/>
                </a:lnTo>
                <a:lnTo>
                  <a:pt x="164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flipH="1">
            <a:off x="6789843" y="1926722"/>
            <a:ext cx="285300" cy="657770"/>
          </a:xfrm>
          <a:custGeom>
            <a:rect b="b" l="l" r="r" t="t"/>
            <a:pathLst>
              <a:path extrusionOk="0" h="38438" w="16672">
                <a:moveTo>
                  <a:pt x="232" y="1"/>
                </a:moveTo>
                <a:lnTo>
                  <a:pt x="232" y="6484"/>
                </a:lnTo>
                <a:lnTo>
                  <a:pt x="1" y="28944"/>
                </a:lnTo>
                <a:lnTo>
                  <a:pt x="16672" y="38438"/>
                </a:lnTo>
                <a:lnTo>
                  <a:pt x="16672" y="15746"/>
                </a:lnTo>
                <a:lnTo>
                  <a:pt x="16672" y="9494"/>
                </a:lnTo>
                <a:lnTo>
                  <a:pt x="2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flipH="1">
            <a:off x="6789843" y="1926722"/>
            <a:ext cx="285300" cy="657770"/>
          </a:xfrm>
          <a:custGeom>
            <a:rect b="b" l="l" r="r" t="t"/>
            <a:pathLst>
              <a:path extrusionOk="0" fill="none" h="38438" w="16672">
                <a:moveTo>
                  <a:pt x="16672" y="9494"/>
                </a:moveTo>
                <a:lnTo>
                  <a:pt x="16672" y="15746"/>
                </a:lnTo>
                <a:lnTo>
                  <a:pt x="16672" y="38438"/>
                </a:lnTo>
                <a:lnTo>
                  <a:pt x="1" y="28944"/>
                </a:lnTo>
                <a:lnTo>
                  <a:pt x="232" y="6484"/>
                </a:lnTo>
                <a:lnTo>
                  <a:pt x="232" y="1"/>
                </a:lnTo>
                <a:lnTo>
                  <a:pt x="16672" y="949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flipH="1">
            <a:off x="6508513" y="1764273"/>
            <a:ext cx="562659" cy="324932"/>
          </a:xfrm>
          <a:custGeom>
            <a:rect b="b" l="l" r="r" t="t"/>
            <a:pathLst>
              <a:path extrusionOk="0" h="18988" w="32880">
                <a:moveTo>
                  <a:pt x="16440" y="0"/>
                </a:moveTo>
                <a:lnTo>
                  <a:pt x="0" y="9494"/>
                </a:lnTo>
                <a:lnTo>
                  <a:pt x="16440" y="18987"/>
                </a:lnTo>
                <a:lnTo>
                  <a:pt x="32880" y="9494"/>
                </a:lnTo>
                <a:lnTo>
                  <a:pt x="16440" y="0"/>
                </a:lnTo>
                <a:close/>
              </a:path>
            </a:pathLst>
          </a:custGeom>
          <a:solidFill>
            <a:srgbClr val="006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flipH="1">
            <a:off x="6508513" y="1764273"/>
            <a:ext cx="562659" cy="324932"/>
          </a:xfrm>
          <a:custGeom>
            <a:rect b="b" l="l" r="r" t="t"/>
            <a:pathLst>
              <a:path extrusionOk="0" fill="none" h="18988" w="32880">
                <a:moveTo>
                  <a:pt x="32880" y="9494"/>
                </a:moveTo>
                <a:lnTo>
                  <a:pt x="16440" y="0"/>
                </a:lnTo>
                <a:lnTo>
                  <a:pt x="0" y="9494"/>
                </a:lnTo>
                <a:lnTo>
                  <a:pt x="16440" y="18987"/>
                </a:lnTo>
                <a:lnTo>
                  <a:pt x="32880" y="949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flipH="1">
            <a:off x="7071155" y="1926722"/>
            <a:ext cx="17" cy="17"/>
          </a:xfrm>
          <a:custGeom>
            <a:rect b="b" l="l" r="r" t="t"/>
            <a:pathLst>
              <a:path extrusionOk="0" h="1" w="1">
                <a:moveTo>
                  <a:pt x="0" y="1"/>
                </a:moveTo>
                <a:lnTo>
                  <a:pt x="0" y="1"/>
                </a:lnTo>
                <a:lnTo>
                  <a:pt x="0" y="1"/>
                </a:lnTo>
                <a:lnTo>
                  <a:pt x="0" y="1"/>
                </a:lnTo>
                <a:close/>
              </a:path>
            </a:pathLst>
          </a:custGeom>
          <a:solidFill>
            <a:srgbClr val="E09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flipH="1">
            <a:off x="7071155" y="1926722"/>
            <a:ext cx="17" cy="17"/>
          </a:xfrm>
          <a:custGeom>
            <a:rect b="b" l="l" r="r" t="t"/>
            <a:pathLst>
              <a:path extrusionOk="0" fill="none" h="1" w="1">
                <a:moveTo>
                  <a:pt x="0" y="1"/>
                </a:moveTo>
                <a:lnTo>
                  <a:pt x="0" y="1"/>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flipH="1">
            <a:off x="6508513" y="1926722"/>
            <a:ext cx="281347" cy="269453"/>
          </a:xfrm>
          <a:custGeom>
            <a:rect b="b" l="l" r="r" t="t"/>
            <a:pathLst>
              <a:path extrusionOk="0" h="15746" w="16441">
                <a:moveTo>
                  <a:pt x="16441" y="1"/>
                </a:moveTo>
                <a:lnTo>
                  <a:pt x="1" y="9494"/>
                </a:lnTo>
                <a:lnTo>
                  <a:pt x="1" y="15746"/>
                </a:lnTo>
                <a:lnTo>
                  <a:pt x="16441" y="6253"/>
                </a:lnTo>
                <a:lnTo>
                  <a:pt x="1644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flipH="1">
            <a:off x="6789843" y="1926722"/>
            <a:ext cx="281329" cy="273424"/>
          </a:xfrm>
          <a:custGeom>
            <a:rect b="b" l="l" r="r" t="t"/>
            <a:pathLst>
              <a:path extrusionOk="0" h="15978" w="16440">
                <a:moveTo>
                  <a:pt x="0" y="1"/>
                </a:moveTo>
                <a:lnTo>
                  <a:pt x="0" y="6484"/>
                </a:lnTo>
                <a:lnTo>
                  <a:pt x="16440" y="15977"/>
                </a:lnTo>
                <a:lnTo>
                  <a:pt x="16440" y="15746"/>
                </a:lnTo>
                <a:lnTo>
                  <a:pt x="16440" y="9494"/>
                </a:lnTo>
                <a:lnTo>
                  <a:pt x="0"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flipH="1">
            <a:off x="6789843" y="1926722"/>
            <a:ext cx="281329" cy="162483"/>
          </a:xfrm>
          <a:custGeom>
            <a:rect b="b" l="l" r="r" t="t"/>
            <a:pathLst>
              <a:path extrusionOk="0" h="9495" w="16440">
                <a:moveTo>
                  <a:pt x="0" y="1"/>
                </a:moveTo>
                <a:lnTo>
                  <a:pt x="0" y="1"/>
                </a:lnTo>
                <a:lnTo>
                  <a:pt x="0" y="1"/>
                </a:lnTo>
                <a:lnTo>
                  <a:pt x="0" y="1"/>
                </a:lnTo>
                <a:lnTo>
                  <a:pt x="16440" y="9494"/>
                </a:lnTo>
                <a:lnTo>
                  <a:pt x="0" y="1"/>
                </a:lnTo>
                <a:close/>
              </a:path>
            </a:pathLst>
          </a:custGeom>
          <a:solidFill>
            <a:srgbClr val="0055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flipH="1">
            <a:off x="6789843" y="1926722"/>
            <a:ext cx="281329" cy="162483"/>
          </a:xfrm>
          <a:custGeom>
            <a:rect b="b" l="l" r="r" t="t"/>
            <a:pathLst>
              <a:path extrusionOk="0" fill="none" h="9495" w="16440">
                <a:moveTo>
                  <a:pt x="0" y="1"/>
                </a:moveTo>
                <a:lnTo>
                  <a:pt x="0" y="1"/>
                </a:lnTo>
                <a:lnTo>
                  <a:pt x="0" y="1"/>
                </a:lnTo>
                <a:lnTo>
                  <a:pt x="0" y="1"/>
                </a:lnTo>
                <a:lnTo>
                  <a:pt x="16440" y="949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flipH="1">
            <a:off x="6464928" y="1803889"/>
            <a:ext cx="324932" cy="340778"/>
          </a:xfrm>
          <a:custGeom>
            <a:rect b="b" l="l" r="r" t="t"/>
            <a:pathLst>
              <a:path extrusionOk="0" h="19914" w="18988">
                <a:moveTo>
                  <a:pt x="18988" y="1"/>
                </a:moveTo>
                <a:lnTo>
                  <a:pt x="1" y="11115"/>
                </a:lnTo>
                <a:lnTo>
                  <a:pt x="1" y="19914"/>
                </a:lnTo>
                <a:lnTo>
                  <a:pt x="18988" y="8800"/>
                </a:lnTo>
                <a:lnTo>
                  <a:pt x="18988"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flipH="1">
            <a:off x="6789843" y="1803889"/>
            <a:ext cx="328885" cy="340778"/>
          </a:xfrm>
          <a:custGeom>
            <a:rect b="b" l="l" r="r" t="t"/>
            <a:pathLst>
              <a:path extrusionOk="0" h="19914" w="19219">
                <a:moveTo>
                  <a:pt x="232" y="1"/>
                </a:moveTo>
                <a:lnTo>
                  <a:pt x="1" y="8800"/>
                </a:lnTo>
                <a:lnTo>
                  <a:pt x="19219" y="19914"/>
                </a:lnTo>
                <a:lnTo>
                  <a:pt x="19219" y="11115"/>
                </a:lnTo>
                <a:lnTo>
                  <a:pt x="2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flipH="1">
            <a:off x="6464928" y="1613700"/>
            <a:ext cx="649830" cy="380411"/>
          </a:xfrm>
          <a:custGeom>
            <a:rect b="b" l="l" r="r" t="t"/>
            <a:pathLst>
              <a:path extrusionOk="0" h="22230" w="37974">
                <a:moveTo>
                  <a:pt x="18987" y="1"/>
                </a:moveTo>
                <a:lnTo>
                  <a:pt x="0" y="11115"/>
                </a:lnTo>
                <a:lnTo>
                  <a:pt x="18987" y="22229"/>
                </a:lnTo>
                <a:lnTo>
                  <a:pt x="37974" y="11115"/>
                </a:lnTo>
                <a:lnTo>
                  <a:pt x="1898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flipH="1">
            <a:off x="6548129" y="1661256"/>
            <a:ext cx="487381" cy="285300"/>
          </a:xfrm>
          <a:custGeom>
            <a:rect b="b" l="l" r="r" t="t"/>
            <a:pathLst>
              <a:path extrusionOk="0" h="16672" w="28481">
                <a:moveTo>
                  <a:pt x="14356" y="0"/>
                </a:moveTo>
                <a:lnTo>
                  <a:pt x="0" y="8336"/>
                </a:lnTo>
                <a:lnTo>
                  <a:pt x="2547" y="9725"/>
                </a:lnTo>
                <a:lnTo>
                  <a:pt x="14356" y="16671"/>
                </a:lnTo>
                <a:lnTo>
                  <a:pt x="26165" y="9725"/>
                </a:lnTo>
                <a:lnTo>
                  <a:pt x="28480" y="8336"/>
                </a:lnTo>
                <a:lnTo>
                  <a:pt x="1435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flipH="1">
            <a:off x="6587761" y="1708795"/>
            <a:ext cx="404163" cy="237761"/>
          </a:xfrm>
          <a:custGeom>
            <a:rect b="b" l="l" r="r" t="t"/>
            <a:pathLst>
              <a:path extrusionOk="0" h="13894" w="23618">
                <a:moveTo>
                  <a:pt x="11809" y="1"/>
                </a:moveTo>
                <a:lnTo>
                  <a:pt x="0" y="6947"/>
                </a:lnTo>
                <a:lnTo>
                  <a:pt x="11809" y="13893"/>
                </a:lnTo>
                <a:lnTo>
                  <a:pt x="23618" y="6947"/>
                </a:lnTo>
                <a:lnTo>
                  <a:pt x="11809"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cxnSp>
        <p:nvCxnSpPr>
          <p:cNvPr id="213" name="Google Shape;213;p28"/>
          <p:cNvCxnSpPr/>
          <p:nvPr/>
        </p:nvCxnSpPr>
        <p:spPr>
          <a:xfrm>
            <a:off x="453600" y="2892550"/>
            <a:ext cx="8236800" cy="0"/>
          </a:xfrm>
          <a:prstGeom prst="straightConnector1">
            <a:avLst/>
          </a:prstGeom>
          <a:noFill/>
          <a:ln cap="flat" cmpd="sng" w="9525">
            <a:solidFill>
              <a:schemeClr val="dk2"/>
            </a:solidFill>
            <a:prstDash val="solid"/>
            <a:round/>
            <a:headEnd len="med" w="med" type="none"/>
            <a:tailEnd len="med" w="med" type="none"/>
          </a:ln>
        </p:spPr>
      </p:cxnSp>
      <p:sp>
        <p:nvSpPr>
          <p:cNvPr id="214" name="Google Shape;214;p28"/>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457200" lvl="0" marL="914400" rtl="0" algn="ctr">
              <a:spcBef>
                <a:spcPts val="0"/>
              </a:spcBef>
              <a:spcAft>
                <a:spcPts val="0"/>
              </a:spcAft>
              <a:buNone/>
            </a:pPr>
            <a:r>
              <a:rPr lang="en">
                <a:solidFill>
                  <a:schemeClr val="dk1"/>
                </a:solidFill>
              </a:rPr>
              <a:t>Data Points</a:t>
            </a:r>
            <a:endParaRPr/>
          </a:p>
        </p:txBody>
      </p:sp>
      <p:sp>
        <p:nvSpPr>
          <p:cNvPr id="215" name="Google Shape;215;p28"/>
          <p:cNvSpPr/>
          <p:nvPr/>
        </p:nvSpPr>
        <p:spPr>
          <a:xfrm>
            <a:off x="3586066" y="3189664"/>
            <a:ext cx="1789200" cy="27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Price Cuts</a:t>
            </a:r>
            <a:endParaRPr b="1" sz="1600">
              <a:solidFill>
                <a:schemeClr val="accent2"/>
              </a:solidFill>
              <a:latin typeface="Fira Sans Extra Condensed"/>
              <a:ea typeface="Fira Sans Extra Condensed"/>
              <a:cs typeface="Fira Sans Extra Condensed"/>
              <a:sym typeface="Fira Sans Extra Condensed"/>
            </a:endParaRPr>
          </a:p>
        </p:txBody>
      </p:sp>
      <p:sp>
        <p:nvSpPr>
          <p:cNvPr id="216" name="Google Shape;216;p28"/>
          <p:cNvSpPr/>
          <p:nvPr/>
        </p:nvSpPr>
        <p:spPr>
          <a:xfrm>
            <a:off x="6217703" y="3189665"/>
            <a:ext cx="1789200" cy="27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Time</a:t>
            </a:r>
            <a:endParaRPr b="1" sz="1600">
              <a:solidFill>
                <a:schemeClr val="accent5"/>
              </a:solidFill>
              <a:latin typeface="Fira Sans Extra Condensed"/>
              <a:ea typeface="Fira Sans Extra Condensed"/>
              <a:cs typeface="Fira Sans Extra Condensed"/>
              <a:sym typeface="Fira Sans Extra Condensed"/>
            </a:endParaRPr>
          </a:p>
        </p:txBody>
      </p:sp>
      <p:sp>
        <p:nvSpPr>
          <p:cNvPr id="217" name="Google Shape;217;p28"/>
          <p:cNvSpPr/>
          <p:nvPr/>
        </p:nvSpPr>
        <p:spPr>
          <a:xfrm>
            <a:off x="954450" y="3189675"/>
            <a:ext cx="1789200" cy="27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3"/>
                </a:solidFill>
                <a:latin typeface="Fira Sans Extra Condensed"/>
                <a:ea typeface="Fira Sans Extra Condensed"/>
                <a:cs typeface="Fira Sans Extra Condensed"/>
                <a:sym typeface="Fira Sans Extra Condensed"/>
              </a:rPr>
              <a:t>Days to Pending</a:t>
            </a:r>
            <a:endParaRPr b="1" sz="1600">
              <a:solidFill>
                <a:schemeClr val="accent3"/>
              </a:solidFill>
              <a:latin typeface="Fira Sans Extra Condensed"/>
              <a:ea typeface="Fira Sans Extra Condensed"/>
              <a:cs typeface="Fira Sans Extra Condensed"/>
              <a:sym typeface="Fira Sans Extra Condensed"/>
            </a:endParaRPr>
          </a:p>
        </p:txBody>
      </p:sp>
      <p:sp>
        <p:nvSpPr>
          <p:cNvPr id="218" name="Google Shape;218;p28"/>
          <p:cNvSpPr txBox="1"/>
          <p:nvPr/>
        </p:nvSpPr>
        <p:spPr>
          <a:xfrm>
            <a:off x="3586066" y="3530914"/>
            <a:ext cx="1789200" cy="56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chemeClr val="dk1"/>
                </a:solidFill>
                <a:latin typeface="Roboto"/>
                <a:ea typeface="Roboto"/>
                <a:cs typeface="Roboto"/>
                <a:sym typeface="Roboto"/>
              </a:rPr>
              <a:t>The mean price cut for listings in Detroit during a given time period, expressed as a percentage (%) of list price.</a:t>
            </a:r>
            <a:endParaRPr sz="1200">
              <a:solidFill>
                <a:schemeClr val="dk1"/>
              </a:solidFill>
              <a:latin typeface="Roboto"/>
              <a:ea typeface="Roboto"/>
              <a:cs typeface="Roboto"/>
              <a:sym typeface="Roboto"/>
            </a:endParaRPr>
          </a:p>
        </p:txBody>
      </p:sp>
      <p:sp>
        <p:nvSpPr>
          <p:cNvPr id="219" name="Google Shape;219;p28"/>
          <p:cNvSpPr txBox="1"/>
          <p:nvPr/>
        </p:nvSpPr>
        <p:spPr>
          <a:xfrm>
            <a:off x="335100" y="3460875"/>
            <a:ext cx="3027900" cy="164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solidFill>
                  <a:schemeClr val="dk1"/>
                </a:solidFill>
                <a:latin typeface="Roboto"/>
                <a:ea typeface="Roboto"/>
                <a:cs typeface="Roboto"/>
                <a:sym typeface="Roboto"/>
              </a:rPr>
              <a:t>How long it takes homes in Detroit to change to pending status on Zillow.com after first being shown as for sale. The reported figure indicates the mean number of days that it took for homes that went pending during the week being reported, to go pending.</a:t>
            </a:r>
            <a:endParaRPr sz="1200">
              <a:solidFill>
                <a:schemeClr val="dk1"/>
              </a:solidFill>
              <a:latin typeface="Roboto"/>
              <a:ea typeface="Roboto"/>
              <a:cs typeface="Roboto"/>
              <a:sym typeface="Roboto"/>
            </a:endParaRPr>
          </a:p>
        </p:txBody>
      </p:sp>
      <p:sp>
        <p:nvSpPr>
          <p:cNvPr id="220" name="Google Shape;220;p28"/>
          <p:cNvSpPr txBox="1"/>
          <p:nvPr/>
        </p:nvSpPr>
        <p:spPr>
          <a:xfrm>
            <a:off x="6217703" y="3513420"/>
            <a:ext cx="1789200" cy="56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chemeClr val="dk1"/>
                </a:solidFill>
                <a:latin typeface="Roboto"/>
                <a:ea typeface="Roboto"/>
                <a:cs typeface="Roboto"/>
                <a:sym typeface="Roboto"/>
              </a:rPr>
              <a:t>The data was collected weekly across 315 weeks, allowing us to measure data across season and time. </a:t>
            </a:r>
            <a:endParaRPr sz="1200">
              <a:solidFill>
                <a:schemeClr val="dk1"/>
              </a:solidFill>
              <a:latin typeface="Roboto"/>
              <a:ea typeface="Roboto"/>
              <a:cs typeface="Roboto"/>
              <a:sym typeface="Roboto"/>
            </a:endParaRPr>
          </a:p>
        </p:txBody>
      </p:sp>
      <p:sp>
        <p:nvSpPr>
          <p:cNvPr id="221" name="Google Shape;221;p28"/>
          <p:cNvSpPr/>
          <p:nvPr/>
        </p:nvSpPr>
        <p:spPr>
          <a:xfrm>
            <a:off x="4408841" y="2817434"/>
            <a:ext cx="143651" cy="143651"/>
          </a:xfrm>
          <a:custGeom>
            <a:rect b="b" l="l" r="r" t="t"/>
            <a:pathLst>
              <a:path extrusionOk="0" h="2740" w="2740">
                <a:moveTo>
                  <a:pt x="1370" y="0"/>
                </a:moveTo>
                <a:cubicBezTo>
                  <a:pt x="616" y="0"/>
                  <a:pt x="0" y="616"/>
                  <a:pt x="0" y="1370"/>
                </a:cubicBezTo>
                <a:cubicBezTo>
                  <a:pt x="0" y="2123"/>
                  <a:pt x="616" y="2739"/>
                  <a:pt x="1370" y="2739"/>
                </a:cubicBezTo>
                <a:cubicBezTo>
                  <a:pt x="2123" y="2739"/>
                  <a:pt x="2739" y="2123"/>
                  <a:pt x="2739" y="1370"/>
                </a:cubicBezTo>
                <a:cubicBezTo>
                  <a:pt x="2739" y="616"/>
                  <a:pt x="2123" y="0"/>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2" name="Google Shape;222;p28"/>
          <p:cNvSpPr/>
          <p:nvPr/>
        </p:nvSpPr>
        <p:spPr>
          <a:xfrm>
            <a:off x="7040477" y="2808684"/>
            <a:ext cx="143651" cy="143651"/>
          </a:xfrm>
          <a:custGeom>
            <a:rect b="b" l="l" r="r" t="t"/>
            <a:pathLst>
              <a:path extrusionOk="0" h="2740" w="2740">
                <a:moveTo>
                  <a:pt x="1370" y="0"/>
                </a:moveTo>
                <a:cubicBezTo>
                  <a:pt x="594" y="0"/>
                  <a:pt x="0" y="616"/>
                  <a:pt x="0" y="1370"/>
                </a:cubicBezTo>
                <a:cubicBezTo>
                  <a:pt x="0" y="2123"/>
                  <a:pt x="594" y="2739"/>
                  <a:pt x="1370" y="2739"/>
                </a:cubicBezTo>
                <a:cubicBezTo>
                  <a:pt x="2123" y="2739"/>
                  <a:pt x="2739" y="2123"/>
                  <a:pt x="2739" y="1370"/>
                </a:cubicBezTo>
                <a:cubicBezTo>
                  <a:pt x="2739" y="616"/>
                  <a:pt x="2123" y="0"/>
                  <a:pt x="1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1117488" y="1023789"/>
            <a:ext cx="1463100" cy="1465800"/>
          </a:xfrm>
          <a:prstGeom prst="upArrow">
            <a:avLst>
              <a:gd fmla="val 79289"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1777226" y="2820734"/>
            <a:ext cx="143651" cy="143651"/>
          </a:xfrm>
          <a:custGeom>
            <a:rect b="b" l="l" r="r" t="t"/>
            <a:pathLst>
              <a:path extrusionOk="0" h="2740" w="2740">
                <a:moveTo>
                  <a:pt x="1370" y="0"/>
                </a:moveTo>
                <a:cubicBezTo>
                  <a:pt x="617" y="0"/>
                  <a:pt x="0" y="616"/>
                  <a:pt x="0" y="1370"/>
                </a:cubicBezTo>
                <a:cubicBezTo>
                  <a:pt x="0" y="2123"/>
                  <a:pt x="617" y="2739"/>
                  <a:pt x="1370" y="2739"/>
                </a:cubicBezTo>
                <a:cubicBezTo>
                  <a:pt x="2123" y="2739"/>
                  <a:pt x="2739" y="2123"/>
                  <a:pt x="2739" y="1370"/>
                </a:cubicBezTo>
                <a:cubicBezTo>
                  <a:pt x="2739" y="616"/>
                  <a:pt x="2123"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1461150" y="1437313"/>
            <a:ext cx="775800" cy="793500"/>
          </a:xfrm>
          <a:prstGeom prst="wedgeEllipseCallout">
            <a:avLst>
              <a:gd fmla="val 635" name="adj1"/>
              <a:gd fmla="val 102832"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3749125" y="1023789"/>
            <a:ext cx="1463100" cy="1465800"/>
          </a:xfrm>
          <a:prstGeom prst="upArrow">
            <a:avLst>
              <a:gd fmla="val 79289"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7" name="Google Shape;227;p28"/>
          <p:cNvSpPr/>
          <p:nvPr/>
        </p:nvSpPr>
        <p:spPr>
          <a:xfrm>
            <a:off x="4092775" y="1454063"/>
            <a:ext cx="775800" cy="793500"/>
          </a:xfrm>
          <a:prstGeom prst="wedgeEllipseCallout">
            <a:avLst>
              <a:gd fmla="val 635" name="adj1"/>
              <a:gd fmla="val 102832"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6380750" y="1023789"/>
            <a:ext cx="1463100" cy="1465800"/>
          </a:xfrm>
          <a:prstGeom prst="upArrow">
            <a:avLst>
              <a:gd fmla="val 79289"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6724400" y="1454063"/>
            <a:ext cx="775800" cy="793500"/>
          </a:xfrm>
          <a:prstGeom prst="wedgeEllipseCallout">
            <a:avLst>
              <a:gd fmla="val 635" name="adj1"/>
              <a:gd fmla="val 102832"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28"/>
          <p:cNvPicPr preferRelativeResize="0"/>
          <p:nvPr/>
        </p:nvPicPr>
        <p:blipFill>
          <a:blip r:embed="rId3">
            <a:alphaModFix/>
          </a:blip>
          <a:stretch>
            <a:fillRect/>
          </a:stretch>
        </p:blipFill>
        <p:spPr>
          <a:xfrm>
            <a:off x="607788" y="132188"/>
            <a:ext cx="3226342" cy="715225"/>
          </a:xfrm>
          <a:prstGeom prst="rect">
            <a:avLst/>
          </a:prstGeom>
          <a:noFill/>
          <a:ln>
            <a:noFill/>
          </a:ln>
        </p:spPr>
      </p:pic>
      <p:grpSp>
        <p:nvGrpSpPr>
          <p:cNvPr id="231" name="Google Shape;231;p28"/>
          <p:cNvGrpSpPr/>
          <p:nvPr/>
        </p:nvGrpSpPr>
        <p:grpSpPr>
          <a:xfrm>
            <a:off x="1640681" y="1677814"/>
            <a:ext cx="416749" cy="358063"/>
            <a:chOff x="6232000" y="1435050"/>
            <a:chExt cx="488225" cy="481850"/>
          </a:xfrm>
        </p:grpSpPr>
        <p:sp>
          <p:nvSpPr>
            <p:cNvPr id="232" name="Google Shape;232;p28"/>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3" name="Google Shape;233;p28"/>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4" name="Google Shape;234;p28"/>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5" name="Google Shape;235;p28"/>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6" name="Google Shape;236;p28"/>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37" name="Google Shape;237;p28"/>
          <p:cNvGrpSpPr/>
          <p:nvPr/>
        </p:nvGrpSpPr>
        <p:grpSpPr>
          <a:xfrm>
            <a:off x="4245884" y="1644600"/>
            <a:ext cx="469587" cy="421211"/>
            <a:chOff x="1492675" y="2620775"/>
            <a:chExt cx="481825" cy="481825"/>
          </a:xfrm>
        </p:grpSpPr>
        <p:sp>
          <p:nvSpPr>
            <p:cNvPr id="238" name="Google Shape;238;p28"/>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9" name="Google Shape;239;p28"/>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40" name="Google Shape;240;p28"/>
          <p:cNvSpPr/>
          <p:nvPr/>
        </p:nvSpPr>
        <p:spPr>
          <a:xfrm>
            <a:off x="6903925" y="1671800"/>
            <a:ext cx="416748" cy="358048"/>
          </a:xfrm>
          <a:custGeom>
            <a:rect b="b" l="l" r="r" t="t"/>
            <a:pathLst>
              <a:path extrusionOk="0" h="11563" w="12698">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p:nvPr/>
        </p:nvSpPr>
        <p:spPr>
          <a:xfrm>
            <a:off x="6484601" y="892974"/>
            <a:ext cx="2202300" cy="2202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txBox="1"/>
          <p:nvPr>
            <p:ph type="title"/>
          </p:nvPr>
        </p:nvSpPr>
        <p:spPr>
          <a:xfrm>
            <a:off x="457200" y="1707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How We “Housed” Our Data</a:t>
            </a:r>
            <a:endParaRPr/>
          </a:p>
        </p:txBody>
      </p:sp>
      <p:sp>
        <p:nvSpPr>
          <p:cNvPr id="247" name="Google Shape;247;p29"/>
          <p:cNvSpPr txBox="1"/>
          <p:nvPr/>
        </p:nvSpPr>
        <p:spPr>
          <a:xfrm>
            <a:off x="1373125" y="805150"/>
            <a:ext cx="2022600" cy="2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Fira Sans Extra Condensed"/>
                <a:ea typeface="Fira Sans Extra Condensed"/>
                <a:cs typeface="Fira Sans Extra Condensed"/>
                <a:sym typeface="Fira Sans Extra Condensed"/>
              </a:rPr>
              <a:t>Spark Attempt</a:t>
            </a:r>
            <a:endParaRPr b="1" sz="1600">
              <a:solidFill>
                <a:schemeClr val="accent1"/>
              </a:solidFill>
              <a:latin typeface="Fira Sans Extra Condensed"/>
              <a:ea typeface="Fira Sans Extra Condensed"/>
              <a:cs typeface="Fira Sans Extra Condensed"/>
              <a:sym typeface="Fira Sans Extra Condensed"/>
            </a:endParaRPr>
          </a:p>
        </p:txBody>
      </p:sp>
      <p:sp>
        <p:nvSpPr>
          <p:cNvPr id="248" name="Google Shape;248;p29"/>
          <p:cNvSpPr txBox="1"/>
          <p:nvPr/>
        </p:nvSpPr>
        <p:spPr>
          <a:xfrm>
            <a:off x="1418513" y="1005663"/>
            <a:ext cx="2517600" cy="20319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After attempting to store our data in Spark, we faced numerous issues. Considering our moderate dataset size and after consulting with our instructor, we opted to host the data on GitHub for better accessibility and management.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We combined some tables downloaded from Zillow based on common collection dates.</a:t>
            </a:r>
            <a:endParaRPr sz="1200">
              <a:latin typeface="Roboto"/>
              <a:ea typeface="Roboto"/>
              <a:cs typeface="Roboto"/>
              <a:sym typeface="Roboto"/>
            </a:endParaRPr>
          </a:p>
        </p:txBody>
      </p:sp>
      <p:sp>
        <p:nvSpPr>
          <p:cNvPr id="249" name="Google Shape;249;p29"/>
          <p:cNvSpPr txBox="1"/>
          <p:nvPr/>
        </p:nvSpPr>
        <p:spPr>
          <a:xfrm>
            <a:off x="1373125" y="3120327"/>
            <a:ext cx="2022600" cy="2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chemeClr val="accent4"/>
              </a:solidFill>
              <a:latin typeface="Fira Sans Extra Condensed"/>
              <a:ea typeface="Fira Sans Extra Condensed"/>
              <a:cs typeface="Fira Sans Extra Condensed"/>
              <a:sym typeface="Fira Sans Extra Condensed"/>
            </a:endParaRPr>
          </a:p>
        </p:txBody>
      </p:sp>
      <p:sp>
        <p:nvSpPr>
          <p:cNvPr id="250" name="Google Shape;250;p29"/>
          <p:cNvSpPr txBox="1"/>
          <p:nvPr/>
        </p:nvSpPr>
        <p:spPr>
          <a:xfrm>
            <a:off x="1373125" y="3051000"/>
            <a:ext cx="2022600" cy="2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Data Cleaning</a:t>
            </a:r>
            <a:endParaRPr b="1" sz="1600">
              <a:solidFill>
                <a:schemeClr val="accent5"/>
              </a:solidFill>
              <a:latin typeface="Fira Sans Extra Condensed"/>
              <a:ea typeface="Fira Sans Extra Condensed"/>
              <a:cs typeface="Fira Sans Extra Condensed"/>
              <a:sym typeface="Fira Sans Extra Condensed"/>
            </a:endParaRPr>
          </a:p>
        </p:txBody>
      </p:sp>
      <p:sp>
        <p:nvSpPr>
          <p:cNvPr id="251" name="Google Shape;251;p29"/>
          <p:cNvSpPr txBox="1"/>
          <p:nvPr/>
        </p:nvSpPr>
        <p:spPr>
          <a:xfrm>
            <a:off x="1373125" y="3221971"/>
            <a:ext cx="2517600" cy="1847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data we got from Zillow was already categorized as “smoothed”, meaning noise was already somewhat removed. We had to drop 2 weeks due to mean price reduction percentage being listed as “null”. We scaled the data in an effort to normalize and standardize. </a:t>
            </a:r>
            <a:endParaRPr sz="1200">
              <a:solidFill>
                <a:srgbClr val="000000"/>
              </a:solidFill>
              <a:latin typeface="Roboto"/>
              <a:ea typeface="Roboto"/>
              <a:cs typeface="Roboto"/>
              <a:sym typeface="Roboto"/>
            </a:endParaRPr>
          </a:p>
        </p:txBody>
      </p:sp>
      <p:sp>
        <p:nvSpPr>
          <p:cNvPr id="252" name="Google Shape;252;p29"/>
          <p:cNvSpPr/>
          <p:nvPr/>
        </p:nvSpPr>
        <p:spPr>
          <a:xfrm>
            <a:off x="608775" y="652213"/>
            <a:ext cx="594300" cy="59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608775" y="2949463"/>
            <a:ext cx="594300" cy="594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9"/>
          <p:cNvGrpSpPr/>
          <p:nvPr/>
        </p:nvGrpSpPr>
        <p:grpSpPr>
          <a:xfrm>
            <a:off x="4265545" y="1652041"/>
            <a:ext cx="4420920" cy="3050545"/>
            <a:chOff x="4572000" y="1863552"/>
            <a:chExt cx="4114780" cy="2838772"/>
          </a:xfrm>
        </p:grpSpPr>
        <p:sp>
          <p:nvSpPr>
            <p:cNvPr id="255" name="Google Shape;255;p29"/>
            <p:cNvSpPr/>
            <p:nvPr/>
          </p:nvSpPr>
          <p:spPr>
            <a:xfrm>
              <a:off x="7546383" y="3055068"/>
              <a:ext cx="611333" cy="484621"/>
            </a:xfrm>
            <a:custGeom>
              <a:rect b="b" l="l" r="r" t="t"/>
              <a:pathLst>
                <a:path extrusionOk="0" h="23047" w="29073">
                  <a:moveTo>
                    <a:pt x="14484" y="1"/>
                  </a:moveTo>
                  <a:lnTo>
                    <a:pt x="13004" y="106"/>
                  </a:lnTo>
                  <a:lnTo>
                    <a:pt x="11524" y="318"/>
                  </a:lnTo>
                  <a:lnTo>
                    <a:pt x="10149" y="635"/>
                  </a:lnTo>
                  <a:lnTo>
                    <a:pt x="8881" y="1058"/>
                  </a:lnTo>
                  <a:lnTo>
                    <a:pt x="7612" y="1586"/>
                  </a:lnTo>
                  <a:lnTo>
                    <a:pt x="6344" y="2221"/>
                  </a:lnTo>
                  <a:lnTo>
                    <a:pt x="5287" y="2961"/>
                  </a:lnTo>
                  <a:lnTo>
                    <a:pt x="4229" y="3806"/>
                  </a:lnTo>
                  <a:lnTo>
                    <a:pt x="3278" y="4652"/>
                  </a:lnTo>
                  <a:lnTo>
                    <a:pt x="2432" y="5709"/>
                  </a:lnTo>
                  <a:lnTo>
                    <a:pt x="1692" y="6766"/>
                  </a:lnTo>
                  <a:lnTo>
                    <a:pt x="1164" y="7824"/>
                  </a:lnTo>
                  <a:lnTo>
                    <a:pt x="635" y="8986"/>
                  </a:lnTo>
                  <a:lnTo>
                    <a:pt x="318" y="10255"/>
                  </a:lnTo>
                  <a:lnTo>
                    <a:pt x="1" y="11524"/>
                  </a:lnTo>
                  <a:lnTo>
                    <a:pt x="1" y="12792"/>
                  </a:lnTo>
                  <a:lnTo>
                    <a:pt x="1" y="14061"/>
                  </a:lnTo>
                  <a:lnTo>
                    <a:pt x="318" y="15329"/>
                  </a:lnTo>
                  <a:lnTo>
                    <a:pt x="635" y="16387"/>
                  </a:lnTo>
                  <a:lnTo>
                    <a:pt x="1164" y="17444"/>
                  </a:lnTo>
                  <a:lnTo>
                    <a:pt x="1692" y="18289"/>
                  </a:lnTo>
                  <a:lnTo>
                    <a:pt x="2432" y="19135"/>
                  </a:lnTo>
                  <a:lnTo>
                    <a:pt x="3278" y="19875"/>
                  </a:lnTo>
                  <a:lnTo>
                    <a:pt x="4229" y="20615"/>
                  </a:lnTo>
                  <a:lnTo>
                    <a:pt x="5287" y="21144"/>
                  </a:lnTo>
                  <a:lnTo>
                    <a:pt x="6344" y="21672"/>
                  </a:lnTo>
                  <a:lnTo>
                    <a:pt x="7612" y="22095"/>
                  </a:lnTo>
                  <a:lnTo>
                    <a:pt x="8881" y="22412"/>
                  </a:lnTo>
                  <a:lnTo>
                    <a:pt x="10149" y="22730"/>
                  </a:lnTo>
                  <a:lnTo>
                    <a:pt x="11524" y="22941"/>
                  </a:lnTo>
                  <a:lnTo>
                    <a:pt x="13004" y="23047"/>
                  </a:lnTo>
                  <a:lnTo>
                    <a:pt x="15964" y="23047"/>
                  </a:lnTo>
                  <a:lnTo>
                    <a:pt x="17444" y="22941"/>
                  </a:lnTo>
                  <a:lnTo>
                    <a:pt x="18818" y="22730"/>
                  </a:lnTo>
                  <a:lnTo>
                    <a:pt x="20192" y="22412"/>
                  </a:lnTo>
                  <a:lnTo>
                    <a:pt x="21461" y="22095"/>
                  </a:lnTo>
                  <a:lnTo>
                    <a:pt x="22624" y="21672"/>
                  </a:lnTo>
                  <a:lnTo>
                    <a:pt x="23787" y="21144"/>
                  </a:lnTo>
                  <a:lnTo>
                    <a:pt x="24738" y="20615"/>
                  </a:lnTo>
                  <a:lnTo>
                    <a:pt x="25690" y="19875"/>
                  </a:lnTo>
                  <a:lnTo>
                    <a:pt x="26535" y="19135"/>
                  </a:lnTo>
                  <a:lnTo>
                    <a:pt x="27275" y="18289"/>
                  </a:lnTo>
                  <a:lnTo>
                    <a:pt x="27910" y="17444"/>
                  </a:lnTo>
                  <a:lnTo>
                    <a:pt x="28333" y="16387"/>
                  </a:lnTo>
                  <a:lnTo>
                    <a:pt x="28755" y="15329"/>
                  </a:lnTo>
                  <a:lnTo>
                    <a:pt x="28967" y="14061"/>
                  </a:lnTo>
                  <a:lnTo>
                    <a:pt x="29073" y="12792"/>
                  </a:lnTo>
                  <a:lnTo>
                    <a:pt x="28967" y="11524"/>
                  </a:lnTo>
                  <a:lnTo>
                    <a:pt x="28755" y="10255"/>
                  </a:lnTo>
                  <a:lnTo>
                    <a:pt x="28333" y="8986"/>
                  </a:lnTo>
                  <a:lnTo>
                    <a:pt x="27910" y="7824"/>
                  </a:lnTo>
                  <a:lnTo>
                    <a:pt x="27275" y="6766"/>
                  </a:lnTo>
                  <a:lnTo>
                    <a:pt x="26535" y="5709"/>
                  </a:lnTo>
                  <a:lnTo>
                    <a:pt x="25690" y="4652"/>
                  </a:lnTo>
                  <a:lnTo>
                    <a:pt x="24738" y="3806"/>
                  </a:lnTo>
                  <a:lnTo>
                    <a:pt x="23787" y="2961"/>
                  </a:lnTo>
                  <a:lnTo>
                    <a:pt x="22624" y="2221"/>
                  </a:lnTo>
                  <a:lnTo>
                    <a:pt x="21461" y="1586"/>
                  </a:lnTo>
                  <a:lnTo>
                    <a:pt x="20192" y="1058"/>
                  </a:lnTo>
                  <a:lnTo>
                    <a:pt x="18818" y="635"/>
                  </a:lnTo>
                  <a:lnTo>
                    <a:pt x="17444" y="318"/>
                  </a:lnTo>
                  <a:lnTo>
                    <a:pt x="15964" y="106"/>
                  </a:lnTo>
                  <a:lnTo>
                    <a:pt x="14484"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7546383" y="3055068"/>
              <a:ext cx="611333" cy="484621"/>
            </a:xfrm>
            <a:custGeom>
              <a:rect b="b" l="l" r="r" t="t"/>
              <a:pathLst>
                <a:path extrusionOk="0" fill="none" h="23047" w="29073">
                  <a:moveTo>
                    <a:pt x="29073" y="12792"/>
                  </a:moveTo>
                  <a:lnTo>
                    <a:pt x="29073" y="12792"/>
                  </a:lnTo>
                  <a:lnTo>
                    <a:pt x="28967" y="14061"/>
                  </a:lnTo>
                  <a:lnTo>
                    <a:pt x="28755" y="15329"/>
                  </a:lnTo>
                  <a:lnTo>
                    <a:pt x="28333" y="16387"/>
                  </a:lnTo>
                  <a:lnTo>
                    <a:pt x="27910" y="17444"/>
                  </a:lnTo>
                  <a:lnTo>
                    <a:pt x="27275" y="18289"/>
                  </a:lnTo>
                  <a:lnTo>
                    <a:pt x="26535" y="19135"/>
                  </a:lnTo>
                  <a:lnTo>
                    <a:pt x="25690" y="19875"/>
                  </a:lnTo>
                  <a:lnTo>
                    <a:pt x="24738" y="20615"/>
                  </a:lnTo>
                  <a:lnTo>
                    <a:pt x="23787" y="21144"/>
                  </a:lnTo>
                  <a:lnTo>
                    <a:pt x="22624" y="21672"/>
                  </a:lnTo>
                  <a:lnTo>
                    <a:pt x="21461" y="22095"/>
                  </a:lnTo>
                  <a:lnTo>
                    <a:pt x="20192" y="22412"/>
                  </a:lnTo>
                  <a:lnTo>
                    <a:pt x="18818" y="22730"/>
                  </a:lnTo>
                  <a:lnTo>
                    <a:pt x="17444" y="22941"/>
                  </a:lnTo>
                  <a:lnTo>
                    <a:pt x="15964" y="23047"/>
                  </a:lnTo>
                  <a:lnTo>
                    <a:pt x="14484" y="23047"/>
                  </a:lnTo>
                  <a:lnTo>
                    <a:pt x="14484" y="23047"/>
                  </a:lnTo>
                  <a:lnTo>
                    <a:pt x="13004" y="23047"/>
                  </a:lnTo>
                  <a:lnTo>
                    <a:pt x="11524" y="22941"/>
                  </a:lnTo>
                  <a:lnTo>
                    <a:pt x="10149" y="22730"/>
                  </a:lnTo>
                  <a:lnTo>
                    <a:pt x="8881" y="22412"/>
                  </a:lnTo>
                  <a:lnTo>
                    <a:pt x="7612" y="22095"/>
                  </a:lnTo>
                  <a:lnTo>
                    <a:pt x="6344" y="21672"/>
                  </a:lnTo>
                  <a:lnTo>
                    <a:pt x="5287" y="21144"/>
                  </a:lnTo>
                  <a:lnTo>
                    <a:pt x="4229" y="20615"/>
                  </a:lnTo>
                  <a:lnTo>
                    <a:pt x="3278" y="19875"/>
                  </a:lnTo>
                  <a:lnTo>
                    <a:pt x="2432" y="19135"/>
                  </a:lnTo>
                  <a:lnTo>
                    <a:pt x="1692" y="18289"/>
                  </a:lnTo>
                  <a:lnTo>
                    <a:pt x="1164" y="17444"/>
                  </a:lnTo>
                  <a:lnTo>
                    <a:pt x="635" y="16387"/>
                  </a:lnTo>
                  <a:lnTo>
                    <a:pt x="318" y="15329"/>
                  </a:lnTo>
                  <a:lnTo>
                    <a:pt x="1" y="14061"/>
                  </a:lnTo>
                  <a:lnTo>
                    <a:pt x="1" y="12792"/>
                  </a:lnTo>
                  <a:lnTo>
                    <a:pt x="1" y="12792"/>
                  </a:lnTo>
                  <a:lnTo>
                    <a:pt x="1" y="11524"/>
                  </a:lnTo>
                  <a:lnTo>
                    <a:pt x="318" y="10255"/>
                  </a:lnTo>
                  <a:lnTo>
                    <a:pt x="635" y="8986"/>
                  </a:lnTo>
                  <a:lnTo>
                    <a:pt x="1164" y="7824"/>
                  </a:lnTo>
                  <a:lnTo>
                    <a:pt x="1692" y="6766"/>
                  </a:lnTo>
                  <a:lnTo>
                    <a:pt x="2432" y="5709"/>
                  </a:lnTo>
                  <a:lnTo>
                    <a:pt x="3278" y="4652"/>
                  </a:lnTo>
                  <a:lnTo>
                    <a:pt x="4229" y="3806"/>
                  </a:lnTo>
                  <a:lnTo>
                    <a:pt x="5287" y="2961"/>
                  </a:lnTo>
                  <a:lnTo>
                    <a:pt x="6344" y="2221"/>
                  </a:lnTo>
                  <a:lnTo>
                    <a:pt x="7612" y="1586"/>
                  </a:lnTo>
                  <a:lnTo>
                    <a:pt x="8881" y="1058"/>
                  </a:lnTo>
                  <a:lnTo>
                    <a:pt x="10149" y="635"/>
                  </a:lnTo>
                  <a:lnTo>
                    <a:pt x="11524" y="318"/>
                  </a:lnTo>
                  <a:lnTo>
                    <a:pt x="13004" y="106"/>
                  </a:lnTo>
                  <a:lnTo>
                    <a:pt x="14484" y="1"/>
                  </a:lnTo>
                  <a:lnTo>
                    <a:pt x="14484" y="1"/>
                  </a:lnTo>
                  <a:lnTo>
                    <a:pt x="15964" y="106"/>
                  </a:lnTo>
                  <a:lnTo>
                    <a:pt x="17444" y="318"/>
                  </a:lnTo>
                  <a:lnTo>
                    <a:pt x="18818" y="635"/>
                  </a:lnTo>
                  <a:lnTo>
                    <a:pt x="20192" y="1058"/>
                  </a:lnTo>
                  <a:lnTo>
                    <a:pt x="21461" y="1586"/>
                  </a:lnTo>
                  <a:lnTo>
                    <a:pt x="22624" y="2221"/>
                  </a:lnTo>
                  <a:lnTo>
                    <a:pt x="23787" y="2961"/>
                  </a:lnTo>
                  <a:lnTo>
                    <a:pt x="24738" y="3806"/>
                  </a:lnTo>
                  <a:lnTo>
                    <a:pt x="25690" y="4652"/>
                  </a:lnTo>
                  <a:lnTo>
                    <a:pt x="26535" y="5709"/>
                  </a:lnTo>
                  <a:lnTo>
                    <a:pt x="27275" y="6766"/>
                  </a:lnTo>
                  <a:lnTo>
                    <a:pt x="27910" y="7824"/>
                  </a:lnTo>
                  <a:lnTo>
                    <a:pt x="28333" y="8986"/>
                  </a:lnTo>
                  <a:lnTo>
                    <a:pt x="28755" y="10255"/>
                  </a:lnTo>
                  <a:lnTo>
                    <a:pt x="28967" y="11524"/>
                  </a:lnTo>
                  <a:lnTo>
                    <a:pt x="29073" y="127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7608626" y="3103979"/>
              <a:ext cx="533531" cy="435711"/>
            </a:xfrm>
            <a:custGeom>
              <a:rect b="b" l="l" r="r" t="t"/>
              <a:pathLst>
                <a:path extrusionOk="0" h="20721" w="25373">
                  <a:moveTo>
                    <a:pt x="22518" y="11629"/>
                  </a:moveTo>
                  <a:lnTo>
                    <a:pt x="21355" y="11735"/>
                  </a:lnTo>
                  <a:lnTo>
                    <a:pt x="19347" y="11735"/>
                  </a:lnTo>
                  <a:lnTo>
                    <a:pt x="19453" y="19452"/>
                  </a:lnTo>
                  <a:lnTo>
                    <a:pt x="20510" y="19029"/>
                  </a:lnTo>
                  <a:lnTo>
                    <a:pt x="21461" y="18501"/>
                  </a:lnTo>
                  <a:lnTo>
                    <a:pt x="22307" y="17972"/>
                  </a:lnTo>
                  <a:lnTo>
                    <a:pt x="23047" y="17338"/>
                  </a:lnTo>
                  <a:lnTo>
                    <a:pt x="23787" y="16598"/>
                  </a:lnTo>
                  <a:lnTo>
                    <a:pt x="24421" y="15858"/>
                  </a:lnTo>
                  <a:lnTo>
                    <a:pt x="24950" y="15012"/>
                  </a:lnTo>
                  <a:lnTo>
                    <a:pt x="25373" y="14166"/>
                  </a:lnTo>
                  <a:lnTo>
                    <a:pt x="23893" y="13003"/>
                  </a:lnTo>
                  <a:lnTo>
                    <a:pt x="22518" y="11629"/>
                  </a:lnTo>
                  <a:close/>
                  <a:moveTo>
                    <a:pt x="3278" y="0"/>
                  </a:moveTo>
                  <a:lnTo>
                    <a:pt x="2115" y="740"/>
                  </a:lnTo>
                  <a:lnTo>
                    <a:pt x="1058" y="1692"/>
                  </a:lnTo>
                  <a:lnTo>
                    <a:pt x="2009" y="846"/>
                  </a:lnTo>
                  <a:lnTo>
                    <a:pt x="3172" y="106"/>
                  </a:lnTo>
                  <a:lnTo>
                    <a:pt x="2644" y="6449"/>
                  </a:lnTo>
                  <a:lnTo>
                    <a:pt x="3489" y="6449"/>
                  </a:lnTo>
                  <a:lnTo>
                    <a:pt x="3278" y="8035"/>
                  </a:lnTo>
                  <a:lnTo>
                    <a:pt x="2009" y="8035"/>
                  </a:lnTo>
                  <a:lnTo>
                    <a:pt x="1904" y="9303"/>
                  </a:lnTo>
                  <a:lnTo>
                    <a:pt x="1058" y="18078"/>
                  </a:lnTo>
                  <a:lnTo>
                    <a:pt x="1" y="17338"/>
                  </a:lnTo>
                  <a:lnTo>
                    <a:pt x="212" y="17549"/>
                  </a:lnTo>
                  <a:lnTo>
                    <a:pt x="1481" y="18395"/>
                  </a:lnTo>
                  <a:lnTo>
                    <a:pt x="2855" y="19135"/>
                  </a:lnTo>
                  <a:lnTo>
                    <a:pt x="4335" y="19664"/>
                  </a:lnTo>
                  <a:lnTo>
                    <a:pt x="6027" y="20086"/>
                  </a:lnTo>
                  <a:lnTo>
                    <a:pt x="7718" y="20509"/>
                  </a:lnTo>
                  <a:lnTo>
                    <a:pt x="9621" y="20615"/>
                  </a:lnTo>
                  <a:lnTo>
                    <a:pt x="11524" y="20721"/>
                  </a:lnTo>
                  <a:lnTo>
                    <a:pt x="14061" y="20615"/>
                  </a:lnTo>
                  <a:lnTo>
                    <a:pt x="16387" y="20298"/>
                  </a:lnTo>
                  <a:lnTo>
                    <a:pt x="16492" y="11523"/>
                  </a:lnTo>
                  <a:lnTo>
                    <a:pt x="14590" y="10995"/>
                  </a:lnTo>
                  <a:lnTo>
                    <a:pt x="13427" y="10678"/>
                  </a:lnTo>
                  <a:lnTo>
                    <a:pt x="12475" y="10255"/>
                  </a:lnTo>
                  <a:lnTo>
                    <a:pt x="11630" y="9938"/>
                  </a:lnTo>
                  <a:lnTo>
                    <a:pt x="10890" y="9515"/>
                  </a:lnTo>
                  <a:lnTo>
                    <a:pt x="9938" y="8986"/>
                  </a:lnTo>
                  <a:lnTo>
                    <a:pt x="10361" y="9198"/>
                  </a:lnTo>
                  <a:lnTo>
                    <a:pt x="10995" y="9409"/>
                  </a:lnTo>
                  <a:lnTo>
                    <a:pt x="11630" y="9726"/>
                  </a:lnTo>
                  <a:lnTo>
                    <a:pt x="12475" y="10043"/>
                  </a:lnTo>
                  <a:lnTo>
                    <a:pt x="12475" y="10043"/>
                  </a:lnTo>
                  <a:lnTo>
                    <a:pt x="10995" y="9198"/>
                  </a:lnTo>
                  <a:lnTo>
                    <a:pt x="9515" y="8246"/>
                  </a:lnTo>
                  <a:lnTo>
                    <a:pt x="8141" y="7189"/>
                  </a:lnTo>
                  <a:lnTo>
                    <a:pt x="6872" y="5920"/>
                  </a:lnTo>
                  <a:lnTo>
                    <a:pt x="5815" y="4652"/>
                  </a:lnTo>
                  <a:lnTo>
                    <a:pt x="4864" y="3172"/>
                  </a:lnTo>
                  <a:lnTo>
                    <a:pt x="4018" y="1586"/>
                  </a:lnTo>
                  <a:lnTo>
                    <a:pt x="3278" y="0"/>
                  </a:lnTo>
                  <a:close/>
                </a:path>
              </a:pathLst>
            </a:custGeom>
            <a:solidFill>
              <a:srgbClr val="477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8015436" y="3348515"/>
              <a:ext cx="126733" cy="164519"/>
            </a:xfrm>
            <a:custGeom>
              <a:rect b="b" l="l" r="r" t="t"/>
              <a:pathLst>
                <a:path extrusionOk="0" fill="none" h="7824" w="6027">
                  <a:moveTo>
                    <a:pt x="3172" y="0"/>
                  </a:moveTo>
                  <a:lnTo>
                    <a:pt x="3172" y="0"/>
                  </a:lnTo>
                  <a:lnTo>
                    <a:pt x="2009" y="106"/>
                  </a:lnTo>
                  <a:lnTo>
                    <a:pt x="847" y="106"/>
                  </a:lnTo>
                  <a:lnTo>
                    <a:pt x="847" y="106"/>
                  </a:lnTo>
                  <a:lnTo>
                    <a:pt x="1" y="106"/>
                  </a:lnTo>
                  <a:lnTo>
                    <a:pt x="107" y="7823"/>
                  </a:lnTo>
                  <a:lnTo>
                    <a:pt x="107" y="7823"/>
                  </a:lnTo>
                  <a:lnTo>
                    <a:pt x="1164" y="7400"/>
                  </a:lnTo>
                  <a:lnTo>
                    <a:pt x="2115" y="6872"/>
                  </a:lnTo>
                  <a:lnTo>
                    <a:pt x="2961" y="6343"/>
                  </a:lnTo>
                  <a:lnTo>
                    <a:pt x="3701" y="5709"/>
                  </a:lnTo>
                  <a:lnTo>
                    <a:pt x="4441" y="4969"/>
                  </a:lnTo>
                  <a:lnTo>
                    <a:pt x="5075" y="4229"/>
                  </a:lnTo>
                  <a:lnTo>
                    <a:pt x="5604" y="3383"/>
                  </a:lnTo>
                  <a:lnTo>
                    <a:pt x="6027" y="2537"/>
                  </a:lnTo>
                  <a:lnTo>
                    <a:pt x="6027" y="2537"/>
                  </a:lnTo>
                  <a:lnTo>
                    <a:pt x="4547" y="1374"/>
                  </a:lnTo>
                  <a:lnTo>
                    <a:pt x="317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7590857" y="3103979"/>
              <a:ext cx="364575" cy="435711"/>
            </a:xfrm>
            <a:custGeom>
              <a:rect b="b" l="l" r="r" t="t"/>
              <a:pathLst>
                <a:path extrusionOk="0" fill="none" h="20721" w="17338">
                  <a:moveTo>
                    <a:pt x="4123" y="0"/>
                  </a:moveTo>
                  <a:lnTo>
                    <a:pt x="4123" y="0"/>
                  </a:lnTo>
                  <a:lnTo>
                    <a:pt x="2960" y="740"/>
                  </a:lnTo>
                  <a:lnTo>
                    <a:pt x="1903" y="1692"/>
                  </a:lnTo>
                  <a:lnTo>
                    <a:pt x="1903" y="1692"/>
                  </a:lnTo>
                  <a:lnTo>
                    <a:pt x="1903" y="1692"/>
                  </a:lnTo>
                  <a:lnTo>
                    <a:pt x="2854" y="846"/>
                  </a:lnTo>
                  <a:lnTo>
                    <a:pt x="4017" y="106"/>
                  </a:lnTo>
                  <a:lnTo>
                    <a:pt x="4017" y="106"/>
                  </a:lnTo>
                  <a:lnTo>
                    <a:pt x="4017" y="106"/>
                  </a:lnTo>
                  <a:lnTo>
                    <a:pt x="3489" y="6449"/>
                  </a:lnTo>
                  <a:lnTo>
                    <a:pt x="4334" y="6449"/>
                  </a:lnTo>
                  <a:lnTo>
                    <a:pt x="4123" y="8035"/>
                  </a:lnTo>
                  <a:lnTo>
                    <a:pt x="2854" y="8035"/>
                  </a:lnTo>
                  <a:lnTo>
                    <a:pt x="2749" y="9303"/>
                  </a:lnTo>
                  <a:lnTo>
                    <a:pt x="1903" y="18078"/>
                  </a:lnTo>
                  <a:lnTo>
                    <a:pt x="1903" y="18078"/>
                  </a:lnTo>
                  <a:lnTo>
                    <a:pt x="846" y="17338"/>
                  </a:lnTo>
                  <a:lnTo>
                    <a:pt x="0" y="16492"/>
                  </a:lnTo>
                  <a:lnTo>
                    <a:pt x="0" y="16492"/>
                  </a:lnTo>
                  <a:lnTo>
                    <a:pt x="0" y="16492"/>
                  </a:lnTo>
                  <a:lnTo>
                    <a:pt x="1057" y="17549"/>
                  </a:lnTo>
                  <a:lnTo>
                    <a:pt x="2326" y="18395"/>
                  </a:lnTo>
                  <a:lnTo>
                    <a:pt x="3700" y="19135"/>
                  </a:lnTo>
                  <a:lnTo>
                    <a:pt x="5180" y="19664"/>
                  </a:lnTo>
                  <a:lnTo>
                    <a:pt x="6872" y="20086"/>
                  </a:lnTo>
                  <a:lnTo>
                    <a:pt x="8563" y="20509"/>
                  </a:lnTo>
                  <a:lnTo>
                    <a:pt x="10466" y="20615"/>
                  </a:lnTo>
                  <a:lnTo>
                    <a:pt x="12369" y="20721"/>
                  </a:lnTo>
                  <a:lnTo>
                    <a:pt x="12369" y="20721"/>
                  </a:lnTo>
                  <a:lnTo>
                    <a:pt x="14906" y="20615"/>
                  </a:lnTo>
                  <a:lnTo>
                    <a:pt x="17232" y="20298"/>
                  </a:lnTo>
                  <a:lnTo>
                    <a:pt x="17337" y="11523"/>
                  </a:lnTo>
                  <a:lnTo>
                    <a:pt x="17337" y="11523"/>
                  </a:lnTo>
                  <a:lnTo>
                    <a:pt x="15435" y="10995"/>
                  </a:lnTo>
                  <a:lnTo>
                    <a:pt x="15435" y="10995"/>
                  </a:lnTo>
                  <a:lnTo>
                    <a:pt x="14272" y="10678"/>
                  </a:lnTo>
                  <a:lnTo>
                    <a:pt x="14272" y="10678"/>
                  </a:lnTo>
                  <a:lnTo>
                    <a:pt x="13320" y="10255"/>
                  </a:lnTo>
                  <a:lnTo>
                    <a:pt x="13320" y="10255"/>
                  </a:lnTo>
                  <a:lnTo>
                    <a:pt x="12475" y="9938"/>
                  </a:lnTo>
                  <a:lnTo>
                    <a:pt x="12475" y="9938"/>
                  </a:lnTo>
                  <a:lnTo>
                    <a:pt x="11735" y="9515"/>
                  </a:lnTo>
                  <a:lnTo>
                    <a:pt x="11735" y="9515"/>
                  </a:lnTo>
                  <a:lnTo>
                    <a:pt x="10783" y="8986"/>
                  </a:lnTo>
                  <a:lnTo>
                    <a:pt x="10783" y="8986"/>
                  </a:lnTo>
                  <a:lnTo>
                    <a:pt x="10466" y="8775"/>
                  </a:lnTo>
                  <a:lnTo>
                    <a:pt x="10466" y="8775"/>
                  </a:lnTo>
                  <a:lnTo>
                    <a:pt x="10783" y="8986"/>
                  </a:lnTo>
                  <a:lnTo>
                    <a:pt x="10783" y="8986"/>
                  </a:lnTo>
                  <a:lnTo>
                    <a:pt x="11206" y="9198"/>
                  </a:lnTo>
                  <a:lnTo>
                    <a:pt x="11206" y="9198"/>
                  </a:lnTo>
                  <a:lnTo>
                    <a:pt x="11840" y="9409"/>
                  </a:lnTo>
                  <a:lnTo>
                    <a:pt x="11840" y="9409"/>
                  </a:lnTo>
                  <a:lnTo>
                    <a:pt x="12475" y="9726"/>
                  </a:lnTo>
                  <a:lnTo>
                    <a:pt x="12475" y="9726"/>
                  </a:lnTo>
                  <a:lnTo>
                    <a:pt x="13320" y="10043"/>
                  </a:lnTo>
                  <a:lnTo>
                    <a:pt x="13320" y="10043"/>
                  </a:lnTo>
                  <a:lnTo>
                    <a:pt x="11840" y="9198"/>
                  </a:lnTo>
                  <a:lnTo>
                    <a:pt x="10360" y="8246"/>
                  </a:lnTo>
                  <a:lnTo>
                    <a:pt x="8986" y="7189"/>
                  </a:lnTo>
                  <a:lnTo>
                    <a:pt x="7717" y="5920"/>
                  </a:lnTo>
                  <a:lnTo>
                    <a:pt x="6660" y="4652"/>
                  </a:lnTo>
                  <a:lnTo>
                    <a:pt x="5709" y="3172"/>
                  </a:lnTo>
                  <a:lnTo>
                    <a:pt x="4863" y="1586"/>
                  </a:lnTo>
                  <a:lnTo>
                    <a:pt x="412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7999875" y="2866109"/>
              <a:ext cx="686905" cy="591335"/>
            </a:xfrm>
            <a:custGeom>
              <a:rect b="b" l="l" r="r" t="t"/>
              <a:pathLst>
                <a:path extrusionOk="0" h="28122" w="32667">
                  <a:moveTo>
                    <a:pt x="15330" y="1"/>
                  </a:moveTo>
                  <a:lnTo>
                    <a:pt x="13744" y="107"/>
                  </a:lnTo>
                  <a:lnTo>
                    <a:pt x="12158" y="212"/>
                  </a:lnTo>
                  <a:lnTo>
                    <a:pt x="10678" y="424"/>
                  </a:lnTo>
                  <a:lnTo>
                    <a:pt x="9304" y="741"/>
                  </a:lnTo>
                  <a:lnTo>
                    <a:pt x="7930" y="1164"/>
                  </a:lnTo>
                  <a:lnTo>
                    <a:pt x="6661" y="1692"/>
                  </a:lnTo>
                  <a:lnTo>
                    <a:pt x="5498" y="2327"/>
                  </a:lnTo>
                  <a:lnTo>
                    <a:pt x="4441" y="3067"/>
                  </a:lnTo>
                  <a:lnTo>
                    <a:pt x="3489" y="3912"/>
                  </a:lnTo>
                  <a:lnTo>
                    <a:pt x="2538" y="4864"/>
                  </a:lnTo>
                  <a:lnTo>
                    <a:pt x="1798" y="5921"/>
                  </a:lnTo>
                  <a:lnTo>
                    <a:pt x="1164" y="7084"/>
                  </a:lnTo>
                  <a:lnTo>
                    <a:pt x="635" y="8247"/>
                  </a:lnTo>
                  <a:lnTo>
                    <a:pt x="318" y="9621"/>
                  </a:lnTo>
                  <a:lnTo>
                    <a:pt x="107" y="11101"/>
                  </a:lnTo>
                  <a:lnTo>
                    <a:pt x="1" y="12581"/>
                  </a:lnTo>
                  <a:lnTo>
                    <a:pt x="107" y="14272"/>
                  </a:lnTo>
                  <a:lnTo>
                    <a:pt x="318" y="15752"/>
                  </a:lnTo>
                  <a:lnTo>
                    <a:pt x="635" y="17232"/>
                  </a:lnTo>
                  <a:lnTo>
                    <a:pt x="1164" y="18712"/>
                  </a:lnTo>
                  <a:lnTo>
                    <a:pt x="1904" y="19981"/>
                  </a:lnTo>
                  <a:lnTo>
                    <a:pt x="2644" y="21355"/>
                  </a:lnTo>
                  <a:lnTo>
                    <a:pt x="3489" y="22518"/>
                  </a:lnTo>
                  <a:lnTo>
                    <a:pt x="4547" y="23575"/>
                  </a:lnTo>
                  <a:lnTo>
                    <a:pt x="5604" y="24633"/>
                  </a:lnTo>
                  <a:lnTo>
                    <a:pt x="6872" y="25478"/>
                  </a:lnTo>
                  <a:lnTo>
                    <a:pt x="8141" y="26324"/>
                  </a:lnTo>
                  <a:lnTo>
                    <a:pt x="9410" y="26958"/>
                  </a:lnTo>
                  <a:lnTo>
                    <a:pt x="10890" y="27487"/>
                  </a:lnTo>
                  <a:lnTo>
                    <a:pt x="12370" y="27804"/>
                  </a:lnTo>
                  <a:lnTo>
                    <a:pt x="13955" y="28015"/>
                  </a:lnTo>
                  <a:lnTo>
                    <a:pt x="15541" y="28121"/>
                  </a:lnTo>
                  <a:lnTo>
                    <a:pt x="17127" y="28121"/>
                  </a:lnTo>
                  <a:lnTo>
                    <a:pt x="18713" y="27804"/>
                  </a:lnTo>
                  <a:lnTo>
                    <a:pt x="20298" y="27487"/>
                  </a:lnTo>
                  <a:lnTo>
                    <a:pt x="21778" y="26958"/>
                  </a:lnTo>
                  <a:lnTo>
                    <a:pt x="23258" y="26324"/>
                  </a:lnTo>
                  <a:lnTo>
                    <a:pt x="24633" y="25584"/>
                  </a:lnTo>
                  <a:lnTo>
                    <a:pt x="26007" y="24633"/>
                  </a:lnTo>
                  <a:lnTo>
                    <a:pt x="27276" y="23681"/>
                  </a:lnTo>
                  <a:lnTo>
                    <a:pt x="28438" y="22624"/>
                  </a:lnTo>
                  <a:lnTo>
                    <a:pt x="29496" y="21461"/>
                  </a:lnTo>
                  <a:lnTo>
                    <a:pt x="30341" y="20193"/>
                  </a:lnTo>
                  <a:lnTo>
                    <a:pt x="31187" y="18818"/>
                  </a:lnTo>
                  <a:lnTo>
                    <a:pt x="31821" y="17444"/>
                  </a:lnTo>
                  <a:lnTo>
                    <a:pt x="32244" y="15964"/>
                  </a:lnTo>
                  <a:lnTo>
                    <a:pt x="32561" y="14378"/>
                  </a:lnTo>
                  <a:lnTo>
                    <a:pt x="32667" y="12792"/>
                  </a:lnTo>
                  <a:lnTo>
                    <a:pt x="32561" y="11207"/>
                  </a:lnTo>
                  <a:lnTo>
                    <a:pt x="32244" y="9832"/>
                  </a:lnTo>
                  <a:lnTo>
                    <a:pt x="31821" y="8458"/>
                  </a:lnTo>
                  <a:lnTo>
                    <a:pt x="31081" y="7189"/>
                  </a:lnTo>
                  <a:lnTo>
                    <a:pt x="30341" y="6027"/>
                  </a:lnTo>
                  <a:lnTo>
                    <a:pt x="29390" y="4969"/>
                  </a:lnTo>
                  <a:lnTo>
                    <a:pt x="28333" y="4018"/>
                  </a:lnTo>
                  <a:lnTo>
                    <a:pt x="27170" y="3172"/>
                  </a:lnTo>
                  <a:lnTo>
                    <a:pt x="25901" y="2432"/>
                  </a:lnTo>
                  <a:lnTo>
                    <a:pt x="24527" y="1798"/>
                  </a:lnTo>
                  <a:lnTo>
                    <a:pt x="23153" y="1269"/>
                  </a:lnTo>
                  <a:lnTo>
                    <a:pt x="21673" y="847"/>
                  </a:lnTo>
                  <a:lnTo>
                    <a:pt x="20087" y="424"/>
                  </a:lnTo>
                  <a:lnTo>
                    <a:pt x="18501" y="212"/>
                  </a:lnTo>
                  <a:lnTo>
                    <a:pt x="16915" y="107"/>
                  </a:lnTo>
                  <a:lnTo>
                    <a:pt x="15330"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7999875" y="2866109"/>
              <a:ext cx="686905" cy="591335"/>
            </a:xfrm>
            <a:custGeom>
              <a:rect b="b" l="l" r="r" t="t"/>
              <a:pathLst>
                <a:path extrusionOk="0" fill="none" h="28122" w="32667">
                  <a:moveTo>
                    <a:pt x="32667" y="12792"/>
                  </a:moveTo>
                  <a:lnTo>
                    <a:pt x="32667" y="12792"/>
                  </a:lnTo>
                  <a:lnTo>
                    <a:pt x="32561" y="14378"/>
                  </a:lnTo>
                  <a:lnTo>
                    <a:pt x="32244" y="15964"/>
                  </a:lnTo>
                  <a:lnTo>
                    <a:pt x="31821" y="17444"/>
                  </a:lnTo>
                  <a:lnTo>
                    <a:pt x="31187" y="18818"/>
                  </a:lnTo>
                  <a:lnTo>
                    <a:pt x="30341" y="20193"/>
                  </a:lnTo>
                  <a:lnTo>
                    <a:pt x="29496" y="21461"/>
                  </a:lnTo>
                  <a:lnTo>
                    <a:pt x="28438" y="22624"/>
                  </a:lnTo>
                  <a:lnTo>
                    <a:pt x="27276" y="23681"/>
                  </a:lnTo>
                  <a:lnTo>
                    <a:pt x="26007" y="24633"/>
                  </a:lnTo>
                  <a:lnTo>
                    <a:pt x="24633" y="25584"/>
                  </a:lnTo>
                  <a:lnTo>
                    <a:pt x="23258" y="26324"/>
                  </a:lnTo>
                  <a:lnTo>
                    <a:pt x="21778" y="26958"/>
                  </a:lnTo>
                  <a:lnTo>
                    <a:pt x="20298" y="27487"/>
                  </a:lnTo>
                  <a:lnTo>
                    <a:pt x="18713" y="27804"/>
                  </a:lnTo>
                  <a:lnTo>
                    <a:pt x="17127" y="28121"/>
                  </a:lnTo>
                  <a:lnTo>
                    <a:pt x="15541" y="28121"/>
                  </a:lnTo>
                  <a:lnTo>
                    <a:pt x="15541" y="28121"/>
                  </a:lnTo>
                  <a:lnTo>
                    <a:pt x="13955" y="28015"/>
                  </a:lnTo>
                  <a:lnTo>
                    <a:pt x="12370" y="27804"/>
                  </a:lnTo>
                  <a:lnTo>
                    <a:pt x="10890" y="27487"/>
                  </a:lnTo>
                  <a:lnTo>
                    <a:pt x="9410" y="26958"/>
                  </a:lnTo>
                  <a:lnTo>
                    <a:pt x="8141" y="26324"/>
                  </a:lnTo>
                  <a:lnTo>
                    <a:pt x="6872" y="25478"/>
                  </a:lnTo>
                  <a:lnTo>
                    <a:pt x="5604" y="24633"/>
                  </a:lnTo>
                  <a:lnTo>
                    <a:pt x="4547" y="23575"/>
                  </a:lnTo>
                  <a:lnTo>
                    <a:pt x="3489" y="22518"/>
                  </a:lnTo>
                  <a:lnTo>
                    <a:pt x="2644" y="21355"/>
                  </a:lnTo>
                  <a:lnTo>
                    <a:pt x="1904" y="19981"/>
                  </a:lnTo>
                  <a:lnTo>
                    <a:pt x="1164" y="18712"/>
                  </a:lnTo>
                  <a:lnTo>
                    <a:pt x="635" y="17232"/>
                  </a:lnTo>
                  <a:lnTo>
                    <a:pt x="318" y="15752"/>
                  </a:lnTo>
                  <a:lnTo>
                    <a:pt x="107" y="14272"/>
                  </a:lnTo>
                  <a:lnTo>
                    <a:pt x="1" y="12581"/>
                  </a:lnTo>
                  <a:lnTo>
                    <a:pt x="1" y="12581"/>
                  </a:lnTo>
                  <a:lnTo>
                    <a:pt x="107" y="11101"/>
                  </a:lnTo>
                  <a:lnTo>
                    <a:pt x="318" y="9621"/>
                  </a:lnTo>
                  <a:lnTo>
                    <a:pt x="635" y="8247"/>
                  </a:lnTo>
                  <a:lnTo>
                    <a:pt x="1164" y="7084"/>
                  </a:lnTo>
                  <a:lnTo>
                    <a:pt x="1798" y="5921"/>
                  </a:lnTo>
                  <a:lnTo>
                    <a:pt x="2538" y="4864"/>
                  </a:lnTo>
                  <a:lnTo>
                    <a:pt x="3489" y="3912"/>
                  </a:lnTo>
                  <a:lnTo>
                    <a:pt x="4441" y="3067"/>
                  </a:lnTo>
                  <a:lnTo>
                    <a:pt x="5498" y="2327"/>
                  </a:lnTo>
                  <a:lnTo>
                    <a:pt x="6661" y="1692"/>
                  </a:lnTo>
                  <a:lnTo>
                    <a:pt x="7930" y="1164"/>
                  </a:lnTo>
                  <a:lnTo>
                    <a:pt x="9304" y="741"/>
                  </a:lnTo>
                  <a:lnTo>
                    <a:pt x="10678" y="424"/>
                  </a:lnTo>
                  <a:lnTo>
                    <a:pt x="12158" y="212"/>
                  </a:lnTo>
                  <a:lnTo>
                    <a:pt x="13744" y="107"/>
                  </a:lnTo>
                  <a:lnTo>
                    <a:pt x="15330" y="1"/>
                  </a:lnTo>
                  <a:lnTo>
                    <a:pt x="15330" y="1"/>
                  </a:lnTo>
                  <a:lnTo>
                    <a:pt x="16915" y="107"/>
                  </a:lnTo>
                  <a:lnTo>
                    <a:pt x="18501" y="212"/>
                  </a:lnTo>
                  <a:lnTo>
                    <a:pt x="20087" y="424"/>
                  </a:lnTo>
                  <a:lnTo>
                    <a:pt x="21673" y="847"/>
                  </a:lnTo>
                  <a:lnTo>
                    <a:pt x="23153" y="1269"/>
                  </a:lnTo>
                  <a:lnTo>
                    <a:pt x="24527" y="1798"/>
                  </a:lnTo>
                  <a:lnTo>
                    <a:pt x="25901" y="2432"/>
                  </a:lnTo>
                  <a:lnTo>
                    <a:pt x="27170" y="3172"/>
                  </a:lnTo>
                  <a:lnTo>
                    <a:pt x="28333" y="4018"/>
                  </a:lnTo>
                  <a:lnTo>
                    <a:pt x="29390" y="4969"/>
                  </a:lnTo>
                  <a:lnTo>
                    <a:pt x="30341" y="6027"/>
                  </a:lnTo>
                  <a:lnTo>
                    <a:pt x="31081" y="7189"/>
                  </a:lnTo>
                  <a:lnTo>
                    <a:pt x="31821" y="8458"/>
                  </a:lnTo>
                  <a:lnTo>
                    <a:pt x="32244" y="9832"/>
                  </a:lnTo>
                  <a:lnTo>
                    <a:pt x="32561" y="11207"/>
                  </a:lnTo>
                  <a:lnTo>
                    <a:pt x="32667" y="127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7937632" y="3128435"/>
              <a:ext cx="366804" cy="1567180"/>
            </a:xfrm>
            <a:custGeom>
              <a:rect b="b" l="l" r="r" t="t"/>
              <a:pathLst>
                <a:path extrusionOk="0" h="74530" w="17444">
                  <a:moveTo>
                    <a:pt x="1058" y="0"/>
                  </a:moveTo>
                  <a:lnTo>
                    <a:pt x="1" y="74530"/>
                  </a:lnTo>
                  <a:lnTo>
                    <a:pt x="4441" y="74530"/>
                  </a:lnTo>
                  <a:lnTo>
                    <a:pt x="3912" y="25795"/>
                  </a:lnTo>
                  <a:lnTo>
                    <a:pt x="4758" y="25689"/>
                  </a:lnTo>
                  <a:lnTo>
                    <a:pt x="5604" y="25583"/>
                  </a:lnTo>
                  <a:lnTo>
                    <a:pt x="6661" y="25372"/>
                  </a:lnTo>
                  <a:lnTo>
                    <a:pt x="7824" y="24949"/>
                  </a:lnTo>
                  <a:lnTo>
                    <a:pt x="9092" y="24421"/>
                  </a:lnTo>
                  <a:lnTo>
                    <a:pt x="10361" y="23681"/>
                  </a:lnTo>
                  <a:lnTo>
                    <a:pt x="11630" y="22729"/>
                  </a:lnTo>
                  <a:lnTo>
                    <a:pt x="12792" y="21566"/>
                  </a:lnTo>
                  <a:lnTo>
                    <a:pt x="13955" y="20086"/>
                  </a:lnTo>
                  <a:lnTo>
                    <a:pt x="14484" y="19241"/>
                  </a:lnTo>
                  <a:lnTo>
                    <a:pt x="15012" y="18395"/>
                  </a:lnTo>
                  <a:lnTo>
                    <a:pt x="15435" y="17338"/>
                  </a:lnTo>
                  <a:lnTo>
                    <a:pt x="15858" y="16280"/>
                  </a:lnTo>
                  <a:lnTo>
                    <a:pt x="16281" y="15118"/>
                  </a:lnTo>
                  <a:lnTo>
                    <a:pt x="16598" y="13849"/>
                  </a:lnTo>
                  <a:lnTo>
                    <a:pt x="16915" y="12475"/>
                  </a:lnTo>
                  <a:lnTo>
                    <a:pt x="17127" y="11100"/>
                  </a:lnTo>
                  <a:lnTo>
                    <a:pt x="17338" y="9515"/>
                  </a:lnTo>
                  <a:lnTo>
                    <a:pt x="17444" y="7823"/>
                  </a:lnTo>
                  <a:lnTo>
                    <a:pt x="17444" y="6026"/>
                  </a:lnTo>
                  <a:lnTo>
                    <a:pt x="17444" y="4229"/>
                  </a:lnTo>
                  <a:lnTo>
                    <a:pt x="17338" y="2220"/>
                  </a:lnTo>
                  <a:lnTo>
                    <a:pt x="17127" y="106"/>
                  </a:lnTo>
                  <a:lnTo>
                    <a:pt x="15224" y="106"/>
                  </a:lnTo>
                  <a:lnTo>
                    <a:pt x="15224" y="1057"/>
                  </a:lnTo>
                  <a:lnTo>
                    <a:pt x="15330" y="3489"/>
                  </a:lnTo>
                  <a:lnTo>
                    <a:pt x="15224" y="5180"/>
                  </a:lnTo>
                  <a:lnTo>
                    <a:pt x="15118" y="7083"/>
                  </a:lnTo>
                  <a:lnTo>
                    <a:pt x="14801" y="9092"/>
                  </a:lnTo>
                  <a:lnTo>
                    <a:pt x="14484" y="11100"/>
                  </a:lnTo>
                  <a:lnTo>
                    <a:pt x="13955" y="13109"/>
                  </a:lnTo>
                  <a:lnTo>
                    <a:pt x="13215" y="15118"/>
                  </a:lnTo>
                  <a:lnTo>
                    <a:pt x="12792" y="16069"/>
                  </a:lnTo>
                  <a:lnTo>
                    <a:pt x="12370" y="16915"/>
                  </a:lnTo>
                  <a:lnTo>
                    <a:pt x="11841" y="17761"/>
                  </a:lnTo>
                  <a:lnTo>
                    <a:pt x="11207" y="18501"/>
                  </a:lnTo>
                  <a:lnTo>
                    <a:pt x="10572" y="19241"/>
                  </a:lnTo>
                  <a:lnTo>
                    <a:pt x="9832" y="19769"/>
                  </a:lnTo>
                  <a:lnTo>
                    <a:pt x="8987" y="20298"/>
                  </a:lnTo>
                  <a:lnTo>
                    <a:pt x="8141" y="20826"/>
                  </a:lnTo>
                  <a:lnTo>
                    <a:pt x="7189" y="21143"/>
                  </a:lnTo>
                  <a:lnTo>
                    <a:pt x="6132" y="21355"/>
                  </a:lnTo>
                  <a:lnTo>
                    <a:pt x="5075" y="21461"/>
                  </a:lnTo>
                  <a:lnTo>
                    <a:pt x="3912" y="21461"/>
                  </a:lnTo>
                  <a:lnTo>
                    <a:pt x="3595" y="0"/>
                  </a:lnTo>
                  <a:close/>
                </a:path>
              </a:pathLst>
            </a:custGeom>
            <a:solidFill>
              <a:srgbClr val="89B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7937632" y="3128435"/>
              <a:ext cx="366804" cy="1567180"/>
            </a:xfrm>
            <a:custGeom>
              <a:rect b="b" l="l" r="r" t="t"/>
              <a:pathLst>
                <a:path extrusionOk="0" fill="none" h="74530" w="17444">
                  <a:moveTo>
                    <a:pt x="17127" y="106"/>
                  </a:moveTo>
                  <a:lnTo>
                    <a:pt x="15224" y="106"/>
                  </a:lnTo>
                  <a:lnTo>
                    <a:pt x="15224" y="106"/>
                  </a:lnTo>
                  <a:lnTo>
                    <a:pt x="15224" y="1057"/>
                  </a:lnTo>
                  <a:lnTo>
                    <a:pt x="15330" y="3489"/>
                  </a:lnTo>
                  <a:lnTo>
                    <a:pt x="15224" y="5180"/>
                  </a:lnTo>
                  <a:lnTo>
                    <a:pt x="15118" y="7083"/>
                  </a:lnTo>
                  <a:lnTo>
                    <a:pt x="14801" y="9092"/>
                  </a:lnTo>
                  <a:lnTo>
                    <a:pt x="14484" y="11100"/>
                  </a:lnTo>
                  <a:lnTo>
                    <a:pt x="13955" y="13109"/>
                  </a:lnTo>
                  <a:lnTo>
                    <a:pt x="13215" y="15118"/>
                  </a:lnTo>
                  <a:lnTo>
                    <a:pt x="12792" y="16069"/>
                  </a:lnTo>
                  <a:lnTo>
                    <a:pt x="12370" y="16915"/>
                  </a:lnTo>
                  <a:lnTo>
                    <a:pt x="11841" y="17761"/>
                  </a:lnTo>
                  <a:lnTo>
                    <a:pt x="11207" y="18501"/>
                  </a:lnTo>
                  <a:lnTo>
                    <a:pt x="10572" y="19241"/>
                  </a:lnTo>
                  <a:lnTo>
                    <a:pt x="9832" y="19769"/>
                  </a:lnTo>
                  <a:lnTo>
                    <a:pt x="8987" y="20298"/>
                  </a:lnTo>
                  <a:lnTo>
                    <a:pt x="8141" y="20826"/>
                  </a:lnTo>
                  <a:lnTo>
                    <a:pt x="7189" y="21143"/>
                  </a:lnTo>
                  <a:lnTo>
                    <a:pt x="6132" y="21355"/>
                  </a:lnTo>
                  <a:lnTo>
                    <a:pt x="5075" y="21461"/>
                  </a:lnTo>
                  <a:lnTo>
                    <a:pt x="3912" y="21461"/>
                  </a:lnTo>
                  <a:lnTo>
                    <a:pt x="3595" y="0"/>
                  </a:lnTo>
                  <a:lnTo>
                    <a:pt x="1058" y="0"/>
                  </a:lnTo>
                  <a:lnTo>
                    <a:pt x="1" y="74530"/>
                  </a:lnTo>
                  <a:lnTo>
                    <a:pt x="4441" y="74530"/>
                  </a:lnTo>
                  <a:lnTo>
                    <a:pt x="3912" y="25795"/>
                  </a:lnTo>
                  <a:lnTo>
                    <a:pt x="3912" y="25795"/>
                  </a:lnTo>
                  <a:lnTo>
                    <a:pt x="4758" y="25689"/>
                  </a:lnTo>
                  <a:lnTo>
                    <a:pt x="5604" y="25583"/>
                  </a:lnTo>
                  <a:lnTo>
                    <a:pt x="6661" y="25372"/>
                  </a:lnTo>
                  <a:lnTo>
                    <a:pt x="7824" y="24949"/>
                  </a:lnTo>
                  <a:lnTo>
                    <a:pt x="9092" y="24421"/>
                  </a:lnTo>
                  <a:lnTo>
                    <a:pt x="10361" y="23681"/>
                  </a:lnTo>
                  <a:lnTo>
                    <a:pt x="11630" y="22729"/>
                  </a:lnTo>
                  <a:lnTo>
                    <a:pt x="12792" y="21566"/>
                  </a:lnTo>
                  <a:lnTo>
                    <a:pt x="13955" y="20086"/>
                  </a:lnTo>
                  <a:lnTo>
                    <a:pt x="14484" y="19241"/>
                  </a:lnTo>
                  <a:lnTo>
                    <a:pt x="15012" y="18395"/>
                  </a:lnTo>
                  <a:lnTo>
                    <a:pt x="15435" y="17338"/>
                  </a:lnTo>
                  <a:lnTo>
                    <a:pt x="15858" y="16280"/>
                  </a:lnTo>
                  <a:lnTo>
                    <a:pt x="16281" y="15118"/>
                  </a:lnTo>
                  <a:lnTo>
                    <a:pt x="16598" y="13849"/>
                  </a:lnTo>
                  <a:lnTo>
                    <a:pt x="16915" y="12475"/>
                  </a:lnTo>
                  <a:lnTo>
                    <a:pt x="17127" y="11100"/>
                  </a:lnTo>
                  <a:lnTo>
                    <a:pt x="17338" y="9515"/>
                  </a:lnTo>
                  <a:lnTo>
                    <a:pt x="17444" y="7823"/>
                  </a:lnTo>
                  <a:lnTo>
                    <a:pt x="17444" y="6026"/>
                  </a:lnTo>
                  <a:lnTo>
                    <a:pt x="17444" y="4229"/>
                  </a:lnTo>
                  <a:lnTo>
                    <a:pt x="17338" y="2220"/>
                  </a:lnTo>
                  <a:lnTo>
                    <a:pt x="17127" y="1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7655309" y="2654924"/>
              <a:ext cx="758041" cy="695800"/>
            </a:xfrm>
            <a:custGeom>
              <a:rect b="b" l="l" r="r" t="t"/>
              <a:pathLst>
                <a:path extrusionOk="0" h="33090" w="36050">
                  <a:moveTo>
                    <a:pt x="16493" y="1"/>
                  </a:moveTo>
                  <a:lnTo>
                    <a:pt x="14695" y="212"/>
                  </a:lnTo>
                  <a:lnTo>
                    <a:pt x="13004" y="529"/>
                  </a:lnTo>
                  <a:lnTo>
                    <a:pt x="11312" y="952"/>
                  </a:lnTo>
                  <a:lnTo>
                    <a:pt x="9621" y="1481"/>
                  </a:lnTo>
                  <a:lnTo>
                    <a:pt x="8141" y="2115"/>
                  </a:lnTo>
                  <a:lnTo>
                    <a:pt x="6767" y="2855"/>
                  </a:lnTo>
                  <a:lnTo>
                    <a:pt x="5392" y="3807"/>
                  </a:lnTo>
                  <a:lnTo>
                    <a:pt x="4229" y="4758"/>
                  </a:lnTo>
                  <a:lnTo>
                    <a:pt x="3172" y="5921"/>
                  </a:lnTo>
                  <a:lnTo>
                    <a:pt x="2221" y="7189"/>
                  </a:lnTo>
                  <a:lnTo>
                    <a:pt x="1375" y="8564"/>
                  </a:lnTo>
                  <a:lnTo>
                    <a:pt x="847" y="10044"/>
                  </a:lnTo>
                  <a:lnTo>
                    <a:pt x="318" y="11630"/>
                  </a:lnTo>
                  <a:lnTo>
                    <a:pt x="1" y="13321"/>
                  </a:lnTo>
                  <a:lnTo>
                    <a:pt x="1" y="15118"/>
                  </a:lnTo>
                  <a:lnTo>
                    <a:pt x="1" y="16915"/>
                  </a:lnTo>
                  <a:lnTo>
                    <a:pt x="318" y="18712"/>
                  </a:lnTo>
                  <a:lnTo>
                    <a:pt x="741" y="20510"/>
                  </a:lnTo>
                  <a:lnTo>
                    <a:pt x="1375" y="22095"/>
                  </a:lnTo>
                  <a:lnTo>
                    <a:pt x="2115" y="23681"/>
                  </a:lnTo>
                  <a:lnTo>
                    <a:pt x="3067" y="25161"/>
                  </a:lnTo>
                  <a:lnTo>
                    <a:pt x="4124" y="26535"/>
                  </a:lnTo>
                  <a:lnTo>
                    <a:pt x="5287" y="27804"/>
                  </a:lnTo>
                  <a:lnTo>
                    <a:pt x="6555" y="29073"/>
                  </a:lnTo>
                  <a:lnTo>
                    <a:pt x="7930" y="30024"/>
                  </a:lnTo>
                  <a:lnTo>
                    <a:pt x="9410" y="30976"/>
                  </a:lnTo>
                  <a:lnTo>
                    <a:pt x="10995" y="31716"/>
                  </a:lnTo>
                  <a:lnTo>
                    <a:pt x="12581" y="32350"/>
                  </a:lnTo>
                  <a:lnTo>
                    <a:pt x="14378" y="32773"/>
                  </a:lnTo>
                  <a:lnTo>
                    <a:pt x="16175" y="33090"/>
                  </a:lnTo>
                  <a:lnTo>
                    <a:pt x="19875" y="33090"/>
                  </a:lnTo>
                  <a:lnTo>
                    <a:pt x="21673" y="32773"/>
                  </a:lnTo>
                  <a:lnTo>
                    <a:pt x="23364" y="32350"/>
                  </a:lnTo>
                  <a:lnTo>
                    <a:pt x="25056" y="31716"/>
                  </a:lnTo>
                  <a:lnTo>
                    <a:pt x="26641" y="30976"/>
                  </a:lnTo>
                  <a:lnTo>
                    <a:pt x="28121" y="30024"/>
                  </a:lnTo>
                  <a:lnTo>
                    <a:pt x="29496" y="29073"/>
                  </a:lnTo>
                  <a:lnTo>
                    <a:pt x="30764" y="27804"/>
                  </a:lnTo>
                  <a:lnTo>
                    <a:pt x="31927" y="26535"/>
                  </a:lnTo>
                  <a:lnTo>
                    <a:pt x="32984" y="25161"/>
                  </a:lnTo>
                  <a:lnTo>
                    <a:pt x="33830" y="23681"/>
                  </a:lnTo>
                  <a:lnTo>
                    <a:pt x="34570" y="22095"/>
                  </a:lnTo>
                  <a:lnTo>
                    <a:pt x="35204" y="20510"/>
                  </a:lnTo>
                  <a:lnTo>
                    <a:pt x="35627" y="18712"/>
                  </a:lnTo>
                  <a:lnTo>
                    <a:pt x="35944" y="16915"/>
                  </a:lnTo>
                  <a:lnTo>
                    <a:pt x="36050" y="15118"/>
                  </a:lnTo>
                  <a:lnTo>
                    <a:pt x="35944" y="13321"/>
                  </a:lnTo>
                  <a:lnTo>
                    <a:pt x="35733" y="11630"/>
                  </a:lnTo>
                  <a:lnTo>
                    <a:pt x="35204" y="10044"/>
                  </a:lnTo>
                  <a:lnTo>
                    <a:pt x="34676" y="8564"/>
                  </a:lnTo>
                  <a:lnTo>
                    <a:pt x="33936" y="7189"/>
                  </a:lnTo>
                  <a:lnTo>
                    <a:pt x="33090" y="5921"/>
                  </a:lnTo>
                  <a:lnTo>
                    <a:pt x="32033" y="4758"/>
                  </a:lnTo>
                  <a:lnTo>
                    <a:pt x="30976" y="3807"/>
                  </a:lnTo>
                  <a:lnTo>
                    <a:pt x="29707" y="2855"/>
                  </a:lnTo>
                  <a:lnTo>
                    <a:pt x="28333" y="2115"/>
                  </a:lnTo>
                  <a:lnTo>
                    <a:pt x="26853" y="1481"/>
                  </a:lnTo>
                  <a:lnTo>
                    <a:pt x="25267" y="952"/>
                  </a:lnTo>
                  <a:lnTo>
                    <a:pt x="23681" y="529"/>
                  </a:lnTo>
                  <a:lnTo>
                    <a:pt x="21990" y="212"/>
                  </a:lnTo>
                  <a:lnTo>
                    <a:pt x="20193"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7655309" y="2654924"/>
              <a:ext cx="758041" cy="695800"/>
            </a:xfrm>
            <a:custGeom>
              <a:rect b="b" l="l" r="r" t="t"/>
              <a:pathLst>
                <a:path extrusionOk="0" fill="none" h="33090" w="36050">
                  <a:moveTo>
                    <a:pt x="36050" y="15118"/>
                  </a:moveTo>
                  <a:lnTo>
                    <a:pt x="36050" y="15118"/>
                  </a:lnTo>
                  <a:lnTo>
                    <a:pt x="35944" y="16915"/>
                  </a:lnTo>
                  <a:lnTo>
                    <a:pt x="35627" y="18712"/>
                  </a:lnTo>
                  <a:lnTo>
                    <a:pt x="35204" y="20510"/>
                  </a:lnTo>
                  <a:lnTo>
                    <a:pt x="34570" y="22095"/>
                  </a:lnTo>
                  <a:lnTo>
                    <a:pt x="33830" y="23681"/>
                  </a:lnTo>
                  <a:lnTo>
                    <a:pt x="32984" y="25161"/>
                  </a:lnTo>
                  <a:lnTo>
                    <a:pt x="31927" y="26535"/>
                  </a:lnTo>
                  <a:lnTo>
                    <a:pt x="30764" y="27804"/>
                  </a:lnTo>
                  <a:lnTo>
                    <a:pt x="29496" y="29073"/>
                  </a:lnTo>
                  <a:lnTo>
                    <a:pt x="28121" y="30024"/>
                  </a:lnTo>
                  <a:lnTo>
                    <a:pt x="26641" y="30976"/>
                  </a:lnTo>
                  <a:lnTo>
                    <a:pt x="25056" y="31716"/>
                  </a:lnTo>
                  <a:lnTo>
                    <a:pt x="23364" y="32350"/>
                  </a:lnTo>
                  <a:lnTo>
                    <a:pt x="21673" y="32773"/>
                  </a:lnTo>
                  <a:lnTo>
                    <a:pt x="19875" y="33090"/>
                  </a:lnTo>
                  <a:lnTo>
                    <a:pt x="17973" y="33090"/>
                  </a:lnTo>
                  <a:lnTo>
                    <a:pt x="17973" y="33090"/>
                  </a:lnTo>
                  <a:lnTo>
                    <a:pt x="16175" y="33090"/>
                  </a:lnTo>
                  <a:lnTo>
                    <a:pt x="14378" y="32773"/>
                  </a:lnTo>
                  <a:lnTo>
                    <a:pt x="12581" y="32350"/>
                  </a:lnTo>
                  <a:lnTo>
                    <a:pt x="10995" y="31716"/>
                  </a:lnTo>
                  <a:lnTo>
                    <a:pt x="9410" y="30976"/>
                  </a:lnTo>
                  <a:lnTo>
                    <a:pt x="7930" y="30024"/>
                  </a:lnTo>
                  <a:lnTo>
                    <a:pt x="6555" y="29073"/>
                  </a:lnTo>
                  <a:lnTo>
                    <a:pt x="5287" y="27804"/>
                  </a:lnTo>
                  <a:lnTo>
                    <a:pt x="4124" y="26535"/>
                  </a:lnTo>
                  <a:lnTo>
                    <a:pt x="3067" y="25161"/>
                  </a:lnTo>
                  <a:lnTo>
                    <a:pt x="2115" y="23681"/>
                  </a:lnTo>
                  <a:lnTo>
                    <a:pt x="1375" y="22095"/>
                  </a:lnTo>
                  <a:lnTo>
                    <a:pt x="741" y="20510"/>
                  </a:lnTo>
                  <a:lnTo>
                    <a:pt x="318" y="18712"/>
                  </a:lnTo>
                  <a:lnTo>
                    <a:pt x="1" y="16915"/>
                  </a:lnTo>
                  <a:lnTo>
                    <a:pt x="1" y="15118"/>
                  </a:lnTo>
                  <a:lnTo>
                    <a:pt x="1" y="15118"/>
                  </a:lnTo>
                  <a:lnTo>
                    <a:pt x="1" y="13321"/>
                  </a:lnTo>
                  <a:lnTo>
                    <a:pt x="318" y="11630"/>
                  </a:lnTo>
                  <a:lnTo>
                    <a:pt x="847" y="10044"/>
                  </a:lnTo>
                  <a:lnTo>
                    <a:pt x="1375" y="8564"/>
                  </a:lnTo>
                  <a:lnTo>
                    <a:pt x="2221" y="7189"/>
                  </a:lnTo>
                  <a:lnTo>
                    <a:pt x="3172" y="5921"/>
                  </a:lnTo>
                  <a:lnTo>
                    <a:pt x="4229" y="4758"/>
                  </a:lnTo>
                  <a:lnTo>
                    <a:pt x="5392" y="3807"/>
                  </a:lnTo>
                  <a:lnTo>
                    <a:pt x="6767" y="2855"/>
                  </a:lnTo>
                  <a:lnTo>
                    <a:pt x="8141" y="2115"/>
                  </a:lnTo>
                  <a:lnTo>
                    <a:pt x="9621" y="1481"/>
                  </a:lnTo>
                  <a:lnTo>
                    <a:pt x="11312" y="952"/>
                  </a:lnTo>
                  <a:lnTo>
                    <a:pt x="13004" y="529"/>
                  </a:lnTo>
                  <a:lnTo>
                    <a:pt x="14695" y="212"/>
                  </a:lnTo>
                  <a:lnTo>
                    <a:pt x="16493" y="1"/>
                  </a:lnTo>
                  <a:lnTo>
                    <a:pt x="18395" y="1"/>
                  </a:lnTo>
                  <a:lnTo>
                    <a:pt x="18395" y="1"/>
                  </a:lnTo>
                  <a:lnTo>
                    <a:pt x="20193" y="1"/>
                  </a:lnTo>
                  <a:lnTo>
                    <a:pt x="21990" y="212"/>
                  </a:lnTo>
                  <a:lnTo>
                    <a:pt x="23681" y="529"/>
                  </a:lnTo>
                  <a:lnTo>
                    <a:pt x="25267" y="952"/>
                  </a:lnTo>
                  <a:lnTo>
                    <a:pt x="26853" y="1481"/>
                  </a:lnTo>
                  <a:lnTo>
                    <a:pt x="28333" y="2115"/>
                  </a:lnTo>
                  <a:lnTo>
                    <a:pt x="29707" y="2855"/>
                  </a:lnTo>
                  <a:lnTo>
                    <a:pt x="30976" y="3807"/>
                  </a:lnTo>
                  <a:lnTo>
                    <a:pt x="32033" y="4758"/>
                  </a:lnTo>
                  <a:lnTo>
                    <a:pt x="33090" y="5921"/>
                  </a:lnTo>
                  <a:lnTo>
                    <a:pt x="33936" y="7189"/>
                  </a:lnTo>
                  <a:lnTo>
                    <a:pt x="34676" y="8564"/>
                  </a:lnTo>
                  <a:lnTo>
                    <a:pt x="35204" y="10044"/>
                  </a:lnTo>
                  <a:lnTo>
                    <a:pt x="35733" y="11630"/>
                  </a:lnTo>
                  <a:lnTo>
                    <a:pt x="35944" y="13321"/>
                  </a:lnTo>
                  <a:lnTo>
                    <a:pt x="36050" y="151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7655309" y="2970598"/>
              <a:ext cx="21" cy="4458"/>
            </a:xfrm>
            <a:custGeom>
              <a:rect b="b" l="l" r="r" t="t"/>
              <a:pathLst>
                <a:path extrusionOk="0" h="212" w="1">
                  <a:moveTo>
                    <a:pt x="1" y="212"/>
                  </a:moveTo>
                  <a:lnTo>
                    <a:pt x="1" y="212"/>
                  </a:lnTo>
                  <a:lnTo>
                    <a:pt x="1" y="212"/>
                  </a:lnTo>
                  <a:lnTo>
                    <a:pt x="1" y="212"/>
                  </a:lnTo>
                  <a:lnTo>
                    <a:pt x="1" y="212"/>
                  </a:lnTo>
                  <a:close/>
                  <a:moveTo>
                    <a:pt x="1" y="106"/>
                  </a:moveTo>
                  <a:lnTo>
                    <a:pt x="1" y="106"/>
                  </a:lnTo>
                  <a:lnTo>
                    <a:pt x="1" y="212"/>
                  </a:lnTo>
                  <a:lnTo>
                    <a:pt x="1" y="212"/>
                  </a:lnTo>
                  <a:lnTo>
                    <a:pt x="1" y="106"/>
                  </a:lnTo>
                  <a:close/>
                  <a:moveTo>
                    <a:pt x="1" y="106"/>
                  </a:moveTo>
                  <a:lnTo>
                    <a:pt x="1" y="106"/>
                  </a:lnTo>
                  <a:lnTo>
                    <a:pt x="1" y="106"/>
                  </a:lnTo>
                  <a:lnTo>
                    <a:pt x="1" y="106"/>
                  </a:lnTo>
                  <a:lnTo>
                    <a:pt x="1" y="106"/>
                  </a:lnTo>
                  <a:close/>
                  <a:moveTo>
                    <a:pt x="1" y="106"/>
                  </a:moveTo>
                  <a:lnTo>
                    <a:pt x="1" y="106"/>
                  </a:lnTo>
                  <a:lnTo>
                    <a:pt x="1" y="106"/>
                  </a:lnTo>
                  <a:lnTo>
                    <a:pt x="1" y="106"/>
                  </a:lnTo>
                  <a:lnTo>
                    <a:pt x="1" y="106"/>
                  </a:lnTo>
                  <a:close/>
                  <a:moveTo>
                    <a:pt x="1" y="0"/>
                  </a:moveTo>
                  <a:lnTo>
                    <a:pt x="1" y="0"/>
                  </a:lnTo>
                  <a:lnTo>
                    <a:pt x="1" y="106"/>
                  </a:lnTo>
                  <a:lnTo>
                    <a:pt x="1" y="106"/>
                  </a:lnTo>
                  <a:lnTo>
                    <a:pt x="1" y="0"/>
                  </a:lnTo>
                  <a:close/>
                  <a:moveTo>
                    <a:pt x="1" y="0"/>
                  </a:moveTo>
                  <a:lnTo>
                    <a:pt x="1" y="0"/>
                  </a:lnTo>
                  <a:lnTo>
                    <a:pt x="1" y="0"/>
                  </a:lnTo>
                  <a:lnTo>
                    <a:pt x="1" y="0"/>
                  </a:lnTo>
                  <a:lnTo>
                    <a:pt x="1" y="0"/>
                  </a:lnTo>
                  <a:close/>
                  <a:moveTo>
                    <a:pt x="1" y="0"/>
                  </a:moveTo>
                  <a:lnTo>
                    <a:pt x="1" y="0"/>
                  </a:lnTo>
                  <a:lnTo>
                    <a:pt x="1" y="0"/>
                  </a:lnTo>
                  <a:lnTo>
                    <a:pt x="1" y="0"/>
                  </a:lnTo>
                  <a:lnTo>
                    <a:pt x="1" y="0"/>
                  </a:lnTo>
                  <a:close/>
                  <a:moveTo>
                    <a:pt x="1" y="0"/>
                  </a:moveTo>
                  <a:lnTo>
                    <a:pt x="1" y="0"/>
                  </a:lnTo>
                  <a:lnTo>
                    <a:pt x="1" y="0"/>
                  </a:lnTo>
                  <a:lnTo>
                    <a:pt x="1" y="0"/>
                  </a:lnTo>
                  <a:lnTo>
                    <a:pt x="1" y="0"/>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7655309" y="2975035"/>
              <a:ext cx="21" cy="21"/>
            </a:xfrm>
            <a:custGeom>
              <a:rect b="b" l="l" r="r" t="t"/>
              <a:pathLst>
                <a:path extrusionOk="0" fill="none" h="1" w="1">
                  <a:moveTo>
                    <a:pt x="1" y="1"/>
                  </a:moveTo>
                  <a:lnTo>
                    <a:pt x="1" y="1"/>
                  </a:ln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7655309" y="2972827"/>
              <a:ext cx="21" cy="2229"/>
            </a:xfrm>
            <a:custGeom>
              <a:rect b="b" l="l" r="r" t="t"/>
              <a:pathLst>
                <a:path extrusionOk="0" fill="none" h="106" w="1">
                  <a:moveTo>
                    <a:pt x="1" y="0"/>
                  </a:moveTo>
                  <a:lnTo>
                    <a:pt x="1" y="0"/>
                  </a:lnTo>
                  <a:lnTo>
                    <a:pt x="1" y="106"/>
                  </a:lnTo>
                  <a:lnTo>
                    <a:pt x="1" y="106"/>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7655309" y="2972827"/>
              <a:ext cx="21" cy="21"/>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7655309" y="2972827"/>
              <a:ext cx="21" cy="21"/>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7655309" y="2970598"/>
              <a:ext cx="21" cy="2250"/>
            </a:xfrm>
            <a:custGeom>
              <a:rect b="b" l="l" r="r" t="t"/>
              <a:pathLst>
                <a:path extrusionOk="0" fill="none" h="107" w="1">
                  <a:moveTo>
                    <a:pt x="1" y="0"/>
                  </a:moveTo>
                  <a:lnTo>
                    <a:pt x="1" y="0"/>
                  </a:lnTo>
                  <a:lnTo>
                    <a:pt x="1" y="106"/>
                  </a:lnTo>
                  <a:lnTo>
                    <a:pt x="1" y="106"/>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7655309" y="2970598"/>
              <a:ext cx="21" cy="21"/>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7655309" y="2970598"/>
              <a:ext cx="21" cy="21"/>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7655309" y="2970598"/>
              <a:ext cx="21" cy="21"/>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7655309" y="2812761"/>
              <a:ext cx="42265" cy="284565"/>
            </a:xfrm>
            <a:custGeom>
              <a:rect b="b" l="l" r="r" t="t"/>
              <a:pathLst>
                <a:path extrusionOk="0" h="13533" w="2010">
                  <a:moveTo>
                    <a:pt x="2009" y="1"/>
                  </a:moveTo>
                  <a:lnTo>
                    <a:pt x="1587" y="741"/>
                  </a:lnTo>
                  <a:lnTo>
                    <a:pt x="1164" y="1586"/>
                  </a:lnTo>
                  <a:lnTo>
                    <a:pt x="847" y="2538"/>
                  </a:lnTo>
                  <a:lnTo>
                    <a:pt x="529" y="3384"/>
                  </a:lnTo>
                  <a:lnTo>
                    <a:pt x="318" y="4335"/>
                  </a:lnTo>
                  <a:lnTo>
                    <a:pt x="107" y="5392"/>
                  </a:lnTo>
                  <a:lnTo>
                    <a:pt x="1" y="6344"/>
                  </a:lnTo>
                  <a:lnTo>
                    <a:pt x="1" y="7506"/>
                  </a:lnTo>
                  <a:lnTo>
                    <a:pt x="1" y="7612"/>
                  </a:lnTo>
                  <a:lnTo>
                    <a:pt x="1" y="7718"/>
                  </a:lnTo>
                  <a:lnTo>
                    <a:pt x="1" y="9198"/>
                  </a:lnTo>
                  <a:lnTo>
                    <a:pt x="212" y="10678"/>
                  </a:lnTo>
                  <a:lnTo>
                    <a:pt x="529" y="12158"/>
                  </a:lnTo>
                  <a:lnTo>
                    <a:pt x="952" y="13532"/>
                  </a:lnTo>
                  <a:lnTo>
                    <a:pt x="2009" y="1"/>
                  </a:lnTo>
                  <a:close/>
                </a:path>
              </a:pathLst>
            </a:custGeom>
            <a:solidFill>
              <a:srgbClr val="477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7655309" y="2812761"/>
              <a:ext cx="42265" cy="284565"/>
            </a:xfrm>
            <a:custGeom>
              <a:rect b="b" l="l" r="r" t="t"/>
              <a:pathLst>
                <a:path extrusionOk="0" fill="none" h="13533" w="2010">
                  <a:moveTo>
                    <a:pt x="2009" y="1"/>
                  </a:moveTo>
                  <a:lnTo>
                    <a:pt x="2009" y="1"/>
                  </a:lnTo>
                  <a:lnTo>
                    <a:pt x="1587" y="741"/>
                  </a:lnTo>
                  <a:lnTo>
                    <a:pt x="1164" y="1586"/>
                  </a:lnTo>
                  <a:lnTo>
                    <a:pt x="847" y="2538"/>
                  </a:lnTo>
                  <a:lnTo>
                    <a:pt x="529" y="3384"/>
                  </a:lnTo>
                  <a:lnTo>
                    <a:pt x="318" y="4335"/>
                  </a:lnTo>
                  <a:lnTo>
                    <a:pt x="107" y="5392"/>
                  </a:lnTo>
                  <a:lnTo>
                    <a:pt x="1" y="6344"/>
                  </a:lnTo>
                  <a:lnTo>
                    <a:pt x="1" y="7506"/>
                  </a:lnTo>
                  <a:lnTo>
                    <a:pt x="1" y="7506"/>
                  </a:lnTo>
                  <a:lnTo>
                    <a:pt x="1" y="7506"/>
                  </a:lnTo>
                  <a:lnTo>
                    <a:pt x="1" y="7506"/>
                  </a:lnTo>
                  <a:lnTo>
                    <a:pt x="1" y="7506"/>
                  </a:lnTo>
                  <a:lnTo>
                    <a:pt x="1" y="7506"/>
                  </a:lnTo>
                  <a:lnTo>
                    <a:pt x="1" y="7506"/>
                  </a:lnTo>
                  <a:lnTo>
                    <a:pt x="1" y="7506"/>
                  </a:lnTo>
                  <a:lnTo>
                    <a:pt x="1" y="7506"/>
                  </a:lnTo>
                  <a:lnTo>
                    <a:pt x="1" y="7506"/>
                  </a:lnTo>
                  <a:lnTo>
                    <a:pt x="1" y="7506"/>
                  </a:lnTo>
                  <a:lnTo>
                    <a:pt x="1" y="7506"/>
                  </a:lnTo>
                  <a:lnTo>
                    <a:pt x="1" y="7506"/>
                  </a:lnTo>
                  <a:lnTo>
                    <a:pt x="1" y="7506"/>
                  </a:lnTo>
                  <a:lnTo>
                    <a:pt x="1" y="7612"/>
                  </a:lnTo>
                  <a:lnTo>
                    <a:pt x="1" y="7612"/>
                  </a:lnTo>
                  <a:lnTo>
                    <a:pt x="1" y="7612"/>
                  </a:lnTo>
                  <a:lnTo>
                    <a:pt x="1" y="7612"/>
                  </a:lnTo>
                  <a:lnTo>
                    <a:pt x="1" y="7612"/>
                  </a:lnTo>
                  <a:lnTo>
                    <a:pt x="1" y="7612"/>
                  </a:lnTo>
                  <a:lnTo>
                    <a:pt x="1" y="7612"/>
                  </a:lnTo>
                  <a:lnTo>
                    <a:pt x="1" y="7612"/>
                  </a:lnTo>
                  <a:lnTo>
                    <a:pt x="1" y="7612"/>
                  </a:lnTo>
                  <a:lnTo>
                    <a:pt x="1" y="7612"/>
                  </a:lnTo>
                  <a:lnTo>
                    <a:pt x="1" y="7612"/>
                  </a:lnTo>
                  <a:lnTo>
                    <a:pt x="1" y="7612"/>
                  </a:lnTo>
                  <a:lnTo>
                    <a:pt x="1" y="7612"/>
                  </a:lnTo>
                  <a:lnTo>
                    <a:pt x="1" y="7612"/>
                  </a:lnTo>
                  <a:lnTo>
                    <a:pt x="1" y="7718"/>
                  </a:lnTo>
                  <a:lnTo>
                    <a:pt x="1" y="7718"/>
                  </a:lnTo>
                  <a:lnTo>
                    <a:pt x="1" y="7718"/>
                  </a:lnTo>
                  <a:lnTo>
                    <a:pt x="1" y="7718"/>
                  </a:lnTo>
                  <a:lnTo>
                    <a:pt x="1" y="7718"/>
                  </a:lnTo>
                  <a:lnTo>
                    <a:pt x="1" y="7718"/>
                  </a:lnTo>
                  <a:lnTo>
                    <a:pt x="1" y="9198"/>
                  </a:lnTo>
                  <a:lnTo>
                    <a:pt x="212" y="10678"/>
                  </a:lnTo>
                  <a:lnTo>
                    <a:pt x="529" y="12158"/>
                  </a:lnTo>
                  <a:lnTo>
                    <a:pt x="952" y="13532"/>
                  </a:lnTo>
                  <a:lnTo>
                    <a:pt x="200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7590857" y="3106208"/>
              <a:ext cx="91154" cy="377906"/>
            </a:xfrm>
            <a:custGeom>
              <a:rect b="b" l="l" r="r" t="t"/>
              <a:pathLst>
                <a:path extrusionOk="0" h="17972" w="4335">
                  <a:moveTo>
                    <a:pt x="4017" y="0"/>
                  </a:moveTo>
                  <a:lnTo>
                    <a:pt x="2854" y="740"/>
                  </a:lnTo>
                  <a:lnTo>
                    <a:pt x="1903" y="1586"/>
                  </a:lnTo>
                  <a:lnTo>
                    <a:pt x="1586" y="5392"/>
                  </a:lnTo>
                  <a:lnTo>
                    <a:pt x="2432" y="5392"/>
                  </a:lnTo>
                  <a:lnTo>
                    <a:pt x="2220" y="6977"/>
                  </a:lnTo>
                  <a:lnTo>
                    <a:pt x="952" y="6977"/>
                  </a:lnTo>
                  <a:lnTo>
                    <a:pt x="740" y="8246"/>
                  </a:lnTo>
                  <a:lnTo>
                    <a:pt x="0" y="16386"/>
                  </a:lnTo>
                  <a:lnTo>
                    <a:pt x="846" y="17232"/>
                  </a:lnTo>
                  <a:lnTo>
                    <a:pt x="1903" y="17972"/>
                  </a:lnTo>
                  <a:lnTo>
                    <a:pt x="2749" y="9197"/>
                  </a:lnTo>
                  <a:lnTo>
                    <a:pt x="2854" y="7929"/>
                  </a:lnTo>
                  <a:lnTo>
                    <a:pt x="4123" y="7929"/>
                  </a:lnTo>
                  <a:lnTo>
                    <a:pt x="4334" y="6343"/>
                  </a:lnTo>
                  <a:lnTo>
                    <a:pt x="3489" y="6343"/>
                  </a:lnTo>
                  <a:lnTo>
                    <a:pt x="4017" y="0"/>
                  </a:lnTo>
                  <a:close/>
                </a:path>
              </a:pathLst>
            </a:custGeom>
            <a:solidFill>
              <a:srgbClr val="386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7590857" y="3106208"/>
              <a:ext cx="91154" cy="377906"/>
            </a:xfrm>
            <a:custGeom>
              <a:rect b="b" l="l" r="r" t="t"/>
              <a:pathLst>
                <a:path extrusionOk="0" fill="none" h="17972" w="4335">
                  <a:moveTo>
                    <a:pt x="4017" y="0"/>
                  </a:moveTo>
                  <a:lnTo>
                    <a:pt x="4017" y="0"/>
                  </a:lnTo>
                  <a:lnTo>
                    <a:pt x="2854" y="740"/>
                  </a:lnTo>
                  <a:lnTo>
                    <a:pt x="1903" y="1586"/>
                  </a:lnTo>
                  <a:lnTo>
                    <a:pt x="1586" y="5392"/>
                  </a:lnTo>
                  <a:lnTo>
                    <a:pt x="2432" y="5392"/>
                  </a:lnTo>
                  <a:lnTo>
                    <a:pt x="2220" y="6977"/>
                  </a:lnTo>
                  <a:lnTo>
                    <a:pt x="952" y="6977"/>
                  </a:lnTo>
                  <a:lnTo>
                    <a:pt x="740" y="8246"/>
                  </a:lnTo>
                  <a:lnTo>
                    <a:pt x="0" y="16386"/>
                  </a:lnTo>
                  <a:lnTo>
                    <a:pt x="0" y="16386"/>
                  </a:lnTo>
                  <a:lnTo>
                    <a:pt x="846" y="17232"/>
                  </a:lnTo>
                  <a:lnTo>
                    <a:pt x="1903" y="17972"/>
                  </a:lnTo>
                  <a:lnTo>
                    <a:pt x="2749" y="9197"/>
                  </a:lnTo>
                  <a:lnTo>
                    <a:pt x="2854" y="7929"/>
                  </a:lnTo>
                  <a:lnTo>
                    <a:pt x="4123" y="7929"/>
                  </a:lnTo>
                  <a:lnTo>
                    <a:pt x="4334" y="6343"/>
                  </a:lnTo>
                  <a:lnTo>
                    <a:pt x="3489" y="6343"/>
                  </a:lnTo>
                  <a:lnTo>
                    <a:pt x="401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7415231" y="3564137"/>
              <a:ext cx="433503" cy="1131490"/>
            </a:xfrm>
            <a:custGeom>
              <a:rect b="b" l="l" r="r" t="t"/>
              <a:pathLst>
                <a:path extrusionOk="0" h="53810" w="20616">
                  <a:moveTo>
                    <a:pt x="6766" y="1"/>
                  </a:moveTo>
                  <a:lnTo>
                    <a:pt x="1" y="53810"/>
                  </a:lnTo>
                  <a:lnTo>
                    <a:pt x="20615" y="53810"/>
                  </a:lnTo>
                  <a:lnTo>
                    <a:pt x="17127" y="5392"/>
                  </a:lnTo>
                  <a:lnTo>
                    <a:pt x="6766" y="1"/>
                  </a:lnTo>
                  <a:close/>
                </a:path>
              </a:pathLst>
            </a:custGeom>
            <a:solidFill>
              <a:srgbClr val="CCE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7415231" y="3564137"/>
              <a:ext cx="433503" cy="1131490"/>
            </a:xfrm>
            <a:custGeom>
              <a:rect b="b" l="l" r="r" t="t"/>
              <a:pathLst>
                <a:path extrusionOk="0" fill="none" h="53810" w="20616">
                  <a:moveTo>
                    <a:pt x="6766" y="1"/>
                  </a:moveTo>
                  <a:lnTo>
                    <a:pt x="17127" y="5392"/>
                  </a:lnTo>
                  <a:lnTo>
                    <a:pt x="20615" y="53810"/>
                  </a:lnTo>
                  <a:lnTo>
                    <a:pt x="1" y="53810"/>
                  </a:lnTo>
                  <a:lnTo>
                    <a:pt x="676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7493035" y="3575261"/>
              <a:ext cx="108943" cy="1120366"/>
            </a:xfrm>
            <a:custGeom>
              <a:rect b="b" l="l" r="r" t="t"/>
              <a:pathLst>
                <a:path extrusionOk="0" h="53281" w="5181">
                  <a:moveTo>
                    <a:pt x="4124" y="0"/>
                  </a:moveTo>
                  <a:lnTo>
                    <a:pt x="2115" y="21143"/>
                  </a:lnTo>
                  <a:lnTo>
                    <a:pt x="2855" y="21143"/>
                  </a:lnTo>
                  <a:lnTo>
                    <a:pt x="1" y="53281"/>
                  </a:lnTo>
                  <a:lnTo>
                    <a:pt x="2115" y="53281"/>
                  </a:lnTo>
                  <a:lnTo>
                    <a:pt x="5075" y="20192"/>
                  </a:lnTo>
                  <a:lnTo>
                    <a:pt x="3806" y="19980"/>
                  </a:lnTo>
                  <a:lnTo>
                    <a:pt x="5181" y="529"/>
                  </a:lnTo>
                  <a:lnTo>
                    <a:pt x="4124" y="0"/>
                  </a:lnTo>
                  <a:close/>
                </a:path>
              </a:pathLst>
            </a:custGeom>
            <a:solidFill>
              <a:srgbClr val="A2CB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7415231" y="3575261"/>
              <a:ext cx="186745" cy="1120366"/>
            </a:xfrm>
            <a:custGeom>
              <a:rect b="b" l="l" r="r" t="t"/>
              <a:pathLst>
                <a:path extrusionOk="0" fill="none" h="53281" w="8881">
                  <a:moveTo>
                    <a:pt x="7824" y="0"/>
                  </a:moveTo>
                  <a:lnTo>
                    <a:pt x="5815" y="21143"/>
                  </a:lnTo>
                  <a:lnTo>
                    <a:pt x="6555" y="21143"/>
                  </a:lnTo>
                  <a:lnTo>
                    <a:pt x="3701" y="53281"/>
                  </a:lnTo>
                  <a:lnTo>
                    <a:pt x="1" y="53281"/>
                  </a:lnTo>
                  <a:lnTo>
                    <a:pt x="5815" y="53281"/>
                  </a:lnTo>
                  <a:lnTo>
                    <a:pt x="8775" y="20192"/>
                  </a:lnTo>
                  <a:lnTo>
                    <a:pt x="7506" y="19980"/>
                  </a:lnTo>
                  <a:lnTo>
                    <a:pt x="8881" y="529"/>
                  </a:lnTo>
                  <a:lnTo>
                    <a:pt x="782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4789872" y="3735306"/>
              <a:ext cx="146730" cy="960326"/>
            </a:xfrm>
            <a:custGeom>
              <a:rect b="b" l="l" r="r" t="t"/>
              <a:pathLst>
                <a:path extrusionOk="0" h="45670" w="6978">
                  <a:moveTo>
                    <a:pt x="2537" y="1"/>
                  </a:moveTo>
                  <a:lnTo>
                    <a:pt x="0" y="424"/>
                  </a:lnTo>
                  <a:lnTo>
                    <a:pt x="2537" y="45670"/>
                  </a:lnTo>
                  <a:lnTo>
                    <a:pt x="6977" y="45670"/>
                  </a:lnTo>
                  <a:lnTo>
                    <a:pt x="2537"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4789872" y="3735306"/>
              <a:ext cx="146730" cy="960326"/>
            </a:xfrm>
            <a:custGeom>
              <a:rect b="b" l="l" r="r" t="t"/>
              <a:pathLst>
                <a:path extrusionOk="0" fill="none" h="45670" w="6978">
                  <a:moveTo>
                    <a:pt x="2537" y="1"/>
                  </a:moveTo>
                  <a:lnTo>
                    <a:pt x="0" y="424"/>
                  </a:lnTo>
                  <a:lnTo>
                    <a:pt x="2537" y="45670"/>
                  </a:lnTo>
                  <a:lnTo>
                    <a:pt x="6977" y="456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4656491" y="4640061"/>
              <a:ext cx="320123" cy="55597"/>
            </a:xfrm>
            <a:custGeom>
              <a:rect b="b" l="l" r="r" t="t"/>
              <a:pathLst>
                <a:path extrusionOk="0" h="2644" w="15224">
                  <a:moveTo>
                    <a:pt x="15117" y="1"/>
                  </a:moveTo>
                  <a:lnTo>
                    <a:pt x="0" y="2644"/>
                  </a:lnTo>
                  <a:lnTo>
                    <a:pt x="15223" y="2644"/>
                  </a:lnTo>
                  <a:lnTo>
                    <a:pt x="15117"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4803204" y="3719745"/>
              <a:ext cx="186745" cy="975886"/>
            </a:xfrm>
            <a:custGeom>
              <a:rect b="b" l="l" r="r" t="t"/>
              <a:pathLst>
                <a:path extrusionOk="0" h="46410" w="8881">
                  <a:moveTo>
                    <a:pt x="3172" y="1"/>
                  </a:moveTo>
                  <a:lnTo>
                    <a:pt x="0" y="424"/>
                  </a:lnTo>
                  <a:lnTo>
                    <a:pt x="3172" y="46410"/>
                  </a:lnTo>
                  <a:lnTo>
                    <a:pt x="8881" y="46410"/>
                  </a:lnTo>
                  <a:lnTo>
                    <a:pt x="3172" y="1"/>
                  </a:lnTo>
                  <a:close/>
                </a:path>
              </a:pathLst>
            </a:custGeom>
            <a:solidFill>
              <a:srgbClr val="89B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4803204" y="3719745"/>
              <a:ext cx="186745" cy="975886"/>
            </a:xfrm>
            <a:custGeom>
              <a:rect b="b" l="l" r="r" t="t"/>
              <a:pathLst>
                <a:path extrusionOk="0" fill="none" h="46410" w="8881">
                  <a:moveTo>
                    <a:pt x="3172" y="1"/>
                  </a:moveTo>
                  <a:lnTo>
                    <a:pt x="0" y="424"/>
                  </a:lnTo>
                  <a:lnTo>
                    <a:pt x="3172" y="46410"/>
                  </a:lnTo>
                  <a:lnTo>
                    <a:pt x="8881" y="4641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4843220" y="3419653"/>
              <a:ext cx="1000341" cy="1275970"/>
            </a:xfrm>
            <a:custGeom>
              <a:rect b="b" l="l" r="r" t="t"/>
              <a:pathLst>
                <a:path extrusionOk="0" h="60681" w="47573">
                  <a:moveTo>
                    <a:pt x="45881" y="0"/>
                  </a:moveTo>
                  <a:lnTo>
                    <a:pt x="0" y="8140"/>
                  </a:lnTo>
                  <a:lnTo>
                    <a:pt x="4123" y="60681"/>
                  </a:lnTo>
                  <a:lnTo>
                    <a:pt x="47572" y="60681"/>
                  </a:lnTo>
                  <a:lnTo>
                    <a:pt x="45881" y="0"/>
                  </a:lnTo>
                  <a:close/>
                </a:path>
              </a:pathLst>
            </a:custGeom>
            <a:solidFill>
              <a:srgbClr val="BDD9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4843220" y="3419653"/>
              <a:ext cx="1000341" cy="1275970"/>
            </a:xfrm>
            <a:custGeom>
              <a:rect b="b" l="l" r="r" t="t"/>
              <a:pathLst>
                <a:path extrusionOk="0" fill="none" h="60681" w="47573">
                  <a:moveTo>
                    <a:pt x="45881" y="0"/>
                  </a:moveTo>
                  <a:lnTo>
                    <a:pt x="0" y="8140"/>
                  </a:lnTo>
                  <a:lnTo>
                    <a:pt x="4123" y="60681"/>
                  </a:lnTo>
                  <a:lnTo>
                    <a:pt x="47572" y="60681"/>
                  </a:lnTo>
                  <a:lnTo>
                    <a:pt x="4588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4736503" y="3308498"/>
              <a:ext cx="1015923" cy="315665"/>
            </a:xfrm>
            <a:custGeom>
              <a:rect b="b" l="l" r="r" t="t"/>
              <a:pathLst>
                <a:path extrusionOk="0" h="15012" w="48314">
                  <a:moveTo>
                    <a:pt x="47890" y="0"/>
                  </a:moveTo>
                  <a:lnTo>
                    <a:pt x="1" y="9620"/>
                  </a:lnTo>
                  <a:lnTo>
                    <a:pt x="1798" y="15012"/>
                  </a:lnTo>
                  <a:lnTo>
                    <a:pt x="48313" y="6555"/>
                  </a:lnTo>
                  <a:lnTo>
                    <a:pt x="47890" y="0"/>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4736503" y="3308498"/>
              <a:ext cx="1015923" cy="315665"/>
            </a:xfrm>
            <a:custGeom>
              <a:rect b="b" l="l" r="r" t="t"/>
              <a:pathLst>
                <a:path extrusionOk="0" fill="none" h="15012" w="48314">
                  <a:moveTo>
                    <a:pt x="1" y="9620"/>
                  </a:moveTo>
                  <a:lnTo>
                    <a:pt x="1798" y="15012"/>
                  </a:lnTo>
                  <a:lnTo>
                    <a:pt x="48313" y="6555"/>
                  </a:lnTo>
                  <a:lnTo>
                    <a:pt x="47890" y="0"/>
                  </a:lnTo>
                  <a:lnTo>
                    <a:pt x="1" y="96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5098859" y="3733077"/>
              <a:ext cx="413485" cy="506868"/>
            </a:xfrm>
            <a:custGeom>
              <a:rect b="b" l="l" r="r" t="t"/>
              <a:pathLst>
                <a:path extrusionOk="0" h="24105" w="19664">
                  <a:moveTo>
                    <a:pt x="846" y="1"/>
                  </a:moveTo>
                  <a:lnTo>
                    <a:pt x="1" y="107"/>
                  </a:lnTo>
                  <a:lnTo>
                    <a:pt x="1586" y="24104"/>
                  </a:lnTo>
                  <a:lnTo>
                    <a:pt x="19664" y="24104"/>
                  </a:lnTo>
                  <a:lnTo>
                    <a:pt x="19664" y="23153"/>
                  </a:lnTo>
                  <a:lnTo>
                    <a:pt x="2326" y="23153"/>
                  </a:lnTo>
                  <a:lnTo>
                    <a:pt x="846" y="1"/>
                  </a:lnTo>
                  <a:close/>
                </a:path>
              </a:pathLst>
            </a:custGeom>
            <a:solidFill>
              <a:srgbClr val="96BF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5098859" y="3733077"/>
              <a:ext cx="413485" cy="506868"/>
            </a:xfrm>
            <a:custGeom>
              <a:rect b="b" l="l" r="r" t="t"/>
              <a:pathLst>
                <a:path extrusionOk="0" fill="none" h="24105" w="19664">
                  <a:moveTo>
                    <a:pt x="846" y="1"/>
                  </a:moveTo>
                  <a:lnTo>
                    <a:pt x="1" y="107"/>
                  </a:lnTo>
                  <a:lnTo>
                    <a:pt x="1586" y="24104"/>
                  </a:lnTo>
                  <a:lnTo>
                    <a:pt x="19664" y="24104"/>
                  </a:lnTo>
                  <a:lnTo>
                    <a:pt x="19664" y="23153"/>
                  </a:lnTo>
                  <a:lnTo>
                    <a:pt x="2326" y="23153"/>
                  </a:lnTo>
                  <a:lnTo>
                    <a:pt x="84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5116649" y="3675291"/>
              <a:ext cx="413485" cy="544633"/>
            </a:xfrm>
            <a:custGeom>
              <a:rect b="b" l="l" r="r" t="t"/>
              <a:pathLst>
                <a:path extrusionOk="0" h="25901" w="19664">
                  <a:moveTo>
                    <a:pt x="19663" y="0"/>
                  </a:moveTo>
                  <a:lnTo>
                    <a:pt x="0" y="1903"/>
                  </a:lnTo>
                  <a:lnTo>
                    <a:pt x="1480" y="25901"/>
                  </a:lnTo>
                  <a:lnTo>
                    <a:pt x="19558" y="25901"/>
                  </a:lnTo>
                  <a:lnTo>
                    <a:pt x="196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5116649" y="3675291"/>
              <a:ext cx="413485" cy="544633"/>
            </a:xfrm>
            <a:custGeom>
              <a:rect b="b" l="l" r="r" t="t"/>
              <a:pathLst>
                <a:path extrusionOk="0" fill="none" h="25901" w="19664">
                  <a:moveTo>
                    <a:pt x="0" y="1903"/>
                  </a:moveTo>
                  <a:lnTo>
                    <a:pt x="1480" y="25901"/>
                  </a:lnTo>
                  <a:lnTo>
                    <a:pt x="19558" y="25901"/>
                  </a:lnTo>
                  <a:lnTo>
                    <a:pt x="19663" y="0"/>
                  </a:lnTo>
                  <a:lnTo>
                    <a:pt x="0" y="190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5156665" y="3728640"/>
              <a:ext cx="331225" cy="437940"/>
            </a:xfrm>
            <a:custGeom>
              <a:rect b="b" l="l" r="r" t="t"/>
              <a:pathLst>
                <a:path extrusionOk="0" h="20827" w="15752">
                  <a:moveTo>
                    <a:pt x="15752" y="1"/>
                  </a:moveTo>
                  <a:lnTo>
                    <a:pt x="0" y="1586"/>
                  </a:lnTo>
                  <a:lnTo>
                    <a:pt x="1269" y="20827"/>
                  </a:lnTo>
                  <a:lnTo>
                    <a:pt x="15752" y="20827"/>
                  </a:lnTo>
                  <a:lnTo>
                    <a:pt x="15752"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5156665" y="3728640"/>
              <a:ext cx="331225" cy="437940"/>
            </a:xfrm>
            <a:custGeom>
              <a:rect b="b" l="l" r="r" t="t"/>
              <a:pathLst>
                <a:path extrusionOk="0" fill="none" h="20827" w="15752">
                  <a:moveTo>
                    <a:pt x="0" y="1586"/>
                  </a:moveTo>
                  <a:lnTo>
                    <a:pt x="1269" y="20827"/>
                  </a:lnTo>
                  <a:lnTo>
                    <a:pt x="15752" y="20827"/>
                  </a:lnTo>
                  <a:lnTo>
                    <a:pt x="15752" y="1"/>
                  </a:lnTo>
                  <a:lnTo>
                    <a:pt x="0" y="158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5169997" y="3746430"/>
              <a:ext cx="304562" cy="402361"/>
            </a:xfrm>
            <a:custGeom>
              <a:rect b="b" l="l" r="r" t="t"/>
              <a:pathLst>
                <a:path extrusionOk="0" h="19135" w="14484">
                  <a:moveTo>
                    <a:pt x="14484" y="0"/>
                  </a:moveTo>
                  <a:lnTo>
                    <a:pt x="0" y="1480"/>
                  </a:lnTo>
                  <a:lnTo>
                    <a:pt x="1163" y="19135"/>
                  </a:lnTo>
                  <a:lnTo>
                    <a:pt x="14484" y="19135"/>
                  </a:lnTo>
                  <a:lnTo>
                    <a:pt x="14484" y="0"/>
                  </a:lnTo>
                  <a:close/>
                </a:path>
              </a:pathLst>
            </a:custGeom>
            <a:solidFill>
              <a:srgbClr val="CCE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5169997" y="3746430"/>
              <a:ext cx="304562" cy="402361"/>
            </a:xfrm>
            <a:custGeom>
              <a:rect b="b" l="l" r="r" t="t"/>
              <a:pathLst>
                <a:path extrusionOk="0" fill="none" h="19135" w="14484">
                  <a:moveTo>
                    <a:pt x="0" y="1480"/>
                  </a:moveTo>
                  <a:lnTo>
                    <a:pt x="1163" y="19135"/>
                  </a:lnTo>
                  <a:lnTo>
                    <a:pt x="14484" y="19135"/>
                  </a:lnTo>
                  <a:lnTo>
                    <a:pt x="14484" y="0"/>
                  </a:lnTo>
                  <a:lnTo>
                    <a:pt x="0" y="148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5294484" y="3750866"/>
              <a:ext cx="133398" cy="13352"/>
            </a:xfrm>
            <a:custGeom>
              <a:rect b="b" l="l" r="r" t="t"/>
              <a:pathLst>
                <a:path extrusionOk="0" h="635" w="6344">
                  <a:moveTo>
                    <a:pt x="6344" y="1"/>
                  </a:moveTo>
                  <a:lnTo>
                    <a:pt x="5286" y="106"/>
                  </a:lnTo>
                  <a:lnTo>
                    <a:pt x="5498" y="106"/>
                  </a:lnTo>
                  <a:lnTo>
                    <a:pt x="6344" y="1"/>
                  </a:lnTo>
                  <a:close/>
                  <a:moveTo>
                    <a:pt x="5286" y="106"/>
                  </a:moveTo>
                  <a:lnTo>
                    <a:pt x="106" y="529"/>
                  </a:lnTo>
                  <a:lnTo>
                    <a:pt x="1" y="635"/>
                  </a:lnTo>
                  <a:lnTo>
                    <a:pt x="5286" y="106"/>
                  </a:lnTo>
                  <a:close/>
                </a:path>
              </a:pathLst>
            </a:custGeom>
            <a:solidFill>
              <a:srgbClr val="ACC5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5238906" y="4148781"/>
              <a:ext cx="97841" cy="21"/>
            </a:xfrm>
            <a:custGeom>
              <a:rect b="b" l="l" r="r" t="t"/>
              <a:pathLst>
                <a:path extrusionOk="0" fill="none" h="1" w="4653">
                  <a:moveTo>
                    <a:pt x="4652" y="1"/>
                  </a:moveTo>
                  <a:lnTo>
                    <a:pt x="1" y="1"/>
                  </a:lnTo>
                  <a:lnTo>
                    <a:pt x="1" y="1"/>
                  </a:lnTo>
                  <a:lnTo>
                    <a:pt x="4652" y="1"/>
                  </a:lnTo>
                  <a:lnTo>
                    <a:pt x="46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5358956" y="4148781"/>
              <a:ext cx="26684" cy="21"/>
            </a:xfrm>
            <a:custGeom>
              <a:rect b="b" l="l" r="r" t="t"/>
              <a:pathLst>
                <a:path extrusionOk="0" fill="none" h="1" w="1269">
                  <a:moveTo>
                    <a:pt x="1269" y="1"/>
                  </a:moveTo>
                  <a:lnTo>
                    <a:pt x="0" y="1"/>
                  </a:lnTo>
                  <a:lnTo>
                    <a:pt x="0" y="1"/>
                  </a:lnTo>
                  <a:lnTo>
                    <a:pt x="1269" y="1"/>
                  </a:lnTo>
                  <a:lnTo>
                    <a:pt x="126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5294484" y="3753095"/>
              <a:ext cx="111172" cy="11124"/>
            </a:xfrm>
            <a:custGeom>
              <a:rect b="b" l="l" r="r" t="t"/>
              <a:pathLst>
                <a:path extrusionOk="0" fill="none" h="529" w="5287">
                  <a:moveTo>
                    <a:pt x="5286" y="0"/>
                  </a:moveTo>
                  <a:lnTo>
                    <a:pt x="106" y="423"/>
                  </a:lnTo>
                  <a:lnTo>
                    <a:pt x="1" y="529"/>
                  </a:lnTo>
                  <a:lnTo>
                    <a:pt x="5286" y="0"/>
                  </a:lnTo>
                  <a:lnTo>
                    <a:pt x="528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5405638" y="3750866"/>
              <a:ext cx="22247" cy="2250"/>
            </a:xfrm>
            <a:custGeom>
              <a:rect b="b" l="l" r="r" t="t"/>
              <a:pathLst>
                <a:path extrusionOk="0" fill="none" h="107" w="1058">
                  <a:moveTo>
                    <a:pt x="1058" y="1"/>
                  </a:moveTo>
                  <a:lnTo>
                    <a:pt x="0" y="106"/>
                  </a:lnTo>
                  <a:lnTo>
                    <a:pt x="0" y="106"/>
                  </a:lnTo>
                  <a:lnTo>
                    <a:pt x="212" y="106"/>
                  </a:lnTo>
                  <a:lnTo>
                    <a:pt x="1058" y="1"/>
                  </a:lnTo>
                  <a:lnTo>
                    <a:pt x="105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5238906" y="3748637"/>
              <a:ext cx="224532" cy="400153"/>
            </a:xfrm>
            <a:custGeom>
              <a:rect b="b" l="l" r="r" t="t"/>
              <a:pathLst>
                <a:path extrusionOk="0" h="19030" w="10678">
                  <a:moveTo>
                    <a:pt x="7929" y="212"/>
                  </a:moveTo>
                  <a:lnTo>
                    <a:pt x="2644" y="741"/>
                  </a:lnTo>
                  <a:lnTo>
                    <a:pt x="1" y="19030"/>
                  </a:lnTo>
                  <a:lnTo>
                    <a:pt x="4652" y="19030"/>
                  </a:lnTo>
                  <a:lnTo>
                    <a:pt x="7929" y="212"/>
                  </a:lnTo>
                  <a:close/>
                  <a:moveTo>
                    <a:pt x="10678" y="1"/>
                  </a:moveTo>
                  <a:lnTo>
                    <a:pt x="8987" y="107"/>
                  </a:lnTo>
                  <a:lnTo>
                    <a:pt x="5709" y="19030"/>
                  </a:lnTo>
                  <a:lnTo>
                    <a:pt x="6978" y="19030"/>
                  </a:lnTo>
                  <a:lnTo>
                    <a:pt x="10678" y="1"/>
                  </a:lnTo>
                  <a:close/>
                </a:path>
              </a:pathLst>
            </a:custGeom>
            <a:solidFill>
              <a:srgbClr val="E6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5238906" y="3753095"/>
              <a:ext cx="166748" cy="395695"/>
            </a:xfrm>
            <a:custGeom>
              <a:rect b="b" l="l" r="r" t="t"/>
              <a:pathLst>
                <a:path extrusionOk="0" fill="none" h="18818" w="7930">
                  <a:moveTo>
                    <a:pt x="7929" y="0"/>
                  </a:moveTo>
                  <a:lnTo>
                    <a:pt x="2644" y="529"/>
                  </a:lnTo>
                  <a:lnTo>
                    <a:pt x="1" y="18818"/>
                  </a:lnTo>
                  <a:lnTo>
                    <a:pt x="4652" y="18818"/>
                  </a:lnTo>
                  <a:lnTo>
                    <a:pt x="792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5410075" y="3750866"/>
              <a:ext cx="17810" cy="2250"/>
            </a:xfrm>
            <a:custGeom>
              <a:rect b="b" l="l" r="r" t="t"/>
              <a:pathLst>
                <a:path extrusionOk="0" fill="none" h="107" w="847">
                  <a:moveTo>
                    <a:pt x="847" y="1"/>
                  </a:moveTo>
                  <a:lnTo>
                    <a:pt x="1" y="106"/>
                  </a:lnTo>
                  <a:lnTo>
                    <a:pt x="847" y="1"/>
                  </a:lnTo>
                  <a:lnTo>
                    <a:pt x="84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5358956" y="3748637"/>
              <a:ext cx="104486" cy="400153"/>
            </a:xfrm>
            <a:custGeom>
              <a:rect b="b" l="l" r="r" t="t"/>
              <a:pathLst>
                <a:path extrusionOk="0" fill="none" h="19030" w="4969">
                  <a:moveTo>
                    <a:pt x="4969" y="1"/>
                  </a:moveTo>
                  <a:lnTo>
                    <a:pt x="3278" y="107"/>
                  </a:lnTo>
                  <a:lnTo>
                    <a:pt x="0" y="19030"/>
                  </a:lnTo>
                  <a:lnTo>
                    <a:pt x="1269" y="19030"/>
                  </a:lnTo>
                  <a:lnTo>
                    <a:pt x="496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4769853" y="3310706"/>
              <a:ext cx="969221" cy="313457"/>
            </a:xfrm>
            <a:custGeom>
              <a:rect b="b" l="l" r="r" t="t"/>
              <a:pathLst>
                <a:path extrusionOk="0" h="14907" w="46093">
                  <a:moveTo>
                    <a:pt x="45776" y="1"/>
                  </a:moveTo>
                  <a:lnTo>
                    <a:pt x="44718" y="212"/>
                  </a:lnTo>
                  <a:lnTo>
                    <a:pt x="45141" y="5921"/>
                  </a:lnTo>
                  <a:lnTo>
                    <a:pt x="1" y="14061"/>
                  </a:lnTo>
                  <a:lnTo>
                    <a:pt x="212" y="14907"/>
                  </a:lnTo>
                  <a:lnTo>
                    <a:pt x="40913" y="7507"/>
                  </a:lnTo>
                  <a:lnTo>
                    <a:pt x="46093" y="6555"/>
                  </a:lnTo>
                  <a:lnTo>
                    <a:pt x="45776" y="1"/>
                  </a:lnTo>
                  <a:close/>
                </a:path>
              </a:pathLst>
            </a:custGeom>
            <a:solidFill>
              <a:srgbClr val="477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4769853" y="3310706"/>
              <a:ext cx="969221" cy="313457"/>
            </a:xfrm>
            <a:custGeom>
              <a:rect b="b" l="l" r="r" t="t"/>
              <a:pathLst>
                <a:path extrusionOk="0" fill="none" h="14907" w="46093">
                  <a:moveTo>
                    <a:pt x="45776" y="1"/>
                  </a:moveTo>
                  <a:lnTo>
                    <a:pt x="44718" y="212"/>
                  </a:lnTo>
                  <a:lnTo>
                    <a:pt x="45141" y="5921"/>
                  </a:lnTo>
                  <a:lnTo>
                    <a:pt x="1" y="14061"/>
                  </a:lnTo>
                  <a:lnTo>
                    <a:pt x="212" y="14907"/>
                  </a:lnTo>
                  <a:lnTo>
                    <a:pt x="40913" y="7507"/>
                  </a:lnTo>
                  <a:lnTo>
                    <a:pt x="46093" y="6555"/>
                  </a:lnTo>
                  <a:lnTo>
                    <a:pt x="46093" y="6555"/>
                  </a:lnTo>
                  <a:lnTo>
                    <a:pt x="46093" y="6555"/>
                  </a:lnTo>
                  <a:lnTo>
                    <a:pt x="4577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5765765" y="4695638"/>
              <a:ext cx="8916" cy="2250"/>
            </a:xfrm>
            <a:custGeom>
              <a:rect b="b" l="l" r="r" t="t"/>
              <a:pathLst>
                <a:path extrusionOk="0" h="107" w="424">
                  <a:moveTo>
                    <a:pt x="0" y="1"/>
                  </a:moveTo>
                  <a:lnTo>
                    <a:pt x="0" y="107"/>
                  </a:lnTo>
                  <a:lnTo>
                    <a:pt x="423" y="1"/>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5765765" y="4695638"/>
              <a:ext cx="8916" cy="2250"/>
            </a:xfrm>
            <a:custGeom>
              <a:rect b="b" l="l" r="r" t="t"/>
              <a:pathLst>
                <a:path extrusionOk="0" fill="none" h="107" w="424">
                  <a:moveTo>
                    <a:pt x="423" y="1"/>
                  </a:moveTo>
                  <a:lnTo>
                    <a:pt x="0" y="1"/>
                  </a:lnTo>
                  <a:lnTo>
                    <a:pt x="0" y="107"/>
                  </a:lnTo>
                  <a:lnTo>
                    <a:pt x="42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4845428" y="3613048"/>
              <a:ext cx="4479" cy="57805"/>
            </a:xfrm>
            <a:custGeom>
              <a:rect b="b" l="l" r="r" t="t"/>
              <a:pathLst>
                <a:path extrusionOk="0" fill="none" h="2749" w="213">
                  <a:moveTo>
                    <a:pt x="1" y="0"/>
                  </a:moveTo>
                  <a:lnTo>
                    <a:pt x="1" y="0"/>
                  </a:lnTo>
                  <a:lnTo>
                    <a:pt x="212" y="2749"/>
                  </a:lnTo>
                  <a:lnTo>
                    <a:pt x="212" y="2749"/>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4845428" y="3448545"/>
              <a:ext cx="931434" cy="1247078"/>
            </a:xfrm>
            <a:custGeom>
              <a:rect b="b" l="l" r="r" t="t"/>
              <a:pathLst>
                <a:path extrusionOk="0" h="59307" w="44296">
                  <a:moveTo>
                    <a:pt x="42499" y="0"/>
                  </a:moveTo>
                  <a:lnTo>
                    <a:pt x="37319" y="952"/>
                  </a:lnTo>
                  <a:lnTo>
                    <a:pt x="1" y="7823"/>
                  </a:lnTo>
                  <a:lnTo>
                    <a:pt x="212" y="10572"/>
                  </a:lnTo>
                  <a:lnTo>
                    <a:pt x="41547" y="1163"/>
                  </a:lnTo>
                  <a:lnTo>
                    <a:pt x="43767" y="59307"/>
                  </a:lnTo>
                  <a:lnTo>
                    <a:pt x="44296" y="59307"/>
                  </a:lnTo>
                  <a:lnTo>
                    <a:pt x="43027" y="26006"/>
                  </a:lnTo>
                  <a:lnTo>
                    <a:pt x="43027" y="25055"/>
                  </a:lnTo>
                  <a:lnTo>
                    <a:pt x="43239" y="25055"/>
                  </a:lnTo>
                  <a:lnTo>
                    <a:pt x="42499" y="0"/>
                  </a:lnTo>
                  <a:close/>
                </a:path>
              </a:pathLst>
            </a:custGeom>
            <a:solidFill>
              <a:srgbClr val="96BF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4845428" y="3448545"/>
              <a:ext cx="931434" cy="1247078"/>
            </a:xfrm>
            <a:custGeom>
              <a:rect b="b" l="l" r="r" t="t"/>
              <a:pathLst>
                <a:path extrusionOk="0" fill="none" h="59307" w="44296">
                  <a:moveTo>
                    <a:pt x="42499" y="0"/>
                  </a:moveTo>
                  <a:lnTo>
                    <a:pt x="37319" y="952"/>
                  </a:lnTo>
                  <a:lnTo>
                    <a:pt x="1" y="7823"/>
                  </a:lnTo>
                  <a:lnTo>
                    <a:pt x="212" y="10572"/>
                  </a:lnTo>
                  <a:lnTo>
                    <a:pt x="41547" y="1163"/>
                  </a:lnTo>
                  <a:lnTo>
                    <a:pt x="43767" y="59307"/>
                  </a:lnTo>
                  <a:lnTo>
                    <a:pt x="44190" y="59307"/>
                  </a:lnTo>
                  <a:lnTo>
                    <a:pt x="44296" y="59307"/>
                  </a:lnTo>
                  <a:lnTo>
                    <a:pt x="43027" y="26006"/>
                  </a:lnTo>
                  <a:lnTo>
                    <a:pt x="43027" y="26006"/>
                  </a:lnTo>
                  <a:lnTo>
                    <a:pt x="43027" y="25055"/>
                  </a:lnTo>
                  <a:lnTo>
                    <a:pt x="43239" y="25055"/>
                  </a:lnTo>
                  <a:lnTo>
                    <a:pt x="4249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5630155" y="3448545"/>
              <a:ext cx="108943" cy="20018"/>
            </a:xfrm>
            <a:custGeom>
              <a:rect b="b" l="l" r="r" t="t"/>
              <a:pathLst>
                <a:path extrusionOk="0" h="952" w="5181">
                  <a:moveTo>
                    <a:pt x="5181" y="0"/>
                  </a:moveTo>
                  <a:lnTo>
                    <a:pt x="1" y="952"/>
                  </a:lnTo>
                  <a:lnTo>
                    <a:pt x="5181" y="0"/>
                  </a:lnTo>
                  <a:lnTo>
                    <a:pt x="5181" y="0"/>
                  </a:lnTo>
                  <a:close/>
                </a:path>
              </a:pathLst>
            </a:custGeom>
            <a:solidFill>
              <a:srgbClr val="386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5630155" y="3448545"/>
              <a:ext cx="108943" cy="20018"/>
            </a:xfrm>
            <a:custGeom>
              <a:rect b="b" l="l" r="r" t="t"/>
              <a:pathLst>
                <a:path extrusionOk="0" fill="none" h="952" w="5181">
                  <a:moveTo>
                    <a:pt x="5181" y="0"/>
                  </a:moveTo>
                  <a:lnTo>
                    <a:pt x="1" y="952"/>
                  </a:lnTo>
                  <a:lnTo>
                    <a:pt x="5181" y="0"/>
                  </a:lnTo>
                  <a:lnTo>
                    <a:pt x="518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7135136" y="1932461"/>
              <a:ext cx="384593" cy="431274"/>
            </a:xfrm>
            <a:custGeom>
              <a:rect b="b" l="l" r="r" t="t"/>
              <a:pathLst>
                <a:path extrusionOk="0" h="20510" w="18290">
                  <a:moveTo>
                    <a:pt x="740" y="0"/>
                  </a:moveTo>
                  <a:lnTo>
                    <a:pt x="0" y="13109"/>
                  </a:lnTo>
                  <a:lnTo>
                    <a:pt x="18289" y="20509"/>
                  </a:lnTo>
                  <a:lnTo>
                    <a:pt x="18289" y="0"/>
                  </a:lnTo>
                  <a:close/>
                </a:path>
              </a:pathLst>
            </a:custGeom>
            <a:solidFill>
              <a:srgbClr val="CCE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7135136" y="1932461"/>
              <a:ext cx="384593" cy="431274"/>
            </a:xfrm>
            <a:custGeom>
              <a:rect b="b" l="l" r="r" t="t"/>
              <a:pathLst>
                <a:path extrusionOk="0" fill="none" h="20510" w="18290">
                  <a:moveTo>
                    <a:pt x="0" y="13109"/>
                  </a:moveTo>
                  <a:lnTo>
                    <a:pt x="740" y="0"/>
                  </a:lnTo>
                  <a:lnTo>
                    <a:pt x="18289" y="0"/>
                  </a:lnTo>
                  <a:lnTo>
                    <a:pt x="18289" y="20509"/>
                  </a:lnTo>
                  <a:lnTo>
                    <a:pt x="0" y="1310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7137365" y="2103630"/>
              <a:ext cx="2229" cy="35579"/>
            </a:xfrm>
            <a:custGeom>
              <a:rect b="b" l="l" r="r" t="t"/>
              <a:pathLst>
                <a:path extrusionOk="0" h="1692" w="106">
                  <a:moveTo>
                    <a:pt x="106" y="0"/>
                  </a:moveTo>
                  <a:lnTo>
                    <a:pt x="0" y="1692"/>
                  </a:lnTo>
                  <a:lnTo>
                    <a:pt x="0" y="1692"/>
                  </a:lnTo>
                  <a:lnTo>
                    <a:pt x="106" y="0"/>
                  </a:lnTo>
                  <a:lnTo>
                    <a:pt x="106" y="0"/>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7137365" y="2103630"/>
              <a:ext cx="2229" cy="35579"/>
            </a:xfrm>
            <a:custGeom>
              <a:rect b="b" l="l" r="r" t="t"/>
              <a:pathLst>
                <a:path extrusionOk="0" fill="none" h="1692" w="106">
                  <a:moveTo>
                    <a:pt x="106" y="0"/>
                  </a:moveTo>
                  <a:lnTo>
                    <a:pt x="0" y="1692"/>
                  </a:lnTo>
                  <a:lnTo>
                    <a:pt x="0" y="1692"/>
                  </a:lnTo>
                  <a:lnTo>
                    <a:pt x="106" y="0"/>
                  </a:lnTo>
                  <a:lnTo>
                    <a:pt x="10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7137365" y="2103630"/>
              <a:ext cx="382364" cy="213429"/>
            </a:xfrm>
            <a:custGeom>
              <a:rect b="b" l="l" r="r" t="t"/>
              <a:pathLst>
                <a:path extrusionOk="0" h="10150" w="18184">
                  <a:moveTo>
                    <a:pt x="106" y="0"/>
                  </a:moveTo>
                  <a:lnTo>
                    <a:pt x="0" y="1692"/>
                  </a:lnTo>
                  <a:lnTo>
                    <a:pt x="18183" y="10149"/>
                  </a:lnTo>
                  <a:lnTo>
                    <a:pt x="18183" y="7083"/>
                  </a:lnTo>
                  <a:lnTo>
                    <a:pt x="106" y="0"/>
                  </a:lnTo>
                  <a:close/>
                </a:path>
              </a:pathLst>
            </a:custGeom>
            <a:solidFill>
              <a:srgbClr val="A2CB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7137365" y="2103630"/>
              <a:ext cx="382364" cy="213429"/>
            </a:xfrm>
            <a:custGeom>
              <a:rect b="b" l="l" r="r" t="t"/>
              <a:pathLst>
                <a:path extrusionOk="0" fill="none" h="10150" w="18184">
                  <a:moveTo>
                    <a:pt x="106" y="0"/>
                  </a:moveTo>
                  <a:lnTo>
                    <a:pt x="0" y="1692"/>
                  </a:lnTo>
                  <a:lnTo>
                    <a:pt x="18183" y="10149"/>
                  </a:lnTo>
                  <a:lnTo>
                    <a:pt x="18183" y="7083"/>
                  </a:lnTo>
                  <a:lnTo>
                    <a:pt x="10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5681295" y="2074716"/>
              <a:ext cx="1996204" cy="2614202"/>
            </a:xfrm>
            <a:custGeom>
              <a:rect b="b" l="l" r="r" t="t"/>
              <a:pathLst>
                <a:path extrusionOk="0" h="124323" w="94933">
                  <a:moveTo>
                    <a:pt x="48207" y="1"/>
                  </a:moveTo>
                  <a:lnTo>
                    <a:pt x="0" y="12475"/>
                  </a:lnTo>
                  <a:lnTo>
                    <a:pt x="5815" y="124323"/>
                  </a:lnTo>
                  <a:lnTo>
                    <a:pt x="85313" y="124323"/>
                  </a:lnTo>
                  <a:lnTo>
                    <a:pt x="94933" y="21144"/>
                  </a:lnTo>
                  <a:lnTo>
                    <a:pt x="48207" y="1"/>
                  </a:lnTo>
                  <a:close/>
                </a:path>
              </a:pathLst>
            </a:custGeom>
            <a:solidFill>
              <a:srgbClr val="CCE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5681295" y="2074716"/>
              <a:ext cx="1996204" cy="2614202"/>
            </a:xfrm>
            <a:custGeom>
              <a:rect b="b" l="l" r="r" t="t"/>
              <a:pathLst>
                <a:path extrusionOk="0" fill="none" h="124323" w="94933">
                  <a:moveTo>
                    <a:pt x="5815" y="124323"/>
                  </a:moveTo>
                  <a:lnTo>
                    <a:pt x="85313" y="124323"/>
                  </a:lnTo>
                  <a:lnTo>
                    <a:pt x="94933" y="21144"/>
                  </a:lnTo>
                  <a:lnTo>
                    <a:pt x="48207" y="1"/>
                  </a:lnTo>
                  <a:lnTo>
                    <a:pt x="0" y="12475"/>
                  </a:lnTo>
                  <a:lnTo>
                    <a:pt x="5815" y="1243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5681295" y="2074716"/>
              <a:ext cx="1996204" cy="1173734"/>
            </a:xfrm>
            <a:custGeom>
              <a:rect b="b" l="l" r="r" t="t"/>
              <a:pathLst>
                <a:path extrusionOk="0" h="55819" w="94933">
                  <a:moveTo>
                    <a:pt x="48207" y="1"/>
                  </a:moveTo>
                  <a:lnTo>
                    <a:pt x="0" y="12475"/>
                  </a:lnTo>
                  <a:lnTo>
                    <a:pt x="1903" y="55819"/>
                  </a:lnTo>
                  <a:lnTo>
                    <a:pt x="92290" y="55290"/>
                  </a:lnTo>
                  <a:lnTo>
                    <a:pt x="94933" y="21144"/>
                  </a:lnTo>
                  <a:lnTo>
                    <a:pt x="48207" y="1"/>
                  </a:lnTo>
                  <a:close/>
                </a:path>
              </a:pathLst>
            </a:custGeom>
            <a:solidFill>
              <a:srgbClr val="DE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5681295" y="2074716"/>
              <a:ext cx="1996204" cy="1173734"/>
            </a:xfrm>
            <a:custGeom>
              <a:rect b="b" l="l" r="r" t="t"/>
              <a:pathLst>
                <a:path extrusionOk="0" fill="none" h="55819" w="94933">
                  <a:moveTo>
                    <a:pt x="0" y="12475"/>
                  </a:moveTo>
                  <a:lnTo>
                    <a:pt x="1903" y="55819"/>
                  </a:lnTo>
                  <a:lnTo>
                    <a:pt x="92290" y="55290"/>
                  </a:lnTo>
                  <a:lnTo>
                    <a:pt x="94933" y="21144"/>
                  </a:lnTo>
                  <a:lnTo>
                    <a:pt x="48207" y="1"/>
                  </a:lnTo>
                  <a:lnTo>
                    <a:pt x="0" y="124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5683503" y="2392619"/>
              <a:ext cx="4479" cy="73365"/>
            </a:xfrm>
            <a:custGeom>
              <a:rect b="b" l="l" r="r" t="t"/>
              <a:pathLst>
                <a:path extrusionOk="0" h="3489" w="213">
                  <a:moveTo>
                    <a:pt x="1" y="0"/>
                  </a:moveTo>
                  <a:lnTo>
                    <a:pt x="1" y="0"/>
                  </a:lnTo>
                  <a:lnTo>
                    <a:pt x="212" y="3489"/>
                  </a:lnTo>
                  <a:lnTo>
                    <a:pt x="1" y="0"/>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5683503" y="2392619"/>
              <a:ext cx="4479" cy="73365"/>
            </a:xfrm>
            <a:custGeom>
              <a:rect b="b" l="l" r="r" t="t"/>
              <a:pathLst>
                <a:path extrusionOk="0" fill="none" h="3489" w="213">
                  <a:moveTo>
                    <a:pt x="1" y="0"/>
                  </a:moveTo>
                  <a:lnTo>
                    <a:pt x="1" y="0"/>
                  </a:lnTo>
                  <a:lnTo>
                    <a:pt x="212" y="3489"/>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5683503" y="2090298"/>
              <a:ext cx="1993996" cy="495723"/>
            </a:xfrm>
            <a:custGeom>
              <a:rect b="b" l="l" r="r" t="t"/>
              <a:pathLst>
                <a:path extrusionOk="0" h="23575" w="94828">
                  <a:moveTo>
                    <a:pt x="47996" y="0"/>
                  </a:moveTo>
                  <a:lnTo>
                    <a:pt x="1" y="14377"/>
                  </a:lnTo>
                  <a:lnTo>
                    <a:pt x="212" y="17866"/>
                  </a:lnTo>
                  <a:lnTo>
                    <a:pt x="47573" y="1691"/>
                  </a:lnTo>
                  <a:lnTo>
                    <a:pt x="94617" y="23575"/>
                  </a:lnTo>
                  <a:lnTo>
                    <a:pt x="94828" y="21037"/>
                  </a:lnTo>
                  <a:lnTo>
                    <a:pt x="47996" y="0"/>
                  </a:lnTo>
                  <a:close/>
                </a:path>
              </a:pathLst>
            </a:custGeom>
            <a:solidFill>
              <a:srgbClr val="B0D0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5683503" y="2090298"/>
              <a:ext cx="1993996" cy="495723"/>
            </a:xfrm>
            <a:custGeom>
              <a:rect b="b" l="l" r="r" t="t"/>
              <a:pathLst>
                <a:path extrusionOk="0" fill="none" h="23575" w="94828">
                  <a:moveTo>
                    <a:pt x="47996" y="0"/>
                  </a:moveTo>
                  <a:lnTo>
                    <a:pt x="1" y="14377"/>
                  </a:lnTo>
                  <a:lnTo>
                    <a:pt x="212" y="17866"/>
                  </a:lnTo>
                  <a:lnTo>
                    <a:pt x="47573" y="1691"/>
                  </a:lnTo>
                  <a:lnTo>
                    <a:pt x="94617" y="23575"/>
                  </a:lnTo>
                  <a:lnTo>
                    <a:pt x="94828" y="21037"/>
                  </a:lnTo>
                  <a:lnTo>
                    <a:pt x="4799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5532353" y="1932461"/>
              <a:ext cx="2300766" cy="640224"/>
            </a:xfrm>
            <a:custGeom>
              <a:rect b="b" l="l" r="r" t="t"/>
              <a:pathLst>
                <a:path extrusionOk="0" h="30447" w="109417">
                  <a:moveTo>
                    <a:pt x="55184" y="0"/>
                  </a:moveTo>
                  <a:lnTo>
                    <a:pt x="0" y="17338"/>
                  </a:lnTo>
                  <a:lnTo>
                    <a:pt x="2643" y="23258"/>
                  </a:lnTo>
                  <a:lnTo>
                    <a:pt x="55184" y="7506"/>
                  </a:lnTo>
                  <a:lnTo>
                    <a:pt x="106245" y="30446"/>
                  </a:lnTo>
                  <a:lnTo>
                    <a:pt x="109416" y="25266"/>
                  </a:lnTo>
                  <a:lnTo>
                    <a:pt x="55184" y="0"/>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5532353" y="1932461"/>
              <a:ext cx="2300766" cy="640224"/>
            </a:xfrm>
            <a:custGeom>
              <a:rect b="b" l="l" r="r" t="t"/>
              <a:pathLst>
                <a:path extrusionOk="0" fill="none" h="30447" w="109417">
                  <a:moveTo>
                    <a:pt x="0" y="17338"/>
                  </a:moveTo>
                  <a:lnTo>
                    <a:pt x="2643" y="23258"/>
                  </a:lnTo>
                  <a:lnTo>
                    <a:pt x="55184" y="7506"/>
                  </a:lnTo>
                  <a:lnTo>
                    <a:pt x="106245" y="30446"/>
                  </a:lnTo>
                  <a:lnTo>
                    <a:pt x="109416" y="25266"/>
                  </a:lnTo>
                  <a:lnTo>
                    <a:pt x="55184" y="0"/>
                  </a:lnTo>
                  <a:lnTo>
                    <a:pt x="0" y="1733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574578" y="2394848"/>
              <a:ext cx="2205175" cy="177851"/>
            </a:xfrm>
            <a:custGeom>
              <a:rect b="b" l="l" r="r" t="t"/>
              <a:pathLst>
                <a:path extrusionOk="0" h="8458" w="104871">
                  <a:moveTo>
                    <a:pt x="104871" y="7400"/>
                  </a:moveTo>
                  <a:lnTo>
                    <a:pt x="104237" y="8457"/>
                  </a:lnTo>
                  <a:lnTo>
                    <a:pt x="104871" y="7400"/>
                  </a:lnTo>
                  <a:close/>
                  <a:moveTo>
                    <a:pt x="1" y="0"/>
                  </a:moveTo>
                  <a:lnTo>
                    <a:pt x="1" y="0"/>
                  </a:lnTo>
                  <a:lnTo>
                    <a:pt x="635" y="1269"/>
                  </a:lnTo>
                  <a:lnTo>
                    <a:pt x="1" y="0"/>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7766463" y="2550456"/>
              <a:ext cx="13352" cy="22247"/>
            </a:xfrm>
            <a:custGeom>
              <a:rect b="b" l="l" r="r" t="t"/>
              <a:pathLst>
                <a:path extrusionOk="0" fill="none" h="1058" w="635">
                  <a:moveTo>
                    <a:pt x="635" y="0"/>
                  </a:moveTo>
                  <a:lnTo>
                    <a:pt x="1" y="1057"/>
                  </a:lnTo>
                  <a:lnTo>
                    <a:pt x="6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5574578" y="2394848"/>
              <a:ext cx="13373" cy="26684"/>
            </a:xfrm>
            <a:custGeom>
              <a:rect b="b" l="l" r="r" t="t"/>
              <a:pathLst>
                <a:path extrusionOk="0" fill="none" h="1269" w="636">
                  <a:moveTo>
                    <a:pt x="1" y="0"/>
                  </a:moveTo>
                  <a:lnTo>
                    <a:pt x="1" y="0"/>
                  </a:lnTo>
                  <a:lnTo>
                    <a:pt x="635" y="1269"/>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574578" y="2074716"/>
              <a:ext cx="2205175" cy="497973"/>
            </a:xfrm>
            <a:custGeom>
              <a:rect b="b" l="l" r="r" t="t"/>
              <a:pathLst>
                <a:path extrusionOk="0" h="23682" w="104871">
                  <a:moveTo>
                    <a:pt x="53282" y="1"/>
                  </a:moveTo>
                  <a:lnTo>
                    <a:pt x="1" y="15224"/>
                  </a:lnTo>
                  <a:lnTo>
                    <a:pt x="635" y="16493"/>
                  </a:lnTo>
                  <a:lnTo>
                    <a:pt x="53176" y="741"/>
                  </a:lnTo>
                  <a:lnTo>
                    <a:pt x="104237" y="23681"/>
                  </a:lnTo>
                  <a:lnTo>
                    <a:pt x="104871" y="22624"/>
                  </a:lnTo>
                  <a:lnTo>
                    <a:pt x="53282" y="1"/>
                  </a:lnTo>
                  <a:close/>
                </a:path>
              </a:pathLst>
            </a:custGeom>
            <a:solidFill>
              <a:srgbClr val="477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5574578" y="2074716"/>
              <a:ext cx="2205175" cy="497973"/>
            </a:xfrm>
            <a:custGeom>
              <a:rect b="b" l="l" r="r" t="t"/>
              <a:pathLst>
                <a:path extrusionOk="0" fill="none" h="23682" w="104871">
                  <a:moveTo>
                    <a:pt x="53282" y="1"/>
                  </a:moveTo>
                  <a:lnTo>
                    <a:pt x="1" y="15224"/>
                  </a:lnTo>
                  <a:lnTo>
                    <a:pt x="635" y="16493"/>
                  </a:lnTo>
                  <a:lnTo>
                    <a:pt x="53176" y="741"/>
                  </a:lnTo>
                  <a:lnTo>
                    <a:pt x="104237" y="23681"/>
                  </a:lnTo>
                  <a:lnTo>
                    <a:pt x="104871" y="22624"/>
                  </a:lnTo>
                  <a:lnTo>
                    <a:pt x="5328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5750205" y="3975384"/>
              <a:ext cx="1802814" cy="720255"/>
            </a:xfrm>
            <a:custGeom>
              <a:rect b="b" l="l" r="r" t="t"/>
              <a:pathLst>
                <a:path extrusionOk="0" h="34253" w="85736">
                  <a:moveTo>
                    <a:pt x="0" y="1"/>
                  </a:moveTo>
                  <a:lnTo>
                    <a:pt x="1269" y="34253"/>
                  </a:lnTo>
                  <a:lnTo>
                    <a:pt x="82882" y="34253"/>
                  </a:lnTo>
                  <a:lnTo>
                    <a:pt x="85736" y="2115"/>
                  </a:lnTo>
                  <a:lnTo>
                    <a:pt x="0" y="1"/>
                  </a:lnTo>
                  <a:close/>
                </a:path>
              </a:pathLst>
            </a:custGeom>
            <a:solidFill>
              <a:srgbClr val="89B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5750205" y="3975384"/>
              <a:ext cx="1802814" cy="720255"/>
            </a:xfrm>
            <a:custGeom>
              <a:rect b="b" l="l" r="r" t="t"/>
              <a:pathLst>
                <a:path extrusionOk="0" fill="none" h="34253" w="85736">
                  <a:moveTo>
                    <a:pt x="0" y="1"/>
                  </a:moveTo>
                  <a:lnTo>
                    <a:pt x="85736" y="2115"/>
                  </a:lnTo>
                  <a:lnTo>
                    <a:pt x="82882" y="34253"/>
                  </a:lnTo>
                  <a:lnTo>
                    <a:pt x="1269" y="34253"/>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5750205" y="3975384"/>
              <a:ext cx="517970" cy="33371"/>
            </a:xfrm>
            <a:custGeom>
              <a:rect b="b" l="l" r="r" t="t"/>
              <a:pathLst>
                <a:path extrusionOk="0" h="1587" w="24633">
                  <a:moveTo>
                    <a:pt x="0" y="1"/>
                  </a:moveTo>
                  <a:lnTo>
                    <a:pt x="0" y="952"/>
                  </a:lnTo>
                  <a:lnTo>
                    <a:pt x="24632" y="1587"/>
                  </a:lnTo>
                  <a:lnTo>
                    <a:pt x="24632" y="530"/>
                  </a:lnTo>
                  <a:lnTo>
                    <a:pt x="740" y="1"/>
                  </a:lnTo>
                  <a:close/>
                </a:path>
              </a:pathLst>
            </a:custGeom>
            <a:solidFill>
              <a:srgbClr val="6D9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5750205" y="3975384"/>
              <a:ext cx="517970" cy="33371"/>
            </a:xfrm>
            <a:custGeom>
              <a:rect b="b" l="l" r="r" t="t"/>
              <a:pathLst>
                <a:path extrusionOk="0" fill="none" h="1587" w="24633">
                  <a:moveTo>
                    <a:pt x="0" y="1"/>
                  </a:moveTo>
                  <a:lnTo>
                    <a:pt x="0" y="1"/>
                  </a:lnTo>
                  <a:lnTo>
                    <a:pt x="0" y="952"/>
                  </a:lnTo>
                  <a:lnTo>
                    <a:pt x="24632" y="1587"/>
                  </a:lnTo>
                  <a:lnTo>
                    <a:pt x="24632" y="530"/>
                  </a:lnTo>
                  <a:lnTo>
                    <a:pt x="74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6955073" y="4004297"/>
              <a:ext cx="597980" cy="37807"/>
            </a:xfrm>
            <a:custGeom>
              <a:rect b="b" l="l" r="r" t="t"/>
              <a:pathLst>
                <a:path extrusionOk="0" h="1798" w="28438">
                  <a:moveTo>
                    <a:pt x="106" y="0"/>
                  </a:moveTo>
                  <a:lnTo>
                    <a:pt x="0" y="1057"/>
                  </a:lnTo>
                  <a:lnTo>
                    <a:pt x="28438" y="1797"/>
                  </a:lnTo>
                  <a:lnTo>
                    <a:pt x="28438" y="740"/>
                  </a:lnTo>
                  <a:lnTo>
                    <a:pt x="106" y="0"/>
                  </a:lnTo>
                  <a:close/>
                </a:path>
              </a:pathLst>
            </a:custGeom>
            <a:solidFill>
              <a:srgbClr val="6D9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6955073" y="4004297"/>
              <a:ext cx="597980" cy="37807"/>
            </a:xfrm>
            <a:custGeom>
              <a:rect b="b" l="l" r="r" t="t"/>
              <a:pathLst>
                <a:path extrusionOk="0" fill="none" h="1798" w="28438">
                  <a:moveTo>
                    <a:pt x="106" y="0"/>
                  </a:moveTo>
                  <a:lnTo>
                    <a:pt x="0" y="1057"/>
                  </a:lnTo>
                  <a:lnTo>
                    <a:pt x="28438" y="1797"/>
                  </a:lnTo>
                  <a:lnTo>
                    <a:pt x="28438" y="740"/>
                  </a:lnTo>
                  <a:lnTo>
                    <a:pt x="10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6259274" y="3559700"/>
              <a:ext cx="46702" cy="429045"/>
            </a:xfrm>
            <a:custGeom>
              <a:rect b="b" l="l" r="r" t="t"/>
              <a:pathLst>
                <a:path extrusionOk="0" h="20404" w="2221">
                  <a:moveTo>
                    <a:pt x="1797" y="0"/>
                  </a:moveTo>
                  <a:lnTo>
                    <a:pt x="0" y="106"/>
                  </a:lnTo>
                  <a:lnTo>
                    <a:pt x="423" y="20298"/>
                  </a:lnTo>
                  <a:lnTo>
                    <a:pt x="2220" y="20403"/>
                  </a:lnTo>
                  <a:lnTo>
                    <a:pt x="1797" y="0"/>
                  </a:lnTo>
                  <a:close/>
                </a:path>
              </a:pathLst>
            </a:custGeom>
            <a:solidFill>
              <a:srgbClr val="A2CB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6259274" y="3559700"/>
              <a:ext cx="46702" cy="429045"/>
            </a:xfrm>
            <a:custGeom>
              <a:rect b="b" l="l" r="r" t="t"/>
              <a:pathLst>
                <a:path extrusionOk="0" fill="none" h="20404" w="2221">
                  <a:moveTo>
                    <a:pt x="1797" y="0"/>
                  </a:moveTo>
                  <a:lnTo>
                    <a:pt x="0" y="106"/>
                  </a:lnTo>
                  <a:lnTo>
                    <a:pt x="423" y="20298"/>
                  </a:lnTo>
                  <a:lnTo>
                    <a:pt x="2220" y="20403"/>
                  </a:lnTo>
                  <a:lnTo>
                    <a:pt x="179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6268169" y="4008734"/>
              <a:ext cx="51139" cy="686905"/>
            </a:xfrm>
            <a:custGeom>
              <a:rect b="b" l="l" r="r" t="t"/>
              <a:pathLst>
                <a:path extrusionOk="0" h="32667" w="2432">
                  <a:moveTo>
                    <a:pt x="0" y="1"/>
                  </a:moveTo>
                  <a:lnTo>
                    <a:pt x="634" y="32667"/>
                  </a:lnTo>
                  <a:lnTo>
                    <a:pt x="2432" y="32667"/>
                  </a:lnTo>
                  <a:lnTo>
                    <a:pt x="1797" y="1"/>
                  </a:lnTo>
                  <a:close/>
                </a:path>
              </a:pathLst>
            </a:custGeom>
            <a:solidFill>
              <a:srgbClr val="6D9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6268169" y="4008734"/>
              <a:ext cx="622435" cy="686905"/>
            </a:xfrm>
            <a:custGeom>
              <a:rect b="b" l="l" r="r" t="t"/>
              <a:pathLst>
                <a:path extrusionOk="0" fill="none" h="32667" w="29601">
                  <a:moveTo>
                    <a:pt x="0" y="1"/>
                  </a:moveTo>
                  <a:lnTo>
                    <a:pt x="634" y="32667"/>
                  </a:lnTo>
                  <a:lnTo>
                    <a:pt x="29601" y="32667"/>
                  </a:lnTo>
                  <a:lnTo>
                    <a:pt x="2432" y="32667"/>
                  </a:lnTo>
                  <a:lnTo>
                    <a:pt x="1797"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6268169" y="3986507"/>
              <a:ext cx="37807" cy="22247"/>
            </a:xfrm>
            <a:custGeom>
              <a:rect b="b" l="l" r="r" t="t"/>
              <a:pathLst>
                <a:path extrusionOk="0" h="1058" w="1798">
                  <a:moveTo>
                    <a:pt x="0" y="1"/>
                  </a:moveTo>
                  <a:lnTo>
                    <a:pt x="0" y="1058"/>
                  </a:lnTo>
                  <a:lnTo>
                    <a:pt x="1797" y="1058"/>
                  </a:lnTo>
                  <a:lnTo>
                    <a:pt x="1797" y="106"/>
                  </a:lnTo>
                  <a:lnTo>
                    <a:pt x="0" y="1"/>
                  </a:lnTo>
                  <a:close/>
                </a:path>
              </a:pathLst>
            </a:custGeom>
            <a:solidFill>
              <a:srgbClr val="568A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6268169" y="3986507"/>
              <a:ext cx="37807" cy="22247"/>
            </a:xfrm>
            <a:custGeom>
              <a:rect b="b" l="l" r="r" t="t"/>
              <a:pathLst>
                <a:path extrusionOk="0" fill="none" h="1058" w="1798">
                  <a:moveTo>
                    <a:pt x="0" y="1"/>
                  </a:moveTo>
                  <a:lnTo>
                    <a:pt x="0" y="1058"/>
                  </a:lnTo>
                  <a:lnTo>
                    <a:pt x="1797" y="1058"/>
                  </a:lnTo>
                  <a:lnTo>
                    <a:pt x="1797" y="10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6297061" y="3501894"/>
              <a:ext cx="689134" cy="1193731"/>
            </a:xfrm>
            <a:custGeom>
              <a:rect b="b" l="l" r="r" t="t"/>
              <a:pathLst>
                <a:path extrusionOk="0" h="56770" w="32773">
                  <a:moveTo>
                    <a:pt x="32772" y="1"/>
                  </a:moveTo>
                  <a:lnTo>
                    <a:pt x="0" y="1269"/>
                  </a:lnTo>
                  <a:lnTo>
                    <a:pt x="1058" y="56770"/>
                  </a:lnTo>
                  <a:lnTo>
                    <a:pt x="29389" y="56770"/>
                  </a:lnTo>
                  <a:lnTo>
                    <a:pt x="327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6297061" y="3501894"/>
              <a:ext cx="689134" cy="1193731"/>
            </a:xfrm>
            <a:custGeom>
              <a:rect b="b" l="l" r="r" t="t"/>
              <a:pathLst>
                <a:path extrusionOk="0" fill="none" h="56770" w="32773">
                  <a:moveTo>
                    <a:pt x="1058" y="56770"/>
                  </a:moveTo>
                  <a:lnTo>
                    <a:pt x="0" y="1269"/>
                  </a:lnTo>
                  <a:lnTo>
                    <a:pt x="32772" y="1"/>
                  </a:lnTo>
                  <a:lnTo>
                    <a:pt x="29389" y="56770"/>
                  </a:lnTo>
                  <a:lnTo>
                    <a:pt x="1058" y="567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6339307" y="3548576"/>
              <a:ext cx="595751" cy="1147050"/>
            </a:xfrm>
            <a:custGeom>
              <a:rect b="b" l="l" r="r" t="t"/>
              <a:pathLst>
                <a:path extrusionOk="0" h="54550" w="28332">
                  <a:moveTo>
                    <a:pt x="28332" y="1"/>
                  </a:moveTo>
                  <a:lnTo>
                    <a:pt x="0" y="1269"/>
                  </a:lnTo>
                  <a:lnTo>
                    <a:pt x="951" y="54550"/>
                  </a:lnTo>
                  <a:lnTo>
                    <a:pt x="25372" y="54550"/>
                  </a:lnTo>
                  <a:lnTo>
                    <a:pt x="28332"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6339307" y="3548576"/>
              <a:ext cx="595751" cy="1147050"/>
            </a:xfrm>
            <a:custGeom>
              <a:rect b="b" l="l" r="r" t="t"/>
              <a:pathLst>
                <a:path extrusionOk="0" fill="none" h="54550" w="28332">
                  <a:moveTo>
                    <a:pt x="951" y="54550"/>
                  </a:moveTo>
                  <a:lnTo>
                    <a:pt x="0" y="1269"/>
                  </a:lnTo>
                  <a:lnTo>
                    <a:pt x="28332" y="1"/>
                  </a:lnTo>
                  <a:lnTo>
                    <a:pt x="25372" y="54550"/>
                  </a:lnTo>
                  <a:lnTo>
                    <a:pt x="951" y="545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6361534" y="3573032"/>
              <a:ext cx="551299" cy="1122595"/>
            </a:xfrm>
            <a:custGeom>
              <a:rect b="b" l="l" r="r" t="t"/>
              <a:pathLst>
                <a:path extrusionOk="0" h="53387" w="26218">
                  <a:moveTo>
                    <a:pt x="26218" y="0"/>
                  </a:moveTo>
                  <a:lnTo>
                    <a:pt x="0" y="1269"/>
                  </a:lnTo>
                  <a:lnTo>
                    <a:pt x="846" y="53387"/>
                  </a:lnTo>
                  <a:lnTo>
                    <a:pt x="23469" y="53387"/>
                  </a:lnTo>
                  <a:lnTo>
                    <a:pt x="26218" y="0"/>
                  </a:lnTo>
                  <a:close/>
                </a:path>
              </a:pathLst>
            </a:custGeom>
            <a:solidFill>
              <a:srgbClr val="89B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6361534" y="3573032"/>
              <a:ext cx="551299" cy="1122595"/>
            </a:xfrm>
            <a:custGeom>
              <a:rect b="b" l="l" r="r" t="t"/>
              <a:pathLst>
                <a:path extrusionOk="0" fill="none" h="53387" w="26218">
                  <a:moveTo>
                    <a:pt x="846" y="53387"/>
                  </a:moveTo>
                  <a:lnTo>
                    <a:pt x="0" y="1269"/>
                  </a:lnTo>
                  <a:lnTo>
                    <a:pt x="26218" y="0"/>
                  </a:lnTo>
                  <a:lnTo>
                    <a:pt x="23469" y="53387"/>
                  </a:lnTo>
                  <a:lnTo>
                    <a:pt x="846" y="5338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7606418" y="3252921"/>
              <a:ext cx="4458" cy="26684"/>
            </a:xfrm>
            <a:custGeom>
              <a:rect b="b" l="l" r="r" t="t"/>
              <a:pathLst>
                <a:path extrusionOk="0" h="1269" w="212">
                  <a:moveTo>
                    <a:pt x="212" y="0"/>
                  </a:moveTo>
                  <a:lnTo>
                    <a:pt x="212" y="0"/>
                  </a:lnTo>
                  <a:lnTo>
                    <a:pt x="0" y="1269"/>
                  </a:lnTo>
                  <a:lnTo>
                    <a:pt x="0" y="1269"/>
                  </a:lnTo>
                  <a:lnTo>
                    <a:pt x="212" y="0"/>
                  </a:lnTo>
                  <a:close/>
                </a:path>
              </a:pathLst>
            </a:custGeom>
            <a:solidFill>
              <a:srgbClr val="2C5F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7606418" y="3252921"/>
              <a:ext cx="4458" cy="26684"/>
            </a:xfrm>
            <a:custGeom>
              <a:rect b="b" l="l" r="r" t="t"/>
              <a:pathLst>
                <a:path extrusionOk="0" fill="none" h="1269" w="212">
                  <a:moveTo>
                    <a:pt x="212" y="0"/>
                  </a:moveTo>
                  <a:lnTo>
                    <a:pt x="212" y="0"/>
                  </a:lnTo>
                  <a:lnTo>
                    <a:pt x="0" y="1269"/>
                  </a:lnTo>
                  <a:lnTo>
                    <a:pt x="0" y="1269"/>
                  </a:lnTo>
                  <a:lnTo>
                    <a:pt x="21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5730186" y="3252921"/>
              <a:ext cx="1880637" cy="46702"/>
            </a:xfrm>
            <a:custGeom>
              <a:rect b="b" l="l" r="r" t="t"/>
              <a:pathLst>
                <a:path extrusionOk="0" h="2221" w="89437">
                  <a:moveTo>
                    <a:pt x="89437" y="0"/>
                  </a:moveTo>
                  <a:lnTo>
                    <a:pt x="1" y="952"/>
                  </a:lnTo>
                  <a:lnTo>
                    <a:pt x="107" y="2220"/>
                  </a:lnTo>
                  <a:lnTo>
                    <a:pt x="89225" y="1269"/>
                  </a:lnTo>
                  <a:lnTo>
                    <a:pt x="89437" y="0"/>
                  </a:lnTo>
                  <a:close/>
                </a:path>
              </a:pathLst>
            </a:custGeom>
            <a:solidFill>
              <a:srgbClr val="A2CB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5730186" y="3252921"/>
              <a:ext cx="1880637" cy="46702"/>
            </a:xfrm>
            <a:custGeom>
              <a:rect b="b" l="l" r="r" t="t"/>
              <a:pathLst>
                <a:path extrusionOk="0" fill="none" h="2221" w="89437">
                  <a:moveTo>
                    <a:pt x="89437" y="0"/>
                  </a:moveTo>
                  <a:lnTo>
                    <a:pt x="1" y="952"/>
                  </a:lnTo>
                  <a:lnTo>
                    <a:pt x="107" y="2220"/>
                  </a:lnTo>
                  <a:lnTo>
                    <a:pt x="89225" y="1269"/>
                  </a:lnTo>
                  <a:lnTo>
                    <a:pt x="8943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5701293" y="3219570"/>
              <a:ext cx="1940649" cy="53368"/>
            </a:xfrm>
            <a:custGeom>
              <a:rect b="b" l="l" r="r" t="t"/>
              <a:pathLst>
                <a:path extrusionOk="0" h="2538" w="92291">
                  <a:moveTo>
                    <a:pt x="92291" y="1"/>
                  </a:moveTo>
                  <a:lnTo>
                    <a:pt x="1" y="106"/>
                  </a:lnTo>
                  <a:lnTo>
                    <a:pt x="212" y="2538"/>
                  </a:lnTo>
                  <a:lnTo>
                    <a:pt x="92079" y="1586"/>
                  </a:lnTo>
                  <a:lnTo>
                    <a:pt x="922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5701293" y="3219570"/>
              <a:ext cx="1940649" cy="53368"/>
            </a:xfrm>
            <a:custGeom>
              <a:rect b="b" l="l" r="r" t="t"/>
              <a:pathLst>
                <a:path extrusionOk="0" fill="none" h="2538" w="92291">
                  <a:moveTo>
                    <a:pt x="1" y="106"/>
                  </a:moveTo>
                  <a:lnTo>
                    <a:pt x="212" y="2538"/>
                  </a:lnTo>
                  <a:lnTo>
                    <a:pt x="92079" y="1586"/>
                  </a:lnTo>
                  <a:lnTo>
                    <a:pt x="92291" y="1"/>
                  </a:lnTo>
                  <a:lnTo>
                    <a:pt x="1" y="1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5701293" y="3221799"/>
              <a:ext cx="11145" cy="21"/>
            </a:xfrm>
            <a:custGeom>
              <a:rect b="b" l="l" r="r" t="t"/>
              <a:pathLst>
                <a:path extrusionOk="0" h="1" w="530">
                  <a:moveTo>
                    <a:pt x="529" y="0"/>
                  </a:moveTo>
                  <a:lnTo>
                    <a:pt x="1" y="0"/>
                  </a:lnTo>
                  <a:lnTo>
                    <a:pt x="529" y="0"/>
                  </a:lnTo>
                  <a:lnTo>
                    <a:pt x="529" y="0"/>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5701293" y="3221799"/>
              <a:ext cx="11145" cy="21"/>
            </a:xfrm>
            <a:custGeom>
              <a:rect b="b" l="l" r="r" t="t"/>
              <a:pathLst>
                <a:path extrusionOk="0" fill="none" h="1" w="530">
                  <a:moveTo>
                    <a:pt x="529" y="0"/>
                  </a:moveTo>
                  <a:lnTo>
                    <a:pt x="1" y="0"/>
                  </a:lnTo>
                  <a:lnTo>
                    <a:pt x="529" y="0"/>
                  </a:lnTo>
                  <a:lnTo>
                    <a:pt x="52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5701293" y="3221799"/>
              <a:ext cx="1936212" cy="51139"/>
            </a:xfrm>
            <a:custGeom>
              <a:rect b="b" l="l" r="r" t="t"/>
              <a:pathLst>
                <a:path extrusionOk="0" h="2432" w="92080">
                  <a:moveTo>
                    <a:pt x="1" y="0"/>
                  </a:moveTo>
                  <a:lnTo>
                    <a:pt x="212" y="2432"/>
                  </a:lnTo>
                  <a:lnTo>
                    <a:pt x="92079" y="1480"/>
                  </a:lnTo>
                  <a:lnTo>
                    <a:pt x="92079" y="952"/>
                  </a:lnTo>
                  <a:lnTo>
                    <a:pt x="635" y="2009"/>
                  </a:lnTo>
                  <a:lnTo>
                    <a:pt x="529" y="0"/>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5701293" y="3221799"/>
              <a:ext cx="1936212" cy="51139"/>
            </a:xfrm>
            <a:custGeom>
              <a:rect b="b" l="l" r="r" t="t"/>
              <a:pathLst>
                <a:path extrusionOk="0" fill="none" h="2432" w="92080">
                  <a:moveTo>
                    <a:pt x="529" y="0"/>
                  </a:moveTo>
                  <a:lnTo>
                    <a:pt x="1" y="0"/>
                  </a:lnTo>
                  <a:lnTo>
                    <a:pt x="212" y="2432"/>
                  </a:lnTo>
                  <a:lnTo>
                    <a:pt x="92079" y="1480"/>
                  </a:lnTo>
                  <a:lnTo>
                    <a:pt x="92079" y="952"/>
                  </a:lnTo>
                  <a:lnTo>
                    <a:pt x="635" y="2009"/>
                  </a:lnTo>
                  <a:lnTo>
                    <a:pt x="52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5930268" y="2488213"/>
              <a:ext cx="495723" cy="611311"/>
            </a:xfrm>
            <a:custGeom>
              <a:rect b="b" l="l" r="r" t="t"/>
              <a:pathLst>
                <a:path extrusionOk="0" h="29072" w="23575">
                  <a:moveTo>
                    <a:pt x="952" y="0"/>
                  </a:moveTo>
                  <a:lnTo>
                    <a:pt x="0" y="106"/>
                  </a:lnTo>
                  <a:lnTo>
                    <a:pt x="1797" y="29072"/>
                  </a:lnTo>
                  <a:lnTo>
                    <a:pt x="23575" y="29072"/>
                  </a:lnTo>
                  <a:lnTo>
                    <a:pt x="23575" y="27909"/>
                  </a:lnTo>
                  <a:lnTo>
                    <a:pt x="2749" y="27909"/>
                  </a:lnTo>
                  <a:lnTo>
                    <a:pt x="952" y="0"/>
                  </a:lnTo>
                  <a:close/>
                </a:path>
              </a:pathLst>
            </a:custGeom>
            <a:solidFill>
              <a:srgbClr val="B0D0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5930268" y="2488213"/>
              <a:ext cx="495723" cy="611311"/>
            </a:xfrm>
            <a:custGeom>
              <a:rect b="b" l="l" r="r" t="t"/>
              <a:pathLst>
                <a:path extrusionOk="0" fill="none" h="29072" w="23575">
                  <a:moveTo>
                    <a:pt x="952" y="0"/>
                  </a:moveTo>
                  <a:lnTo>
                    <a:pt x="0" y="106"/>
                  </a:lnTo>
                  <a:lnTo>
                    <a:pt x="1797" y="29072"/>
                  </a:lnTo>
                  <a:lnTo>
                    <a:pt x="23575" y="29072"/>
                  </a:lnTo>
                  <a:lnTo>
                    <a:pt x="23575" y="27909"/>
                  </a:lnTo>
                  <a:lnTo>
                    <a:pt x="2749" y="27909"/>
                  </a:lnTo>
                  <a:lnTo>
                    <a:pt x="95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5950266" y="2419283"/>
              <a:ext cx="497973" cy="655806"/>
            </a:xfrm>
            <a:custGeom>
              <a:rect b="b" l="l" r="r" t="t"/>
              <a:pathLst>
                <a:path extrusionOk="0" h="31188" w="23682">
                  <a:moveTo>
                    <a:pt x="23681" y="1"/>
                  </a:moveTo>
                  <a:lnTo>
                    <a:pt x="1" y="2327"/>
                  </a:lnTo>
                  <a:lnTo>
                    <a:pt x="1798" y="31187"/>
                  </a:lnTo>
                  <a:lnTo>
                    <a:pt x="23470" y="31187"/>
                  </a:lnTo>
                  <a:lnTo>
                    <a:pt x="236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5950266" y="2419283"/>
              <a:ext cx="497973" cy="655806"/>
            </a:xfrm>
            <a:custGeom>
              <a:rect b="b" l="l" r="r" t="t"/>
              <a:pathLst>
                <a:path extrusionOk="0" fill="none" h="31188" w="23682">
                  <a:moveTo>
                    <a:pt x="1" y="2327"/>
                  </a:moveTo>
                  <a:lnTo>
                    <a:pt x="1798" y="31187"/>
                  </a:lnTo>
                  <a:lnTo>
                    <a:pt x="23470" y="31187"/>
                  </a:lnTo>
                  <a:lnTo>
                    <a:pt x="23681" y="1"/>
                  </a:lnTo>
                  <a:lnTo>
                    <a:pt x="1" y="232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5999177" y="2483755"/>
              <a:ext cx="397924" cy="526865"/>
            </a:xfrm>
            <a:custGeom>
              <a:rect b="b" l="l" r="r" t="t"/>
              <a:pathLst>
                <a:path extrusionOk="0" h="25056" w="18924">
                  <a:moveTo>
                    <a:pt x="18924" y="1"/>
                  </a:moveTo>
                  <a:lnTo>
                    <a:pt x="1" y="1904"/>
                  </a:lnTo>
                  <a:lnTo>
                    <a:pt x="1481" y="25055"/>
                  </a:lnTo>
                  <a:lnTo>
                    <a:pt x="18818" y="25055"/>
                  </a:lnTo>
                  <a:lnTo>
                    <a:pt x="18924"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5999177" y="2483755"/>
              <a:ext cx="397924" cy="526865"/>
            </a:xfrm>
            <a:custGeom>
              <a:rect b="b" l="l" r="r" t="t"/>
              <a:pathLst>
                <a:path extrusionOk="0" fill="none" h="25056" w="18924">
                  <a:moveTo>
                    <a:pt x="1" y="1904"/>
                  </a:moveTo>
                  <a:lnTo>
                    <a:pt x="1481" y="25055"/>
                  </a:lnTo>
                  <a:lnTo>
                    <a:pt x="18818" y="25055"/>
                  </a:lnTo>
                  <a:lnTo>
                    <a:pt x="18924" y="1"/>
                  </a:lnTo>
                  <a:lnTo>
                    <a:pt x="1" y="190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6014738" y="2505982"/>
              <a:ext cx="366804" cy="482413"/>
            </a:xfrm>
            <a:custGeom>
              <a:rect b="b" l="l" r="r" t="t"/>
              <a:pathLst>
                <a:path extrusionOk="0" h="22942" w="17444">
                  <a:moveTo>
                    <a:pt x="17444" y="1"/>
                  </a:moveTo>
                  <a:lnTo>
                    <a:pt x="1" y="1692"/>
                  </a:lnTo>
                  <a:lnTo>
                    <a:pt x="1375" y="22941"/>
                  </a:lnTo>
                  <a:lnTo>
                    <a:pt x="17338" y="22941"/>
                  </a:lnTo>
                  <a:lnTo>
                    <a:pt x="17444" y="1"/>
                  </a:lnTo>
                  <a:close/>
                </a:path>
              </a:pathLst>
            </a:custGeom>
            <a:solidFill>
              <a:srgbClr val="CCE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6014738" y="2505982"/>
              <a:ext cx="366804" cy="482413"/>
            </a:xfrm>
            <a:custGeom>
              <a:rect b="b" l="l" r="r" t="t"/>
              <a:pathLst>
                <a:path extrusionOk="0" fill="none" h="22942" w="17444">
                  <a:moveTo>
                    <a:pt x="1" y="1692"/>
                  </a:moveTo>
                  <a:lnTo>
                    <a:pt x="1375" y="22941"/>
                  </a:lnTo>
                  <a:lnTo>
                    <a:pt x="17338" y="22941"/>
                  </a:lnTo>
                  <a:lnTo>
                    <a:pt x="17444" y="1"/>
                  </a:lnTo>
                  <a:lnTo>
                    <a:pt x="1" y="16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6097000" y="2510440"/>
              <a:ext cx="228968" cy="480163"/>
            </a:xfrm>
            <a:custGeom>
              <a:rect b="b" l="l" r="r" t="t"/>
              <a:pathLst>
                <a:path extrusionOk="0" h="22835" w="10889">
                  <a:moveTo>
                    <a:pt x="10889" y="0"/>
                  </a:moveTo>
                  <a:lnTo>
                    <a:pt x="10254" y="106"/>
                  </a:lnTo>
                  <a:lnTo>
                    <a:pt x="10889" y="106"/>
                  </a:lnTo>
                  <a:lnTo>
                    <a:pt x="10889" y="0"/>
                  </a:lnTo>
                  <a:close/>
                  <a:moveTo>
                    <a:pt x="9832" y="106"/>
                  </a:moveTo>
                  <a:lnTo>
                    <a:pt x="9620" y="212"/>
                  </a:lnTo>
                  <a:lnTo>
                    <a:pt x="10254" y="106"/>
                  </a:lnTo>
                  <a:close/>
                  <a:moveTo>
                    <a:pt x="9620" y="212"/>
                  </a:moveTo>
                  <a:lnTo>
                    <a:pt x="3277" y="740"/>
                  </a:lnTo>
                  <a:lnTo>
                    <a:pt x="3277" y="846"/>
                  </a:lnTo>
                  <a:lnTo>
                    <a:pt x="9620" y="212"/>
                  </a:lnTo>
                  <a:close/>
                  <a:moveTo>
                    <a:pt x="0" y="22729"/>
                  </a:moveTo>
                  <a:lnTo>
                    <a:pt x="0" y="22835"/>
                  </a:lnTo>
                  <a:lnTo>
                    <a:pt x="5603" y="22835"/>
                  </a:lnTo>
                  <a:lnTo>
                    <a:pt x="5603" y="22729"/>
                  </a:lnTo>
                  <a:close/>
                  <a:moveTo>
                    <a:pt x="6977" y="22729"/>
                  </a:moveTo>
                  <a:lnTo>
                    <a:pt x="6872" y="22835"/>
                  </a:lnTo>
                  <a:lnTo>
                    <a:pt x="8352" y="22835"/>
                  </a:lnTo>
                  <a:lnTo>
                    <a:pt x="8352" y="22729"/>
                  </a:lnTo>
                  <a:close/>
                </a:path>
              </a:pathLst>
            </a:custGeom>
            <a:solidFill>
              <a:srgbClr val="ACC5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6097000" y="2988388"/>
              <a:ext cx="117817" cy="2229"/>
            </a:xfrm>
            <a:custGeom>
              <a:rect b="b" l="l" r="r" t="t"/>
              <a:pathLst>
                <a:path extrusionOk="0" fill="none" h="106" w="5603">
                  <a:moveTo>
                    <a:pt x="5603" y="0"/>
                  </a:moveTo>
                  <a:lnTo>
                    <a:pt x="0" y="0"/>
                  </a:lnTo>
                  <a:lnTo>
                    <a:pt x="0" y="106"/>
                  </a:lnTo>
                  <a:lnTo>
                    <a:pt x="5603" y="106"/>
                  </a:lnTo>
                  <a:lnTo>
                    <a:pt x="560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6241484" y="2988388"/>
              <a:ext cx="31142" cy="2229"/>
            </a:xfrm>
            <a:custGeom>
              <a:rect b="b" l="l" r="r" t="t"/>
              <a:pathLst>
                <a:path extrusionOk="0" fill="none" h="106" w="1481">
                  <a:moveTo>
                    <a:pt x="1481" y="0"/>
                  </a:moveTo>
                  <a:lnTo>
                    <a:pt x="106" y="0"/>
                  </a:lnTo>
                  <a:lnTo>
                    <a:pt x="1" y="106"/>
                  </a:lnTo>
                  <a:lnTo>
                    <a:pt x="1481" y="106"/>
                  </a:lnTo>
                  <a:lnTo>
                    <a:pt x="148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6165909" y="2514877"/>
              <a:ext cx="133398" cy="13373"/>
            </a:xfrm>
            <a:custGeom>
              <a:rect b="b" l="l" r="r" t="t"/>
              <a:pathLst>
                <a:path extrusionOk="0" fill="none" h="636" w="6344">
                  <a:moveTo>
                    <a:pt x="6343" y="1"/>
                  </a:moveTo>
                  <a:lnTo>
                    <a:pt x="0" y="529"/>
                  </a:lnTo>
                  <a:lnTo>
                    <a:pt x="0" y="635"/>
                  </a:lnTo>
                  <a:lnTo>
                    <a:pt x="6343" y="1"/>
                  </a:lnTo>
                  <a:lnTo>
                    <a:pt x="634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6299290" y="2510440"/>
              <a:ext cx="26684" cy="4458"/>
            </a:xfrm>
            <a:custGeom>
              <a:rect b="b" l="l" r="r" t="t"/>
              <a:pathLst>
                <a:path extrusionOk="0" fill="none" h="212" w="1269">
                  <a:moveTo>
                    <a:pt x="1269" y="0"/>
                  </a:moveTo>
                  <a:lnTo>
                    <a:pt x="0" y="212"/>
                  </a:lnTo>
                  <a:lnTo>
                    <a:pt x="0" y="212"/>
                  </a:lnTo>
                  <a:lnTo>
                    <a:pt x="212" y="106"/>
                  </a:lnTo>
                  <a:lnTo>
                    <a:pt x="1269" y="106"/>
                  </a:lnTo>
                  <a:lnTo>
                    <a:pt x="126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6097000" y="2508211"/>
              <a:ext cx="268984" cy="480184"/>
            </a:xfrm>
            <a:custGeom>
              <a:rect b="b" l="l" r="r" t="t"/>
              <a:pathLst>
                <a:path extrusionOk="0" h="22836" w="12792">
                  <a:moveTo>
                    <a:pt x="9620" y="318"/>
                  </a:moveTo>
                  <a:lnTo>
                    <a:pt x="3277" y="952"/>
                  </a:lnTo>
                  <a:lnTo>
                    <a:pt x="0" y="22835"/>
                  </a:lnTo>
                  <a:lnTo>
                    <a:pt x="5603" y="22835"/>
                  </a:lnTo>
                  <a:lnTo>
                    <a:pt x="9620" y="318"/>
                  </a:lnTo>
                  <a:close/>
                  <a:moveTo>
                    <a:pt x="12792" y="1"/>
                  </a:moveTo>
                  <a:lnTo>
                    <a:pt x="10889" y="212"/>
                  </a:lnTo>
                  <a:lnTo>
                    <a:pt x="6977" y="22835"/>
                  </a:lnTo>
                  <a:lnTo>
                    <a:pt x="8352" y="22835"/>
                  </a:lnTo>
                  <a:lnTo>
                    <a:pt x="12792" y="1"/>
                  </a:lnTo>
                  <a:close/>
                </a:path>
              </a:pathLst>
            </a:custGeom>
            <a:solidFill>
              <a:srgbClr val="E6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6097000" y="2514877"/>
              <a:ext cx="202306" cy="473518"/>
            </a:xfrm>
            <a:custGeom>
              <a:rect b="b" l="l" r="r" t="t"/>
              <a:pathLst>
                <a:path extrusionOk="0" fill="none" h="22519" w="9621">
                  <a:moveTo>
                    <a:pt x="9620" y="1"/>
                  </a:moveTo>
                  <a:lnTo>
                    <a:pt x="3277" y="635"/>
                  </a:lnTo>
                  <a:lnTo>
                    <a:pt x="0" y="22518"/>
                  </a:lnTo>
                  <a:lnTo>
                    <a:pt x="5603" y="22518"/>
                  </a:lnTo>
                  <a:lnTo>
                    <a:pt x="962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6303727" y="2512648"/>
              <a:ext cx="22247" cy="21"/>
            </a:xfrm>
            <a:custGeom>
              <a:rect b="b" l="l" r="r" t="t"/>
              <a:pathLst>
                <a:path extrusionOk="0" fill="none" h="1" w="1058">
                  <a:moveTo>
                    <a:pt x="1058" y="1"/>
                  </a:moveTo>
                  <a:lnTo>
                    <a:pt x="1" y="1"/>
                  </a:lnTo>
                  <a:lnTo>
                    <a:pt x="1058" y="1"/>
                  </a:lnTo>
                  <a:lnTo>
                    <a:pt x="105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6243713" y="2508211"/>
              <a:ext cx="122275" cy="480184"/>
            </a:xfrm>
            <a:custGeom>
              <a:rect b="b" l="l" r="r" t="t"/>
              <a:pathLst>
                <a:path extrusionOk="0" fill="none" h="22836" w="5815">
                  <a:moveTo>
                    <a:pt x="5815" y="1"/>
                  </a:moveTo>
                  <a:lnTo>
                    <a:pt x="3912" y="212"/>
                  </a:lnTo>
                  <a:lnTo>
                    <a:pt x="0" y="22835"/>
                  </a:lnTo>
                  <a:lnTo>
                    <a:pt x="1375" y="22835"/>
                  </a:lnTo>
                  <a:lnTo>
                    <a:pt x="581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7119576" y="1863552"/>
              <a:ext cx="426816" cy="111151"/>
            </a:xfrm>
            <a:custGeom>
              <a:rect b="b" l="l" r="r" t="t"/>
              <a:pathLst>
                <a:path extrusionOk="0" h="5286" w="20298">
                  <a:moveTo>
                    <a:pt x="20298" y="0"/>
                  </a:moveTo>
                  <a:lnTo>
                    <a:pt x="0" y="106"/>
                  </a:lnTo>
                  <a:lnTo>
                    <a:pt x="423" y="5074"/>
                  </a:lnTo>
                  <a:lnTo>
                    <a:pt x="19875" y="5286"/>
                  </a:lnTo>
                  <a:lnTo>
                    <a:pt x="20298" y="0"/>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7119576" y="1863552"/>
              <a:ext cx="426816" cy="111151"/>
            </a:xfrm>
            <a:custGeom>
              <a:rect b="b" l="l" r="r" t="t"/>
              <a:pathLst>
                <a:path extrusionOk="0" fill="none" h="5286" w="20298">
                  <a:moveTo>
                    <a:pt x="0" y="106"/>
                  </a:moveTo>
                  <a:lnTo>
                    <a:pt x="423" y="5074"/>
                  </a:lnTo>
                  <a:lnTo>
                    <a:pt x="19875" y="5286"/>
                  </a:lnTo>
                  <a:lnTo>
                    <a:pt x="20298" y="0"/>
                  </a:lnTo>
                  <a:lnTo>
                    <a:pt x="0" y="1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7148468" y="1970249"/>
              <a:ext cx="21" cy="15581"/>
            </a:xfrm>
            <a:custGeom>
              <a:rect b="b" l="l" r="r" t="t"/>
              <a:pathLst>
                <a:path extrusionOk="0" h="741" w="1">
                  <a:moveTo>
                    <a:pt x="1" y="0"/>
                  </a:moveTo>
                  <a:lnTo>
                    <a:pt x="1" y="740"/>
                  </a:lnTo>
                  <a:lnTo>
                    <a:pt x="1" y="740"/>
                  </a:lnTo>
                  <a:lnTo>
                    <a:pt x="1" y="0"/>
                  </a:lnTo>
                  <a:lnTo>
                    <a:pt x="1" y="0"/>
                  </a:lnTo>
                  <a:close/>
                </a:path>
              </a:pathLst>
            </a:custGeom>
            <a:solidFill>
              <a:srgbClr val="CAE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7148468" y="1970249"/>
              <a:ext cx="21" cy="15581"/>
            </a:xfrm>
            <a:custGeom>
              <a:rect b="b" l="l" r="r" t="t"/>
              <a:pathLst>
                <a:path extrusionOk="0" fill="none" h="741" w="1">
                  <a:moveTo>
                    <a:pt x="1" y="0"/>
                  </a:moveTo>
                  <a:lnTo>
                    <a:pt x="1" y="740"/>
                  </a:lnTo>
                  <a:lnTo>
                    <a:pt x="1" y="74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7148468" y="1970249"/>
              <a:ext cx="369033" cy="15581"/>
            </a:xfrm>
            <a:custGeom>
              <a:rect b="b" l="l" r="r" t="t"/>
              <a:pathLst>
                <a:path extrusionOk="0" h="741" w="17550">
                  <a:moveTo>
                    <a:pt x="1" y="0"/>
                  </a:moveTo>
                  <a:lnTo>
                    <a:pt x="1" y="740"/>
                  </a:lnTo>
                  <a:lnTo>
                    <a:pt x="17549" y="635"/>
                  </a:lnTo>
                  <a:lnTo>
                    <a:pt x="17549" y="212"/>
                  </a:lnTo>
                  <a:lnTo>
                    <a:pt x="15118" y="212"/>
                  </a:lnTo>
                  <a:lnTo>
                    <a:pt x="1" y="0"/>
                  </a:lnTo>
                  <a:close/>
                </a:path>
              </a:pathLst>
            </a:custGeom>
            <a:solidFill>
              <a:srgbClr val="A2CB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7148468" y="1970249"/>
              <a:ext cx="369033" cy="15581"/>
            </a:xfrm>
            <a:custGeom>
              <a:rect b="b" l="l" r="r" t="t"/>
              <a:pathLst>
                <a:path extrusionOk="0" fill="none" h="741" w="17550">
                  <a:moveTo>
                    <a:pt x="1" y="0"/>
                  </a:moveTo>
                  <a:lnTo>
                    <a:pt x="1" y="740"/>
                  </a:lnTo>
                  <a:lnTo>
                    <a:pt x="17549" y="635"/>
                  </a:lnTo>
                  <a:lnTo>
                    <a:pt x="17549" y="212"/>
                  </a:lnTo>
                  <a:lnTo>
                    <a:pt x="15118" y="212"/>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7148468" y="1968020"/>
              <a:ext cx="317894" cy="6687"/>
            </a:xfrm>
            <a:custGeom>
              <a:rect b="b" l="l" r="r" t="t"/>
              <a:pathLst>
                <a:path extrusionOk="0" h="318" w="15118">
                  <a:moveTo>
                    <a:pt x="1" y="1"/>
                  </a:moveTo>
                  <a:lnTo>
                    <a:pt x="1" y="106"/>
                  </a:lnTo>
                  <a:lnTo>
                    <a:pt x="15118" y="318"/>
                  </a:lnTo>
                  <a:lnTo>
                    <a:pt x="15118" y="318"/>
                  </a:lnTo>
                  <a:lnTo>
                    <a:pt x="1" y="1"/>
                  </a:lnTo>
                  <a:close/>
                </a:path>
              </a:pathLst>
            </a:custGeom>
            <a:solidFill>
              <a:srgbClr val="477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7148468" y="1968020"/>
              <a:ext cx="317894" cy="6687"/>
            </a:xfrm>
            <a:custGeom>
              <a:rect b="b" l="l" r="r" t="t"/>
              <a:pathLst>
                <a:path extrusionOk="0" fill="none" h="318" w="15118">
                  <a:moveTo>
                    <a:pt x="1" y="1"/>
                  </a:moveTo>
                  <a:lnTo>
                    <a:pt x="1" y="106"/>
                  </a:lnTo>
                  <a:lnTo>
                    <a:pt x="1" y="106"/>
                  </a:lnTo>
                  <a:lnTo>
                    <a:pt x="15118" y="318"/>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6772780" y="2485984"/>
              <a:ext cx="524636" cy="613540"/>
            </a:xfrm>
            <a:custGeom>
              <a:rect b="b" l="l" r="r" t="t"/>
              <a:pathLst>
                <a:path extrusionOk="0" h="29178" w="24950">
                  <a:moveTo>
                    <a:pt x="1" y="0"/>
                  </a:moveTo>
                  <a:lnTo>
                    <a:pt x="1375" y="28649"/>
                  </a:lnTo>
                  <a:lnTo>
                    <a:pt x="24950" y="29178"/>
                  </a:lnTo>
                  <a:lnTo>
                    <a:pt x="24950" y="28121"/>
                  </a:lnTo>
                  <a:lnTo>
                    <a:pt x="2326" y="27592"/>
                  </a:lnTo>
                  <a:lnTo>
                    <a:pt x="1058" y="0"/>
                  </a:lnTo>
                  <a:close/>
                </a:path>
              </a:pathLst>
            </a:custGeom>
            <a:solidFill>
              <a:srgbClr val="B0D0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772780" y="2485984"/>
              <a:ext cx="524636" cy="613540"/>
            </a:xfrm>
            <a:custGeom>
              <a:rect b="b" l="l" r="r" t="t"/>
              <a:pathLst>
                <a:path extrusionOk="0" fill="none" h="29178" w="24950">
                  <a:moveTo>
                    <a:pt x="1" y="0"/>
                  </a:moveTo>
                  <a:lnTo>
                    <a:pt x="1375" y="28649"/>
                  </a:lnTo>
                  <a:lnTo>
                    <a:pt x="24950" y="29178"/>
                  </a:lnTo>
                  <a:lnTo>
                    <a:pt x="24950" y="28121"/>
                  </a:lnTo>
                  <a:lnTo>
                    <a:pt x="2326" y="27592"/>
                  </a:lnTo>
                  <a:lnTo>
                    <a:pt x="1058"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6795007" y="2463757"/>
              <a:ext cx="549091" cy="613540"/>
            </a:xfrm>
            <a:custGeom>
              <a:rect b="b" l="l" r="r" t="t"/>
              <a:pathLst>
                <a:path extrusionOk="0" h="29178" w="26113">
                  <a:moveTo>
                    <a:pt x="1" y="0"/>
                  </a:moveTo>
                  <a:lnTo>
                    <a:pt x="1269" y="28649"/>
                  </a:lnTo>
                  <a:lnTo>
                    <a:pt x="24950" y="29178"/>
                  </a:lnTo>
                  <a:lnTo>
                    <a:pt x="26113" y="52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6795007" y="2463757"/>
              <a:ext cx="549091" cy="613540"/>
            </a:xfrm>
            <a:custGeom>
              <a:rect b="b" l="l" r="r" t="t"/>
              <a:pathLst>
                <a:path extrusionOk="0" fill="none" h="29178" w="26113">
                  <a:moveTo>
                    <a:pt x="1" y="0"/>
                  </a:moveTo>
                  <a:lnTo>
                    <a:pt x="1269" y="28649"/>
                  </a:lnTo>
                  <a:lnTo>
                    <a:pt x="24950" y="29178"/>
                  </a:lnTo>
                  <a:lnTo>
                    <a:pt x="26113" y="529"/>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6846147" y="2519335"/>
              <a:ext cx="442377" cy="491287"/>
            </a:xfrm>
            <a:custGeom>
              <a:rect b="b" l="l" r="r" t="t"/>
              <a:pathLst>
                <a:path extrusionOk="0" h="23364" w="21038">
                  <a:moveTo>
                    <a:pt x="0" y="0"/>
                  </a:moveTo>
                  <a:lnTo>
                    <a:pt x="1163" y="22940"/>
                  </a:lnTo>
                  <a:lnTo>
                    <a:pt x="19981" y="23363"/>
                  </a:lnTo>
                  <a:lnTo>
                    <a:pt x="21038" y="846"/>
                  </a:lnTo>
                  <a:lnTo>
                    <a:pt x="0" y="0"/>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6846147" y="2519335"/>
              <a:ext cx="442377" cy="491287"/>
            </a:xfrm>
            <a:custGeom>
              <a:rect b="b" l="l" r="r" t="t"/>
              <a:pathLst>
                <a:path extrusionOk="0" fill="none" h="23364" w="21038">
                  <a:moveTo>
                    <a:pt x="0" y="0"/>
                  </a:moveTo>
                  <a:lnTo>
                    <a:pt x="1163" y="22940"/>
                  </a:lnTo>
                  <a:lnTo>
                    <a:pt x="19981" y="23363"/>
                  </a:lnTo>
                  <a:lnTo>
                    <a:pt x="21038" y="846"/>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6863916" y="2537103"/>
              <a:ext cx="406819" cy="453500"/>
            </a:xfrm>
            <a:custGeom>
              <a:rect b="b" l="l" r="r" t="t"/>
              <a:pathLst>
                <a:path extrusionOk="0" h="21567" w="19347">
                  <a:moveTo>
                    <a:pt x="1" y="1"/>
                  </a:moveTo>
                  <a:lnTo>
                    <a:pt x="952" y="21144"/>
                  </a:lnTo>
                  <a:lnTo>
                    <a:pt x="18396" y="21567"/>
                  </a:lnTo>
                  <a:lnTo>
                    <a:pt x="19347" y="1058"/>
                  </a:lnTo>
                  <a:lnTo>
                    <a:pt x="1" y="1"/>
                  </a:lnTo>
                  <a:close/>
                </a:path>
              </a:pathLst>
            </a:custGeom>
            <a:solidFill>
              <a:srgbClr val="CCE6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6863916" y="2537103"/>
              <a:ext cx="406819" cy="453500"/>
            </a:xfrm>
            <a:custGeom>
              <a:rect b="b" l="l" r="r" t="t"/>
              <a:pathLst>
                <a:path extrusionOk="0" fill="none" h="21567" w="19347">
                  <a:moveTo>
                    <a:pt x="1" y="1"/>
                  </a:moveTo>
                  <a:lnTo>
                    <a:pt x="952" y="21144"/>
                  </a:lnTo>
                  <a:lnTo>
                    <a:pt x="18396" y="21567"/>
                  </a:lnTo>
                  <a:lnTo>
                    <a:pt x="19347" y="1058"/>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6935054" y="2981722"/>
              <a:ext cx="124504" cy="4458"/>
            </a:xfrm>
            <a:custGeom>
              <a:rect b="b" l="l" r="r" t="t"/>
              <a:pathLst>
                <a:path extrusionOk="0" h="212" w="5921">
                  <a:moveTo>
                    <a:pt x="1" y="0"/>
                  </a:moveTo>
                  <a:lnTo>
                    <a:pt x="1" y="0"/>
                  </a:lnTo>
                  <a:lnTo>
                    <a:pt x="5921" y="211"/>
                  </a:lnTo>
                  <a:lnTo>
                    <a:pt x="1" y="0"/>
                  </a:lnTo>
                  <a:close/>
                </a:path>
              </a:pathLst>
            </a:custGeom>
            <a:solidFill>
              <a:srgbClr val="ACC5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6935054" y="2981722"/>
              <a:ext cx="124504" cy="4458"/>
            </a:xfrm>
            <a:custGeom>
              <a:rect b="b" l="l" r="r" t="t"/>
              <a:pathLst>
                <a:path extrusionOk="0" fill="none" h="212" w="5921">
                  <a:moveTo>
                    <a:pt x="1" y="0"/>
                  </a:moveTo>
                  <a:lnTo>
                    <a:pt x="1" y="0"/>
                  </a:lnTo>
                  <a:lnTo>
                    <a:pt x="5921" y="21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6935054" y="2543790"/>
              <a:ext cx="168977" cy="442377"/>
            </a:xfrm>
            <a:custGeom>
              <a:rect b="b" l="l" r="r" t="t"/>
              <a:pathLst>
                <a:path extrusionOk="0" h="21038" w="8036">
                  <a:moveTo>
                    <a:pt x="1904" y="0"/>
                  </a:moveTo>
                  <a:lnTo>
                    <a:pt x="1" y="20826"/>
                  </a:lnTo>
                  <a:lnTo>
                    <a:pt x="5921" y="21037"/>
                  </a:lnTo>
                  <a:lnTo>
                    <a:pt x="8035" y="317"/>
                  </a:lnTo>
                  <a:lnTo>
                    <a:pt x="2221" y="0"/>
                  </a:lnTo>
                  <a:close/>
                </a:path>
              </a:pathLst>
            </a:custGeom>
            <a:solidFill>
              <a:srgbClr val="E6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6935054" y="2543790"/>
              <a:ext cx="168977" cy="442377"/>
            </a:xfrm>
            <a:custGeom>
              <a:rect b="b" l="l" r="r" t="t"/>
              <a:pathLst>
                <a:path extrusionOk="0" fill="none" h="21038" w="8036">
                  <a:moveTo>
                    <a:pt x="2221" y="0"/>
                  </a:moveTo>
                  <a:lnTo>
                    <a:pt x="1904" y="0"/>
                  </a:lnTo>
                  <a:lnTo>
                    <a:pt x="1" y="20826"/>
                  </a:lnTo>
                  <a:lnTo>
                    <a:pt x="5921" y="21037"/>
                  </a:lnTo>
                  <a:lnTo>
                    <a:pt x="8035" y="317"/>
                  </a:lnTo>
                  <a:lnTo>
                    <a:pt x="22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7112910" y="2552664"/>
              <a:ext cx="33350" cy="433503"/>
            </a:xfrm>
            <a:custGeom>
              <a:rect b="b" l="l" r="r" t="t"/>
              <a:pathLst>
                <a:path extrusionOk="0" h="20616" w="1586">
                  <a:moveTo>
                    <a:pt x="0" y="20615"/>
                  </a:moveTo>
                  <a:lnTo>
                    <a:pt x="0" y="20615"/>
                  </a:lnTo>
                  <a:lnTo>
                    <a:pt x="423" y="20615"/>
                  </a:lnTo>
                  <a:lnTo>
                    <a:pt x="0" y="20615"/>
                  </a:lnTo>
                  <a:close/>
                  <a:moveTo>
                    <a:pt x="1374" y="1"/>
                  </a:moveTo>
                  <a:lnTo>
                    <a:pt x="1374" y="1"/>
                  </a:lnTo>
                  <a:lnTo>
                    <a:pt x="1586" y="1"/>
                  </a:lnTo>
                  <a:lnTo>
                    <a:pt x="1374" y="1"/>
                  </a:lnTo>
                  <a:close/>
                </a:path>
              </a:pathLst>
            </a:custGeom>
            <a:solidFill>
              <a:srgbClr val="ACC5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7112910" y="2986159"/>
              <a:ext cx="8916" cy="21"/>
            </a:xfrm>
            <a:custGeom>
              <a:rect b="b" l="l" r="r" t="t"/>
              <a:pathLst>
                <a:path extrusionOk="0" fill="none" h="1" w="424">
                  <a:moveTo>
                    <a:pt x="0" y="0"/>
                  </a:moveTo>
                  <a:lnTo>
                    <a:pt x="0" y="0"/>
                  </a:lnTo>
                  <a:lnTo>
                    <a:pt x="423"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7141802" y="2552664"/>
              <a:ext cx="4458" cy="21"/>
            </a:xfrm>
            <a:custGeom>
              <a:rect b="b" l="l" r="r" t="t"/>
              <a:pathLst>
                <a:path extrusionOk="0" fill="none" h="1" w="212">
                  <a:moveTo>
                    <a:pt x="0" y="1"/>
                  </a:moveTo>
                  <a:lnTo>
                    <a:pt x="0" y="1"/>
                  </a:lnTo>
                  <a:lnTo>
                    <a:pt x="212"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7112910" y="2552664"/>
              <a:ext cx="66699" cy="433503"/>
            </a:xfrm>
            <a:custGeom>
              <a:rect b="b" l="l" r="r" t="t"/>
              <a:pathLst>
                <a:path extrusionOk="0" h="20616" w="3172">
                  <a:moveTo>
                    <a:pt x="1374" y="1"/>
                  </a:moveTo>
                  <a:lnTo>
                    <a:pt x="0" y="20615"/>
                  </a:lnTo>
                  <a:lnTo>
                    <a:pt x="1374" y="20615"/>
                  </a:lnTo>
                  <a:lnTo>
                    <a:pt x="3172" y="1"/>
                  </a:lnTo>
                  <a:close/>
                </a:path>
              </a:pathLst>
            </a:custGeom>
            <a:solidFill>
              <a:srgbClr val="E6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7112910" y="2552664"/>
              <a:ext cx="66699" cy="433503"/>
            </a:xfrm>
            <a:custGeom>
              <a:rect b="b" l="l" r="r" t="t"/>
              <a:pathLst>
                <a:path extrusionOk="0" fill="none" h="20616" w="3172">
                  <a:moveTo>
                    <a:pt x="1374" y="1"/>
                  </a:moveTo>
                  <a:lnTo>
                    <a:pt x="0" y="20615"/>
                  </a:lnTo>
                  <a:lnTo>
                    <a:pt x="423" y="20615"/>
                  </a:lnTo>
                  <a:lnTo>
                    <a:pt x="1374" y="20615"/>
                  </a:lnTo>
                  <a:lnTo>
                    <a:pt x="3172" y="1"/>
                  </a:lnTo>
                  <a:lnTo>
                    <a:pt x="1586" y="1"/>
                  </a:lnTo>
                  <a:lnTo>
                    <a:pt x="137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6763885" y="4006505"/>
              <a:ext cx="93383" cy="260110"/>
            </a:xfrm>
            <a:custGeom>
              <a:rect b="b" l="l" r="r" t="t"/>
              <a:pathLst>
                <a:path extrusionOk="0" h="12370" w="4441">
                  <a:moveTo>
                    <a:pt x="1" y="1"/>
                  </a:moveTo>
                  <a:lnTo>
                    <a:pt x="529" y="12370"/>
                  </a:lnTo>
                  <a:lnTo>
                    <a:pt x="3595" y="12370"/>
                  </a:lnTo>
                  <a:lnTo>
                    <a:pt x="44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6412653" y="3355181"/>
              <a:ext cx="422379" cy="133398"/>
            </a:xfrm>
            <a:custGeom>
              <a:rect b="b" l="l" r="r" t="t"/>
              <a:pathLst>
                <a:path extrusionOk="0" h="6344" w="20087">
                  <a:moveTo>
                    <a:pt x="20087" y="0"/>
                  </a:moveTo>
                  <a:lnTo>
                    <a:pt x="1" y="529"/>
                  </a:lnTo>
                  <a:lnTo>
                    <a:pt x="846" y="6343"/>
                  </a:lnTo>
                  <a:lnTo>
                    <a:pt x="19558" y="6026"/>
                  </a:lnTo>
                  <a:lnTo>
                    <a:pt x="20087" y="0"/>
                  </a:lnTo>
                  <a:close/>
                </a:path>
              </a:pathLst>
            </a:custGeom>
            <a:solidFill>
              <a:srgbClr val="A2CB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6412653" y="3355181"/>
              <a:ext cx="422379" cy="133398"/>
            </a:xfrm>
            <a:custGeom>
              <a:rect b="b" l="l" r="r" t="t"/>
              <a:pathLst>
                <a:path extrusionOk="0" fill="none" h="6344" w="20087">
                  <a:moveTo>
                    <a:pt x="20087" y="0"/>
                  </a:moveTo>
                  <a:lnTo>
                    <a:pt x="1" y="529"/>
                  </a:lnTo>
                  <a:lnTo>
                    <a:pt x="846" y="6343"/>
                  </a:lnTo>
                  <a:lnTo>
                    <a:pt x="19558" y="6026"/>
                  </a:lnTo>
                  <a:lnTo>
                    <a:pt x="2008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6434880" y="3339620"/>
              <a:ext cx="422379" cy="133398"/>
            </a:xfrm>
            <a:custGeom>
              <a:rect b="b" l="l" r="r" t="t"/>
              <a:pathLst>
                <a:path extrusionOk="0" h="6344" w="20087">
                  <a:moveTo>
                    <a:pt x="20087" y="0"/>
                  </a:moveTo>
                  <a:lnTo>
                    <a:pt x="1" y="529"/>
                  </a:lnTo>
                  <a:lnTo>
                    <a:pt x="847" y="6343"/>
                  </a:lnTo>
                  <a:lnTo>
                    <a:pt x="19558" y="6026"/>
                  </a:lnTo>
                  <a:lnTo>
                    <a:pt x="200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6392655" y="3610819"/>
              <a:ext cx="489058" cy="364575"/>
            </a:xfrm>
            <a:custGeom>
              <a:rect b="b" l="l" r="r" t="t"/>
              <a:pathLst>
                <a:path extrusionOk="0" h="17338" w="23258">
                  <a:moveTo>
                    <a:pt x="23258" y="1"/>
                  </a:moveTo>
                  <a:lnTo>
                    <a:pt x="0" y="1375"/>
                  </a:lnTo>
                  <a:lnTo>
                    <a:pt x="106" y="17338"/>
                  </a:lnTo>
                  <a:lnTo>
                    <a:pt x="22201" y="16915"/>
                  </a:lnTo>
                  <a:lnTo>
                    <a:pt x="23258" y="1"/>
                  </a:lnTo>
                  <a:close/>
                </a:path>
              </a:pathLst>
            </a:custGeom>
            <a:solidFill>
              <a:srgbClr val="6D9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6392655" y="3610819"/>
              <a:ext cx="489058" cy="364575"/>
            </a:xfrm>
            <a:custGeom>
              <a:rect b="b" l="l" r="r" t="t"/>
              <a:pathLst>
                <a:path extrusionOk="0" fill="none" h="17338" w="23258">
                  <a:moveTo>
                    <a:pt x="23258" y="1"/>
                  </a:moveTo>
                  <a:lnTo>
                    <a:pt x="0" y="1375"/>
                  </a:lnTo>
                  <a:lnTo>
                    <a:pt x="106" y="17338"/>
                  </a:lnTo>
                  <a:lnTo>
                    <a:pt x="22201" y="16915"/>
                  </a:lnTo>
                  <a:lnTo>
                    <a:pt x="2325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410424" y="4286620"/>
              <a:ext cx="424608" cy="373469"/>
            </a:xfrm>
            <a:custGeom>
              <a:rect b="b" l="l" r="r" t="t"/>
              <a:pathLst>
                <a:path extrusionOk="0" h="17761" w="20193">
                  <a:moveTo>
                    <a:pt x="1" y="0"/>
                  </a:moveTo>
                  <a:lnTo>
                    <a:pt x="107" y="17760"/>
                  </a:lnTo>
                  <a:lnTo>
                    <a:pt x="19347" y="17655"/>
                  </a:lnTo>
                  <a:lnTo>
                    <a:pt x="20193" y="317"/>
                  </a:lnTo>
                  <a:lnTo>
                    <a:pt x="1" y="0"/>
                  </a:lnTo>
                  <a:close/>
                </a:path>
              </a:pathLst>
            </a:custGeom>
            <a:solidFill>
              <a:srgbClr val="6D9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6410424" y="4286620"/>
              <a:ext cx="424608" cy="373469"/>
            </a:xfrm>
            <a:custGeom>
              <a:rect b="b" l="l" r="r" t="t"/>
              <a:pathLst>
                <a:path extrusionOk="0" fill="none" h="17761" w="20193">
                  <a:moveTo>
                    <a:pt x="1" y="0"/>
                  </a:moveTo>
                  <a:lnTo>
                    <a:pt x="107" y="17760"/>
                  </a:lnTo>
                  <a:lnTo>
                    <a:pt x="19347" y="17655"/>
                  </a:lnTo>
                  <a:lnTo>
                    <a:pt x="20193" y="317"/>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4572000" y="4682306"/>
              <a:ext cx="4001323" cy="20018"/>
            </a:xfrm>
            <a:custGeom>
              <a:rect b="b" l="l" r="r" t="t"/>
              <a:pathLst>
                <a:path extrusionOk="0" h="952" w="190290">
                  <a:moveTo>
                    <a:pt x="95145" y="1"/>
                  </a:moveTo>
                  <a:lnTo>
                    <a:pt x="60259" y="106"/>
                  </a:lnTo>
                  <a:lnTo>
                    <a:pt x="44084" y="212"/>
                  </a:lnTo>
                  <a:lnTo>
                    <a:pt x="29707" y="318"/>
                  </a:lnTo>
                  <a:lnTo>
                    <a:pt x="17550" y="529"/>
                  </a:lnTo>
                  <a:lnTo>
                    <a:pt x="8141" y="635"/>
                  </a:lnTo>
                  <a:lnTo>
                    <a:pt x="2115" y="741"/>
                  </a:lnTo>
                  <a:lnTo>
                    <a:pt x="1" y="741"/>
                  </a:lnTo>
                  <a:lnTo>
                    <a:pt x="1" y="846"/>
                  </a:lnTo>
                  <a:lnTo>
                    <a:pt x="95145" y="952"/>
                  </a:lnTo>
                  <a:lnTo>
                    <a:pt x="190290" y="846"/>
                  </a:lnTo>
                  <a:lnTo>
                    <a:pt x="190290" y="741"/>
                  </a:lnTo>
                  <a:lnTo>
                    <a:pt x="188175" y="741"/>
                  </a:lnTo>
                  <a:lnTo>
                    <a:pt x="182149" y="635"/>
                  </a:lnTo>
                  <a:lnTo>
                    <a:pt x="172741" y="529"/>
                  </a:lnTo>
                  <a:lnTo>
                    <a:pt x="160583" y="318"/>
                  </a:lnTo>
                  <a:lnTo>
                    <a:pt x="146206" y="212"/>
                  </a:lnTo>
                  <a:lnTo>
                    <a:pt x="130031" y="106"/>
                  </a:lnTo>
                  <a:lnTo>
                    <a:pt x="95145" y="1"/>
                  </a:lnTo>
                  <a:close/>
                </a:path>
              </a:pathLst>
            </a:custGeom>
            <a:solidFill>
              <a:srgbClr val="598A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817603" y="3292938"/>
              <a:ext cx="140064" cy="53368"/>
            </a:xfrm>
            <a:custGeom>
              <a:rect b="b" l="l" r="r" t="t"/>
              <a:pathLst>
                <a:path extrusionOk="0" h="2538" w="6661">
                  <a:moveTo>
                    <a:pt x="0" y="0"/>
                  </a:moveTo>
                  <a:lnTo>
                    <a:pt x="952" y="529"/>
                  </a:lnTo>
                  <a:lnTo>
                    <a:pt x="1692" y="952"/>
                  </a:lnTo>
                  <a:lnTo>
                    <a:pt x="2537" y="1269"/>
                  </a:lnTo>
                  <a:lnTo>
                    <a:pt x="3489" y="1692"/>
                  </a:lnTo>
                  <a:lnTo>
                    <a:pt x="4652" y="2009"/>
                  </a:lnTo>
                  <a:lnTo>
                    <a:pt x="6554" y="2537"/>
                  </a:lnTo>
                  <a:lnTo>
                    <a:pt x="6660" y="2432"/>
                  </a:lnTo>
                  <a:lnTo>
                    <a:pt x="5603" y="2220"/>
                  </a:lnTo>
                  <a:lnTo>
                    <a:pt x="4546" y="1903"/>
                  </a:lnTo>
                  <a:lnTo>
                    <a:pt x="2537" y="1057"/>
                  </a:lnTo>
                  <a:lnTo>
                    <a:pt x="1692" y="740"/>
                  </a:lnTo>
                  <a:lnTo>
                    <a:pt x="1057" y="423"/>
                  </a:lnTo>
                  <a:lnTo>
                    <a:pt x="423" y="212"/>
                  </a:lnTo>
                  <a:lnTo>
                    <a:pt x="0" y="0"/>
                  </a:lnTo>
                  <a:close/>
                </a:path>
              </a:pathLst>
            </a:custGeom>
            <a:solidFill>
              <a:srgbClr val="386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7810916" y="3288480"/>
              <a:ext cx="146751" cy="57826"/>
            </a:xfrm>
            <a:custGeom>
              <a:rect b="b" l="l" r="r" t="t"/>
              <a:pathLst>
                <a:path extrusionOk="0" fill="none" h="2750" w="6979">
                  <a:moveTo>
                    <a:pt x="1" y="1"/>
                  </a:moveTo>
                  <a:lnTo>
                    <a:pt x="1" y="1"/>
                  </a:lnTo>
                  <a:lnTo>
                    <a:pt x="318" y="212"/>
                  </a:lnTo>
                  <a:lnTo>
                    <a:pt x="318" y="212"/>
                  </a:lnTo>
                  <a:lnTo>
                    <a:pt x="1270" y="741"/>
                  </a:lnTo>
                  <a:lnTo>
                    <a:pt x="1270" y="741"/>
                  </a:lnTo>
                  <a:lnTo>
                    <a:pt x="2010" y="1164"/>
                  </a:lnTo>
                  <a:lnTo>
                    <a:pt x="2010" y="1164"/>
                  </a:lnTo>
                  <a:lnTo>
                    <a:pt x="2855" y="1481"/>
                  </a:lnTo>
                  <a:lnTo>
                    <a:pt x="2855" y="1481"/>
                  </a:lnTo>
                  <a:lnTo>
                    <a:pt x="3807" y="1904"/>
                  </a:lnTo>
                  <a:lnTo>
                    <a:pt x="3807" y="1904"/>
                  </a:lnTo>
                  <a:lnTo>
                    <a:pt x="4970" y="2221"/>
                  </a:lnTo>
                  <a:lnTo>
                    <a:pt x="4970" y="2221"/>
                  </a:lnTo>
                  <a:lnTo>
                    <a:pt x="6872" y="2749"/>
                  </a:lnTo>
                  <a:lnTo>
                    <a:pt x="6978" y="2644"/>
                  </a:lnTo>
                  <a:lnTo>
                    <a:pt x="6978" y="2644"/>
                  </a:lnTo>
                  <a:lnTo>
                    <a:pt x="5921" y="2432"/>
                  </a:lnTo>
                  <a:lnTo>
                    <a:pt x="4864" y="2115"/>
                  </a:lnTo>
                  <a:lnTo>
                    <a:pt x="2855" y="1269"/>
                  </a:lnTo>
                  <a:lnTo>
                    <a:pt x="2855" y="1269"/>
                  </a:lnTo>
                  <a:lnTo>
                    <a:pt x="2010" y="952"/>
                  </a:lnTo>
                  <a:lnTo>
                    <a:pt x="2010" y="952"/>
                  </a:lnTo>
                  <a:lnTo>
                    <a:pt x="1375" y="635"/>
                  </a:lnTo>
                  <a:lnTo>
                    <a:pt x="1375" y="635"/>
                  </a:lnTo>
                  <a:lnTo>
                    <a:pt x="741" y="424"/>
                  </a:lnTo>
                  <a:lnTo>
                    <a:pt x="741" y="424"/>
                  </a:lnTo>
                  <a:lnTo>
                    <a:pt x="318" y="212"/>
                  </a:lnTo>
                  <a:lnTo>
                    <a:pt x="318" y="212"/>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8304425" y="3075086"/>
              <a:ext cx="108943" cy="164519"/>
            </a:xfrm>
            <a:custGeom>
              <a:rect b="b" l="l" r="r" t="t"/>
              <a:pathLst>
                <a:path extrusionOk="0" h="7824" w="5181">
                  <a:moveTo>
                    <a:pt x="5181" y="0"/>
                  </a:moveTo>
                  <a:lnTo>
                    <a:pt x="4970" y="317"/>
                  </a:lnTo>
                  <a:lnTo>
                    <a:pt x="4547" y="1269"/>
                  </a:lnTo>
                  <a:lnTo>
                    <a:pt x="4124" y="2009"/>
                  </a:lnTo>
                  <a:lnTo>
                    <a:pt x="3701" y="2749"/>
                  </a:lnTo>
                  <a:lnTo>
                    <a:pt x="2749" y="4229"/>
                  </a:lnTo>
                  <a:lnTo>
                    <a:pt x="2115" y="5180"/>
                  </a:lnTo>
                  <a:lnTo>
                    <a:pt x="1481" y="6026"/>
                  </a:lnTo>
                  <a:lnTo>
                    <a:pt x="741" y="6977"/>
                  </a:lnTo>
                  <a:lnTo>
                    <a:pt x="1" y="7717"/>
                  </a:lnTo>
                  <a:lnTo>
                    <a:pt x="1" y="7823"/>
                  </a:lnTo>
                  <a:lnTo>
                    <a:pt x="1164" y="6660"/>
                  </a:lnTo>
                  <a:lnTo>
                    <a:pt x="1587" y="6237"/>
                  </a:lnTo>
                  <a:lnTo>
                    <a:pt x="2009" y="5709"/>
                  </a:lnTo>
                  <a:lnTo>
                    <a:pt x="2432" y="5180"/>
                  </a:lnTo>
                  <a:lnTo>
                    <a:pt x="2749" y="4757"/>
                  </a:lnTo>
                  <a:lnTo>
                    <a:pt x="3384" y="3700"/>
                  </a:lnTo>
                  <a:lnTo>
                    <a:pt x="3912" y="2854"/>
                  </a:lnTo>
                  <a:lnTo>
                    <a:pt x="4335" y="2009"/>
                  </a:lnTo>
                  <a:lnTo>
                    <a:pt x="4652" y="1374"/>
                  </a:lnTo>
                  <a:lnTo>
                    <a:pt x="5075" y="423"/>
                  </a:lnTo>
                  <a:lnTo>
                    <a:pt x="5181" y="0"/>
                  </a:lnTo>
                  <a:close/>
                </a:path>
              </a:pathLst>
            </a:custGeom>
            <a:solidFill>
              <a:srgbClr val="477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8304425" y="3075086"/>
              <a:ext cx="108943" cy="164519"/>
            </a:xfrm>
            <a:custGeom>
              <a:rect b="b" l="l" r="r" t="t"/>
              <a:pathLst>
                <a:path extrusionOk="0" fill="none" h="7824" w="5181">
                  <a:moveTo>
                    <a:pt x="5181" y="0"/>
                  </a:moveTo>
                  <a:lnTo>
                    <a:pt x="5181" y="0"/>
                  </a:lnTo>
                  <a:lnTo>
                    <a:pt x="4970" y="317"/>
                  </a:lnTo>
                  <a:lnTo>
                    <a:pt x="4970" y="317"/>
                  </a:lnTo>
                  <a:lnTo>
                    <a:pt x="4547" y="1269"/>
                  </a:lnTo>
                  <a:lnTo>
                    <a:pt x="4547" y="1269"/>
                  </a:lnTo>
                  <a:lnTo>
                    <a:pt x="4124" y="2009"/>
                  </a:lnTo>
                  <a:lnTo>
                    <a:pt x="4124" y="2009"/>
                  </a:lnTo>
                  <a:lnTo>
                    <a:pt x="3701" y="2749"/>
                  </a:lnTo>
                  <a:lnTo>
                    <a:pt x="3701" y="2749"/>
                  </a:lnTo>
                  <a:lnTo>
                    <a:pt x="2749" y="4229"/>
                  </a:lnTo>
                  <a:lnTo>
                    <a:pt x="2749" y="4229"/>
                  </a:lnTo>
                  <a:lnTo>
                    <a:pt x="2115" y="5180"/>
                  </a:lnTo>
                  <a:lnTo>
                    <a:pt x="1481" y="6026"/>
                  </a:lnTo>
                  <a:lnTo>
                    <a:pt x="741" y="6977"/>
                  </a:lnTo>
                  <a:lnTo>
                    <a:pt x="1" y="7717"/>
                  </a:lnTo>
                  <a:lnTo>
                    <a:pt x="1" y="7717"/>
                  </a:lnTo>
                  <a:lnTo>
                    <a:pt x="1" y="7823"/>
                  </a:lnTo>
                  <a:lnTo>
                    <a:pt x="1" y="7823"/>
                  </a:lnTo>
                  <a:lnTo>
                    <a:pt x="1164" y="6660"/>
                  </a:lnTo>
                  <a:lnTo>
                    <a:pt x="1164" y="6660"/>
                  </a:lnTo>
                  <a:lnTo>
                    <a:pt x="1587" y="6237"/>
                  </a:lnTo>
                  <a:lnTo>
                    <a:pt x="1587" y="6237"/>
                  </a:lnTo>
                  <a:lnTo>
                    <a:pt x="2009" y="5709"/>
                  </a:lnTo>
                  <a:lnTo>
                    <a:pt x="2009" y="5709"/>
                  </a:lnTo>
                  <a:lnTo>
                    <a:pt x="2432" y="5180"/>
                  </a:lnTo>
                  <a:lnTo>
                    <a:pt x="2432" y="5180"/>
                  </a:lnTo>
                  <a:lnTo>
                    <a:pt x="2749" y="4757"/>
                  </a:lnTo>
                  <a:lnTo>
                    <a:pt x="2749" y="4757"/>
                  </a:lnTo>
                  <a:lnTo>
                    <a:pt x="3384" y="3700"/>
                  </a:lnTo>
                  <a:lnTo>
                    <a:pt x="3912" y="2854"/>
                  </a:lnTo>
                  <a:lnTo>
                    <a:pt x="3912" y="2854"/>
                  </a:lnTo>
                  <a:lnTo>
                    <a:pt x="4335" y="2009"/>
                  </a:lnTo>
                  <a:lnTo>
                    <a:pt x="4335" y="2009"/>
                  </a:lnTo>
                  <a:lnTo>
                    <a:pt x="4652" y="1374"/>
                  </a:lnTo>
                  <a:lnTo>
                    <a:pt x="4652" y="1374"/>
                  </a:lnTo>
                  <a:lnTo>
                    <a:pt x="5075" y="423"/>
                  </a:lnTo>
                  <a:lnTo>
                    <a:pt x="5075" y="423"/>
                  </a:lnTo>
                  <a:lnTo>
                    <a:pt x="518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7955422" y="3237360"/>
              <a:ext cx="349014" cy="113380"/>
            </a:xfrm>
            <a:custGeom>
              <a:rect b="b" l="l" r="r" t="t"/>
              <a:pathLst>
                <a:path extrusionOk="0" h="5392" w="16598">
                  <a:moveTo>
                    <a:pt x="16598" y="0"/>
                  </a:moveTo>
                  <a:lnTo>
                    <a:pt x="15964" y="635"/>
                  </a:lnTo>
                  <a:lnTo>
                    <a:pt x="16598" y="106"/>
                  </a:lnTo>
                  <a:lnTo>
                    <a:pt x="16598" y="0"/>
                  </a:lnTo>
                  <a:close/>
                  <a:moveTo>
                    <a:pt x="106" y="5075"/>
                  </a:moveTo>
                  <a:lnTo>
                    <a:pt x="0" y="5180"/>
                  </a:lnTo>
                  <a:lnTo>
                    <a:pt x="635" y="5286"/>
                  </a:lnTo>
                  <a:lnTo>
                    <a:pt x="2115" y="5392"/>
                  </a:lnTo>
                  <a:lnTo>
                    <a:pt x="106" y="5075"/>
                  </a:lnTo>
                  <a:close/>
                </a:path>
              </a:pathLst>
            </a:custGeom>
            <a:solidFill>
              <a:srgbClr val="6D9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7955422" y="3344057"/>
              <a:ext cx="44473" cy="6687"/>
            </a:xfrm>
            <a:custGeom>
              <a:rect b="b" l="l" r="r" t="t"/>
              <a:pathLst>
                <a:path extrusionOk="0" fill="none" h="318" w="2115">
                  <a:moveTo>
                    <a:pt x="106" y="1"/>
                  </a:moveTo>
                  <a:lnTo>
                    <a:pt x="0" y="106"/>
                  </a:lnTo>
                  <a:lnTo>
                    <a:pt x="0" y="106"/>
                  </a:lnTo>
                  <a:lnTo>
                    <a:pt x="635" y="212"/>
                  </a:lnTo>
                  <a:lnTo>
                    <a:pt x="635" y="212"/>
                  </a:lnTo>
                  <a:lnTo>
                    <a:pt x="2115" y="318"/>
                  </a:lnTo>
                  <a:lnTo>
                    <a:pt x="2115" y="318"/>
                  </a:lnTo>
                  <a:lnTo>
                    <a:pt x="10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8291093" y="3237360"/>
              <a:ext cx="13352" cy="13352"/>
            </a:xfrm>
            <a:custGeom>
              <a:rect b="b" l="l" r="r" t="t"/>
              <a:pathLst>
                <a:path extrusionOk="0" fill="none" h="635" w="635">
                  <a:moveTo>
                    <a:pt x="635" y="0"/>
                  </a:moveTo>
                  <a:lnTo>
                    <a:pt x="635" y="0"/>
                  </a:lnTo>
                  <a:lnTo>
                    <a:pt x="1" y="635"/>
                  </a:lnTo>
                  <a:lnTo>
                    <a:pt x="1" y="635"/>
                  </a:lnTo>
                  <a:lnTo>
                    <a:pt x="635" y="106"/>
                  </a:lnTo>
                  <a:lnTo>
                    <a:pt x="635" y="106"/>
                  </a:lnTo>
                  <a:lnTo>
                    <a:pt x="6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870952" y="3170659"/>
              <a:ext cx="486850" cy="180080"/>
            </a:xfrm>
            <a:custGeom>
              <a:rect b="b" l="l" r="r" t="t"/>
              <a:pathLst>
                <a:path extrusionOk="0" h="8564" w="23153">
                  <a:moveTo>
                    <a:pt x="23152" y="1"/>
                  </a:moveTo>
                  <a:lnTo>
                    <a:pt x="22729" y="424"/>
                  </a:lnTo>
                  <a:lnTo>
                    <a:pt x="22306" y="847"/>
                  </a:lnTo>
                  <a:lnTo>
                    <a:pt x="21883" y="1375"/>
                  </a:lnTo>
                  <a:lnTo>
                    <a:pt x="21355" y="1798"/>
                  </a:lnTo>
                  <a:lnTo>
                    <a:pt x="20403" y="2749"/>
                  </a:lnTo>
                  <a:lnTo>
                    <a:pt x="19241" y="3701"/>
                  </a:lnTo>
                  <a:lnTo>
                    <a:pt x="17972" y="4547"/>
                  </a:lnTo>
                  <a:lnTo>
                    <a:pt x="17338" y="4969"/>
                  </a:lnTo>
                  <a:lnTo>
                    <a:pt x="16703" y="5287"/>
                  </a:lnTo>
                  <a:lnTo>
                    <a:pt x="15223" y="6027"/>
                  </a:lnTo>
                  <a:lnTo>
                    <a:pt x="14483" y="6344"/>
                  </a:lnTo>
                  <a:lnTo>
                    <a:pt x="13743" y="6661"/>
                  </a:lnTo>
                  <a:lnTo>
                    <a:pt x="13426" y="6767"/>
                  </a:lnTo>
                  <a:lnTo>
                    <a:pt x="13003" y="6978"/>
                  </a:lnTo>
                  <a:lnTo>
                    <a:pt x="12263" y="7190"/>
                  </a:lnTo>
                  <a:lnTo>
                    <a:pt x="11523" y="7401"/>
                  </a:lnTo>
                  <a:lnTo>
                    <a:pt x="10678" y="7612"/>
                  </a:lnTo>
                  <a:lnTo>
                    <a:pt x="9938" y="7718"/>
                  </a:lnTo>
                  <a:lnTo>
                    <a:pt x="9198" y="7824"/>
                  </a:lnTo>
                  <a:lnTo>
                    <a:pt x="8458" y="7930"/>
                  </a:lnTo>
                  <a:lnTo>
                    <a:pt x="7612" y="8035"/>
                  </a:lnTo>
                  <a:lnTo>
                    <a:pt x="6026" y="8035"/>
                  </a:lnTo>
                  <a:lnTo>
                    <a:pt x="4757" y="7930"/>
                  </a:lnTo>
                  <a:lnTo>
                    <a:pt x="3383" y="7718"/>
                  </a:lnTo>
                  <a:lnTo>
                    <a:pt x="2220" y="7507"/>
                  </a:lnTo>
                  <a:lnTo>
                    <a:pt x="106" y="6872"/>
                  </a:lnTo>
                  <a:lnTo>
                    <a:pt x="0" y="6872"/>
                  </a:lnTo>
                  <a:lnTo>
                    <a:pt x="2009" y="7718"/>
                  </a:lnTo>
                  <a:lnTo>
                    <a:pt x="3066" y="8035"/>
                  </a:lnTo>
                  <a:lnTo>
                    <a:pt x="4123" y="8247"/>
                  </a:lnTo>
                  <a:lnTo>
                    <a:pt x="6132" y="8564"/>
                  </a:lnTo>
                  <a:lnTo>
                    <a:pt x="8458" y="8564"/>
                  </a:lnTo>
                  <a:lnTo>
                    <a:pt x="9303" y="8458"/>
                  </a:lnTo>
                  <a:lnTo>
                    <a:pt x="10043" y="8352"/>
                  </a:lnTo>
                  <a:lnTo>
                    <a:pt x="10889" y="8141"/>
                  </a:lnTo>
                  <a:lnTo>
                    <a:pt x="11629" y="8035"/>
                  </a:lnTo>
                  <a:lnTo>
                    <a:pt x="12475" y="7824"/>
                  </a:lnTo>
                  <a:lnTo>
                    <a:pt x="13215" y="7507"/>
                  </a:lnTo>
                  <a:lnTo>
                    <a:pt x="13638" y="7401"/>
                  </a:lnTo>
                  <a:lnTo>
                    <a:pt x="14061" y="7190"/>
                  </a:lnTo>
                  <a:lnTo>
                    <a:pt x="14801" y="6978"/>
                  </a:lnTo>
                  <a:lnTo>
                    <a:pt x="15541" y="6555"/>
                  </a:lnTo>
                  <a:lnTo>
                    <a:pt x="17021" y="5815"/>
                  </a:lnTo>
                  <a:lnTo>
                    <a:pt x="18395" y="5075"/>
                  </a:lnTo>
                  <a:lnTo>
                    <a:pt x="19558" y="4124"/>
                  </a:lnTo>
                  <a:lnTo>
                    <a:pt x="19981" y="3807"/>
                  </a:lnTo>
                  <a:lnTo>
                    <a:pt x="20615" y="3172"/>
                  </a:lnTo>
                  <a:lnTo>
                    <a:pt x="21355" y="2432"/>
                  </a:lnTo>
                  <a:lnTo>
                    <a:pt x="22095" y="1481"/>
                  </a:lnTo>
                  <a:lnTo>
                    <a:pt x="22729" y="635"/>
                  </a:lnTo>
                  <a:lnTo>
                    <a:pt x="23152" y="1"/>
                  </a:lnTo>
                  <a:close/>
                </a:path>
              </a:pathLst>
            </a:custGeom>
            <a:solidFill>
              <a:srgbClr val="477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870952" y="3163993"/>
              <a:ext cx="491287" cy="186745"/>
            </a:xfrm>
            <a:custGeom>
              <a:rect b="b" l="l" r="r" t="t"/>
              <a:pathLst>
                <a:path extrusionOk="0" fill="none" h="8881" w="23364">
                  <a:moveTo>
                    <a:pt x="23363" y="1"/>
                  </a:moveTo>
                  <a:lnTo>
                    <a:pt x="23363" y="1"/>
                  </a:lnTo>
                  <a:lnTo>
                    <a:pt x="23152" y="318"/>
                  </a:lnTo>
                  <a:lnTo>
                    <a:pt x="23152" y="318"/>
                  </a:lnTo>
                  <a:lnTo>
                    <a:pt x="22729" y="741"/>
                  </a:lnTo>
                  <a:lnTo>
                    <a:pt x="22729" y="741"/>
                  </a:lnTo>
                  <a:lnTo>
                    <a:pt x="22306" y="1164"/>
                  </a:lnTo>
                  <a:lnTo>
                    <a:pt x="22306" y="1164"/>
                  </a:lnTo>
                  <a:lnTo>
                    <a:pt x="21883" y="1692"/>
                  </a:lnTo>
                  <a:lnTo>
                    <a:pt x="21883" y="1692"/>
                  </a:lnTo>
                  <a:lnTo>
                    <a:pt x="21355" y="2115"/>
                  </a:lnTo>
                  <a:lnTo>
                    <a:pt x="21355" y="2115"/>
                  </a:lnTo>
                  <a:lnTo>
                    <a:pt x="20403" y="3066"/>
                  </a:lnTo>
                  <a:lnTo>
                    <a:pt x="19241" y="4018"/>
                  </a:lnTo>
                  <a:lnTo>
                    <a:pt x="19241" y="4018"/>
                  </a:lnTo>
                  <a:lnTo>
                    <a:pt x="17972" y="4864"/>
                  </a:lnTo>
                  <a:lnTo>
                    <a:pt x="17972" y="4864"/>
                  </a:lnTo>
                  <a:lnTo>
                    <a:pt x="17338" y="5286"/>
                  </a:lnTo>
                  <a:lnTo>
                    <a:pt x="17338" y="5286"/>
                  </a:lnTo>
                  <a:lnTo>
                    <a:pt x="16703" y="5604"/>
                  </a:lnTo>
                  <a:lnTo>
                    <a:pt x="16703" y="5604"/>
                  </a:lnTo>
                  <a:lnTo>
                    <a:pt x="15223" y="6344"/>
                  </a:lnTo>
                  <a:lnTo>
                    <a:pt x="15223" y="6344"/>
                  </a:lnTo>
                  <a:lnTo>
                    <a:pt x="14483" y="6661"/>
                  </a:lnTo>
                  <a:lnTo>
                    <a:pt x="13743" y="6978"/>
                  </a:lnTo>
                  <a:lnTo>
                    <a:pt x="13426" y="7084"/>
                  </a:lnTo>
                  <a:lnTo>
                    <a:pt x="13003" y="7295"/>
                  </a:lnTo>
                  <a:lnTo>
                    <a:pt x="12263" y="7507"/>
                  </a:lnTo>
                  <a:lnTo>
                    <a:pt x="12263" y="7507"/>
                  </a:lnTo>
                  <a:lnTo>
                    <a:pt x="11523" y="7718"/>
                  </a:lnTo>
                  <a:lnTo>
                    <a:pt x="10678" y="7929"/>
                  </a:lnTo>
                  <a:lnTo>
                    <a:pt x="10678" y="7929"/>
                  </a:lnTo>
                  <a:lnTo>
                    <a:pt x="9938" y="8035"/>
                  </a:lnTo>
                  <a:lnTo>
                    <a:pt x="9938" y="8035"/>
                  </a:lnTo>
                  <a:lnTo>
                    <a:pt x="9198" y="8141"/>
                  </a:lnTo>
                  <a:lnTo>
                    <a:pt x="9198" y="8141"/>
                  </a:lnTo>
                  <a:lnTo>
                    <a:pt x="8458" y="8247"/>
                  </a:lnTo>
                  <a:lnTo>
                    <a:pt x="8458" y="8247"/>
                  </a:lnTo>
                  <a:lnTo>
                    <a:pt x="7612" y="8352"/>
                  </a:lnTo>
                  <a:lnTo>
                    <a:pt x="7612" y="8352"/>
                  </a:lnTo>
                  <a:lnTo>
                    <a:pt x="6978" y="8352"/>
                  </a:lnTo>
                  <a:lnTo>
                    <a:pt x="6978" y="8352"/>
                  </a:lnTo>
                  <a:lnTo>
                    <a:pt x="6872" y="8352"/>
                  </a:lnTo>
                  <a:lnTo>
                    <a:pt x="6872" y="8352"/>
                  </a:lnTo>
                  <a:lnTo>
                    <a:pt x="6132" y="8352"/>
                  </a:lnTo>
                  <a:lnTo>
                    <a:pt x="6132" y="8352"/>
                  </a:lnTo>
                  <a:lnTo>
                    <a:pt x="6026" y="8352"/>
                  </a:lnTo>
                  <a:lnTo>
                    <a:pt x="6026" y="8352"/>
                  </a:lnTo>
                  <a:lnTo>
                    <a:pt x="4757" y="8247"/>
                  </a:lnTo>
                  <a:lnTo>
                    <a:pt x="4757" y="8247"/>
                  </a:lnTo>
                  <a:lnTo>
                    <a:pt x="3383" y="8035"/>
                  </a:lnTo>
                  <a:lnTo>
                    <a:pt x="2220" y="7824"/>
                  </a:lnTo>
                  <a:lnTo>
                    <a:pt x="2220" y="7824"/>
                  </a:lnTo>
                  <a:lnTo>
                    <a:pt x="106" y="7189"/>
                  </a:lnTo>
                  <a:lnTo>
                    <a:pt x="106" y="7189"/>
                  </a:lnTo>
                  <a:lnTo>
                    <a:pt x="0" y="7189"/>
                  </a:lnTo>
                  <a:lnTo>
                    <a:pt x="0" y="7189"/>
                  </a:lnTo>
                  <a:lnTo>
                    <a:pt x="2009" y="8035"/>
                  </a:lnTo>
                  <a:lnTo>
                    <a:pt x="3066" y="8352"/>
                  </a:lnTo>
                  <a:lnTo>
                    <a:pt x="4123" y="8564"/>
                  </a:lnTo>
                  <a:lnTo>
                    <a:pt x="4123" y="8564"/>
                  </a:lnTo>
                  <a:lnTo>
                    <a:pt x="6132" y="8881"/>
                  </a:lnTo>
                  <a:lnTo>
                    <a:pt x="6132" y="8881"/>
                  </a:lnTo>
                  <a:lnTo>
                    <a:pt x="6132" y="8881"/>
                  </a:lnTo>
                  <a:lnTo>
                    <a:pt x="6132" y="8881"/>
                  </a:lnTo>
                  <a:lnTo>
                    <a:pt x="6872" y="8881"/>
                  </a:lnTo>
                  <a:lnTo>
                    <a:pt x="6872" y="8881"/>
                  </a:lnTo>
                  <a:lnTo>
                    <a:pt x="7083" y="8881"/>
                  </a:lnTo>
                  <a:lnTo>
                    <a:pt x="7083" y="8881"/>
                  </a:lnTo>
                  <a:lnTo>
                    <a:pt x="7718" y="8881"/>
                  </a:lnTo>
                  <a:lnTo>
                    <a:pt x="7718" y="8881"/>
                  </a:lnTo>
                  <a:lnTo>
                    <a:pt x="8458" y="8881"/>
                  </a:lnTo>
                  <a:lnTo>
                    <a:pt x="8458" y="8881"/>
                  </a:lnTo>
                  <a:lnTo>
                    <a:pt x="9303" y="8775"/>
                  </a:lnTo>
                  <a:lnTo>
                    <a:pt x="9303" y="8775"/>
                  </a:lnTo>
                  <a:lnTo>
                    <a:pt x="10043" y="8669"/>
                  </a:lnTo>
                  <a:lnTo>
                    <a:pt x="10043" y="8669"/>
                  </a:lnTo>
                  <a:lnTo>
                    <a:pt x="10889" y="8458"/>
                  </a:lnTo>
                  <a:lnTo>
                    <a:pt x="10889" y="8458"/>
                  </a:lnTo>
                  <a:lnTo>
                    <a:pt x="11629" y="8352"/>
                  </a:lnTo>
                  <a:lnTo>
                    <a:pt x="12475" y="8141"/>
                  </a:lnTo>
                  <a:lnTo>
                    <a:pt x="13215" y="7824"/>
                  </a:lnTo>
                  <a:lnTo>
                    <a:pt x="13215" y="7824"/>
                  </a:lnTo>
                  <a:lnTo>
                    <a:pt x="13638" y="7718"/>
                  </a:lnTo>
                  <a:lnTo>
                    <a:pt x="14061" y="7507"/>
                  </a:lnTo>
                  <a:lnTo>
                    <a:pt x="14801" y="7295"/>
                  </a:lnTo>
                  <a:lnTo>
                    <a:pt x="14801" y="7295"/>
                  </a:lnTo>
                  <a:lnTo>
                    <a:pt x="15541" y="6872"/>
                  </a:lnTo>
                  <a:lnTo>
                    <a:pt x="15541" y="6872"/>
                  </a:lnTo>
                  <a:lnTo>
                    <a:pt x="17021" y="6132"/>
                  </a:lnTo>
                  <a:lnTo>
                    <a:pt x="17021" y="6132"/>
                  </a:lnTo>
                  <a:lnTo>
                    <a:pt x="18395" y="5392"/>
                  </a:lnTo>
                  <a:lnTo>
                    <a:pt x="18395" y="5392"/>
                  </a:lnTo>
                  <a:lnTo>
                    <a:pt x="19558" y="4441"/>
                  </a:lnTo>
                  <a:lnTo>
                    <a:pt x="19558" y="4441"/>
                  </a:lnTo>
                  <a:lnTo>
                    <a:pt x="19981" y="4124"/>
                  </a:lnTo>
                  <a:lnTo>
                    <a:pt x="19981" y="4124"/>
                  </a:lnTo>
                  <a:lnTo>
                    <a:pt x="20615" y="3489"/>
                  </a:lnTo>
                  <a:lnTo>
                    <a:pt x="20615" y="3489"/>
                  </a:lnTo>
                  <a:lnTo>
                    <a:pt x="21355" y="2749"/>
                  </a:lnTo>
                  <a:lnTo>
                    <a:pt x="22095" y="1798"/>
                  </a:lnTo>
                  <a:lnTo>
                    <a:pt x="22729" y="952"/>
                  </a:lnTo>
                  <a:lnTo>
                    <a:pt x="233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8079908" y="2714959"/>
              <a:ext cx="277899" cy="251216"/>
            </a:xfrm>
            <a:custGeom>
              <a:rect b="b" l="l" r="r" t="t"/>
              <a:pathLst>
                <a:path extrusionOk="0" h="11947" w="13216">
                  <a:moveTo>
                    <a:pt x="3383" y="0"/>
                  </a:moveTo>
                  <a:lnTo>
                    <a:pt x="2326" y="212"/>
                  </a:lnTo>
                  <a:lnTo>
                    <a:pt x="1903" y="423"/>
                  </a:lnTo>
                  <a:lnTo>
                    <a:pt x="1481" y="634"/>
                  </a:lnTo>
                  <a:lnTo>
                    <a:pt x="1058" y="952"/>
                  </a:lnTo>
                  <a:lnTo>
                    <a:pt x="741" y="1269"/>
                  </a:lnTo>
                  <a:lnTo>
                    <a:pt x="423" y="1692"/>
                  </a:lnTo>
                  <a:lnTo>
                    <a:pt x="212" y="2220"/>
                  </a:lnTo>
                  <a:lnTo>
                    <a:pt x="106" y="2643"/>
                  </a:lnTo>
                  <a:lnTo>
                    <a:pt x="1" y="3172"/>
                  </a:lnTo>
                  <a:lnTo>
                    <a:pt x="1" y="4229"/>
                  </a:lnTo>
                  <a:lnTo>
                    <a:pt x="318" y="5392"/>
                  </a:lnTo>
                  <a:lnTo>
                    <a:pt x="846" y="6555"/>
                  </a:lnTo>
                  <a:lnTo>
                    <a:pt x="1586" y="7612"/>
                  </a:lnTo>
                  <a:lnTo>
                    <a:pt x="2432" y="8775"/>
                  </a:lnTo>
                  <a:lnTo>
                    <a:pt x="3595" y="9726"/>
                  </a:lnTo>
                  <a:lnTo>
                    <a:pt x="4864" y="10572"/>
                  </a:lnTo>
                  <a:lnTo>
                    <a:pt x="6132" y="11312"/>
                  </a:lnTo>
                  <a:lnTo>
                    <a:pt x="7401" y="11735"/>
                  </a:lnTo>
                  <a:lnTo>
                    <a:pt x="8669" y="11946"/>
                  </a:lnTo>
                  <a:lnTo>
                    <a:pt x="9832" y="11946"/>
                  </a:lnTo>
                  <a:lnTo>
                    <a:pt x="10889" y="11735"/>
                  </a:lnTo>
                  <a:lnTo>
                    <a:pt x="11312" y="11523"/>
                  </a:lnTo>
                  <a:lnTo>
                    <a:pt x="11735" y="11312"/>
                  </a:lnTo>
                  <a:lnTo>
                    <a:pt x="12158" y="10995"/>
                  </a:lnTo>
                  <a:lnTo>
                    <a:pt x="12475" y="10677"/>
                  </a:lnTo>
                  <a:lnTo>
                    <a:pt x="12792" y="10255"/>
                  </a:lnTo>
                  <a:lnTo>
                    <a:pt x="12898" y="9832"/>
                  </a:lnTo>
                  <a:lnTo>
                    <a:pt x="13109" y="9303"/>
                  </a:lnTo>
                  <a:lnTo>
                    <a:pt x="13215" y="8775"/>
                  </a:lnTo>
                  <a:lnTo>
                    <a:pt x="13109" y="7717"/>
                  </a:lnTo>
                  <a:lnTo>
                    <a:pt x="12898" y="6660"/>
                  </a:lnTo>
                  <a:lnTo>
                    <a:pt x="12369" y="5497"/>
                  </a:lnTo>
                  <a:lnTo>
                    <a:pt x="11629" y="4334"/>
                  </a:lnTo>
                  <a:lnTo>
                    <a:pt x="10678" y="3172"/>
                  </a:lnTo>
                  <a:lnTo>
                    <a:pt x="9621" y="2220"/>
                  </a:lnTo>
                  <a:lnTo>
                    <a:pt x="8352" y="1374"/>
                  </a:lnTo>
                  <a:lnTo>
                    <a:pt x="7084" y="740"/>
                  </a:lnTo>
                  <a:lnTo>
                    <a:pt x="5815" y="212"/>
                  </a:lnTo>
                  <a:lnTo>
                    <a:pt x="4546" y="0"/>
                  </a:lnTo>
                  <a:close/>
                </a:path>
              </a:pathLst>
            </a:custGeom>
            <a:solidFill>
              <a:srgbClr val="89B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9"/>
          <p:cNvSpPr/>
          <p:nvPr/>
        </p:nvSpPr>
        <p:spPr>
          <a:xfrm>
            <a:off x="748134" y="3061645"/>
            <a:ext cx="315672" cy="369974"/>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9"/>
          <p:cNvGrpSpPr/>
          <p:nvPr/>
        </p:nvGrpSpPr>
        <p:grpSpPr>
          <a:xfrm>
            <a:off x="722800" y="764155"/>
            <a:ext cx="366293" cy="370441"/>
            <a:chOff x="-39647175" y="3972000"/>
            <a:chExt cx="313500" cy="317050"/>
          </a:xfrm>
        </p:grpSpPr>
        <p:sp>
          <p:nvSpPr>
            <p:cNvPr id="430" name="Google Shape;430;p29"/>
            <p:cNvSpPr/>
            <p:nvPr/>
          </p:nvSpPr>
          <p:spPr>
            <a:xfrm>
              <a:off x="-39647175" y="3972000"/>
              <a:ext cx="95325" cy="153975"/>
            </a:xfrm>
            <a:custGeom>
              <a:rect b="b" l="l" r="r" t="t"/>
              <a:pathLst>
                <a:path extrusionOk="0" h="6159" w="3813">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39588875" y="4011750"/>
              <a:ext cx="216600" cy="277300"/>
            </a:xfrm>
            <a:custGeom>
              <a:rect b="b" l="l" r="r" t="t"/>
              <a:pathLst>
                <a:path extrusionOk="0" h="11092" w="8664">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39398275" y="4073975"/>
              <a:ext cx="64600" cy="71600"/>
            </a:xfrm>
            <a:custGeom>
              <a:rect b="b" l="l" r="r" t="t"/>
              <a:pathLst>
                <a:path extrusionOk="0" h="2864" w="2584">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0"/>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a:t>
            </a:r>
            <a:r>
              <a:rPr lang="en"/>
              <a:t> Data Exploration</a:t>
            </a:r>
            <a:endParaRPr/>
          </a:p>
        </p:txBody>
      </p:sp>
      <p:sp>
        <p:nvSpPr>
          <p:cNvPr id="438" name="Google Shape;438;p30"/>
          <p:cNvSpPr txBox="1"/>
          <p:nvPr/>
        </p:nvSpPr>
        <p:spPr>
          <a:xfrm>
            <a:off x="190500" y="1054375"/>
            <a:ext cx="24312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In an effort to further explore our data, we examined our variables through Tableau charts. When comparing the week that each home became pending with the mean days till the house was pending, a clear seasonal trend emerged. Houses don’t last long on the market around May-June, while they are more stagnant around December-January.</a:t>
            </a:r>
            <a:endParaRPr sz="1500">
              <a:latin typeface="Roboto"/>
              <a:ea typeface="Roboto"/>
              <a:cs typeface="Roboto"/>
              <a:sym typeface="Roboto"/>
            </a:endParaRPr>
          </a:p>
        </p:txBody>
      </p:sp>
      <p:pic>
        <p:nvPicPr>
          <p:cNvPr id="439" name="Google Shape;439;p30"/>
          <p:cNvPicPr preferRelativeResize="0"/>
          <p:nvPr/>
        </p:nvPicPr>
        <p:blipFill>
          <a:blip r:embed="rId3">
            <a:alphaModFix/>
          </a:blip>
          <a:stretch>
            <a:fillRect/>
          </a:stretch>
        </p:blipFill>
        <p:spPr>
          <a:xfrm>
            <a:off x="2667000" y="1054375"/>
            <a:ext cx="6241151" cy="3816975"/>
          </a:xfrm>
          <a:prstGeom prst="rect">
            <a:avLst/>
          </a:prstGeom>
          <a:noFill/>
          <a:ln>
            <a:noFill/>
          </a:ln>
        </p:spPr>
      </p:pic>
      <p:pic>
        <p:nvPicPr>
          <p:cNvPr id="440" name="Google Shape;440;p30"/>
          <p:cNvPicPr preferRelativeResize="0"/>
          <p:nvPr/>
        </p:nvPicPr>
        <p:blipFill>
          <a:blip r:embed="rId4">
            <a:alphaModFix/>
          </a:blip>
          <a:stretch>
            <a:fillRect/>
          </a:stretch>
        </p:blipFill>
        <p:spPr>
          <a:xfrm>
            <a:off x="6816275" y="1123650"/>
            <a:ext cx="2091875" cy="600250"/>
          </a:xfrm>
          <a:prstGeom prst="rect">
            <a:avLst/>
          </a:prstGeom>
          <a:noFill/>
          <a:ln>
            <a:noFill/>
          </a:ln>
        </p:spPr>
      </p:pic>
      <p:grpSp>
        <p:nvGrpSpPr>
          <p:cNvPr id="441" name="Google Shape;441;p30"/>
          <p:cNvGrpSpPr/>
          <p:nvPr/>
        </p:nvGrpSpPr>
        <p:grpSpPr>
          <a:xfrm>
            <a:off x="1954941" y="341551"/>
            <a:ext cx="603251" cy="551429"/>
            <a:chOff x="6232000" y="1435050"/>
            <a:chExt cx="488225" cy="481850"/>
          </a:xfrm>
        </p:grpSpPr>
        <p:sp>
          <p:nvSpPr>
            <p:cNvPr id="442" name="Google Shape;442;p30"/>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3" name="Google Shape;443;p30"/>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4" name="Google Shape;444;p30"/>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5" name="Google Shape;445;p30"/>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6" name="Google Shape;446;p30"/>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47" name="Google Shape;447;p30"/>
          <p:cNvSpPr/>
          <p:nvPr/>
        </p:nvSpPr>
        <p:spPr>
          <a:xfrm rot="-7364637">
            <a:off x="6161294" y="2450450"/>
            <a:ext cx="710501" cy="105268"/>
          </a:xfrm>
          <a:prstGeom prst="leftArrow">
            <a:avLst>
              <a:gd fmla="val 50000" name="adj1"/>
              <a:gd fmla="val 50000"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8" name="Google Shape;448;p30"/>
          <p:cNvSpPr txBox="1"/>
          <p:nvPr/>
        </p:nvSpPr>
        <p:spPr>
          <a:xfrm>
            <a:off x="5606175" y="1763600"/>
            <a:ext cx="1366500" cy="4815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1800">
                <a:latin typeface="Roboto"/>
                <a:ea typeface="Roboto"/>
                <a:cs typeface="Roboto"/>
                <a:sym typeface="Roboto"/>
              </a:rPr>
              <a:t>Post-shutdown drop</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type="title"/>
          </p:nvPr>
        </p:nvSpPr>
        <p:spPr>
          <a:xfrm>
            <a:off x="457200" y="1707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Tableau Continued</a:t>
            </a:r>
            <a:endParaRPr/>
          </a:p>
        </p:txBody>
      </p:sp>
      <p:pic>
        <p:nvPicPr>
          <p:cNvPr id="454" name="Google Shape;454;p31"/>
          <p:cNvPicPr preferRelativeResize="0"/>
          <p:nvPr/>
        </p:nvPicPr>
        <p:blipFill>
          <a:blip r:embed="rId3">
            <a:alphaModFix/>
          </a:blip>
          <a:stretch>
            <a:fillRect/>
          </a:stretch>
        </p:blipFill>
        <p:spPr>
          <a:xfrm>
            <a:off x="3330925" y="845800"/>
            <a:ext cx="5673384" cy="3945724"/>
          </a:xfrm>
          <a:prstGeom prst="rect">
            <a:avLst/>
          </a:prstGeom>
          <a:noFill/>
          <a:ln>
            <a:noFill/>
          </a:ln>
        </p:spPr>
      </p:pic>
      <p:pic>
        <p:nvPicPr>
          <p:cNvPr id="455" name="Google Shape;455;p31"/>
          <p:cNvPicPr preferRelativeResize="0"/>
          <p:nvPr/>
        </p:nvPicPr>
        <p:blipFill>
          <a:blip r:embed="rId4">
            <a:alphaModFix/>
          </a:blip>
          <a:stretch>
            <a:fillRect/>
          </a:stretch>
        </p:blipFill>
        <p:spPr>
          <a:xfrm>
            <a:off x="7774250" y="845800"/>
            <a:ext cx="1230050" cy="542125"/>
          </a:xfrm>
          <a:prstGeom prst="rect">
            <a:avLst/>
          </a:prstGeom>
          <a:noFill/>
          <a:ln>
            <a:noFill/>
          </a:ln>
        </p:spPr>
      </p:pic>
      <p:grpSp>
        <p:nvGrpSpPr>
          <p:cNvPr id="456" name="Google Shape;456;p31"/>
          <p:cNvGrpSpPr/>
          <p:nvPr/>
        </p:nvGrpSpPr>
        <p:grpSpPr>
          <a:xfrm>
            <a:off x="6055216" y="55413"/>
            <a:ext cx="603251" cy="551429"/>
            <a:chOff x="6232000" y="1435050"/>
            <a:chExt cx="488225" cy="481850"/>
          </a:xfrm>
        </p:grpSpPr>
        <p:sp>
          <p:nvSpPr>
            <p:cNvPr id="457" name="Google Shape;457;p31"/>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58" name="Google Shape;458;p31"/>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59" name="Google Shape;459;p31"/>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60" name="Google Shape;460;p31"/>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61" name="Google Shape;461;p31"/>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62" name="Google Shape;462;p31"/>
          <p:cNvSpPr txBox="1"/>
          <p:nvPr/>
        </p:nvSpPr>
        <p:spPr>
          <a:xfrm>
            <a:off x="457200" y="850213"/>
            <a:ext cx="2186100" cy="39369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latin typeface="Roboto"/>
                <a:ea typeface="Roboto"/>
                <a:cs typeface="Roboto"/>
                <a:sym typeface="Roboto"/>
              </a:rPr>
              <a:t>Next, we compared the week of pending with the mean price reduction percentage. Higher percentage cuts </a:t>
            </a:r>
            <a:r>
              <a:rPr lang="en" sz="1800">
                <a:latin typeface="Roboto"/>
                <a:ea typeface="Roboto"/>
                <a:cs typeface="Roboto"/>
                <a:sym typeface="Roboto"/>
              </a:rPr>
              <a:t>occurred</a:t>
            </a:r>
            <a:r>
              <a:rPr lang="en" sz="1800">
                <a:latin typeface="Roboto"/>
                <a:ea typeface="Roboto"/>
                <a:cs typeface="Roboto"/>
                <a:sym typeface="Roboto"/>
              </a:rPr>
              <a:t> post-shut down, peaking at 0.56% in the Spring of 2022, while price cuts remained minimal during the shut down.</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txBox="1"/>
          <p:nvPr>
            <p:ph type="title"/>
          </p:nvPr>
        </p:nvSpPr>
        <p:spPr>
          <a:xfrm>
            <a:off x="677825" y="41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Regressor</a:t>
            </a:r>
            <a:endParaRPr/>
          </a:p>
        </p:txBody>
      </p:sp>
      <p:sp>
        <p:nvSpPr>
          <p:cNvPr id="468" name="Google Shape;468;p32"/>
          <p:cNvSpPr txBox="1"/>
          <p:nvPr>
            <p:ph idx="1" type="body"/>
          </p:nvPr>
        </p:nvSpPr>
        <p:spPr>
          <a:xfrm>
            <a:off x="358900" y="1160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Random Forest Regression model compares many different features and determines the best prediction based on which outcome was predicted </a:t>
            </a:r>
            <a:r>
              <a:rPr lang="en"/>
              <a:t>the</a:t>
            </a:r>
            <a:r>
              <a:rPr lang="en"/>
              <a:t> most.</a:t>
            </a:r>
            <a:endParaRPr/>
          </a:p>
          <a:p>
            <a:pPr indent="-336550" lvl="0" marL="457200" rtl="0" algn="l">
              <a:spcBef>
                <a:spcPts val="1600"/>
              </a:spcBef>
              <a:spcAft>
                <a:spcPts val="0"/>
              </a:spcAft>
              <a:buSzPts val="1700"/>
              <a:buChar char="●"/>
            </a:pPr>
            <a:r>
              <a:rPr lang="en" sz="1700"/>
              <a:t>Model score = </a:t>
            </a:r>
            <a:r>
              <a:rPr lang="en" sz="1700">
                <a:solidFill>
                  <a:schemeClr val="dk1"/>
                </a:solidFill>
                <a:highlight>
                  <a:schemeClr val="lt1"/>
                </a:highlight>
              </a:rPr>
              <a:t>0.9995553744147414</a:t>
            </a:r>
            <a:endParaRPr sz="1700">
              <a:solidFill>
                <a:schemeClr val="dk1"/>
              </a:solidFill>
              <a:highlight>
                <a:schemeClr val="lt1"/>
              </a:highlight>
            </a:endParaRPr>
          </a:p>
          <a:p>
            <a:pPr indent="-336550" lvl="0" marL="457200" rtl="0" algn="l">
              <a:spcBef>
                <a:spcPts val="0"/>
              </a:spcBef>
              <a:spcAft>
                <a:spcPts val="0"/>
              </a:spcAft>
              <a:buSzPts val="1700"/>
              <a:buChar char="●"/>
            </a:pPr>
            <a:r>
              <a:rPr lang="en" sz="1700"/>
              <a:t>R</a:t>
            </a:r>
            <a:r>
              <a:rPr baseline="30000" lang="en" sz="1700"/>
              <a:t>2</a:t>
            </a:r>
            <a:r>
              <a:rPr lang="en" sz="1700"/>
              <a:t> = </a:t>
            </a:r>
            <a:r>
              <a:rPr lang="en" sz="1700">
                <a:solidFill>
                  <a:schemeClr val="dk1"/>
                </a:solidFill>
                <a:highlight>
                  <a:schemeClr val="lt1"/>
                </a:highlight>
              </a:rPr>
              <a:t>0.9995553744147414</a:t>
            </a:r>
            <a:endParaRPr sz="1700">
              <a:solidFill>
                <a:schemeClr val="dk1"/>
              </a:solidFill>
              <a:highlight>
                <a:schemeClr val="lt1"/>
              </a:highlight>
            </a:endParaRPr>
          </a:p>
          <a:p>
            <a:pPr indent="-336550" lvl="0" marL="457200" rtl="0" algn="l">
              <a:spcBef>
                <a:spcPts val="0"/>
              </a:spcBef>
              <a:spcAft>
                <a:spcPts val="0"/>
              </a:spcAft>
              <a:buSzPts val="1700"/>
              <a:buChar char="●"/>
            </a:pPr>
            <a:r>
              <a:rPr lang="en" sz="1700"/>
              <a:t>MSE = </a:t>
            </a:r>
            <a:r>
              <a:rPr lang="en" sz="1700">
                <a:solidFill>
                  <a:schemeClr val="dk1"/>
                </a:solidFill>
                <a:highlight>
                  <a:schemeClr val="lt1"/>
                </a:highlight>
              </a:rPr>
              <a:t>1.3095197551880405e-08</a:t>
            </a:r>
            <a:endParaRPr sz="1700">
              <a:solidFill>
                <a:schemeClr val="dk1"/>
              </a:solidFill>
              <a:highlight>
                <a:schemeClr val="lt1"/>
              </a:highlight>
            </a:endParaRPr>
          </a:p>
          <a:p>
            <a:pPr indent="-336550" lvl="0" marL="457200" rtl="0" algn="l">
              <a:spcBef>
                <a:spcPts val="0"/>
              </a:spcBef>
              <a:spcAft>
                <a:spcPts val="0"/>
              </a:spcAft>
              <a:buSzPts val="1700"/>
              <a:buChar char="●"/>
            </a:pPr>
            <a:r>
              <a:rPr lang="en" sz="1700"/>
              <a:t>RMSE = </a:t>
            </a:r>
            <a:r>
              <a:rPr lang="en" sz="1700">
                <a:solidFill>
                  <a:schemeClr val="dk1"/>
                </a:solidFill>
                <a:highlight>
                  <a:schemeClr val="lt1"/>
                </a:highlight>
              </a:rPr>
              <a:t>0.00011443424990744863</a:t>
            </a:r>
            <a:endParaRPr sz="1700">
              <a:solidFill>
                <a:schemeClr val="dk1"/>
              </a:solidFill>
              <a:highlight>
                <a:schemeClr val="lt1"/>
              </a:highlight>
            </a:endParaRPr>
          </a:p>
          <a:p>
            <a:pPr indent="-336550" lvl="0" marL="457200" rtl="0" algn="l">
              <a:spcBef>
                <a:spcPts val="0"/>
              </a:spcBef>
              <a:spcAft>
                <a:spcPts val="0"/>
              </a:spcAft>
              <a:buSzPts val="1700"/>
              <a:buChar char="●"/>
            </a:pPr>
            <a:r>
              <a:rPr lang="en" sz="1700"/>
              <a:t>STD = </a:t>
            </a:r>
            <a:r>
              <a:rPr lang="en" sz="1700">
                <a:solidFill>
                  <a:schemeClr val="dk1"/>
                </a:solidFill>
                <a:highlight>
                  <a:schemeClr val="lt1"/>
                </a:highlight>
              </a:rPr>
              <a:t>0.005426987263266367</a:t>
            </a:r>
            <a:endParaRPr sz="1700">
              <a:solidFill>
                <a:schemeClr val="dk1"/>
              </a:solidFill>
              <a:highlight>
                <a:schemeClr val="lt1"/>
              </a:highlight>
            </a:endParaRPr>
          </a:p>
          <a:p>
            <a:pPr indent="-336550" lvl="0" marL="457200" rtl="0" algn="l">
              <a:spcBef>
                <a:spcPts val="0"/>
              </a:spcBef>
              <a:spcAft>
                <a:spcPts val="0"/>
              </a:spcAft>
              <a:buSzPts val="1700"/>
              <a:buChar char="●"/>
            </a:pPr>
            <a:r>
              <a:rPr lang="en" sz="1700"/>
              <a:t>Error = </a:t>
            </a:r>
            <a:r>
              <a:rPr lang="en" sz="1700">
                <a:solidFill>
                  <a:schemeClr val="dk1"/>
                </a:solidFill>
                <a:highlight>
                  <a:schemeClr val="lt1"/>
                </a:highlight>
              </a:rPr>
              <a:t>5.7804842222217705e-05</a:t>
            </a:r>
            <a:endParaRPr sz="1700">
              <a:solidFill>
                <a:schemeClr val="dk1"/>
              </a:solidFill>
              <a:highlight>
                <a:schemeClr val="lt1"/>
              </a:highlight>
            </a:endParaRPr>
          </a:p>
        </p:txBody>
      </p:sp>
      <p:sp>
        <p:nvSpPr>
          <p:cNvPr id="469" name="Google Shape;469;p32"/>
          <p:cNvSpPr/>
          <p:nvPr/>
        </p:nvSpPr>
        <p:spPr>
          <a:xfrm>
            <a:off x="140971" y="456613"/>
            <a:ext cx="482424" cy="482424"/>
          </a:xfrm>
          <a:custGeom>
            <a:rect b="b" l="l" r="r" t="t"/>
            <a:pathLst>
              <a:path extrusionOk="0" h="19563" w="19563">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sp>
        <p:nvSpPr>
          <p:cNvPr id="470" name="Google Shape;470;p32"/>
          <p:cNvSpPr/>
          <p:nvPr/>
        </p:nvSpPr>
        <p:spPr>
          <a:xfrm>
            <a:off x="273528" y="556107"/>
            <a:ext cx="217317" cy="283449"/>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32"/>
          <p:cNvPicPr preferRelativeResize="0"/>
          <p:nvPr/>
        </p:nvPicPr>
        <p:blipFill>
          <a:blip r:embed="rId3">
            <a:alphaModFix/>
          </a:blip>
          <a:stretch>
            <a:fillRect/>
          </a:stretch>
        </p:blipFill>
        <p:spPr>
          <a:xfrm>
            <a:off x="4572000" y="2154900"/>
            <a:ext cx="4370150" cy="262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3"/>
          <p:cNvSpPr txBox="1"/>
          <p:nvPr>
            <p:ph type="title"/>
          </p:nvPr>
        </p:nvSpPr>
        <p:spPr>
          <a:xfrm>
            <a:off x="728975" y="41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Regressor</a:t>
            </a:r>
            <a:endParaRPr/>
          </a:p>
        </p:txBody>
      </p:sp>
      <p:sp>
        <p:nvSpPr>
          <p:cNvPr id="477" name="Google Shape;4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Gradient Boosting Regression model is similar to the Random Forest regression model, except instead of tree models learning in </a:t>
            </a:r>
            <a:r>
              <a:rPr lang="en">
                <a:solidFill>
                  <a:schemeClr val="dk1"/>
                </a:solidFill>
              </a:rPr>
              <a:t>tandem</a:t>
            </a:r>
            <a:r>
              <a:rPr lang="en">
                <a:solidFill>
                  <a:schemeClr val="dk1"/>
                </a:solidFill>
              </a:rPr>
              <a:t>, tree models learn sequentially, learning from the previous model and improving with each iteration. </a:t>
            </a:r>
            <a:endParaRPr>
              <a:solidFill>
                <a:schemeClr val="dk1"/>
              </a:solidFill>
            </a:endParaRPr>
          </a:p>
          <a:p>
            <a:pPr indent="-336550" lvl="0" marL="457200" rtl="0" algn="l">
              <a:spcBef>
                <a:spcPts val="1600"/>
              </a:spcBef>
              <a:spcAft>
                <a:spcPts val="0"/>
              </a:spcAft>
              <a:buClr>
                <a:schemeClr val="dk1"/>
              </a:buClr>
              <a:buSzPts val="1700"/>
              <a:buChar char="●"/>
            </a:pPr>
            <a:r>
              <a:rPr lang="en" sz="1700">
                <a:solidFill>
                  <a:schemeClr val="dk1"/>
                </a:solidFill>
              </a:rPr>
              <a:t>Model score = 0.9995463581799123</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a:t>
            </a:r>
            <a:r>
              <a:rPr baseline="30000" lang="en" sz="1700">
                <a:solidFill>
                  <a:schemeClr val="dk1"/>
                </a:solidFill>
              </a:rPr>
              <a:t>2</a:t>
            </a:r>
            <a:r>
              <a:rPr lang="en" sz="1700">
                <a:solidFill>
                  <a:schemeClr val="dk1"/>
                </a:solidFill>
              </a:rPr>
              <a:t> = 0.9995463581799123</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MSE = 1.3360745419963808e-08</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RMSE = 0.00011558869070961833</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STD = 0.005426987263266367</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Error = 6.293934425514186e-05</a:t>
            </a:r>
            <a:r>
              <a:rPr lang="en" sz="1700">
                <a:solidFill>
                  <a:schemeClr val="dk1"/>
                </a:solidFill>
                <a:highlight>
                  <a:srgbClr val="F2F2F2"/>
                </a:highlight>
                <a:latin typeface="Courier New"/>
                <a:ea typeface="Courier New"/>
                <a:cs typeface="Courier New"/>
                <a:sym typeface="Courier New"/>
              </a:rPr>
              <a:t> </a:t>
            </a:r>
            <a:endParaRPr sz="1700">
              <a:solidFill>
                <a:schemeClr val="dk1"/>
              </a:solidFill>
              <a:highlight>
                <a:srgbClr val="F2F2F2"/>
              </a:highlight>
            </a:endParaRPr>
          </a:p>
        </p:txBody>
      </p:sp>
      <p:pic>
        <p:nvPicPr>
          <p:cNvPr id="478" name="Google Shape;478;p33"/>
          <p:cNvPicPr preferRelativeResize="0"/>
          <p:nvPr/>
        </p:nvPicPr>
        <p:blipFill>
          <a:blip r:embed="rId3">
            <a:alphaModFix/>
          </a:blip>
          <a:stretch>
            <a:fillRect/>
          </a:stretch>
        </p:blipFill>
        <p:spPr>
          <a:xfrm>
            <a:off x="4853250" y="2257025"/>
            <a:ext cx="3565050" cy="2777600"/>
          </a:xfrm>
          <a:prstGeom prst="rect">
            <a:avLst/>
          </a:prstGeom>
          <a:noFill/>
          <a:ln>
            <a:noFill/>
          </a:ln>
        </p:spPr>
      </p:pic>
      <p:sp>
        <p:nvSpPr>
          <p:cNvPr id="479" name="Google Shape;479;p33"/>
          <p:cNvSpPr/>
          <p:nvPr/>
        </p:nvSpPr>
        <p:spPr>
          <a:xfrm>
            <a:off x="140971" y="456613"/>
            <a:ext cx="482424" cy="482424"/>
          </a:xfrm>
          <a:custGeom>
            <a:rect b="b" l="l" r="r" t="t"/>
            <a:pathLst>
              <a:path extrusionOk="0" h="19563" w="19563">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rgbClr val="0D801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solidFill>
                <a:srgbClr val="FFFFFF"/>
              </a:solidFill>
            </a:endParaRPr>
          </a:p>
        </p:txBody>
      </p:sp>
      <p:sp>
        <p:nvSpPr>
          <p:cNvPr id="480" name="Google Shape;480;p33"/>
          <p:cNvSpPr/>
          <p:nvPr/>
        </p:nvSpPr>
        <p:spPr>
          <a:xfrm>
            <a:off x="273528" y="556107"/>
            <a:ext cx="217317" cy="283449"/>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Home Infographics by Slidesgo">
  <a:themeElements>
    <a:clrScheme name="Simple Light">
      <a:dk1>
        <a:srgbClr val="000000"/>
      </a:dk1>
      <a:lt1>
        <a:srgbClr val="FFFFFF"/>
      </a:lt1>
      <a:dk2>
        <a:srgbClr val="595959"/>
      </a:dk2>
      <a:lt2>
        <a:srgbClr val="EEEEEE"/>
      </a:lt2>
      <a:accent1>
        <a:srgbClr val="B9462C"/>
      </a:accent1>
      <a:accent2>
        <a:srgbClr val="CF6D57"/>
      </a:accent2>
      <a:accent3>
        <a:srgbClr val="5CC7D1"/>
      </a:accent3>
      <a:accent4>
        <a:srgbClr val="897657"/>
      </a:accent4>
      <a:accent5>
        <a:srgbClr val="72B3A5"/>
      </a:accent5>
      <a:accent6>
        <a:srgbClr val="BCB7A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