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oboto Bold" charset="1" panose="02000000000000000000"/>
      <p:regular r:id="rId16"/>
    </p:embeddedFont>
    <p:embeddedFont>
      <p:font typeface="Public Sans Bold" charset="1" panose="00000000000000000000"/>
      <p:regular r:id="rId17"/>
    </p:embeddedFont>
    <p:embeddedFont>
      <p:font typeface="Public Sans" charset="1" panose="00000000000000000000"/>
      <p:regular r:id="rId18"/>
    </p:embeddedFont>
    <p:embeddedFont>
      <p:font typeface="Public Sans Italics" charset="1" panose="00000000000000000000"/>
      <p:regular r:id="rId19"/>
    </p:embeddedFont>
    <p:embeddedFont>
      <p:font typeface="Archivo Black" charset="1" panose="020B0A03020202020B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jpeg" Type="http://schemas.openxmlformats.org/officeDocument/2006/relationships/image"/><Relationship Id="rId12" Target="../media/image11.jpe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png" Type="http://schemas.openxmlformats.org/officeDocument/2006/relationships/image"/><Relationship Id="rId11" Target="../media/image3.svg" Type="http://schemas.openxmlformats.org/officeDocument/2006/relationships/image"/><Relationship Id="rId12" Target="../media/image4.png" Type="http://schemas.openxmlformats.org/officeDocument/2006/relationships/image"/><Relationship Id="rId13" Target="../media/image5.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16" Target="../media/image20.png" Type="http://schemas.openxmlformats.org/officeDocument/2006/relationships/image"/><Relationship Id="rId17" Target="../media/image21.svg" Type="http://schemas.openxmlformats.org/officeDocument/2006/relationships/image"/><Relationship Id="rId18" Target="../media/image72.png" Type="http://schemas.openxmlformats.org/officeDocument/2006/relationships/image"/><Relationship Id="rId19" Target="../media/image73.svg" Type="http://schemas.openxmlformats.org/officeDocument/2006/relationships/image"/><Relationship Id="rId2" Target="../media/image1.jpeg" Type="http://schemas.openxmlformats.org/officeDocument/2006/relationships/image"/><Relationship Id="rId20" Target="../media/image14.png" Type="http://schemas.openxmlformats.org/officeDocument/2006/relationships/image"/><Relationship Id="rId21" Target="../media/image15.sv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69.jpe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30.png" Type="http://schemas.openxmlformats.org/officeDocument/2006/relationships/image"/><Relationship Id="rId16" Target="../media/image31.svg" Type="http://schemas.openxmlformats.org/officeDocument/2006/relationships/image"/><Relationship Id="rId17" Target="../media/image20.png" Type="http://schemas.openxmlformats.org/officeDocument/2006/relationships/image"/><Relationship Id="rId18" Target="../media/image21.svg" Type="http://schemas.openxmlformats.org/officeDocument/2006/relationships/image"/><Relationship Id="rId2" Target="../media/image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38.png" Type="http://schemas.openxmlformats.org/officeDocument/2006/relationships/image"/><Relationship Id="rId16" Target="../media/image39.svg" Type="http://schemas.openxmlformats.org/officeDocument/2006/relationships/image"/><Relationship Id="rId17" Target="../media/image40.png" Type="http://schemas.openxmlformats.org/officeDocument/2006/relationships/image"/><Relationship Id="rId18" Target="../media/image41.svg" Type="http://schemas.openxmlformats.org/officeDocument/2006/relationships/image"/><Relationship Id="rId19" Target="../media/image42.png" Type="http://schemas.openxmlformats.org/officeDocument/2006/relationships/image"/><Relationship Id="rId2" Target="../media/image1.jpeg" Type="http://schemas.openxmlformats.org/officeDocument/2006/relationships/image"/><Relationship Id="rId20" Target="../media/image43.svg" Type="http://schemas.openxmlformats.org/officeDocument/2006/relationships/image"/><Relationship Id="rId21" Target="../media/image44.png" Type="http://schemas.openxmlformats.org/officeDocument/2006/relationships/image"/><Relationship Id="rId22" Target="../media/image45.sv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3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46.png" Type="http://schemas.openxmlformats.org/officeDocument/2006/relationships/image"/><Relationship Id="rId14" Target="../media/image47.png" Type="http://schemas.openxmlformats.org/officeDocument/2006/relationships/image"/><Relationship Id="rId15" Target="../media/image48.png" Type="http://schemas.openxmlformats.org/officeDocument/2006/relationships/image"/><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13" Target="../media/image53.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54.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55.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4.png" Type="http://schemas.openxmlformats.org/officeDocument/2006/relationships/image"/><Relationship Id="rId13" Target="../media/image5.svg" Type="http://schemas.openxmlformats.org/officeDocument/2006/relationships/image"/><Relationship Id="rId14" Target="../media/image59.png" Type="http://schemas.openxmlformats.org/officeDocument/2006/relationships/image"/><Relationship Id="rId15" Target="../media/image60.svg" Type="http://schemas.openxmlformats.org/officeDocument/2006/relationships/image"/><Relationship Id="rId16" Target="../media/image12.png" Type="http://schemas.openxmlformats.org/officeDocument/2006/relationships/image"/><Relationship Id="rId17" Target="../media/image13.svg" Type="http://schemas.openxmlformats.org/officeDocument/2006/relationships/image"/><Relationship Id="rId18" Target="../media/image14.png" Type="http://schemas.openxmlformats.org/officeDocument/2006/relationships/image"/><Relationship Id="rId19" Target="../media/image15.svg" Type="http://schemas.openxmlformats.org/officeDocument/2006/relationships/image"/><Relationship Id="rId2" Target="../media/image1.jpeg" Type="http://schemas.openxmlformats.org/officeDocument/2006/relationships/image"/><Relationship Id="rId3" Target="../media/image56.png" Type="http://schemas.openxmlformats.org/officeDocument/2006/relationships/image"/><Relationship Id="rId4" Target="../media/image57.svg" Type="http://schemas.openxmlformats.org/officeDocument/2006/relationships/image"/><Relationship Id="rId5" Target="../media/image58.jpe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4.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15" Target="../media/image44.png" Type="http://schemas.openxmlformats.org/officeDocument/2006/relationships/image"/><Relationship Id="rId16" Target="../media/image45.svg" Type="http://schemas.openxmlformats.org/officeDocument/2006/relationships/image"/><Relationship Id="rId17" Target="../media/image65.png" Type="http://schemas.openxmlformats.org/officeDocument/2006/relationships/image"/><Relationship Id="rId18" Target="../media/image66.svg" Type="http://schemas.openxmlformats.org/officeDocument/2006/relationships/image"/><Relationship Id="rId19" Target="../media/image67.png" Type="http://schemas.openxmlformats.org/officeDocument/2006/relationships/image"/><Relationship Id="rId2" Target="../media/image1.jpeg" Type="http://schemas.openxmlformats.org/officeDocument/2006/relationships/image"/><Relationship Id="rId20" Target="../media/image68.svg" Type="http://schemas.openxmlformats.org/officeDocument/2006/relationships/image"/><Relationship Id="rId3" Target="../media/image61.png" Type="http://schemas.openxmlformats.org/officeDocument/2006/relationships/image"/><Relationship Id="rId4" Target="../media/image62.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6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18444" r="0" b="0"/>
            </a:stretch>
          </a:blipFill>
        </p:spPr>
      </p:sp>
      <p:grpSp>
        <p:nvGrpSpPr>
          <p:cNvPr name="Group 3" id="3"/>
          <p:cNvGrpSpPr/>
          <p:nvPr/>
        </p:nvGrpSpPr>
        <p:grpSpPr>
          <a:xfrm rot="0">
            <a:off x="9554503" y="5450167"/>
            <a:ext cx="11712292" cy="9739632"/>
            <a:chOff x="0" y="0"/>
            <a:chExt cx="676659" cy="562692"/>
          </a:xfrm>
        </p:grpSpPr>
        <p:sp>
          <p:nvSpPr>
            <p:cNvPr name="Freeform 4" id="4"/>
            <p:cNvSpPr/>
            <p:nvPr/>
          </p:nvSpPr>
          <p:spPr>
            <a:xfrm flipH="false" flipV="false" rot="0">
              <a:off x="0" y="0"/>
              <a:ext cx="676659" cy="562692"/>
            </a:xfrm>
            <a:custGeom>
              <a:avLst/>
              <a:gdLst/>
              <a:ahLst/>
              <a:cxnLst/>
              <a:rect r="r" b="b" t="t" l="l"/>
              <a:pathLst>
                <a:path h="562692" w="676659">
                  <a:moveTo>
                    <a:pt x="676659" y="281346"/>
                  </a:moveTo>
                  <a:lnTo>
                    <a:pt x="473459" y="562692"/>
                  </a:lnTo>
                  <a:lnTo>
                    <a:pt x="203200" y="562692"/>
                  </a:lnTo>
                  <a:lnTo>
                    <a:pt x="0" y="281346"/>
                  </a:lnTo>
                  <a:lnTo>
                    <a:pt x="203200" y="0"/>
                  </a:lnTo>
                  <a:lnTo>
                    <a:pt x="473459" y="0"/>
                  </a:lnTo>
                  <a:lnTo>
                    <a:pt x="676659" y="281346"/>
                  </a:lnTo>
                  <a:close/>
                </a:path>
              </a:pathLst>
            </a:custGeom>
            <a:solidFill>
              <a:srgbClr val="A10D00"/>
            </a:solidFill>
          </p:spPr>
        </p:sp>
        <p:sp>
          <p:nvSpPr>
            <p:cNvPr name="TextBox 5" id="5"/>
            <p:cNvSpPr txBox="true"/>
            <p:nvPr/>
          </p:nvSpPr>
          <p:spPr>
            <a:xfrm>
              <a:off x="114300" y="-57150"/>
              <a:ext cx="448059"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8217453" y="-993826"/>
            <a:ext cx="20867030" cy="10516055"/>
            <a:chOff x="0" y="0"/>
            <a:chExt cx="561152" cy="282796"/>
          </a:xfrm>
        </p:grpSpPr>
        <p:sp>
          <p:nvSpPr>
            <p:cNvPr name="Freeform 7" id="7"/>
            <p:cNvSpPr/>
            <p:nvPr/>
          </p:nvSpPr>
          <p:spPr>
            <a:xfrm flipH="false" flipV="false" rot="0">
              <a:off x="0" y="0"/>
              <a:ext cx="561152" cy="282796"/>
            </a:xfrm>
            <a:custGeom>
              <a:avLst/>
              <a:gdLst/>
              <a:ahLst/>
              <a:cxnLst/>
              <a:rect r="r" b="b" t="t" l="l"/>
              <a:pathLst>
                <a:path h="282796" w="561152">
                  <a:moveTo>
                    <a:pt x="203200" y="282796"/>
                  </a:moveTo>
                  <a:lnTo>
                    <a:pt x="357952" y="282796"/>
                  </a:lnTo>
                  <a:lnTo>
                    <a:pt x="561152" y="0"/>
                  </a:lnTo>
                  <a:lnTo>
                    <a:pt x="0" y="0"/>
                  </a:lnTo>
                  <a:lnTo>
                    <a:pt x="203200" y="282796"/>
                  </a:lnTo>
                  <a:close/>
                </a:path>
              </a:pathLst>
            </a:custGeom>
            <a:solidFill>
              <a:srgbClr val="B51F19"/>
            </a:solidFill>
            <a:ln cap="sq">
              <a:noFill/>
              <a:prstDash val="solid"/>
              <a:miter/>
            </a:ln>
          </p:spPr>
        </p:sp>
        <p:sp>
          <p:nvSpPr>
            <p:cNvPr name="TextBox 8" id="8"/>
            <p:cNvSpPr txBox="true"/>
            <p:nvPr/>
          </p:nvSpPr>
          <p:spPr>
            <a:xfrm>
              <a:off x="127000" y="-57150"/>
              <a:ext cx="307152" cy="339946"/>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5400000">
            <a:off x="16166910" y="1151200"/>
            <a:ext cx="2270840" cy="899810"/>
          </a:xfrm>
          <a:custGeom>
            <a:avLst/>
            <a:gdLst/>
            <a:ahLst/>
            <a:cxnLst/>
            <a:rect r="r" b="b" t="t" l="l"/>
            <a:pathLst>
              <a:path h="899810" w="2270840">
                <a:moveTo>
                  <a:pt x="0" y="0"/>
                </a:moveTo>
                <a:lnTo>
                  <a:pt x="2270840" y="0"/>
                </a:lnTo>
                <a:lnTo>
                  <a:pt x="2270840" y="899811"/>
                </a:lnTo>
                <a:lnTo>
                  <a:pt x="0" y="899811"/>
                </a:lnTo>
                <a:lnTo>
                  <a:pt x="0" y="0"/>
                </a:lnTo>
                <a:close/>
              </a:path>
            </a:pathLst>
          </a:custGeom>
          <a:blipFill>
            <a:blip r:embed="rId3">
              <a:extLst>
                <a:ext uri="{96DAC541-7B7A-43D3-8B79-37D633B846F1}">
                  <asvg:svgBlip xmlns:asvg="http://schemas.microsoft.com/office/drawing/2016/SVG/main" r:embed="rId4"/>
                </a:ext>
              </a:extLst>
            </a:blip>
            <a:stretch>
              <a:fillRect l="0" t="-20273" r="-21421" b="0"/>
            </a:stretch>
          </a:blipFill>
        </p:spPr>
      </p:sp>
      <p:sp>
        <p:nvSpPr>
          <p:cNvPr name="Freeform 10" id="10"/>
          <p:cNvSpPr/>
          <p:nvPr/>
        </p:nvSpPr>
        <p:spPr>
          <a:xfrm flipH="false" flipV="false" rot="0">
            <a:off x="12646769" y="9439275"/>
            <a:ext cx="1533144" cy="289381"/>
          </a:xfrm>
          <a:custGeom>
            <a:avLst/>
            <a:gdLst/>
            <a:ahLst/>
            <a:cxnLst/>
            <a:rect r="r" b="b" t="t" l="l"/>
            <a:pathLst>
              <a:path h="289381" w="1533144">
                <a:moveTo>
                  <a:pt x="0" y="0"/>
                </a:moveTo>
                <a:lnTo>
                  <a:pt x="1533144" y="0"/>
                </a:lnTo>
                <a:lnTo>
                  <a:pt x="1533144" y="289381"/>
                </a:lnTo>
                <a:lnTo>
                  <a:pt x="0" y="2893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313704" y="-82986"/>
            <a:ext cx="1097343" cy="548672"/>
          </a:xfrm>
          <a:custGeom>
            <a:avLst/>
            <a:gdLst/>
            <a:ahLst/>
            <a:cxnLst/>
            <a:rect r="r" b="b" t="t" l="l"/>
            <a:pathLst>
              <a:path h="548672" w="1097343">
                <a:moveTo>
                  <a:pt x="0" y="0"/>
                </a:moveTo>
                <a:lnTo>
                  <a:pt x="1097343" y="0"/>
                </a:lnTo>
                <a:lnTo>
                  <a:pt x="1097343" y="548671"/>
                </a:lnTo>
                <a:lnTo>
                  <a:pt x="0" y="54867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5400000">
            <a:off x="8437891" y="622640"/>
            <a:ext cx="8732770" cy="9479262"/>
          </a:xfrm>
          <a:custGeom>
            <a:avLst/>
            <a:gdLst/>
            <a:ahLst/>
            <a:cxnLst/>
            <a:rect r="r" b="b" t="t" l="l"/>
            <a:pathLst>
              <a:path h="9479262" w="8732770">
                <a:moveTo>
                  <a:pt x="0" y="0"/>
                </a:moveTo>
                <a:lnTo>
                  <a:pt x="8732770" y="0"/>
                </a:lnTo>
                <a:lnTo>
                  <a:pt x="8732770" y="9479261"/>
                </a:lnTo>
                <a:lnTo>
                  <a:pt x="0" y="94792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8674976" y="1064828"/>
            <a:ext cx="8421049" cy="7300805"/>
            <a:chOff x="0" y="0"/>
            <a:chExt cx="727368" cy="630606"/>
          </a:xfrm>
        </p:grpSpPr>
        <p:sp>
          <p:nvSpPr>
            <p:cNvPr name="Freeform 14" id="14"/>
            <p:cNvSpPr/>
            <p:nvPr/>
          </p:nvSpPr>
          <p:spPr>
            <a:xfrm flipH="false" flipV="false" rot="0">
              <a:off x="0" y="0"/>
              <a:ext cx="727368" cy="630606"/>
            </a:xfrm>
            <a:custGeom>
              <a:avLst/>
              <a:gdLst/>
              <a:ahLst/>
              <a:cxnLst/>
              <a:rect r="r" b="b" t="t" l="l"/>
              <a:pathLst>
                <a:path h="630606" w="727368">
                  <a:moveTo>
                    <a:pt x="727368" y="315303"/>
                  </a:moveTo>
                  <a:lnTo>
                    <a:pt x="524168" y="630606"/>
                  </a:lnTo>
                  <a:lnTo>
                    <a:pt x="203200" y="630606"/>
                  </a:lnTo>
                  <a:lnTo>
                    <a:pt x="0" y="315303"/>
                  </a:lnTo>
                  <a:lnTo>
                    <a:pt x="203200" y="0"/>
                  </a:lnTo>
                  <a:lnTo>
                    <a:pt x="524168" y="0"/>
                  </a:lnTo>
                  <a:lnTo>
                    <a:pt x="727368" y="315303"/>
                  </a:lnTo>
                  <a:close/>
                </a:path>
              </a:pathLst>
            </a:custGeom>
            <a:blipFill>
              <a:blip r:embed="rId11"/>
              <a:stretch>
                <a:fillRect l="-23550" t="0" r="-23550" b="0"/>
              </a:stretch>
            </a:blipFill>
            <a:ln w="142875" cap="sq">
              <a:solidFill>
                <a:srgbClr val="FFFFFF"/>
              </a:solidFill>
              <a:prstDash val="solid"/>
              <a:miter/>
            </a:ln>
          </p:spPr>
        </p:sp>
      </p:grpSp>
      <p:sp>
        <p:nvSpPr>
          <p:cNvPr name="Freeform 15" id="15"/>
          <p:cNvSpPr/>
          <p:nvPr/>
        </p:nvSpPr>
        <p:spPr>
          <a:xfrm flipH="false" flipV="false" rot="-5400000">
            <a:off x="12772130" y="5191268"/>
            <a:ext cx="4650437" cy="5047964"/>
          </a:xfrm>
          <a:custGeom>
            <a:avLst/>
            <a:gdLst/>
            <a:ahLst/>
            <a:cxnLst/>
            <a:rect r="r" b="b" t="t" l="l"/>
            <a:pathLst>
              <a:path h="5047964" w="4650437">
                <a:moveTo>
                  <a:pt x="0" y="0"/>
                </a:moveTo>
                <a:lnTo>
                  <a:pt x="4650437" y="0"/>
                </a:lnTo>
                <a:lnTo>
                  <a:pt x="4650437" y="5047964"/>
                </a:lnTo>
                <a:lnTo>
                  <a:pt x="0" y="50479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6" id="16"/>
          <p:cNvGrpSpPr/>
          <p:nvPr/>
        </p:nvGrpSpPr>
        <p:grpSpPr>
          <a:xfrm rot="0">
            <a:off x="13044776" y="5699258"/>
            <a:ext cx="4105146" cy="3559042"/>
            <a:chOff x="0" y="0"/>
            <a:chExt cx="727368" cy="630606"/>
          </a:xfrm>
        </p:grpSpPr>
        <p:sp>
          <p:nvSpPr>
            <p:cNvPr name="Freeform 17" id="17"/>
            <p:cNvSpPr/>
            <p:nvPr/>
          </p:nvSpPr>
          <p:spPr>
            <a:xfrm flipH="false" flipV="false" rot="0">
              <a:off x="0" y="0"/>
              <a:ext cx="727368" cy="630606"/>
            </a:xfrm>
            <a:custGeom>
              <a:avLst/>
              <a:gdLst/>
              <a:ahLst/>
              <a:cxnLst/>
              <a:rect r="r" b="b" t="t" l="l"/>
              <a:pathLst>
                <a:path h="630606" w="727368">
                  <a:moveTo>
                    <a:pt x="727368" y="315303"/>
                  </a:moveTo>
                  <a:lnTo>
                    <a:pt x="524168" y="630606"/>
                  </a:lnTo>
                  <a:lnTo>
                    <a:pt x="203200" y="630606"/>
                  </a:lnTo>
                  <a:lnTo>
                    <a:pt x="0" y="315303"/>
                  </a:lnTo>
                  <a:lnTo>
                    <a:pt x="203200" y="0"/>
                  </a:lnTo>
                  <a:lnTo>
                    <a:pt x="524168" y="0"/>
                  </a:lnTo>
                  <a:lnTo>
                    <a:pt x="727368" y="315303"/>
                  </a:lnTo>
                  <a:close/>
                </a:path>
              </a:pathLst>
            </a:custGeom>
            <a:blipFill>
              <a:blip r:embed="rId12"/>
              <a:stretch>
                <a:fillRect l="-7798" t="0" r="-7798" b="0"/>
              </a:stretch>
            </a:blipFill>
            <a:ln w="142875" cap="sq">
              <a:solidFill>
                <a:srgbClr val="FFFFFF"/>
              </a:solidFill>
              <a:prstDash val="solid"/>
              <a:miter/>
            </a:ln>
          </p:spPr>
        </p:sp>
      </p:grpSp>
      <p:sp>
        <p:nvSpPr>
          <p:cNvPr name="Freeform 18" id="18"/>
          <p:cNvSpPr/>
          <p:nvPr/>
        </p:nvSpPr>
        <p:spPr>
          <a:xfrm flipH="false" flipV="false" rot="0">
            <a:off x="16738600" y="61094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11767019" y="-1742679"/>
            <a:ext cx="3098800" cy="2738564"/>
          </a:xfrm>
          <a:custGeom>
            <a:avLst/>
            <a:gdLst/>
            <a:ahLst/>
            <a:cxnLst/>
            <a:rect r="r" b="b" t="t" l="l"/>
            <a:pathLst>
              <a:path h="2738564" w="3098800">
                <a:moveTo>
                  <a:pt x="0" y="0"/>
                </a:moveTo>
                <a:lnTo>
                  <a:pt x="3098800" y="0"/>
                </a:lnTo>
                <a:lnTo>
                  <a:pt x="3098800" y="2738565"/>
                </a:lnTo>
                <a:lnTo>
                  <a:pt x="0" y="273856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17543907" y="9838093"/>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0">
            <a:off x="13133370" y="4650092"/>
            <a:ext cx="2093087" cy="2098333"/>
          </a:xfrm>
          <a:custGeom>
            <a:avLst/>
            <a:gdLst/>
            <a:ahLst/>
            <a:cxnLst/>
            <a:rect r="r" b="b" t="t" l="l"/>
            <a:pathLst>
              <a:path h="2098333" w="2093087">
                <a:moveTo>
                  <a:pt x="0" y="0"/>
                </a:moveTo>
                <a:lnTo>
                  <a:pt x="2093087" y="0"/>
                </a:lnTo>
                <a:lnTo>
                  <a:pt x="2093087" y="2098332"/>
                </a:lnTo>
                <a:lnTo>
                  <a:pt x="0" y="209833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2" id="22"/>
          <p:cNvSpPr txBox="true"/>
          <p:nvPr/>
        </p:nvSpPr>
        <p:spPr>
          <a:xfrm rot="0">
            <a:off x="1244600" y="3181350"/>
            <a:ext cx="7430376" cy="2628900"/>
          </a:xfrm>
          <a:prstGeom prst="rect">
            <a:avLst/>
          </a:prstGeom>
        </p:spPr>
        <p:txBody>
          <a:bodyPr anchor="t" rtlCol="false" tIns="0" lIns="0" bIns="0" rIns="0">
            <a:spAutoFit/>
          </a:bodyPr>
          <a:lstStyle/>
          <a:p>
            <a:pPr algn="l">
              <a:lnSpc>
                <a:spcPts val="10320"/>
              </a:lnSpc>
            </a:pPr>
            <a:r>
              <a:rPr lang="en-US" sz="8600" b="true">
                <a:solidFill>
                  <a:srgbClr val="1D1A1B"/>
                </a:solidFill>
                <a:latin typeface="Roboto Bold"/>
                <a:ea typeface="Roboto Bold"/>
                <a:cs typeface="Roboto Bold"/>
                <a:sym typeface="Roboto Bold"/>
              </a:rPr>
              <a:t>BÁO CÁO LUẬN ÁN</a:t>
            </a:r>
          </a:p>
        </p:txBody>
      </p:sp>
      <p:sp>
        <p:nvSpPr>
          <p:cNvPr name="TextBox 23" id="23"/>
          <p:cNvSpPr txBox="true"/>
          <p:nvPr/>
        </p:nvSpPr>
        <p:spPr>
          <a:xfrm rot="0">
            <a:off x="1244600" y="8997950"/>
            <a:ext cx="4953000"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Presented by:</a:t>
            </a:r>
            <a:r>
              <a:rPr lang="en-US" sz="2499">
                <a:solidFill>
                  <a:srgbClr val="1D1A1B"/>
                </a:solidFill>
                <a:latin typeface="Public Sans"/>
                <a:ea typeface="Public Sans"/>
                <a:cs typeface="Public Sans"/>
                <a:sym typeface="Public Sans"/>
              </a:rPr>
              <a:t> Võ Phát Thành</a:t>
            </a:r>
          </a:p>
        </p:txBody>
      </p:sp>
      <p:sp>
        <p:nvSpPr>
          <p:cNvPr name="TextBox 24" id="24"/>
          <p:cNvSpPr txBox="true"/>
          <p:nvPr/>
        </p:nvSpPr>
        <p:spPr>
          <a:xfrm rot="0">
            <a:off x="1244600" y="8515350"/>
            <a:ext cx="4953000"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Date:</a:t>
            </a:r>
            <a:r>
              <a:rPr lang="en-US" sz="2499">
                <a:solidFill>
                  <a:srgbClr val="1D1A1B"/>
                </a:solidFill>
                <a:latin typeface="Public Sans"/>
                <a:ea typeface="Public Sans"/>
                <a:cs typeface="Public Sans"/>
                <a:sym typeface="Public Sans"/>
              </a:rPr>
              <a:t> January 7, 2025</a:t>
            </a:r>
          </a:p>
        </p:txBody>
      </p:sp>
      <p:sp>
        <p:nvSpPr>
          <p:cNvPr name="Freeform 25" id="25"/>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19">
              <a:extLst>
                <a:ext uri="{96DAC541-7B7A-43D3-8B79-37D633B846F1}">
                  <asvg:svgBlip xmlns:asvg="http://schemas.microsoft.com/office/drawing/2016/SVG/main" r:embed="rId20"/>
                </a:ext>
              </a:extLst>
            </a:blip>
            <a:stretch>
              <a:fillRect l="0" t="-483256" r="0" b="0"/>
            </a:stretch>
          </a:blipFill>
        </p:spPr>
      </p:sp>
      <p:sp>
        <p:nvSpPr>
          <p:cNvPr name="Freeform 26" id="26"/>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18444" r="0" b="0"/>
            </a:stretch>
          </a:blipFill>
        </p:spPr>
      </p:sp>
      <p:grpSp>
        <p:nvGrpSpPr>
          <p:cNvPr name="Group 3" id="3"/>
          <p:cNvGrpSpPr/>
          <p:nvPr/>
        </p:nvGrpSpPr>
        <p:grpSpPr>
          <a:xfrm rot="0">
            <a:off x="9554503" y="5450167"/>
            <a:ext cx="11712292" cy="9739632"/>
            <a:chOff x="0" y="0"/>
            <a:chExt cx="676659" cy="562692"/>
          </a:xfrm>
        </p:grpSpPr>
        <p:sp>
          <p:nvSpPr>
            <p:cNvPr name="Freeform 4" id="4"/>
            <p:cNvSpPr/>
            <p:nvPr/>
          </p:nvSpPr>
          <p:spPr>
            <a:xfrm flipH="false" flipV="false" rot="0">
              <a:off x="0" y="0"/>
              <a:ext cx="676659" cy="562692"/>
            </a:xfrm>
            <a:custGeom>
              <a:avLst/>
              <a:gdLst/>
              <a:ahLst/>
              <a:cxnLst/>
              <a:rect r="r" b="b" t="t" l="l"/>
              <a:pathLst>
                <a:path h="562692" w="676659">
                  <a:moveTo>
                    <a:pt x="676659" y="281346"/>
                  </a:moveTo>
                  <a:lnTo>
                    <a:pt x="473459" y="562692"/>
                  </a:lnTo>
                  <a:lnTo>
                    <a:pt x="203200" y="562692"/>
                  </a:lnTo>
                  <a:lnTo>
                    <a:pt x="0" y="281346"/>
                  </a:lnTo>
                  <a:lnTo>
                    <a:pt x="203200" y="0"/>
                  </a:lnTo>
                  <a:lnTo>
                    <a:pt x="473459" y="0"/>
                  </a:lnTo>
                  <a:lnTo>
                    <a:pt x="676659" y="281346"/>
                  </a:lnTo>
                  <a:close/>
                </a:path>
              </a:pathLst>
            </a:custGeom>
            <a:solidFill>
              <a:srgbClr val="A10D00"/>
            </a:solidFill>
          </p:spPr>
        </p:sp>
        <p:sp>
          <p:nvSpPr>
            <p:cNvPr name="TextBox 5" id="5"/>
            <p:cNvSpPr txBox="true"/>
            <p:nvPr/>
          </p:nvSpPr>
          <p:spPr>
            <a:xfrm>
              <a:off x="114300" y="-57150"/>
              <a:ext cx="448059"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8217453" y="-993826"/>
            <a:ext cx="18316223" cy="10516055"/>
            <a:chOff x="0" y="0"/>
            <a:chExt cx="492556" cy="282796"/>
          </a:xfrm>
        </p:grpSpPr>
        <p:sp>
          <p:nvSpPr>
            <p:cNvPr name="Freeform 7" id="7"/>
            <p:cNvSpPr/>
            <p:nvPr/>
          </p:nvSpPr>
          <p:spPr>
            <a:xfrm flipH="false" flipV="false" rot="0">
              <a:off x="0" y="0"/>
              <a:ext cx="492556" cy="282796"/>
            </a:xfrm>
            <a:custGeom>
              <a:avLst/>
              <a:gdLst/>
              <a:ahLst/>
              <a:cxnLst/>
              <a:rect r="r" b="b" t="t" l="l"/>
              <a:pathLst>
                <a:path h="282796" w="492556">
                  <a:moveTo>
                    <a:pt x="203200" y="282796"/>
                  </a:moveTo>
                  <a:lnTo>
                    <a:pt x="289356" y="282796"/>
                  </a:lnTo>
                  <a:lnTo>
                    <a:pt x="492556" y="0"/>
                  </a:lnTo>
                  <a:lnTo>
                    <a:pt x="0" y="0"/>
                  </a:lnTo>
                  <a:lnTo>
                    <a:pt x="203200" y="282796"/>
                  </a:lnTo>
                  <a:close/>
                </a:path>
              </a:pathLst>
            </a:custGeom>
            <a:solidFill>
              <a:srgbClr val="B51F19"/>
            </a:solidFill>
            <a:ln cap="sq">
              <a:noFill/>
              <a:prstDash val="solid"/>
              <a:miter/>
            </a:ln>
          </p:spPr>
        </p:sp>
        <p:sp>
          <p:nvSpPr>
            <p:cNvPr name="TextBox 8" id="8"/>
            <p:cNvSpPr txBox="true"/>
            <p:nvPr/>
          </p:nvSpPr>
          <p:spPr>
            <a:xfrm>
              <a:off x="127000" y="-57150"/>
              <a:ext cx="238556" cy="339946"/>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5400000">
            <a:off x="9173724" y="906256"/>
            <a:ext cx="8548199" cy="9278914"/>
          </a:xfrm>
          <a:custGeom>
            <a:avLst/>
            <a:gdLst/>
            <a:ahLst/>
            <a:cxnLst/>
            <a:rect r="r" b="b" t="t" l="l"/>
            <a:pathLst>
              <a:path h="9278914" w="8548199">
                <a:moveTo>
                  <a:pt x="0" y="0"/>
                </a:moveTo>
                <a:lnTo>
                  <a:pt x="8548200" y="0"/>
                </a:lnTo>
                <a:lnTo>
                  <a:pt x="8548200" y="9278913"/>
                </a:lnTo>
                <a:lnTo>
                  <a:pt x="0" y="92789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9144000" y="1412210"/>
            <a:ext cx="8607648" cy="7462580"/>
            <a:chOff x="0" y="0"/>
            <a:chExt cx="727368" cy="630606"/>
          </a:xfrm>
        </p:grpSpPr>
        <p:sp>
          <p:nvSpPr>
            <p:cNvPr name="Freeform 11" id="11"/>
            <p:cNvSpPr/>
            <p:nvPr/>
          </p:nvSpPr>
          <p:spPr>
            <a:xfrm flipH="false" flipV="false" rot="0">
              <a:off x="0" y="0"/>
              <a:ext cx="727368" cy="630606"/>
            </a:xfrm>
            <a:custGeom>
              <a:avLst/>
              <a:gdLst/>
              <a:ahLst/>
              <a:cxnLst/>
              <a:rect r="r" b="b" t="t" l="l"/>
              <a:pathLst>
                <a:path h="630606" w="727368">
                  <a:moveTo>
                    <a:pt x="727368" y="315303"/>
                  </a:moveTo>
                  <a:lnTo>
                    <a:pt x="524168" y="630606"/>
                  </a:lnTo>
                  <a:lnTo>
                    <a:pt x="203200" y="630606"/>
                  </a:lnTo>
                  <a:lnTo>
                    <a:pt x="0" y="315303"/>
                  </a:lnTo>
                  <a:lnTo>
                    <a:pt x="203200" y="0"/>
                  </a:lnTo>
                  <a:lnTo>
                    <a:pt x="524168" y="0"/>
                  </a:lnTo>
                  <a:lnTo>
                    <a:pt x="727368" y="315303"/>
                  </a:lnTo>
                  <a:close/>
                </a:path>
              </a:pathLst>
            </a:custGeom>
            <a:blipFill>
              <a:blip r:embed="rId5"/>
              <a:stretch>
                <a:fillRect l="-7798" t="0" r="-7798" b="0"/>
              </a:stretch>
            </a:blipFill>
            <a:ln w="142875" cap="sq">
              <a:solidFill>
                <a:srgbClr val="FFFFFF"/>
              </a:solidFill>
              <a:prstDash val="solid"/>
              <a:miter/>
            </a:ln>
          </p:spPr>
        </p:sp>
      </p:grpSp>
      <p:sp>
        <p:nvSpPr>
          <p:cNvPr name="Freeform 12" id="12"/>
          <p:cNvSpPr/>
          <p:nvPr/>
        </p:nvSpPr>
        <p:spPr>
          <a:xfrm flipH="false" flipV="false" rot="0">
            <a:off x="1408385" y="8737609"/>
            <a:ext cx="529680" cy="527032"/>
          </a:xfrm>
          <a:custGeom>
            <a:avLst/>
            <a:gdLst/>
            <a:ahLst/>
            <a:cxnLst/>
            <a:rect r="r" b="b" t="t" l="l"/>
            <a:pathLst>
              <a:path h="527032" w="529680">
                <a:moveTo>
                  <a:pt x="0" y="0"/>
                </a:moveTo>
                <a:lnTo>
                  <a:pt x="529680" y="0"/>
                </a:lnTo>
                <a:lnTo>
                  <a:pt x="529680" y="527032"/>
                </a:lnTo>
                <a:lnTo>
                  <a:pt x="0" y="5270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1086039" y="5884337"/>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8">
              <a:extLst>
                <a:ext uri="{96DAC541-7B7A-43D3-8B79-37D633B846F1}">
                  <asvg:svgBlip xmlns:asvg="http://schemas.microsoft.com/office/drawing/2016/SVG/main" r:embed="rId9"/>
                </a:ext>
              </a:extLst>
            </a:blip>
            <a:stretch>
              <a:fillRect l="0" t="-23484" r="0" b="0"/>
            </a:stretch>
          </a:blipFill>
        </p:spPr>
      </p:sp>
      <p:sp>
        <p:nvSpPr>
          <p:cNvPr name="Freeform 14" id="14"/>
          <p:cNvSpPr/>
          <p:nvPr/>
        </p:nvSpPr>
        <p:spPr>
          <a:xfrm flipH="false" flipV="false" rot="5400000">
            <a:off x="16166910" y="1151200"/>
            <a:ext cx="2270840" cy="899810"/>
          </a:xfrm>
          <a:custGeom>
            <a:avLst/>
            <a:gdLst/>
            <a:ahLst/>
            <a:cxnLst/>
            <a:rect r="r" b="b" t="t" l="l"/>
            <a:pathLst>
              <a:path h="899810" w="2270840">
                <a:moveTo>
                  <a:pt x="0" y="0"/>
                </a:moveTo>
                <a:lnTo>
                  <a:pt x="2270840" y="0"/>
                </a:lnTo>
                <a:lnTo>
                  <a:pt x="2270840" y="899811"/>
                </a:lnTo>
                <a:lnTo>
                  <a:pt x="0" y="899811"/>
                </a:lnTo>
                <a:lnTo>
                  <a:pt x="0" y="0"/>
                </a:lnTo>
                <a:close/>
              </a:path>
            </a:pathLst>
          </a:custGeom>
          <a:blipFill>
            <a:blip r:embed="rId10">
              <a:extLst>
                <a:ext uri="{96DAC541-7B7A-43D3-8B79-37D633B846F1}">
                  <asvg:svgBlip xmlns:asvg="http://schemas.microsoft.com/office/drawing/2016/SVG/main" r:embed="rId11"/>
                </a:ext>
              </a:extLst>
            </a:blip>
            <a:stretch>
              <a:fillRect l="0" t="-20273" r="-21421" b="0"/>
            </a:stretch>
          </a:blipFill>
        </p:spPr>
      </p:sp>
      <p:sp>
        <p:nvSpPr>
          <p:cNvPr name="Freeform 15" id="15"/>
          <p:cNvSpPr/>
          <p:nvPr/>
        </p:nvSpPr>
        <p:spPr>
          <a:xfrm flipH="false" flipV="false" rot="0">
            <a:off x="12646769" y="9439275"/>
            <a:ext cx="1533144" cy="289381"/>
          </a:xfrm>
          <a:custGeom>
            <a:avLst/>
            <a:gdLst/>
            <a:ahLst/>
            <a:cxnLst/>
            <a:rect r="r" b="b" t="t" l="l"/>
            <a:pathLst>
              <a:path h="289381" w="1533144">
                <a:moveTo>
                  <a:pt x="0" y="0"/>
                </a:moveTo>
                <a:lnTo>
                  <a:pt x="1533144" y="0"/>
                </a:lnTo>
                <a:lnTo>
                  <a:pt x="1533144" y="289381"/>
                </a:lnTo>
                <a:lnTo>
                  <a:pt x="0" y="2893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14">
              <a:extLst>
                <a:ext uri="{96DAC541-7B7A-43D3-8B79-37D633B846F1}">
                  <asvg:svgBlip xmlns:asvg="http://schemas.microsoft.com/office/drawing/2016/SVG/main" r:embed="rId15"/>
                </a:ext>
              </a:extLst>
            </a:blip>
            <a:stretch>
              <a:fillRect l="0" t="-483256" r="0" b="0"/>
            </a:stretch>
          </a:blipFill>
        </p:spPr>
      </p:sp>
      <p:sp>
        <p:nvSpPr>
          <p:cNvPr name="Freeform 17" id="17"/>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5994787" y="6334678"/>
            <a:ext cx="3559716" cy="1294847"/>
          </a:xfrm>
          <a:custGeom>
            <a:avLst/>
            <a:gdLst/>
            <a:ahLst/>
            <a:cxnLst/>
            <a:rect r="r" b="b" t="t" l="l"/>
            <a:pathLst>
              <a:path h="1294847" w="3559716">
                <a:moveTo>
                  <a:pt x="0" y="0"/>
                </a:moveTo>
                <a:lnTo>
                  <a:pt x="3559716" y="0"/>
                </a:lnTo>
                <a:lnTo>
                  <a:pt x="3559716" y="1294847"/>
                </a:lnTo>
                <a:lnTo>
                  <a:pt x="0" y="129484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9" id="19"/>
          <p:cNvSpPr txBox="true"/>
          <p:nvPr/>
        </p:nvSpPr>
        <p:spPr>
          <a:xfrm rot="0">
            <a:off x="1244600" y="3581400"/>
            <a:ext cx="6972853" cy="2991608"/>
          </a:xfrm>
          <a:prstGeom prst="rect">
            <a:avLst/>
          </a:prstGeom>
        </p:spPr>
        <p:txBody>
          <a:bodyPr anchor="t" rtlCol="false" tIns="0" lIns="0" bIns="0" rIns="0">
            <a:spAutoFit/>
          </a:bodyPr>
          <a:lstStyle/>
          <a:p>
            <a:pPr algn="l">
              <a:lnSpc>
                <a:spcPts val="11591"/>
              </a:lnSpc>
            </a:pPr>
            <a:r>
              <a:rPr lang="en-US" sz="11039">
                <a:solidFill>
                  <a:srgbClr val="1D1A1B"/>
                </a:solidFill>
                <a:latin typeface="Archivo Black"/>
                <a:ea typeface="Archivo Black"/>
                <a:cs typeface="Archivo Black"/>
                <a:sym typeface="Archivo Black"/>
              </a:rPr>
              <a:t>BIG THANKS</a:t>
            </a:r>
          </a:p>
        </p:txBody>
      </p:sp>
      <p:sp>
        <p:nvSpPr>
          <p:cNvPr name="Freeform 20" id="20"/>
          <p:cNvSpPr/>
          <p:nvPr/>
        </p:nvSpPr>
        <p:spPr>
          <a:xfrm flipH="false" flipV="false" rot="0">
            <a:off x="17800265" y="982706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0" r="0" b="-18444"/>
            </a:stretch>
          </a:blipFill>
        </p:spPr>
      </p:sp>
      <p:sp>
        <p:nvSpPr>
          <p:cNvPr name="Freeform 3" id="3"/>
          <p:cNvSpPr/>
          <p:nvPr/>
        </p:nvSpPr>
        <p:spPr>
          <a:xfrm flipH="false" flipV="false" rot="5400000">
            <a:off x="6161452" y="5399591"/>
            <a:ext cx="6249644" cy="15624"/>
          </a:xfrm>
          <a:custGeom>
            <a:avLst/>
            <a:gdLst/>
            <a:ahLst/>
            <a:cxnLst/>
            <a:rect r="r" b="b" t="t" l="l"/>
            <a:pathLst>
              <a:path h="15624" w="6249644">
                <a:moveTo>
                  <a:pt x="0" y="0"/>
                </a:moveTo>
                <a:lnTo>
                  <a:pt x="6249644" y="0"/>
                </a:lnTo>
                <a:lnTo>
                  <a:pt x="6249644" y="15624"/>
                </a:lnTo>
                <a:lnTo>
                  <a:pt x="0" y="156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947598" y="1931176"/>
            <a:ext cx="659624" cy="659624"/>
          </a:xfrm>
          <a:custGeom>
            <a:avLst/>
            <a:gdLst/>
            <a:ahLst/>
            <a:cxnLst/>
            <a:rect r="r" b="b" t="t" l="l"/>
            <a:pathLst>
              <a:path h="659624" w="659624">
                <a:moveTo>
                  <a:pt x="0" y="0"/>
                </a:moveTo>
                <a:lnTo>
                  <a:pt x="659624" y="0"/>
                </a:lnTo>
                <a:lnTo>
                  <a:pt x="659624" y="659624"/>
                </a:lnTo>
                <a:lnTo>
                  <a:pt x="0" y="659624"/>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947598" y="3645676"/>
            <a:ext cx="659624" cy="659624"/>
          </a:xfrm>
          <a:custGeom>
            <a:avLst/>
            <a:gdLst/>
            <a:ahLst/>
            <a:cxnLst/>
            <a:rect r="r" b="b" t="t" l="l"/>
            <a:pathLst>
              <a:path h="659624" w="659624">
                <a:moveTo>
                  <a:pt x="0" y="0"/>
                </a:moveTo>
                <a:lnTo>
                  <a:pt x="659624" y="0"/>
                </a:lnTo>
                <a:lnTo>
                  <a:pt x="659624" y="659624"/>
                </a:lnTo>
                <a:lnTo>
                  <a:pt x="0" y="659624"/>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947598" y="5360176"/>
            <a:ext cx="659624" cy="659624"/>
          </a:xfrm>
          <a:custGeom>
            <a:avLst/>
            <a:gdLst/>
            <a:ahLst/>
            <a:cxnLst/>
            <a:rect r="r" b="b" t="t" l="l"/>
            <a:pathLst>
              <a:path h="659624" w="659624">
                <a:moveTo>
                  <a:pt x="0" y="0"/>
                </a:moveTo>
                <a:lnTo>
                  <a:pt x="659624" y="0"/>
                </a:lnTo>
                <a:lnTo>
                  <a:pt x="659624" y="659624"/>
                </a:lnTo>
                <a:lnTo>
                  <a:pt x="0" y="659624"/>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947598" y="7074676"/>
            <a:ext cx="659624" cy="659624"/>
          </a:xfrm>
          <a:custGeom>
            <a:avLst/>
            <a:gdLst/>
            <a:ahLst/>
            <a:cxnLst/>
            <a:rect r="r" b="b" t="t" l="l"/>
            <a:pathLst>
              <a:path h="659624" w="659624">
                <a:moveTo>
                  <a:pt x="0" y="0"/>
                </a:moveTo>
                <a:lnTo>
                  <a:pt x="659624" y="0"/>
                </a:lnTo>
                <a:lnTo>
                  <a:pt x="659624" y="659624"/>
                </a:lnTo>
                <a:lnTo>
                  <a:pt x="0" y="659624"/>
                </a:lnTo>
                <a:lnTo>
                  <a:pt x="0" y="0"/>
                </a:lnTo>
                <a:close/>
              </a:path>
            </a:pathLst>
          </a:custGeom>
          <a:blipFill>
            <a:blip r:embed="rId5">
              <a:alphaModFix amt="60000"/>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9032056" y="1985273"/>
            <a:ext cx="490708" cy="4907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10D00"/>
            </a:solidFill>
            <a:ln w="57150" cap="sq">
              <a:solidFill>
                <a:srgbClr val="FFFFFF"/>
              </a:solidFill>
              <a:prstDash val="solid"/>
              <a:miter/>
            </a:ln>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9032056" y="3699773"/>
            <a:ext cx="490708" cy="49070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51F19"/>
            </a:solidFill>
            <a:ln w="57150" cap="sq">
              <a:solidFill>
                <a:srgbClr val="FFFFFF"/>
              </a:solidFill>
              <a:prstDash val="solid"/>
              <a:miter/>
            </a:ln>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0">
            <a:off x="9032056" y="5414273"/>
            <a:ext cx="490708" cy="4907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92B26"/>
            </a:solidFill>
            <a:ln w="57150" cap="sq">
              <a:solidFill>
                <a:srgbClr val="FFFFFF"/>
              </a:solidFill>
              <a:prstDash val="solid"/>
              <a:miter/>
            </a:ln>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0">
            <a:off x="9032056" y="7128773"/>
            <a:ext cx="490708" cy="49070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3733"/>
            </a:solidFill>
            <a:ln w="57150" cap="sq">
              <a:solidFill>
                <a:srgbClr val="FFFFFF"/>
              </a:solidFill>
              <a:prstDash val="solid"/>
              <a:miter/>
            </a:ln>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3499"/>
                </a:lnSpc>
              </a:pPr>
            </a:p>
          </p:txBody>
        </p:sp>
      </p:grpSp>
      <p:grpSp>
        <p:nvGrpSpPr>
          <p:cNvPr name="Group 20" id="20"/>
          <p:cNvGrpSpPr/>
          <p:nvPr/>
        </p:nvGrpSpPr>
        <p:grpSpPr>
          <a:xfrm rot="-10800000">
            <a:off x="14183347" y="-1362592"/>
            <a:ext cx="5119583" cy="2446670"/>
            <a:chOff x="0" y="0"/>
            <a:chExt cx="1177416" cy="562692"/>
          </a:xfrm>
        </p:grpSpPr>
        <p:sp>
          <p:nvSpPr>
            <p:cNvPr name="Freeform 21" id="21"/>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22" id="22"/>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23" id="23"/>
          <p:cNvGrpSpPr/>
          <p:nvPr/>
        </p:nvGrpSpPr>
        <p:grpSpPr>
          <a:xfrm rot="-10800000">
            <a:off x="11533067" y="-624938"/>
            <a:ext cx="5726233" cy="1198000"/>
            <a:chOff x="0" y="0"/>
            <a:chExt cx="3054608" cy="639062"/>
          </a:xfrm>
        </p:grpSpPr>
        <p:sp>
          <p:nvSpPr>
            <p:cNvPr name="Freeform 24" id="24"/>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25" id="25"/>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26" id="26"/>
          <p:cNvGrpSpPr/>
          <p:nvPr/>
        </p:nvGrpSpPr>
        <p:grpSpPr>
          <a:xfrm rot="0">
            <a:off x="-673113" y="9251081"/>
            <a:ext cx="8799130" cy="2446670"/>
            <a:chOff x="0" y="0"/>
            <a:chExt cx="2023648" cy="562692"/>
          </a:xfrm>
        </p:grpSpPr>
        <p:sp>
          <p:nvSpPr>
            <p:cNvPr name="Freeform 27" id="27"/>
            <p:cNvSpPr/>
            <p:nvPr/>
          </p:nvSpPr>
          <p:spPr>
            <a:xfrm flipH="false" flipV="false" rot="0">
              <a:off x="0" y="0"/>
              <a:ext cx="2023648" cy="562692"/>
            </a:xfrm>
            <a:custGeom>
              <a:avLst/>
              <a:gdLst/>
              <a:ahLst/>
              <a:cxnLst/>
              <a:rect r="r" b="b" t="t" l="l"/>
              <a:pathLst>
                <a:path h="562692" w="2023648">
                  <a:moveTo>
                    <a:pt x="2023648" y="281346"/>
                  </a:moveTo>
                  <a:lnTo>
                    <a:pt x="1820448" y="562692"/>
                  </a:lnTo>
                  <a:lnTo>
                    <a:pt x="203200" y="562692"/>
                  </a:lnTo>
                  <a:lnTo>
                    <a:pt x="0" y="281346"/>
                  </a:lnTo>
                  <a:lnTo>
                    <a:pt x="203200" y="0"/>
                  </a:lnTo>
                  <a:lnTo>
                    <a:pt x="1820448" y="0"/>
                  </a:lnTo>
                  <a:lnTo>
                    <a:pt x="2023648" y="281346"/>
                  </a:lnTo>
                  <a:close/>
                </a:path>
              </a:pathLst>
            </a:custGeom>
            <a:solidFill>
              <a:srgbClr val="B51F19"/>
            </a:solidFill>
          </p:spPr>
        </p:sp>
        <p:sp>
          <p:nvSpPr>
            <p:cNvPr name="TextBox 28" id="28"/>
            <p:cNvSpPr txBox="true"/>
            <p:nvPr/>
          </p:nvSpPr>
          <p:spPr>
            <a:xfrm>
              <a:off x="114300" y="-57150"/>
              <a:ext cx="1795048" cy="619842"/>
            </a:xfrm>
            <a:prstGeom prst="rect">
              <a:avLst/>
            </a:prstGeom>
          </p:spPr>
          <p:txBody>
            <a:bodyPr anchor="ctr" rtlCol="false" tIns="50800" lIns="50800" bIns="50800" rIns="50800"/>
            <a:lstStyle/>
            <a:p>
              <a:pPr algn="ctr">
                <a:lnSpc>
                  <a:spcPts val="3499"/>
                </a:lnSpc>
              </a:pPr>
            </a:p>
          </p:txBody>
        </p:sp>
      </p:grpSp>
      <p:grpSp>
        <p:nvGrpSpPr>
          <p:cNvPr name="Group 29" id="29"/>
          <p:cNvGrpSpPr/>
          <p:nvPr/>
        </p:nvGrpSpPr>
        <p:grpSpPr>
          <a:xfrm rot="0">
            <a:off x="-673113" y="8675100"/>
            <a:ext cx="2673102" cy="1151961"/>
            <a:chOff x="0" y="0"/>
            <a:chExt cx="1482931" cy="639062"/>
          </a:xfrm>
        </p:grpSpPr>
        <p:sp>
          <p:nvSpPr>
            <p:cNvPr name="Freeform 30" id="30"/>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A10D00"/>
            </a:solidFill>
            <a:ln w="57150" cap="sq">
              <a:solidFill>
                <a:srgbClr val="FFFFFF"/>
              </a:solidFill>
              <a:prstDash val="solid"/>
              <a:miter/>
            </a:ln>
          </p:spPr>
        </p:sp>
        <p:sp>
          <p:nvSpPr>
            <p:cNvPr name="TextBox 31" id="31"/>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sp>
        <p:nvSpPr>
          <p:cNvPr name="TextBox 32" id="32"/>
          <p:cNvSpPr txBox="true"/>
          <p:nvPr/>
        </p:nvSpPr>
        <p:spPr>
          <a:xfrm rot="0">
            <a:off x="1380853" y="3607576"/>
            <a:ext cx="6197600" cy="2147570"/>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Các vấn đề tuần trước</a:t>
            </a:r>
          </a:p>
        </p:txBody>
      </p:sp>
      <p:sp>
        <p:nvSpPr>
          <p:cNvPr name="TextBox 33" id="33"/>
          <p:cNvSpPr txBox="true"/>
          <p:nvPr/>
        </p:nvSpPr>
        <p:spPr>
          <a:xfrm rot="0">
            <a:off x="10145339" y="2505300"/>
            <a:ext cx="6148223" cy="391795"/>
          </a:xfrm>
          <a:prstGeom prst="rect">
            <a:avLst/>
          </a:prstGeom>
        </p:spPr>
        <p:txBody>
          <a:bodyPr anchor="t" rtlCol="false" tIns="0" lIns="0" bIns="0" rIns="0">
            <a:spAutoFit/>
          </a:bodyPr>
          <a:lstStyle/>
          <a:p>
            <a:pPr algn="l">
              <a:lnSpc>
                <a:spcPts val="3080"/>
              </a:lnSpc>
            </a:pPr>
            <a:r>
              <a:rPr lang="en-US" sz="2200">
                <a:solidFill>
                  <a:srgbClr val="1D1A1B"/>
                </a:solidFill>
                <a:latin typeface="Public Sans"/>
                <a:ea typeface="Public Sans"/>
                <a:cs typeface="Public Sans"/>
                <a:sym typeface="Public Sans"/>
              </a:rPr>
              <a:t>Hiểu được EC, ECA, ECD, SCM</a:t>
            </a:r>
          </a:p>
        </p:txBody>
      </p:sp>
      <p:sp>
        <p:nvSpPr>
          <p:cNvPr name="TextBox 34" id="34"/>
          <p:cNvSpPr txBox="true"/>
          <p:nvPr/>
        </p:nvSpPr>
        <p:spPr>
          <a:xfrm rot="0">
            <a:off x="10145339" y="4219800"/>
            <a:ext cx="6148223" cy="782320"/>
          </a:xfrm>
          <a:prstGeom prst="rect">
            <a:avLst/>
          </a:prstGeom>
        </p:spPr>
        <p:txBody>
          <a:bodyPr anchor="t" rtlCol="false" tIns="0" lIns="0" bIns="0" rIns="0">
            <a:spAutoFit/>
          </a:bodyPr>
          <a:lstStyle/>
          <a:p>
            <a:pPr algn="l">
              <a:lnSpc>
                <a:spcPts val="3080"/>
              </a:lnSpc>
            </a:pPr>
            <a:r>
              <a:rPr lang="en-US" sz="2200">
                <a:solidFill>
                  <a:srgbClr val="1D1A1B"/>
                </a:solidFill>
                <a:latin typeface="Public Sans"/>
                <a:ea typeface="Public Sans"/>
                <a:cs typeface="Public Sans"/>
                <a:sym typeface="Public Sans"/>
              </a:rPr>
              <a:t>Dựa trên khuyết điểm của CP-ABE mà có thể cải tiến bằng RELIC</a:t>
            </a:r>
          </a:p>
        </p:txBody>
      </p:sp>
      <p:sp>
        <p:nvSpPr>
          <p:cNvPr name="TextBox 35" id="35"/>
          <p:cNvSpPr txBox="true"/>
          <p:nvPr/>
        </p:nvSpPr>
        <p:spPr>
          <a:xfrm rot="0">
            <a:off x="10145339" y="1986152"/>
            <a:ext cx="4583488"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Đọc hiểu 3 tài liệu thầy giao</a:t>
            </a:r>
          </a:p>
        </p:txBody>
      </p:sp>
      <p:sp>
        <p:nvSpPr>
          <p:cNvPr name="TextBox 36" id="36"/>
          <p:cNvSpPr txBox="true"/>
          <p:nvPr/>
        </p:nvSpPr>
        <p:spPr>
          <a:xfrm rot="0">
            <a:off x="10145339" y="3700652"/>
            <a:ext cx="4583488"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Tại sao phải cải tiến CP-ABE</a:t>
            </a:r>
          </a:p>
        </p:txBody>
      </p:sp>
      <p:sp>
        <p:nvSpPr>
          <p:cNvPr name="TextBox 37" id="37"/>
          <p:cNvSpPr txBox="true"/>
          <p:nvPr/>
        </p:nvSpPr>
        <p:spPr>
          <a:xfrm rot="0">
            <a:off x="10145339" y="5934300"/>
            <a:ext cx="6148223" cy="391795"/>
          </a:xfrm>
          <a:prstGeom prst="rect">
            <a:avLst/>
          </a:prstGeom>
        </p:spPr>
        <p:txBody>
          <a:bodyPr anchor="t" rtlCol="false" tIns="0" lIns="0" bIns="0" rIns="0">
            <a:spAutoFit/>
          </a:bodyPr>
          <a:lstStyle/>
          <a:p>
            <a:pPr algn="l">
              <a:lnSpc>
                <a:spcPts val="3080"/>
              </a:lnSpc>
            </a:pPr>
            <a:r>
              <a:rPr lang="en-US" sz="2200">
                <a:solidFill>
                  <a:srgbClr val="1D1A1B"/>
                </a:solidFill>
                <a:latin typeface="Public Sans"/>
                <a:ea typeface="Public Sans"/>
                <a:cs typeface="Public Sans"/>
                <a:sym typeface="Public Sans"/>
              </a:rPr>
              <a:t>Tạm hiểu phần tính nghịch đảo beta</a:t>
            </a:r>
          </a:p>
        </p:txBody>
      </p:sp>
      <p:sp>
        <p:nvSpPr>
          <p:cNvPr name="TextBox 38" id="38"/>
          <p:cNvSpPr txBox="true"/>
          <p:nvPr/>
        </p:nvSpPr>
        <p:spPr>
          <a:xfrm rot="0">
            <a:off x="10145339" y="5415152"/>
            <a:ext cx="4583488" cy="43180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Giải thích rõ công thức</a:t>
            </a:r>
          </a:p>
        </p:txBody>
      </p:sp>
      <p:sp>
        <p:nvSpPr>
          <p:cNvPr name="TextBox 39" id="39"/>
          <p:cNvSpPr txBox="true"/>
          <p:nvPr/>
        </p:nvSpPr>
        <p:spPr>
          <a:xfrm rot="0">
            <a:off x="10145339" y="8085327"/>
            <a:ext cx="6148223" cy="391795"/>
          </a:xfrm>
          <a:prstGeom prst="rect">
            <a:avLst/>
          </a:prstGeom>
        </p:spPr>
        <p:txBody>
          <a:bodyPr anchor="t" rtlCol="false" tIns="0" lIns="0" bIns="0" rIns="0">
            <a:spAutoFit/>
          </a:bodyPr>
          <a:lstStyle/>
          <a:p>
            <a:pPr algn="l">
              <a:lnSpc>
                <a:spcPts val="3080"/>
              </a:lnSpc>
            </a:pPr>
            <a:r>
              <a:rPr lang="en-US" sz="2200">
                <a:solidFill>
                  <a:srgbClr val="1D1A1B"/>
                </a:solidFill>
                <a:latin typeface="Public Sans"/>
                <a:ea typeface="Public Sans"/>
                <a:cs typeface="Public Sans"/>
                <a:sym typeface="Public Sans"/>
              </a:rPr>
              <a:t>Đang tìm cách</a:t>
            </a:r>
          </a:p>
        </p:txBody>
      </p:sp>
      <p:sp>
        <p:nvSpPr>
          <p:cNvPr name="TextBox 40" id="40"/>
          <p:cNvSpPr txBox="true"/>
          <p:nvPr/>
        </p:nvSpPr>
        <p:spPr>
          <a:xfrm rot="0">
            <a:off x="10145339" y="7129652"/>
            <a:ext cx="4250845" cy="869950"/>
          </a:xfrm>
          <a:prstGeom prst="rect">
            <a:avLst/>
          </a:prstGeom>
        </p:spPr>
        <p:txBody>
          <a:bodyPr anchor="t" rtlCol="false" tIns="0" lIns="0" bIns="0" rIns="0">
            <a:spAutoFit/>
          </a:bodyPr>
          <a:lstStyle/>
          <a:p>
            <a:pPr algn="l">
              <a:lnSpc>
                <a:spcPts val="3499"/>
              </a:lnSpc>
            </a:pPr>
            <a:r>
              <a:rPr lang="en-US" sz="2499" b="true">
                <a:solidFill>
                  <a:srgbClr val="1D1A1B"/>
                </a:solidFill>
                <a:latin typeface="Public Sans Bold"/>
                <a:ea typeface="Public Sans Bold"/>
                <a:cs typeface="Public Sans Bold"/>
                <a:sym typeface="Public Sans Bold"/>
              </a:rPr>
              <a:t>Làm sao thay thế PBC bằng RELIC</a:t>
            </a:r>
          </a:p>
        </p:txBody>
      </p:sp>
      <p:sp>
        <p:nvSpPr>
          <p:cNvPr name="Freeform 41" id="41"/>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7">
              <a:extLst>
                <a:ext uri="{96DAC541-7B7A-43D3-8B79-37D633B846F1}">
                  <asvg:svgBlip xmlns:asvg="http://schemas.microsoft.com/office/drawing/2016/SVG/main" r:embed="rId8"/>
                </a:ext>
              </a:extLst>
            </a:blip>
            <a:stretch>
              <a:fillRect l="0" t="-23484" r="0" b="0"/>
            </a:stretch>
          </a:blipFill>
        </p:spPr>
      </p:sp>
      <p:sp>
        <p:nvSpPr>
          <p:cNvPr name="Freeform 42" id="42"/>
          <p:cNvSpPr/>
          <p:nvPr/>
        </p:nvSpPr>
        <p:spPr>
          <a:xfrm flipH="false" flipV="false" rot="0">
            <a:off x="-936887" y="178564"/>
            <a:ext cx="1336551" cy="905513"/>
          </a:xfrm>
          <a:custGeom>
            <a:avLst/>
            <a:gdLst/>
            <a:ahLst/>
            <a:cxnLst/>
            <a:rect r="r" b="b" t="t" l="l"/>
            <a:pathLst>
              <a:path h="905513" w="1336551">
                <a:moveTo>
                  <a:pt x="0" y="0"/>
                </a:moveTo>
                <a:lnTo>
                  <a:pt x="1336551" y="0"/>
                </a:lnTo>
                <a:lnTo>
                  <a:pt x="1336551" y="905514"/>
                </a:lnTo>
                <a:lnTo>
                  <a:pt x="0" y="90551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43" id="43"/>
          <p:cNvSpPr/>
          <p:nvPr/>
        </p:nvSpPr>
        <p:spPr>
          <a:xfrm flipH="false" flipV="false" rot="0">
            <a:off x="17083802"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4" id="44"/>
          <p:cNvSpPr/>
          <p:nvPr/>
        </p:nvSpPr>
        <p:spPr>
          <a:xfrm flipH="false" flipV="false" rot="0">
            <a:off x="17942798" y="-3419992"/>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45" id="45"/>
          <p:cNvSpPr/>
          <p:nvPr/>
        </p:nvSpPr>
        <p:spPr>
          <a:xfrm flipH="false" flipV="false" rot="0">
            <a:off x="10145339"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15">
              <a:extLst>
                <a:ext uri="{96DAC541-7B7A-43D3-8B79-37D633B846F1}">
                  <asvg:svgBlip xmlns:asvg="http://schemas.microsoft.com/office/drawing/2016/SVG/main" r:embed="rId16"/>
                </a:ext>
              </a:extLst>
            </a:blip>
            <a:stretch>
              <a:fillRect l="0" t="-561128" r="0" b="0"/>
            </a:stretch>
          </a:blipFill>
        </p:spPr>
      </p:sp>
      <p:sp>
        <p:nvSpPr>
          <p:cNvPr name="Freeform 46" id="46"/>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0" r="0" b="-18444"/>
            </a:stretch>
          </a:blipFill>
        </p:spPr>
      </p:sp>
      <p:sp>
        <p:nvSpPr>
          <p:cNvPr name="Freeform 3" id="3"/>
          <p:cNvSpPr/>
          <p:nvPr/>
        </p:nvSpPr>
        <p:spPr>
          <a:xfrm flipH="false" flipV="false" rot="5400000">
            <a:off x="777536" y="2784263"/>
            <a:ext cx="2589327" cy="2810667"/>
          </a:xfrm>
          <a:custGeom>
            <a:avLst/>
            <a:gdLst/>
            <a:ahLst/>
            <a:cxnLst/>
            <a:rect r="r" b="b" t="t" l="l"/>
            <a:pathLst>
              <a:path h="2810667" w="2589327">
                <a:moveTo>
                  <a:pt x="0" y="0"/>
                </a:moveTo>
                <a:lnTo>
                  <a:pt x="2589328" y="0"/>
                </a:lnTo>
                <a:lnTo>
                  <a:pt x="2589328" y="2810667"/>
                </a:lnTo>
                <a:lnTo>
                  <a:pt x="0" y="28106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5493188" y="2696266"/>
            <a:ext cx="2589327" cy="2810667"/>
          </a:xfrm>
          <a:custGeom>
            <a:avLst/>
            <a:gdLst/>
            <a:ahLst/>
            <a:cxnLst/>
            <a:rect r="r" b="b" t="t" l="l"/>
            <a:pathLst>
              <a:path h="2810667" w="2589327">
                <a:moveTo>
                  <a:pt x="0" y="0"/>
                </a:moveTo>
                <a:lnTo>
                  <a:pt x="2589327" y="0"/>
                </a:lnTo>
                <a:lnTo>
                  <a:pt x="2589327" y="2810668"/>
                </a:lnTo>
                <a:lnTo>
                  <a:pt x="0" y="28106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86711" y="3228179"/>
            <a:ext cx="2170979" cy="1865685"/>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7" id="7"/>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5702362" y="3140182"/>
            <a:ext cx="2170979" cy="1865685"/>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5400000">
            <a:off x="10207162" y="2821082"/>
            <a:ext cx="2589327" cy="2810667"/>
          </a:xfrm>
          <a:custGeom>
            <a:avLst/>
            <a:gdLst/>
            <a:ahLst/>
            <a:cxnLst/>
            <a:rect r="r" b="b" t="t" l="l"/>
            <a:pathLst>
              <a:path h="2810667" w="2589327">
                <a:moveTo>
                  <a:pt x="0" y="0"/>
                </a:moveTo>
                <a:lnTo>
                  <a:pt x="2589327" y="0"/>
                </a:lnTo>
                <a:lnTo>
                  <a:pt x="2589327" y="2810667"/>
                </a:lnTo>
                <a:lnTo>
                  <a:pt x="0" y="28106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0416336" y="3264998"/>
            <a:ext cx="2170979" cy="1865685"/>
            <a:chOff x="0" y="0"/>
            <a:chExt cx="812800" cy="698500"/>
          </a:xfrm>
        </p:grpSpPr>
        <p:sp>
          <p:nvSpPr>
            <p:cNvPr name="Freeform 13" id="1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14" id="14"/>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AutoShape 15" id="15"/>
          <p:cNvSpPr/>
          <p:nvPr/>
        </p:nvSpPr>
        <p:spPr>
          <a:xfrm flipV="true">
            <a:off x="4429187" y="3302177"/>
            <a:ext cx="0" cy="4726574"/>
          </a:xfrm>
          <a:prstGeom prst="line">
            <a:avLst/>
          </a:prstGeom>
          <a:ln cap="flat" w="9525">
            <a:solidFill>
              <a:srgbClr val="1D1A1B"/>
            </a:solidFill>
            <a:prstDash val="solid"/>
            <a:headEnd type="none" len="sm" w="sm"/>
            <a:tailEnd type="none" len="sm" w="sm"/>
          </a:ln>
        </p:spPr>
      </p:sp>
      <p:sp>
        <p:nvSpPr>
          <p:cNvPr name="AutoShape 16" id="16"/>
          <p:cNvSpPr/>
          <p:nvPr/>
        </p:nvSpPr>
        <p:spPr>
          <a:xfrm flipV="true">
            <a:off x="9144839" y="3286222"/>
            <a:ext cx="0" cy="4726574"/>
          </a:xfrm>
          <a:prstGeom prst="line">
            <a:avLst/>
          </a:prstGeom>
          <a:ln cap="flat" w="9525">
            <a:solidFill>
              <a:srgbClr val="1D1A1B"/>
            </a:solidFill>
            <a:prstDash val="solid"/>
            <a:headEnd type="none" len="sm" w="sm"/>
            <a:tailEnd type="none" len="sm" w="sm"/>
          </a:ln>
        </p:spPr>
      </p:sp>
      <p:grpSp>
        <p:nvGrpSpPr>
          <p:cNvPr name="Group 17" id="17"/>
          <p:cNvGrpSpPr/>
          <p:nvPr/>
        </p:nvGrpSpPr>
        <p:grpSpPr>
          <a:xfrm rot="0">
            <a:off x="14564053" y="-1477201"/>
            <a:ext cx="5390494" cy="2982376"/>
            <a:chOff x="0" y="0"/>
            <a:chExt cx="7187325" cy="3976501"/>
          </a:xfrm>
        </p:grpSpPr>
        <p:grpSp>
          <p:nvGrpSpPr>
            <p:cNvPr name="Group 18" id="18"/>
            <p:cNvGrpSpPr/>
            <p:nvPr/>
          </p:nvGrpSpPr>
          <p:grpSpPr>
            <a:xfrm rot="-10800000">
              <a:off x="0" y="0"/>
              <a:ext cx="7187325" cy="3262226"/>
              <a:chOff x="0" y="0"/>
              <a:chExt cx="1239720" cy="562692"/>
            </a:xfrm>
          </p:grpSpPr>
          <p:sp>
            <p:nvSpPr>
              <p:cNvPr name="Freeform 19" id="19"/>
              <p:cNvSpPr/>
              <p:nvPr/>
            </p:nvSpPr>
            <p:spPr>
              <a:xfrm flipH="false" flipV="false" rot="0">
                <a:off x="0" y="0"/>
                <a:ext cx="1239720" cy="562692"/>
              </a:xfrm>
              <a:custGeom>
                <a:avLst/>
                <a:gdLst/>
                <a:ahLst/>
                <a:cxnLst/>
                <a:rect r="r" b="b" t="t" l="l"/>
                <a:pathLst>
                  <a:path h="562692" w="1239720">
                    <a:moveTo>
                      <a:pt x="1239720" y="281346"/>
                    </a:moveTo>
                    <a:lnTo>
                      <a:pt x="1036520" y="562692"/>
                    </a:lnTo>
                    <a:lnTo>
                      <a:pt x="203200" y="562692"/>
                    </a:lnTo>
                    <a:lnTo>
                      <a:pt x="0" y="281346"/>
                    </a:lnTo>
                    <a:lnTo>
                      <a:pt x="203200" y="0"/>
                    </a:lnTo>
                    <a:lnTo>
                      <a:pt x="1036520" y="0"/>
                    </a:lnTo>
                    <a:lnTo>
                      <a:pt x="1239720" y="281346"/>
                    </a:lnTo>
                    <a:close/>
                  </a:path>
                </a:pathLst>
              </a:custGeom>
              <a:solidFill>
                <a:srgbClr val="A10D00"/>
              </a:solidFill>
            </p:spPr>
          </p:sp>
          <p:sp>
            <p:nvSpPr>
              <p:cNvPr name="TextBox 20" id="20"/>
              <p:cNvSpPr txBox="true"/>
              <p:nvPr/>
            </p:nvSpPr>
            <p:spPr>
              <a:xfrm>
                <a:off x="114300" y="-57150"/>
                <a:ext cx="1011120" cy="619842"/>
              </a:xfrm>
              <a:prstGeom prst="rect">
                <a:avLst/>
              </a:prstGeom>
            </p:spPr>
            <p:txBody>
              <a:bodyPr anchor="ctr" rtlCol="false" tIns="50800" lIns="50800" bIns="50800" rIns="50800"/>
              <a:lstStyle/>
              <a:p>
                <a:pPr algn="ctr">
                  <a:lnSpc>
                    <a:spcPts val="3499"/>
                  </a:lnSpc>
                </a:pPr>
              </a:p>
            </p:txBody>
          </p:sp>
        </p:grpSp>
        <p:grpSp>
          <p:nvGrpSpPr>
            <p:cNvPr name="Group 21" id="21"/>
            <p:cNvGrpSpPr/>
            <p:nvPr/>
          </p:nvGrpSpPr>
          <p:grpSpPr>
            <a:xfrm rot="-10800000">
              <a:off x="2511062" y="2547952"/>
              <a:ext cx="3673400" cy="1428550"/>
              <a:chOff x="0" y="0"/>
              <a:chExt cx="1643297" cy="639062"/>
            </a:xfrm>
          </p:grpSpPr>
          <p:sp>
            <p:nvSpPr>
              <p:cNvPr name="Freeform 22" id="22"/>
              <p:cNvSpPr/>
              <p:nvPr/>
            </p:nvSpPr>
            <p:spPr>
              <a:xfrm flipH="false" flipV="false" rot="0">
                <a:off x="0" y="0"/>
                <a:ext cx="1643297" cy="639062"/>
              </a:xfrm>
              <a:custGeom>
                <a:avLst/>
                <a:gdLst/>
                <a:ahLst/>
                <a:cxnLst/>
                <a:rect r="r" b="b" t="t" l="l"/>
                <a:pathLst>
                  <a:path h="639062" w="1643297">
                    <a:moveTo>
                      <a:pt x="1643297" y="319531"/>
                    </a:moveTo>
                    <a:lnTo>
                      <a:pt x="1440097" y="639062"/>
                    </a:lnTo>
                    <a:lnTo>
                      <a:pt x="203200" y="639062"/>
                    </a:lnTo>
                    <a:lnTo>
                      <a:pt x="0" y="319531"/>
                    </a:lnTo>
                    <a:lnTo>
                      <a:pt x="203200" y="0"/>
                    </a:lnTo>
                    <a:lnTo>
                      <a:pt x="1440097" y="0"/>
                    </a:lnTo>
                    <a:lnTo>
                      <a:pt x="1643297" y="319531"/>
                    </a:lnTo>
                    <a:close/>
                  </a:path>
                </a:pathLst>
              </a:custGeom>
              <a:solidFill>
                <a:srgbClr val="B51F19"/>
              </a:solidFill>
              <a:ln w="57150" cap="sq">
                <a:solidFill>
                  <a:srgbClr val="FFFFFF"/>
                </a:solidFill>
                <a:prstDash val="solid"/>
                <a:miter/>
              </a:ln>
            </p:spPr>
          </p:sp>
          <p:sp>
            <p:nvSpPr>
              <p:cNvPr name="TextBox 23" id="23"/>
              <p:cNvSpPr txBox="true"/>
              <p:nvPr/>
            </p:nvSpPr>
            <p:spPr>
              <a:xfrm>
                <a:off x="114300" y="-57150"/>
                <a:ext cx="1414697" cy="696212"/>
              </a:xfrm>
              <a:prstGeom prst="rect">
                <a:avLst/>
              </a:prstGeom>
            </p:spPr>
            <p:txBody>
              <a:bodyPr anchor="ctr" rtlCol="false" tIns="50800" lIns="50800" bIns="50800" rIns="50800"/>
              <a:lstStyle/>
              <a:p>
                <a:pPr algn="ctr">
                  <a:lnSpc>
                    <a:spcPts val="3499"/>
                  </a:lnSpc>
                </a:pPr>
              </a:p>
            </p:txBody>
          </p:sp>
        </p:grpSp>
      </p:grpSp>
      <p:grpSp>
        <p:nvGrpSpPr>
          <p:cNvPr name="Group 24" id="24"/>
          <p:cNvGrpSpPr/>
          <p:nvPr/>
        </p:nvGrpSpPr>
        <p:grpSpPr>
          <a:xfrm rot="0">
            <a:off x="-673113" y="9251081"/>
            <a:ext cx="5321313" cy="2446670"/>
            <a:chOff x="0" y="0"/>
            <a:chExt cx="1223810" cy="562692"/>
          </a:xfrm>
        </p:grpSpPr>
        <p:sp>
          <p:nvSpPr>
            <p:cNvPr name="Freeform 25" id="25"/>
            <p:cNvSpPr/>
            <p:nvPr/>
          </p:nvSpPr>
          <p:spPr>
            <a:xfrm flipH="false" flipV="false" rot="0">
              <a:off x="0" y="0"/>
              <a:ext cx="1223810" cy="562692"/>
            </a:xfrm>
            <a:custGeom>
              <a:avLst/>
              <a:gdLst/>
              <a:ahLst/>
              <a:cxnLst/>
              <a:rect r="r" b="b" t="t" l="l"/>
              <a:pathLst>
                <a:path h="562692" w="1223810">
                  <a:moveTo>
                    <a:pt x="1223810" y="281346"/>
                  </a:moveTo>
                  <a:lnTo>
                    <a:pt x="1020610" y="562692"/>
                  </a:lnTo>
                  <a:lnTo>
                    <a:pt x="203200" y="562692"/>
                  </a:lnTo>
                  <a:lnTo>
                    <a:pt x="0" y="281346"/>
                  </a:lnTo>
                  <a:lnTo>
                    <a:pt x="203200" y="0"/>
                  </a:lnTo>
                  <a:lnTo>
                    <a:pt x="1020610" y="0"/>
                  </a:lnTo>
                  <a:lnTo>
                    <a:pt x="1223810" y="281346"/>
                  </a:lnTo>
                  <a:close/>
                </a:path>
              </a:pathLst>
            </a:custGeom>
            <a:solidFill>
              <a:srgbClr val="B51F19"/>
            </a:solidFill>
          </p:spPr>
        </p:sp>
        <p:sp>
          <p:nvSpPr>
            <p:cNvPr name="TextBox 26" id="26"/>
            <p:cNvSpPr txBox="true"/>
            <p:nvPr/>
          </p:nvSpPr>
          <p:spPr>
            <a:xfrm>
              <a:off x="114300" y="-57150"/>
              <a:ext cx="995210" cy="619842"/>
            </a:xfrm>
            <a:prstGeom prst="rect">
              <a:avLst/>
            </a:prstGeom>
          </p:spPr>
          <p:txBody>
            <a:bodyPr anchor="ctr" rtlCol="false" tIns="50800" lIns="50800" bIns="50800" rIns="50800"/>
            <a:lstStyle/>
            <a:p>
              <a:pPr algn="ctr">
                <a:lnSpc>
                  <a:spcPts val="3499"/>
                </a:lnSpc>
              </a:pPr>
            </a:p>
          </p:txBody>
        </p:sp>
      </p:grpSp>
      <p:grpSp>
        <p:nvGrpSpPr>
          <p:cNvPr name="Group 27" id="27"/>
          <p:cNvGrpSpPr/>
          <p:nvPr/>
        </p:nvGrpSpPr>
        <p:grpSpPr>
          <a:xfrm rot="0">
            <a:off x="-673113" y="8675100"/>
            <a:ext cx="2673102" cy="1151961"/>
            <a:chOff x="0" y="0"/>
            <a:chExt cx="1482931" cy="639062"/>
          </a:xfrm>
        </p:grpSpPr>
        <p:sp>
          <p:nvSpPr>
            <p:cNvPr name="Freeform 28" id="28"/>
            <p:cNvSpPr/>
            <p:nvPr/>
          </p:nvSpPr>
          <p:spPr>
            <a:xfrm flipH="false" flipV="false" rot="0">
              <a:off x="0" y="0"/>
              <a:ext cx="1482931" cy="639062"/>
            </a:xfrm>
            <a:custGeom>
              <a:avLst/>
              <a:gdLst/>
              <a:ahLst/>
              <a:cxnLst/>
              <a:rect r="r" b="b" t="t" l="l"/>
              <a:pathLst>
                <a:path h="639062" w="1482931">
                  <a:moveTo>
                    <a:pt x="1482931" y="319531"/>
                  </a:moveTo>
                  <a:lnTo>
                    <a:pt x="1279731" y="639062"/>
                  </a:lnTo>
                  <a:lnTo>
                    <a:pt x="203200" y="639062"/>
                  </a:lnTo>
                  <a:lnTo>
                    <a:pt x="0" y="319531"/>
                  </a:lnTo>
                  <a:lnTo>
                    <a:pt x="203200" y="0"/>
                  </a:lnTo>
                  <a:lnTo>
                    <a:pt x="1279731" y="0"/>
                  </a:lnTo>
                  <a:lnTo>
                    <a:pt x="1482931" y="319531"/>
                  </a:lnTo>
                  <a:close/>
                </a:path>
              </a:pathLst>
            </a:custGeom>
            <a:solidFill>
              <a:srgbClr val="A10D00"/>
            </a:solidFill>
            <a:ln w="57150" cap="sq">
              <a:solidFill>
                <a:srgbClr val="FFFFFF"/>
              </a:solidFill>
              <a:prstDash val="solid"/>
              <a:miter/>
            </a:ln>
          </p:spPr>
        </p:sp>
        <p:sp>
          <p:nvSpPr>
            <p:cNvPr name="TextBox 29" id="29"/>
            <p:cNvSpPr txBox="true"/>
            <p:nvPr/>
          </p:nvSpPr>
          <p:spPr>
            <a:xfrm>
              <a:off x="114300" y="-57150"/>
              <a:ext cx="1254331" cy="696212"/>
            </a:xfrm>
            <a:prstGeom prst="rect">
              <a:avLst/>
            </a:prstGeom>
          </p:spPr>
          <p:txBody>
            <a:bodyPr anchor="ctr" rtlCol="false" tIns="50800" lIns="50800" bIns="50800" rIns="50800"/>
            <a:lstStyle/>
            <a:p>
              <a:pPr algn="ctr">
                <a:lnSpc>
                  <a:spcPts val="3499"/>
                </a:lnSpc>
              </a:pPr>
            </a:p>
          </p:txBody>
        </p:sp>
      </p:grpSp>
      <p:grpSp>
        <p:nvGrpSpPr>
          <p:cNvPr name="Group 30" id="30"/>
          <p:cNvGrpSpPr/>
          <p:nvPr/>
        </p:nvGrpSpPr>
        <p:grpSpPr>
          <a:xfrm rot="0">
            <a:off x="2450358" y="9762097"/>
            <a:ext cx="14808942" cy="1198000"/>
            <a:chOff x="0" y="0"/>
            <a:chExt cx="7899698" cy="639062"/>
          </a:xfrm>
        </p:grpSpPr>
        <p:sp>
          <p:nvSpPr>
            <p:cNvPr name="Freeform 31" id="31"/>
            <p:cNvSpPr/>
            <p:nvPr/>
          </p:nvSpPr>
          <p:spPr>
            <a:xfrm flipH="false" flipV="false" rot="0">
              <a:off x="0" y="0"/>
              <a:ext cx="7899698" cy="639062"/>
            </a:xfrm>
            <a:custGeom>
              <a:avLst/>
              <a:gdLst/>
              <a:ahLst/>
              <a:cxnLst/>
              <a:rect r="r" b="b" t="t" l="l"/>
              <a:pathLst>
                <a:path h="639062" w="7899698">
                  <a:moveTo>
                    <a:pt x="7899698" y="319531"/>
                  </a:moveTo>
                  <a:lnTo>
                    <a:pt x="7696498" y="639062"/>
                  </a:lnTo>
                  <a:lnTo>
                    <a:pt x="203200" y="639062"/>
                  </a:lnTo>
                  <a:lnTo>
                    <a:pt x="0" y="319531"/>
                  </a:lnTo>
                  <a:lnTo>
                    <a:pt x="203200" y="0"/>
                  </a:lnTo>
                  <a:lnTo>
                    <a:pt x="7696498" y="0"/>
                  </a:lnTo>
                  <a:lnTo>
                    <a:pt x="7899698" y="319531"/>
                  </a:lnTo>
                  <a:close/>
                </a:path>
              </a:pathLst>
            </a:custGeom>
            <a:solidFill>
              <a:srgbClr val="C92B26"/>
            </a:solidFill>
            <a:ln w="57150" cap="sq">
              <a:solidFill>
                <a:srgbClr val="FFFFFF"/>
              </a:solidFill>
              <a:prstDash val="solid"/>
              <a:miter/>
            </a:ln>
          </p:spPr>
        </p:sp>
        <p:sp>
          <p:nvSpPr>
            <p:cNvPr name="TextBox 32" id="32"/>
            <p:cNvSpPr txBox="true"/>
            <p:nvPr/>
          </p:nvSpPr>
          <p:spPr>
            <a:xfrm>
              <a:off x="114300" y="-57150"/>
              <a:ext cx="7671098" cy="696212"/>
            </a:xfrm>
            <a:prstGeom prst="rect">
              <a:avLst/>
            </a:prstGeom>
          </p:spPr>
          <p:txBody>
            <a:bodyPr anchor="ctr" rtlCol="false" tIns="50800" lIns="50800" bIns="50800" rIns="50800"/>
            <a:lstStyle/>
            <a:p>
              <a:pPr algn="ctr">
                <a:lnSpc>
                  <a:spcPts val="3499"/>
                </a:lnSpc>
              </a:pPr>
            </a:p>
          </p:txBody>
        </p:sp>
      </p:grpSp>
      <p:sp>
        <p:nvSpPr>
          <p:cNvPr name="Freeform 33" id="33"/>
          <p:cNvSpPr/>
          <p:nvPr/>
        </p:nvSpPr>
        <p:spPr>
          <a:xfrm flipH="false" flipV="false" rot="-5400000">
            <a:off x="-1086039" y="3863443"/>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5">
              <a:extLst>
                <a:ext uri="{96DAC541-7B7A-43D3-8B79-37D633B846F1}">
                  <asvg:svgBlip xmlns:asvg="http://schemas.microsoft.com/office/drawing/2016/SVG/main" r:embed="rId6"/>
                </a:ext>
              </a:extLst>
            </a:blip>
            <a:stretch>
              <a:fillRect l="0" t="-23484" r="0" b="0"/>
            </a:stretch>
          </a:blipFill>
        </p:spPr>
      </p:sp>
      <p:sp>
        <p:nvSpPr>
          <p:cNvPr name="Freeform 34" id="34"/>
          <p:cNvSpPr/>
          <p:nvPr/>
        </p:nvSpPr>
        <p:spPr>
          <a:xfrm flipH="false" flipV="false" rot="0">
            <a:off x="17043400" y="-184885"/>
            <a:ext cx="1529778" cy="397742"/>
          </a:xfrm>
          <a:custGeom>
            <a:avLst/>
            <a:gdLst/>
            <a:ahLst/>
            <a:cxnLst/>
            <a:rect r="r" b="b" t="t" l="l"/>
            <a:pathLst>
              <a:path h="397742" w="1529778">
                <a:moveTo>
                  <a:pt x="0" y="0"/>
                </a:moveTo>
                <a:lnTo>
                  <a:pt x="1529778" y="0"/>
                </a:lnTo>
                <a:lnTo>
                  <a:pt x="1529778" y="397743"/>
                </a:lnTo>
                <a:lnTo>
                  <a:pt x="0" y="3977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5" id="35"/>
          <p:cNvSpPr/>
          <p:nvPr/>
        </p:nvSpPr>
        <p:spPr>
          <a:xfrm flipH="false" flipV="false" rot="0">
            <a:off x="2952724" y="10076674"/>
            <a:ext cx="1529778" cy="397742"/>
          </a:xfrm>
          <a:custGeom>
            <a:avLst/>
            <a:gdLst/>
            <a:ahLst/>
            <a:cxnLst/>
            <a:rect r="r" b="b" t="t" l="l"/>
            <a:pathLst>
              <a:path h="397742" w="1529778">
                <a:moveTo>
                  <a:pt x="0" y="0"/>
                </a:moveTo>
                <a:lnTo>
                  <a:pt x="1529778" y="0"/>
                </a:lnTo>
                <a:lnTo>
                  <a:pt x="1529778" y="397742"/>
                </a:lnTo>
                <a:lnTo>
                  <a:pt x="0" y="3977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6" id="36"/>
          <p:cNvSpPr/>
          <p:nvPr/>
        </p:nvSpPr>
        <p:spPr>
          <a:xfrm flipH="false" flipV="false" rot="0">
            <a:off x="17808289" y="6000750"/>
            <a:ext cx="991473" cy="677919"/>
          </a:xfrm>
          <a:custGeom>
            <a:avLst/>
            <a:gdLst/>
            <a:ahLst/>
            <a:cxnLst/>
            <a:rect r="r" b="b" t="t" l="l"/>
            <a:pathLst>
              <a:path h="677919" w="991473">
                <a:moveTo>
                  <a:pt x="0" y="0"/>
                </a:moveTo>
                <a:lnTo>
                  <a:pt x="991473" y="0"/>
                </a:lnTo>
                <a:lnTo>
                  <a:pt x="991473" y="677919"/>
                </a:lnTo>
                <a:lnTo>
                  <a:pt x="0" y="6779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7" id="37"/>
          <p:cNvSpPr/>
          <p:nvPr/>
        </p:nvSpPr>
        <p:spPr>
          <a:xfrm flipH="false" flipV="false" rot="0">
            <a:off x="-1854200"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8" id="38"/>
          <p:cNvSpPr/>
          <p:nvPr/>
        </p:nvSpPr>
        <p:spPr>
          <a:xfrm flipH="false" flipV="false" rot="0">
            <a:off x="11399076" y="9978798"/>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9" id="39"/>
          <p:cNvSpPr/>
          <p:nvPr/>
        </p:nvSpPr>
        <p:spPr>
          <a:xfrm flipH="false" flipV="false" rot="0">
            <a:off x="1556137" y="3691404"/>
            <a:ext cx="1032126" cy="939235"/>
          </a:xfrm>
          <a:custGeom>
            <a:avLst/>
            <a:gdLst/>
            <a:ahLst/>
            <a:cxnLst/>
            <a:rect r="r" b="b" t="t" l="l"/>
            <a:pathLst>
              <a:path h="939235" w="1032126">
                <a:moveTo>
                  <a:pt x="0" y="0"/>
                </a:moveTo>
                <a:lnTo>
                  <a:pt x="1032126" y="0"/>
                </a:lnTo>
                <a:lnTo>
                  <a:pt x="1032126" y="939235"/>
                </a:lnTo>
                <a:lnTo>
                  <a:pt x="0" y="9392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0" id="40"/>
          <p:cNvSpPr/>
          <p:nvPr/>
        </p:nvSpPr>
        <p:spPr>
          <a:xfrm flipH="false" flipV="false" rot="0">
            <a:off x="6321169" y="3603407"/>
            <a:ext cx="933365" cy="939235"/>
          </a:xfrm>
          <a:custGeom>
            <a:avLst/>
            <a:gdLst/>
            <a:ahLst/>
            <a:cxnLst/>
            <a:rect r="r" b="b" t="t" l="l"/>
            <a:pathLst>
              <a:path h="939235" w="933365">
                <a:moveTo>
                  <a:pt x="0" y="0"/>
                </a:moveTo>
                <a:lnTo>
                  <a:pt x="933365" y="0"/>
                </a:lnTo>
                <a:lnTo>
                  <a:pt x="933365" y="939235"/>
                </a:lnTo>
                <a:lnTo>
                  <a:pt x="0" y="93923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41" id="41"/>
          <p:cNvSpPr/>
          <p:nvPr/>
        </p:nvSpPr>
        <p:spPr>
          <a:xfrm flipH="false" flipV="false" rot="0">
            <a:off x="11026264" y="3728223"/>
            <a:ext cx="951124" cy="939235"/>
          </a:xfrm>
          <a:custGeom>
            <a:avLst/>
            <a:gdLst/>
            <a:ahLst/>
            <a:cxnLst/>
            <a:rect r="r" b="b" t="t" l="l"/>
            <a:pathLst>
              <a:path h="939235" w="951124">
                <a:moveTo>
                  <a:pt x="0" y="0"/>
                </a:moveTo>
                <a:lnTo>
                  <a:pt x="951124" y="0"/>
                </a:lnTo>
                <a:lnTo>
                  <a:pt x="951124" y="939235"/>
                </a:lnTo>
                <a:lnTo>
                  <a:pt x="0" y="939235"/>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42" id="42"/>
          <p:cNvSpPr txBox="true"/>
          <p:nvPr/>
        </p:nvSpPr>
        <p:spPr>
          <a:xfrm rot="0">
            <a:off x="93316" y="5464002"/>
            <a:ext cx="3957767" cy="431800"/>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Đường cong Elliptic (EC)</a:t>
            </a:r>
          </a:p>
        </p:txBody>
      </p:sp>
      <p:sp>
        <p:nvSpPr>
          <p:cNvPr name="TextBox 43" id="43"/>
          <p:cNvSpPr txBox="true"/>
          <p:nvPr/>
        </p:nvSpPr>
        <p:spPr>
          <a:xfrm rot="0">
            <a:off x="4808968" y="5376006"/>
            <a:ext cx="3957767" cy="869950"/>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Phép cộng điểm trên đường cong elliptic (ECA)</a:t>
            </a:r>
          </a:p>
        </p:txBody>
      </p:sp>
      <p:sp>
        <p:nvSpPr>
          <p:cNvPr name="TextBox 44" id="44"/>
          <p:cNvSpPr txBox="true"/>
          <p:nvPr/>
        </p:nvSpPr>
        <p:spPr>
          <a:xfrm rot="0">
            <a:off x="1244600" y="1161733"/>
            <a:ext cx="8610229"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Tài liệu thầy giao</a:t>
            </a:r>
          </a:p>
        </p:txBody>
      </p:sp>
      <p:sp>
        <p:nvSpPr>
          <p:cNvPr name="TextBox 45" id="45"/>
          <p:cNvSpPr txBox="true"/>
          <p:nvPr/>
        </p:nvSpPr>
        <p:spPr>
          <a:xfrm rot="0">
            <a:off x="9522942" y="5500821"/>
            <a:ext cx="3957767" cy="869950"/>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Phép nhân đôi điểm trên đường cong elliptic (ECD)</a:t>
            </a:r>
          </a:p>
        </p:txBody>
      </p:sp>
      <p:sp>
        <p:nvSpPr>
          <p:cNvPr name="Freeform 46" id="46"/>
          <p:cNvSpPr/>
          <p:nvPr/>
        </p:nvSpPr>
        <p:spPr>
          <a:xfrm flipH="false" flipV="false" rot="5400000">
            <a:off x="14921136" y="2821082"/>
            <a:ext cx="2589327" cy="2810667"/>
          </a:xfrm>
          <a:custGeom>
            <a:avLst/>
            <a:gdLst/>
            <a:ahLst/>
            <a:cxnLst/>
            <a:rect r="r" b="b" t="t" l="l"/>
            <a:pathLst>
              <a:path h="2810667" w="2589327">
                <a:moveTo>
                  <a:pt x="0" y="0"/>
                </a:moveTo>
                <a:lnTo>
                  <a:pt x="2589328" y="0"/>
                </a:lnTo>
                <a:lnTo>
                  <a:pt x="2589328" y="2810667"/>
                </a:lnTo>
                <a:lnTo>
                  <a:pt x="0" y="28106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7" id="47"/>
          <p:cNvGrpSpPr/>
          <p:nvPr/>
        </p:nvGrpSpPr>
        <p:grpSpPr>
          <a:xfrm rot="0">
            <a:off x="15130310" y="3264998"/>
            <a:ext cx="2170979" cy="1865685"/>
            <a:chOff x="0" y="0"/>
            <a:chExt cx="812800" cy="698500"/>
          </a:xfrm>
        </p:grpSpPr>
        <p:sp>
          <p:nvSpPr>
            <p:cNvPr name="Freeform 48" id="4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49" id="49"/>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AutoShape 50" id="50"/>
          <p:cNvSpPr/>
          <p:nvPr/>
        </p:nvSpPr>
        <p:spPr>
          <a:xfrm flipV="true">
            <a:off x="13858813" y="3374568"/>
            <a:ext cx="0" cy="4726574"/>
          </a:xfrm>
          <a:prstGeom prst="line">
            <a:avLst/>
          </a:prstGeom>
          <a:ln cap="flat" w="9525">
            <a:solidFill>
              <a:srgbClr val="1D1A1B"/>
            </a:solidFill>
            <a:prstDash val="solid"/>
            <a:headEnd type="none" len="sm" w="sm"/>
            <a:tailEnd type="none" len="sm" w="sm"/>
          </a:ln>
        </p:spPr>
      </p:sp>
      <p:sp>
        <p:nvSpPr>
          <p:cNvPr name="TextBox 51" id="51"/>
          <p:cNvSpPr txBox="true"/>
          <p:nvPr/>
        </p:nvSpPr>
        <p:spPr>
          <a:xfrm rot="0">
            <a:off x="14236916" y="5500821"/>
            <a:ext cx="3957767" cy="1308100"/>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Phép nhân vô hướng trên đường cong elliptic (SCM)</a:t>
            </a:r>
          </a:p>
        </p:txBody>
      </p:sp>
      <p:sp>
        <p:nvSpPr>
          <p:cNvPr name="Freeform 52" id="52"/>
          <p:cNvSpPr/>
          <p:nvPr/>
        </p:nvSpPr>
        <p:spPr>
          <a:xfrm flipH="false" flipV="false" rot="0">
            <a:off x="15776579" y="3758537"/>
            <a:ext cx="878441" cy="935756"/>
          </a:xfrm>
          <a:custGeom>
            <a:avLst/>
            <a:gdLst/>
            <a:ahLst/>
            <a:cxnLst/>
            <a:rect r="r" b="b" t="t" l="l"/>
            <a:pathLst>
              <a:path h="935756" w="878441">
                <a:moveTo>
                  <a:pt x="0" y="0"/>
                </a:moveTo>
                <a:lnTo>
                  <a:pt x="878442" y="0"/>
                </a:lnTo>
                <a:lnTo>
                  <a:pt x="878442" y="935757"/>
                </a:lnTo>
                <a:lnTo>
                  <a:pt x="0" y="935757"/>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18444"/>
            </a:stretch>
          </a:blipFill>
        </p:spPr>
      </p:sp>
      <p:grpSp>
        <p:nvGrpSpPr>
          <p:cNvPr name="Group 3" id="3"/>
          <p:cNvGrpSpPr/>
          <p:nvPr/>
        </p:nvGrpSpPr>
        <p:grpSpPr>
          <a:xfrm rot="-10800000">
            <a:off x="14183347" y="-1362592"/>
            <a:ext cx="5119583" cy="2446670"/>
            <a:chOff x="0" y="0"/>
            <a:chExt cx="1177416" cy="562692"/>
          </a:xfrm>
        </p:grpSpPr>
        <p:sp>
          <p:nvSpPr>
            <p:cNvPr name="Freeform 4" id="4"/>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5" id="5"/>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10800000">
            <a:off x="11533067" y="-624938"/>
            <a:ext cx="5726233" cy="1198000"/>
            <a:chOff x="0" y="0"/>
            <a:chExt cx="3054608" cy="639062"/>
          </a:xfrm>
        </p:grpSpPr>
        <p:sp>
          <p:nvSpPr>
            <p:cNvPr name="Freeform 7" id="7"/>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8" id="8"/>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5400000">
            <a:off x="-1086039" y="601580"/>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0" id="10"/>
          <p:cNvSpPr/>
          <p:nvPr/>
        </p:nvSpPr>
        <p:spPr>
          <a:xfrm flipH="false" flipV="false" rot="0">
            <a:off x="17665700" y="8947150"/>
            <a:ext cx="1244600" cy="622300"/>
          </a:xfrm>
          <a:custGeom>
            <a:avLst/>
            <a:gdLst/>
            <a:ahLst/>
            <a:cxnLst/>
            <a:rect r="r" b="b" t="t" l="l"/>
            <a:pathLst>
              <a:path h="622300" w="1244600">
                <a:moveTo>
                  <a:pt x="0" y="0"/>
                </a:moveTo>
                <a:lnTo>
                  <a:pt x="1244600" y="0"/>
                </a:lnTo>
                <a:lnTo>
                  <a:pt x="1244600" y="622300"/>
                </a:lnTo>
                <a:lnTo>
                  <a:pt x="0" y="622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6537781" y="-20321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9">
              <a:extLst>
                <a:ext uri="{96DAC541-7B7A-43D3-8B79-37D633B846F1}">
                  <asvg:svgBlip xmlns:asvg="http://schemas.microsoft.com/office/drawing/2016/SVG/main" r:embed="rId10"/>
                </a:ext>
              </a:extLst>
            </a:blip>
            <a:stretch>
              <a:fillRect l="0" t="-483256" r="0" b="0"/>
            </a:stretch>
          </a:blipFill>
        </p:spPr>
      </p:sp>
      <p:sp>
        <p:nvSpPr>
          <p:cNvPr name="Freeform 13" id="13"/>
          <p:cNvSpPr/>
          <p:nvPr/>
        </p:nvSpPr>
        <p:spPr>
          <a:xfrm flipH="false" flipV="false" rot="0">
            <a:off x="-466139" y="835947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655190" y="2304910"/>
            <a:ext cx="4428707" cy="878980"/>
          </a:xfrm>
          <a:custGeom>
            <a:avLst/>
            <a:gdLst/>
            <a:ahLst/>
            <a:cxnLst/>
            <a:rect r="r" b="b" t="t" l="l"/>
            <a:pathLst>
              <a:path h="878980" w="4428707">
                <a:moveTo>
                  <a:pt x="0" y="0"/>
                </a:moveTo>
                <a:lnTo>
                  <a:pt x="4428707" y="0"/>
                </a:lnTo>
                <a:lnTo>
                  <a:pt x="4428707" y="878980"/>
                </a:lnTo>
                <a:lnTo>
                  <a:pt x="0" y="878980"/>
                </a:lnTo>
                <a:lnTo>
                  <a:pt x="0" y="0"/>
                </a:lnTo>
                <a:close/>
              </a:path>
            </a:pathLst>
          </a:custGeom>
          <a:blipFill>
            <a:blip r:embed="rId13"/>
            <a:stretch>
              <a:fillRect l="0" t="0" r="0" b="0"/>
            </a:stretch>
          </a:blipFill>
        </p:spPr>
      </p:sp>
      <p:sp>
        <p:nvSpPr>
          <p:cNvPr name="Freeform 15" id="15"/>
          <p:cNvSpPr/>
          <p:nvPr/>
        </p:nvSpPr>
        <p:spPr>
          <a:xfrm flipH="false" flipV="false" rot="0">
            <a:off x="6051112" y="2304910"/>
            <a:ext cx="3224039" cy="841054"/>
          </a:xfrm>
          <a:custGeom>
            <a:avLst/>
            <a:gdLst/>
            <a:ahLst/>
            <a:cxnLst/>
            <a:rect r="r" b="b" t="t" l="l"/>
            <a:pathLst>
              <a:path h="841054" w="3224039">
                <a:moveTo>
                  <a:pt x="0" y="0"/>
                </a:moveTo>
                <a:lnTo>
                  <a:pt x="3224039" y="0"/>
                </a:lnTo>
                <a:lnTo>
                  <a:pt x="3224039" y="841054"/>
                </a:lnTo>
                <a:lnTo>
                  <a:pt x="0" y="841054"/>
                </a:lnTo>
                <a:lnTo>
                  <a:pt x="0" y="0"/>
                </a:lnTo>
                <a:close/>
              </a:path>
            </a:pathLst>
          </a:custGeom>
          <a:blipFill>
            <a:blip r:embed="rId14"/>
            <a:stretch>
              <a:fillRect l="0" t="0" r="0" b="0"/>
            </a:stretch>
          </a:blipFill>
        </p:spPr>
      </p:sp>
      <p:sp>
        <p:nvSpPr>
          <p:cNvPr name="Freeform 16" id="16"/>
          <p:cNvSpPr/>
          <p:nvPr/>
        </p:nvSpPr>
        <p:spPr>
          <a:xfrm flipH="false" flipV="false" rot="0">
            <a:off x="8779991" y="6487160"/>
            <a:ext cx="1519496" cy="373483"/>
          </a:xfrm>
          <a:custGeom>
            <a:avLst/>
            <a:gdLst/>
            <a:ahLst/>
            <a:cxnLst/>
            <a:rect r="r" b="b" t="t" l="l"/>
            <a:pathLst>
              <a:path h="373483" w="1519496">
                <a:moveTo>
                  <a:pt x="0" y="0"/>
                </a:moveTo>
                <a:lnTo>
                  <a:pt x="1519496" y="0"/>
                </a:lnTo>
                <a:lnTo>
                  <a:pt x="1519496" y="373483"/>
                </a:lnTo>
                <a:lnTo>
                  <a:pt x="0" y="373483"/>
                </a:lnTo>
                <a:lnTo>
                  <a:pt x="0" y="0"/>
                </a:lnTo>
                <a:close/>
              </a:path>
            </a:pathLst>
          </a:custGeom>
          <a:blipFill>
            <a:blip r:embed="rId15"/>
            <a:stretch>
              <a:fillRect l="0" t="-20139" r="0" b="-14033"/>
            </a:stretch>
          </a:blipFill>
        </p:spPr>
      </p:sp>
      <p:sp>
        <p:nvSpPr>
          <p:cNvPr name="TextBox 17" id="17"/>
          <p:cNvSpPr txBox="true"/>
          <p:nvPr/>
        </p:nvSpPr>
        <p:spPr>
          <a:xfrm rot="0">
            <a:off x="1371212" y="475228"/>
            <a:ext cx="11273939"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Đường cong Elliptic (EC):</a:t>
            </a:r>
          </a:p>
        </p:txBody>
      </p:sp>
      <p:sp>
        <p:nvSpPr>
          <p:cNvPr name="TextBox 18" id="18"/>
          <p:cNvSpPr txBox="true"/>
          <p:nvPr/>
        </p:nvSpPr>
        <p:spPr>
          <a:xfrm rot="0">
            <a:off x="1159851" y="1830000"/>
            <a:ext cx="15883549" cy="39878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Đường cong elliptic (elliptic curve - EC) được định nghĩa bằng phương trình Weierstrass ngắn:</a:t>
            </a:r>
          </a:p>
        </p:txBody>
      </p:sp>
      <p:sp>
        <p:nvSpPr>
          <p:cNvPr name="TextBox 19" id="19"/>
          <p:cNvSpPr txBox="true"/>
          <p:nvPr/>
        </p:nvSpPr>
        <p:spPr>
          <a:xfrm rot="0">
            <a:off x="1202102" y="3126740"/>
            <a:ext cx="15841298" cy="159893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Một đường cong elliptic E trên một trường Fp là tập hợp các điểm (x,y) thỏa mãn phương trình y² = x³ + ax + b, cùng với một điểm đặc biệt gọi là điểm vô cực.</a:t>
            </a:r>
          </a:p>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Các phép toán số học trên đường cong elliptic đóng vai trò quan trọng trong các lược đồ mã hóa dựa trên đường cong elliptic</a:t>
            </a:r>
          </a:p>
        </p:txBody>
      </p:sp>
      <p:sp>
        <p:nvSpPr>
          <p:cNvPr name="TextBox 20" id="20"/>
          <p:cNvSpPr txBox="true"/>
          <p:nvPr/>
        </p:nvSpPr>
        <p:spPr>
          <a:xfrm rot="0">
            <a:off x="1202102" y="4859020"/>
            <a:ext cx="15841298" cy="439928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Số lượng điểm trên đường cong elliptic E trên trường hữu hạn Fp được ký hiệu là  #𝐸(𝔽𝑝) = 𝑝 +1−𝑡,  |𝑡| ≤ 2√p, p là số nguyên tố xác định trường hữu hạn Fp. Điều này có nghĩa là số điểm thực tế trên đường cong elliptic sẽ nằm gần p, nhưng có thể lớn hơn hoặc nhỏ hơn một chút. </a:t>
            </a:r>
            <a:r>
              <a:rPr lang="en-US" sz="2300">
                <a:solidFill>
                  <a:srgbClr val="1D1A1B"/>
                </a:solidFill>
                <a:latin typeface="Public Sans"/>
                <a:ea typeface="Public Sans"/>
                <a:cs typeface="Public Sans"/>
                <a:sym typeface="Public Sans"/>
              </a:rPr>
              <a:t>Số điểm này quyết định đến kích thước nhóm con của đường cong mà các phép toán mật mã sẽ dựa vào</a:t>
            </a:r>
          </a:p>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Embedding degree k là số nguyên nhỏ nhất sao cho                          .Bậc nhúng k cho thấy mức độ "mở rộng" của trường hữu hạn cần thiết để tìm được một nhóm con có bậc r trên đường cong. Trong mật mã dựa trên ghép cặp (pairing-based cryptography), các phép ghép cặp thường được định nghĩa giữa các điểm trên đường cong elliptic và bậc nhúng quyết định đến cấu trúc của trường hữu hạn mà phép ghép cặp sẽ ánh xạ tới. Nếu k = 1, thì các phép tính trên đường cong elliptic và các phép toán ghép cặp có thể được thực hiện trên cùng một trường. Tuy nhiên, nếu k &gt; 1, thì cần phải sử dụng trường mở rộng để thực hiện các phép toán này Nếu k&gt;1, nhóm con E[r] sẽ mở rộng từ Fp sang Fp^k​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444"/>
            </a:stretch>
          </a:blipFill>
        </p:spPr>
      </p:sp>
      <p:sp>
        <p:nvSpPr>
          <p:cNvPr name="TextBox 3" id="3"/>
          <p:cNvSpPr txBox="true"/>
          <p:nvPr/>
        </p:nvSpPr>
        <p:spPr>
          <a:xfrm rot="0">
            <a:off x="1244600" y="480932"/>
            <a:ext cx="16567797" cy="2147570"/>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Phép cộng điểm trên đường cong elliptic (ECA)</a:t>
            </a:r>
          </a:p>
        </p:txBody>
      </p:sp>
      <p:sp>
        <p:nvSpPr>
          <p:cNvPr name="Freeform 4" id="4"/>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3">
              <a:extLst>
                <a:ext uri="{96DAC541-7B7A-43D3-8B79-37D633B846F1}">
                  <asvg:svgBlip xmlns:asvg="http://schemas.microsoft.com/office/drawing/2016/SVG/main" r:embed="rId4"/>
                </a:ext>
              </a:extLst>
            </a:blip>
            <a:stretch>
              <a:fillRect l="0" t="-483256" r="0" b="0"/>
            </a:stretch>
          </a:blipFill>
        </p:spPr>
      </p:sp>
      <p:sp>
        <p:nvSpPr>
          <p:cNvPr name="Freeform 5" id="5"/>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7071560" y="10170587"/>
            <a:ext cx="2172079" cy="690405"/>
          </a:xfrm>
          <a:custGeom>
            <a:avLst/>
            <a:gdLst/>
            <a:ahLst/>
            <a:cxnLst/>
            <a:rect r="r" b="b" t="t" l="l"/>
            <a:pathLst>
              <a:path h="690405" w="2172079">
                <a:moveTo>
                  <a:pt x="0" y="0"/>
                </a:moveTo>
                <a:lnTo>
                  <a:pt x="2172079" y="0"/>
                </a:lnTo>
                <a:lnTo>
                  <a:pt x="2172079" y="690405"/>
                </a:lnTo>
                <a:lnTo>
                  <a:pt x="0" y="690405"/>
                </a:lnTo>
                <a:lnTo>
                  <a:pt x="0" y="0"/>
                </a:lnTo>
                <a:close/>
              </a:path>
            </a:pathLst>
          </a:custGeom>
          <a:blipFill>
            <a:blip r:embed="rId7">
              <a:extLst>
                <a:ext uri="{96DAC541-7B7A-43D3-8B79-37D633B846F1}">
                  <asvg:svgBlip xmlns:asvg="http://schemas.microsoft.com/office/drawing/2016/SVG/main" r:embed="rId8"/>
                </a:ext>
              </a:extLst>
            </a:blip>
            <a:stretch>
              <a:fillRect l="0" t="-23484" r="0" b="0"/>
            </a:stretch>
          </a:blipFill>
        </p:spPr>
      </p:sp>
      <p:grpSp>
        <p:nvGrpSpPr>
          <p:cNvPr name="Group 7" id="7"/>
          <p:cNvGrpSpPr/>
          <p:nvPr/>
        </p:nvGrpSpPr>
        <p:grpSpPr>
          <a:xfrm rot="-10800000">
            <a:off x="13962050" y="-1511325"/>
            <a:ext cx="5151463" cy="2368575"/>
            <a:chOff x="0" y="0"/>
            <a:chExt cx="1223810" cy="562692"/>
          </a:xfrm>
        </p:grpSpPr>
        <p:sp>
          <p:nvSpPr>
            <p:cNvPr name="Freeform 8" id="8"/>
            <p:cNvSpPr/>
            <p:nvPr/>
          </p:nvSpPr>
          <p:spPr>
            <a:xfrm flipH="false" flipV="false" rot="0">
              <a:off x="0" y="0"/>
              <a:ext cx="1223810" cy="562692"/>
            </a:xfrm>
            <a:custGeom>
              <a:avLst/>
              <a:gdLst/>
              <a:ahLst/>
              <a:cxnLst/>
              <a:rect r="r" b="b" t="t" l="l"/>
              <a:pathLst>
                <a:path h="562692" w="1223810">
                  <a:moveTo>
                    <a:pt x="1223810" y="281346"/>
                  </a:moveTo>
                  <a:lnTo>
                    <a:pt x="1020610" y="562692"/>
                  </a:lnTo>
                  <a:lnTo>
                    <a:pt x="203200" y="562692"/>
                  </a:lnTo>
                  <a:lnTo>
                    <a:pt x="0" y="281346"/>
                  </a:lnTo>
                  <a:lnTo>
                    <a:pt x="203200" y="0"/>
                  </a:lnTo>
                  <a:lnTo>
                    <a:pt x="1020610" y="0"/>
                  </a:lnTo>
                  <a:lnTo>
                    <a:pt x="1223810" y="281346"/>
                  </a:lnTo>
                  <a:close/>
                </a:path>
              </a:pathLst>
            </a:custGeom>
            <a:solidFill>
              <a:srgbClr val="A10D00"/>
            </a:solidFill>
          </p:spPr>
        </p:sp>
        <p:sp>
          <p:nvSpPr>
            <p:cNvPr name="TextBox 9" id="9"/>
            <p:cNvSpPr txBox="true"/>
            <p:nvPr/>
          </p:nvSpPr>
          <p:spPr>
            <a:xfrm>
              <a:off x="114300" y="-57150"/>
              <a:ext cx="995210" cy="619842"/>
            </a:xfrm>
            <a:prstGeom prst="rect">
              <a:avLst/>
            </a:prstGeom>
          </p:spPr>
          <p:txBody>
            <a:bodyPr anchor="ctr" rtlCol="false" tIns="50800" lIns="50800" bIns="50800" rIns="50800"/>
            <a:lstStyle/>
            <a:p>
              <a:pPr algn="ctr">
                <a:lnSpc>
                  <a:spcPts val="3499"/>
                </a:lnSpc>
              </a:pPr>
            </a:p>
          </p:txBody>
        </p:sp>
      </p:grpSp>
      <p:grpSp>
        <p:nvGrpSpPr>
          <p:cNvPr name="Group 10" id="10"/>
          <p:cNvGrpSpPr/>
          <p:nvPr/>
        </p:nvGrpSpPr>
        <p:grpSpPr>
          <a:xfrm rot="-10800000">
            <a:off x="1028700" y="-773671"/>
            <a:ext cx="16014700" cy="1198000"/>
            <a:chOff x="0" y="0"/>
            <a:chExt cx="8542899" cy="639062"/>
          </a:xfrm>
        </p:grpSpPr>
        <p:sp>
          <p:nvSpPr>
            <p:cNvPr name="Freeform 11" id="11"/>
            <p:cNvSpPr/>
            <p:nvPr/>
          </p:nvSpPr>
          <p:spPr>
            <a:xfrm flipH="false" flipV="false" rot="0">
              <a:off x="0" y="0"/>
              <a:ext cx="8542899" cy="639062"/>
            </a:xfrm>
            <a:custGeom>
              <a:avLst/>
              <a:gdLst/>
              <a:ahLst/>
              <a:cxnLst/>
              <a:rect r="r" b="b" t="t" l="l"/>
              <a:pathLst>
                <a:path h="639062" w="8542899">
                  <a:moveTo>
                    <a:pt x="8542899" y="319531"/>
                  </a:moveTo>
                  <a:lnTo>
                    <a:pt x="8339699" y="639062"/>
                  </a:lnTo>
                  <a:lnTo>
                    <a:pt x="203200" y="639062"/>
                  </a:lnTo>
                  <a:lnTo>
                    <a:pt x="0" y="319531"/>
                  </a:lnTo>
                  <a:lnTo>
                    <a:pt x="203200" y="0"/>
                  </a:lnTo>
                  <a:lnTo>
                    <a:pt x="8339699" y="0"/>
                  </a:lnTo>
                  <a:lnTo>
                    <a:pt x="8542899" y="319531"/>
                  </a:lnTo>
                  <a:close/>
                </a:path>
              </a:pathLst>
            </a:custGeom>
            <a:solidFill>
              <a:srgbClr val="B51F19"/>
            </a:solidFill>
            <a:ln w="57150" cap="sq">
              <a:solidFill>
                <a:srgbClr val="FFFFFF"/>
              </a:solidFill>
              <a:prstDash val="solid"/>
              <a:miter/>
            </a:ln>
          </p:spPr>
        </p:sp>
        <p:sp>
          <p:nvSpPr>
            <p:cNvPr name="TextBox 12" id="12"/>
            <p:cNvSpPr txBox="true"/>
            <p:nvPr/>
          </p:nvSpPr>
          <p:spPr>
            <a:xfrm>
              <a:off x="114300" y="-57150"/>
              <a:ext cx="8314299" cy="696212"/>
            </a:xfrm>
            <a:prstGeom prst="rect">
              <a:avLst/>
            </a:prstGeom>
          </p:spPr>
          <p:txBody>
            <a:bodyPr anchor="ctr" rtlCol="false" tIns="50800" lIns="50800" bIns="50800" rIns="50800"/>
            <a:lstStyle/>
            <a:p>
              <a:pPr algn="ctr">
                <a:lnSpc>
                  <a:spcPts val="3499"/>
                </a:lnSpc>
              </a:pPr>
            </a:p>
          </p:txBody>
        </p:sp>
      </p:grpSp>
      <p:sp>
        <p:nvSpPr>
          <p:cNvPr name="Freeform 13" id="13"/>
          <p:cNvSpPr/>
          <p:nvPr/>
        </p:nvSpPr>
        <p:spPr>
          <a:xfrm flipH="false" flipV="false" rot="0">
            <a:off x="16537781" y="-20321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7259300" y="-477220"/>
            <a:ext cx="1106195" cy="901549"/>
          </a:xfrm>
          <a:custGeom>
            <a:avLst/>
            <a:gdLst/>
            <a:ahLst/>
            <a:cxnLst/>
            <a:rect r="r" b="b" t="t" l="l"/>
            <a:pathLst>
              <a:path h="901549" w="1106195">
                <a:moveTo>
                  <a:pt x="0" y="0"/>
                </a:moveTo>
                <a:lnTo>
                  <a:pt x="1106195" y="0"/>
                </a:lnTo>
                <a:lnTo>
                  <a:pt x="1106195" y="901549"/>
                </a:lnTo>
                <a:lnTo>
                  <a:pt x="0" y="90154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7258582" y="4715823"/>
            <a:ext cx="3770836" cy="2569853"/>
          </a:xfrm>
          <a:custGeom>
            <a:avLst/>
            <a:gdLst/>
            <a:ahLst/>
            <a:cxnLst/>
            <a:rect r="r" b="b" t="t" l="l"/>
            <a:pathLst>
              <a:path h="2569853" w="3770836">
                <a:moveTo>
                  <a:pt x="0" y="0"/>
                </a:moveTo>
                <a:lnTo>
                  <a:pt x="3770836" y="0"/>
                </a:lnTo>
                <a:lnTo>
                  <a:pt x="3770836" y="2569854"/>
                </a:lnTo>
                <a:lnTo>
                  <a:pt x="0" y="2569854"/>
                </a:lnTo>
                <a:lnTo>
                  <a:pt x="0" y="0"/>
                </a:lnTo>
                <a:close/>
              </a:path>
            </a:pathLst>
          </a:custGeom>
          <a:blipFill>
            <a:blip r:embed="rId13"/>
            <a:stretch>
              <a:fillRect l="-27203" t="0" r="-22543" b="0"/>
            </a:stretch>
          </a:blipFill>
        </p:spPr>
      </p:sp>
      <p:sp>
        <p:nvSpPr>
          <p:cNvPr name="TextBox 16" id="16"/>
          <p:cNvSpPr txBox="true"/>
          <p:nvPr/>
        </p:nvSpPr>
        <p:spPr>
          <a:xfrm rot="0">
            <a:off x="1244600" y="3122205"/>
            <a:ext cx="15883549" cy="159893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Phép cộng điểm (ECA) là một phép toán cơ bản trong các hệ mật mã dựa trên đường cong elliptic, cho phép kết hợp hai điểm trên đường cong để tạo ra một điểm thứ ba cũng nằm trên đường cong</a:t>
            </a:r>
          </a:p>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Cho hai điểm P = (xP, yP) và Q = (xQ, yQ) trên đường cong elliptic, điểm R(xR, yR) = P + Q được tính như sau:</a:t>
            </a:r>
          </a:p>
          <a:p>
            <a:pPr algn="l" marL="993141" indent="-331047" lvl="2">
              <a:lnSpc>
                <a:spcPts val="3220"/>
              </a:lnSpc>
              <a:buFont typeface="Arial"/>
              <a:buChar char="⚬"/>
            </a:pPr>
            <a:r>
              <a:rPr lang="en-US" sz="2300">
                <a:solidFill>
                  <a:srgbClr val="1D1A1B"/>
                </a:solidFill>
                <a:latin typeface="Public Sans"/>
                <a:ea typeface="Public Sans"/>
                <a:cs typeface="Public Sans"/>
                <a:sym typeface="Public Sans"/>
              </a:rPr>
              <a:t>Nếu </a:t>
            </a:r>
            <a:r>
              <a:rPr lang="en-US" sz="2300" i="true">
                <a:solidFill>
                  <a:srgbClr val="1D1A1B"/>
                </a:solidFill>
                <a:latin typeface="Public Sans Italics"/>
                <a:ea typeface="Public Sans Italics"/>
                <a:cs typeface="Public Sans Italics"/>
                <a:sym typeface="Public Sans Italics"/>
              </a:rPr>
              <a:t>P</a:t>
            </a:r>
            <a:r>
              <a:rPr lang="en-US" sz="2300">
                <a:solidFill>
                  <a:srgbClr val="1D1A1B"/>
                </a:solidFill>
                <a:latin typeface="Public Sans"/>
                <a:ea typeface="Public Sans"/>
                <a:cs typeface="Public Sans"/>
                <a:sym typeface="Public Sans"/>
              </a:rPr>
              <a:t> ≠ </a:t>
            </a:r>
            <a:r>
              <a:rPr lang="en-US" sz="2300" i="true">
                <a:solidFill>
                  <a:srgbClr val="1D1A1B"/>
                </a:solidFill>
                <a:latin typeface="Public Sans Italics"/>
                <a:ea typeface="Public Sans Italics"/>
                <a:cs typeface="Public Sans Italics"/>
                <a:sym typeface="Public Sans Italics"/>
              </a:rPr>
              <a:t>Q</a:t>
            </a:r>
            <a:r>
              <a:rPr lang="en-US" sz="2300">
                <a:solidFill>
                  <a:srgbClr val="1D1A1B"/>
                </a:solidFill>
                <a:latin typeface="Public Sans"/>
                <a:ea typeface="Public Sans"/>
                <a:cs typeface="Public Sans"/>
                <a:sym typeface="Public Sans"/>
              </a:rPr>
              <a:t>:</a:t>
            </a:r>
          </a:p>
        </p:txBody>
      </p:sp>
      <p:sp>
        <p:nvSpPr>
          <p:cNvPr name="TextBox 17" id="17"/>
          <p:cNvSpPr txBox="true"/>
          <p:nvPr/>
        </p:nvSpPr>
        <p:spPr>
          <a:xfrm rot="0">
            <a:off x="1244600" y="7658100"/>
            <a:ext cx="15883549" cy="398780"/>
          </a:xfrm>
          <a:prstGeom prst="rect">
            <a:avLst/>
          </a:prstGeom>
        </p:spPr>
        <p:txBody>
          <a:bodyPr anchor="t" rtlCol="false" tIns="0" lIns="0" bIns="0" rIns="0">
            <a:spAutoFit/>
          </a:bodyPr>
          <a:lstStyle/>
          <a:p>
            <a:pPr algn="l" marL="993141" indent="-331047" lvl="2">
              <a:lnSpc>
                <a:spcPts val="3220"/>
              </a:lnSpc>
              <a:buFont typeface="Arial"/>
              <a:buChar char="⚬"/>
            </a:pPr>
            <a:r>
              <a:rPr lang="en-US" sz="2300">
                <a:solidFill>
                  <a:srgbClr val="1D1A1B"/>
                </a:solidFill>
                <a:latin typeface="Public Sans"/>
                <a:ea typeface="Public Sans"/>
                <a:cs typeface="Public Sans"/>
                <a:sym typeface="Public Sans"/>
              </a:rPr>
              <a:t>Trường hợp đặc biệt khi P = Q, sử dụng phép nhân đôi điểm (ECD).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444"/>
            </a:stretch>
          </a:blipFill>
        </p:spPr>
      </p:sp>
      <p:grpSp>
        <p:nvGrpSpPr>
          <p:cNvPr name="Group 3" id="3"/>
          <p:cNvGrpSpPr/>
          <p:nvPr/>
        </p:nvGrpSpPr>
        <p:grpSpPr>
          <a:xfrm rot="-10800000">
            <a:off x="14385291" y="-1561906"/>
            <a:ext cx="5390494" cy="2446670"/>
            <a:chOff x="0" y="0"/>
            <a:chExt cx="1239720" cy="562692"/>
          </a:xfrm>
        </p:grpSpPr>
        <p:sp>
          <p:nvSpPr>
            <p:cNvPr name="Freeform 4" id="4"/>
            <p:cNvSpPr/>
            <p:nvPr/>
          </p:nvSpPr>
          <p:spPr>
            <a:xfrm flipH="false" flipV="false" rot="0">
              <a:off x="0" y="0"/>
              <a:ext cx="1239720" cy="562692"/>
            </a:xfrm>
            <a:custGeom>
              <a:avLst/>
              <a:gdLst/>
              <a:ahLst/>
              <a:cxnLst/>
              <a:rect r="r" b="b" t="t" l="l"/>
              <a:pathLst>
                <a:path h="562692" w="1239720">
                  <a:moveTo>
                    <a:pt x="1239720" y="281346"/>
                  </a:moveTo>
                  <a:lnTo>
                    <a:pt x="1036520" y="562692"/>
                  </a:lnTo>
                  <a:lnTo>
                    <a:pt x="203200" y="562692"/>
                  </a:lnTo>
                  <a:lnTo>
                    <a:pt x="0" y="281346"/>
                  </a:lnTo>
                  <a:lnTo>
                    <a:pt x="203200" y="0"/>
                  </a:lnTo>
                  <a:lnTo>
                    <a:pt x="1036520" y="0"/>
                  </a:lnTo>
                  <a:lnTo>
                    <a:pt x="1239720" y="281346"/>
                  </a:lnTo>
                  <a:close/>
                </a:path>
              </a:pathLst>
            </a:custGeom>
            <a:solidFill>
              <a:srgbClr val="A10D00"/>
            </a:solidFill>
          </p:spPr>
        </p:sp>
        <p:sp>
          <p:nvSpPr>
            <p:cNvPr name="TextBox 5" id="5"/>
            <p:cNvSpPr txBox="true"/>
            <p:nvPr/>
          </p:nvSpPr>
          <p:spPr>
            <a:xfrm>
              <a:off x="114300" y="-57150"/>
              <a:ext cx="1011120"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10800000">
            <a:off x="-1830019" y="-1491188"/>
            <a:ext cx="5390494" cy="2446670"/>
            <a:chOff x="0" y="0"/>
            <a:chExt cx="1239720" cy="562692"/>
          </a:xfrm>
        </p:grpSpPr>
        <p:sp>
          <p:nvSpPr>
            <p:cNvPr name="Freeform 7" id="7"/>
            <p:cNvSpPr/>
            <p:nvPr/>
          </p:nvSpPr>
          <p:spPr>
            <a:xfrm flipH="false" flipV="false" rot="0">
              <a:off x="0" y="0"/>
              <a:ext cx="1239720" cy="562692"/>
            </a:xfrm>
            <a:custGeom>
              <a:avLst/>
              <a:gdLst/>
              <a:ahLst/>
              <a:cxnLst/>
              <a:rect r="r" b="b" t="t" l="l"/>
              <a:pathLst>
                <a:path h="562692" w="1239720">
                  <a:moveTo>
                    <a:pt x="1239720" y="281346"/>
                  </a:moveTo>
                  <a:lnTo>
                    <a:pt x="1036520" y="562692"/>
                  </a:lnTo>
                  <a:lnTo>
                    <a:pt x="203200" y="562692"/>
                  </a:lnTo>
                  <a:lnTo>
                    <a:pt x="0" y="281346"/>
                  </a:lnTo>
                  <a:lnTo>
                    <a:pt x="203200" y="0"/>
                  </a:lnTo>
                  <a:lnTo>
                    <a:pt x="1036520" y="0"/>
                  </a:lnTo>
                  <a:lnTo>
                    <a:pt x="1239720" y="281346"/>
                  </a:lnTo>
                  <a:close/>
                </a:path>
              </a:pathLst>
            </a:custGeom>
            <a:solidFill>
              <a:srgbClr val="A10D00"/>
            </a:solidFill>
          </p:spPr>
        </p:sp>
        <p:sp>
          <p:nvSpPr>
            <p:cNvPr name="TextBox 8" id="8"/>
            <p:cNvSpPr txBox="true"/>
            <p:nvPr/>
          </p:nvSpPr>
          <p:spPr>
            <a:xfrm>
              <a:off x="114300" y="-57150"/>
              <a:ext cx="1011120" cy="619842"/>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10800000">
            <a:off x="16674563" y="349058"/>
            <a:ext cx="2755050" cy="1071412"/>
            <a:chOff x="0" y="0"/>
            <a:chExt cx="1643297" cy="639062"/>
          </a:xfrm>
        </p:grpSpPr>
        <p:sp>
          <p:nvSpPr>
            <p:cNvPr name="Freeform 10" id="10"/>
            <p:cNvSpPr/>
            <p:nvPr/>
          </p:nvSpPr>
          <p:spPr>
            <a:xfrm flipH="false" flipV="false" rot="0">
              <a:off x="0" y="0"/>
              <a:ext cx="1643297" cy="639062"/>
            </a:xfrm>
            <a:custGeom>
              <a:avLst/>
              <a:gdLst/>
              <a:ahLst/>
              <a:cxnLst/>
              <a:rect r="r" b="b" t="t" l="l"/>
              <a:pathLst>
                <a:path h="639062" w="1643297">
                  <a:moveTo>
                    <a:pt x="1643297" y="319531"/>
                  </a:moveTo>
                  <a:lnTo>
                    <a:pt x="1440097" y="639062"/>
                  </a:lnTo>
                  <a:lnTo>
                    <a:pt x="203200" y="639062"/>
                  </a:lnTo>
                  <a:lnTo>
                    <a:pt x="0" y="319531"/>
                  </a:lnTo>
                  <a:lnTo>
                    <a:pt x="203200" y="0"/>
                  </a:lnTo>
                  <a:lnTo>
                    <a:pt x="1440097" y="0"/>
                  </a:lnTo>
                  <a:lnTo>
                    <a:pt x="1643297" y="319531"/>
                  </a:lnTo>
                  <a:close/>
                </a:path>
              </a:pathLst>
            </a:custGeom>
            <a:solidFill>
              <a:srgbClr val="B51F19"/>
            </a:solidFill>
            <a:ln w="57150" cap="sq">
              <a:solidFill>
                <a:srgbClr val="FFFFFF"/>
              </a:solidFill>
              <a:prstDash val="solid"/>
              <a:miter/>
            </a:ln>
          </p:spPr>
        </p:sp>
        <p:sp>
          <p:nvSpPr>
            <p:cNvPr name="TextBox 11" id="11"/>
            <p:cNvSpPr txBox="true"/>
            <p:nvPr/>
          </p:nvSpPr>
          <p:spPr>
            <a:xfrm>
              <a:off x="114300" y="-57150"/>
              <a:ext cx="1414697" cy="696212"/>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10800000">
            <a:off x="-1483848" y="419776"/>
            <a:ext cx="2755050" cy="1071412"/>
            <a:chOff x="0" y="0"/>
            <a:chExt cx="1643297" cy="639062"/>
          </a:xfrm>
        </p:grpSpPr>
        <p:sp>
          <p:nvSpPr>
            <p:cNvPr name="Freeform 13" id="13"/>
            <p:cNvSpPr/>
            <p:nvPr/>
          </p:nvSpPr>
          <p:spPr>
            <a:xfrm flipH="false" flipV="false" rot="0">
              <a:off x="0" y="0"/>
              <a:ext cx="1643297" cy="639062"/>
            </a:xfrm>
            <a:custGeom>
              <a:avLst/>
              <a:gdLst/>
              <a:ahLst/>
              <a:cxnLst/>
              <a:rect r="r" b="b" t="t" l="l"/>
              <a:pathLst>
                <a:path h="639062" w="1643297">
                  <a:moveTo>
                    <a:pt x="1643297" y="319531"/>
                  </a:moveTo>
                  <a:lnTo>
                    <a:pt x="1440097" y="639062"/>
                  </a:lnTo>
                  <a:lnTo>
                    <a:pt x="203200" y="639062"/>
                  </a:lnTo>
                  <a:lnTo>
                    <a:pt x="0" y="319531"/>
                  </a:lnTo>
                  <a:lnTo>
                    <a:pt x="203200" y="0"/>
                  </a:lnTo>
                  <a:lnTo>
                    <a:pt x="1440097" y="0"/>
                  </a:lnTo>
                  <a:lnTo>
                    <a:pt x="1643297" y="319531"/>
                  </a:lnTo>
                  <a:close/>
                </a:path>
              </a:pathLst>
            </a:custGeom>
            <a:solidFill>
              <a:srgbClr val="B51F19"/>
            </a:solidFill>
            <a:ln w="57150" cap="sq">
              <a:solidFill>
                <a:srgbClr val="FFFFFF"/>
              </a:solidFill>
              <a:prstDash val="solid"/>
              <a:miter/>
            </a:ln>
          </p:spPr>
        </p:sp>
        <p:sp>
          <p:nvSpPr>
            <p:cNvPr name="TextBox 14" id="14"/>
            <p:cNvSpPr txBox="true"/>
            <p:nvPr/>
          </p:nvSpPr>
          <p:spPr>
            <a:xfrm>
              <a:off x="114300" y="-57150"/>
              <a:ext cx="1414697" cy="696212"/>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5400000">
            <a:off x="-289309" y="1211508"/>
            <a:ext cx="1314829" cy="417924"/>
          </a:xfrm>
          <a:custGeom>
            <a:avLst/>
            <a:gdLst/>
            <a:ahLst/>
            <a:cxnLst/>
            <a:rect r="r" b="b" t="t" l="l"/>
            <a:pathLst>
              <a:path h="417924" w="1314829">
                <a:moveTo>
                  <a:pt x="0" y="0"/>
                </a:moveTo>
                <a:lnTo>
                  <a:pt x="1314829" y="0"/>
                </a:lnTo>
                <a:lnTo>
                  <a:pt x="1314829" y="417924"/>
                </a:lnTo>
                <a:lnTo>
                  <a:pt x="0" y="417924"/>
                </a:lnTo>
                <a:lnTo>
                  <a:pt x="0" y="0"/>
                </a:lnTo>
                <a:close/>
              </a:path>
            </a:pathLst>
          </a:custGeom>
          <a:blipFill>
            <a:blip r:embed="rId3">
              <a:extLst>
                <a:ext uri="{96DAC541-7B7A-43D3-8B79-37D633B846F1}">
                  <asvg:svgBlip xmlns:asvg="http://schemas.microsoft.com/office/drawing/2016/SVG/main" r:embed="rId4"/>
                </a:ext>
              </a:extLst>
            </a:blip>
            <a:stretch>
              <a:fillRect l="0" t="-23484" r="0" b="0"/>
            </a:stretch>
          </a:blipFill>
        </p:spPr>
      </p:sp>
      <p:sp>
        <p:nvSpPr>
          <p:cNvPr name="Freeform 16" id="16"/>
          <p:cNvSpPr/>
          <p:nvPr/>
        </p:nvSpPr>
        <p:spPr>
          <a:xfrm flipH="false" flipV="false" rot="0">
            <a:off x="17761450" y="2809883"/>
            <a:ext cx="1053100" cy="720057"/>
          </a:xfrm>
          <a:custGeom>
            <a:avLst/>
            <a:gdLst/>
            <a:ahLst/>
            <a:cxnLst/>
            <a:rect r="r" b="b" t="t" l="l"/>
            <a:pathLst>
              <a:path h="720057" w="1053100">
                <a:moveTo>
                  <a:pt x="0" y="0"/>
                </a:moveTo>
                <a:lnTo>
                  <a:pt x="1053100" y="0"/>
                </a:lnTo>
                <a:lnTo>
                  <a:pt x="1053100" y="720057"/>
                </a:lnTo>
                <a:lnTo>
                  <a:pt x="0" y="7200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6971665" y="-2418082"/>
            <a:ext cx="3098800" cy="2738564"/>
          </a:xfrm>
          <a:custGeom>
            <a:avLst/>
            <a:gdLst/>
            <a:ahLst/>
            <a:cxnLst/>
            <a:rect r="r" b="b" t="t" l="l"/>
            <a:pathLst>
              <a:path h="2738564" w="3098800">
                <a:moveTo>
                  <a:pt x="0" y="0"/>
                </a:moveTo>
                <a:lnTo>
                  <a:pt x="3098800" y="0"/>
                </a:lnTo>
                <a:lnTo>
                  <a:pt x="3098800" y="2738565"/>
                </a:lnTo>
                <a:lnTo>
                  <a:pt x="0" y="27385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9">
              <a:extLst>
                <a:ext uri="{96DAC541-7B7A-43D3-8B79-37D633B846F1}">
                  <asvg:svgBlip xmlns:asvg="http://schemas.microsoft.com/office/drawing/2016/SVG/main" r:embed="rId10"/>
                </a:ext>
              </a:extLst>
            </a:blip>
            <a:stretch>
              <a:fillRect l="0" t="-483256" r="0" b="0"/>
            </a:stretch>
          </a:blipFill>
        </p:spPr>
      </p:sp>
      <p:sp>
        <p:nvSpPr>
          <p:cNvPr name="Freeform 19" id="19"/>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0" id="20"/>
          <p:cNvSpPr/>
          <p:nvPr/>
        </p:nvSpPr>
        <p:spPr>
          <a:xfrm flipH="false" flipV="false" rot="0">
            <a:off x="6240575" y="5070414"/>
            <a:ext cx="5891599" cy="2644836"/>
          </a:xfrm>
          <a:custGeom>
            <a:avLst/>
            <a:gdLst/>
            <a:ahLst/>
            <a:cxnLst/>
            <a:rect r="r" b="b" t="t" l="l"/>
            <a:pathLst>
              <a:path h="2644836" w="5891599">
                <a:moveTo>
                  <a:pt x="0" y="0"/>
                </a:moveTo>
                <a:lnTo>
                  <a:pt x="5891599" y="0"/>
                </a:lnTo>
                <a:lnTo>
                  <a:pt x="5891599" y="2644836"/>
                </a:lnTo>
                <a:lnTo>
                  <a:pt x="0" y="2644836"/>
                </a:lnTo>
                <a:lnTo>
                  <a:pt x="0" y="0"/>
                </a:lnTo>
                <a:close/>
              </a:path>
            </a:pathLst>
          </a:custGeom>
          <a:blipFill>
            <a:blip r:embed="rId13"/>
            <a:stretch>
              <a:fillRect l="0" t="0" r="0" b="0"/>
            </a:stretch>
          </a:blipFill>
        </p:spPr>
      </p:sp>
      <p:sp>
        <p:nvSpPr>
          <p:cNvPr name="TextBox 21" id="21"/>
          <p:cNvSpPr txBox="true"/>
          <p:nvPr/>
        </p:nvSpPr>
        <p:spPr>
          <a:xfrm rot="0">
            <a:off x="1028700" y="917382"/>
            <a:ext cx="16230600" cy="2147570"/>
          </a:xfrm>
          <a:prstGeom prst="rect">
            <a:avLst/>
          </a:prstGeom>
        </p:spPr>
        <p:txBody>
          <a:bodyPr anchor="t" rtlCol="false" tIns="0" lIns="0" bIns="0" rIns="0">
            <a:spAutoFit/>
          </a:bodyPr>
          <a:lstStyle/>
          <a:p>
            <a:pPr algn="ctr">
              <a:lnSpc>
                <a:spcPts val="8499"/>
              </a:lnSpc>
            </a:pPr>
            <a:r>
              <a:rPr lang="en-US" sz="6799" b="true">
                <a:solidFill>
                  <a:srgbClr val="1D1A1B"/>
                </a:solidFill>
                <a:latin typeface="Public Sans Bold"/>
                <a:ea typeface="Public Sans Bold"/>
                <a:cs typeface="Public Sans Bold"/>
                <a:sym typeface="Public Sans Bold"/>
              </a:rPr>
              <a:t>Phép nhân đôi điểm trên đường cong elliptic (ECD)</a:t>
            </a:r>
          </a:p>
        </p:txBody>
      </p:sp>
      <p:sp>
        <p:nvSpPr>
          <p:cNvPr name="TextBox 22" id="22"/>
          <p:cNvSpPr txBox="true"/>
          <p:nvPr/>
        </p:nvSpPr>
        <p:spPr>
          <a:xfrm rot="0">
            <a:off x="1244600" y="3858260"/>
            <a:ext cx="15883549" cy="79883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Phép nhân đôi điểm (ECD) là một trường hợp đặc biệt của phép cộng điểm khi P = Q, kết quả là R=2P, hay R=P⊕P. Nó là một bước quan trọng trong phép nhân vô hướng (SCM)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178808" y="-1362592"/>
            <a:ext cx="5119583" cy="2446670"/>
            <a:chOff x="0" y="0"/>
            <a:chExt cx="1177416" cy="562692"/>
          </a:xfrm>
        </p:grpSpPr>
        <p:sp>
          <p:nvSpPr>
            <p:cNvPr name="Freeform 3" id="3"/>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4" id="4"/>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10800000">
            <a:off x="-1010392" y="-1362592"/>
            <a:ext cx="5119583" cy="2446670"/>
            <a:chOff x="0" y="0"/>
            <a:chExt cx="1177416" cy="562692"/>
          </a:xfrm>
        </p:grpSpPr>
        <p:sp>
          <p:nvSpPr>
            <p:cNvPr name="Freeform 6" id="6"/>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7" id="7"/>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10800000">
            <a:off x="1136650" y="-624938"/>
            <a:ext cx="5726233" cy="1198000"/>
            <a:chOff x="0" y="0"/>
            <a:chExt cx="3054608" cy="639062"/>
          </a:xfrm>
        </p:grpSpPr>
        <p:sp>
          <p:nvSpPr>
            <p:cNvPr name="Freeform 9" id="9"/>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10" id="10"/>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10800000">
            <a:off x="11425117" y="-624938"/>
            <a:ext cx="5726233" cy="1198000"/>
            <a:chOff x="0" y="0"/>
            <a:chExt cx="3054608" cy="639062"/>
          </a:xfrm>
        </p:grpSpPr>
        <p:sp>
          <p:nvSpPr>
            <p:cNvPr name="Freeform 12" id="12"/>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13" id="13"/>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sp>
        <p:nvSpPr>
          <p:cNvPr name="Freeform 14" id="14"/>
          <p:cNvSpPr/>
          <p:nvPr/>
        </p:nvSpPr>
        <p:spPr>
          <a:xfrm flipH="false" flipV="false" rot="5400000">
            <a:off x="-1121084" y="3083798"/>
            <a:ext cx="2172079" cy="690405"/>
          </a:xfrm>
          <a:custGeom>
            <a:avLst/>
            <a:gdLst/>
            <a:ahLst/>
            <a:cxnLst/>
            <a:rect r="r" b="b" t="t" l="l"/>
            <a:pathLst>
              <a:path h="690405" w="2172079">
                <a:moveTo>
                  <a:pt x="0" y="0"/>
                </a:moveTo>
                <a:lnTo>
                  <a:pt x="2172079" y="0"/>
                </a:lnTo>
                <a:lnTo>
                  <a:pt x="2172079" y="690404"/>
                </a:lnTo>
                <a:lnTo>
                  <a:pt x="0" y="690404"/>
                </a:lnTo>
                <a:lnTo>
                  <a:pt x="0" y="0"/>
                </a:lnTo>
                <a:close/>
              </a:path>
            </a:pathLst>
          </a:custGeom>
          <a:blipFill>
            <a:blip r:embed="rId2">
              <a:extLst>
                <a:ext uri="{96DAC541-7B7A-43D3-8B79-37D633B846F1}">
                  <asvg:svgBlip xmlns:asvg="http://schemas.microsoft.com/office/drawing/2016/SVG/main" r:embed="rId3"/>
                </a:ext>
              </a:extLst>
            </a:blip>
            <a:stretch>
              <a:fillRect l="0" t="-23484" r="0" b="0"/>
            </a:stretch>
          </a:blipFill>
        </p:spPr>
      </p:sp>
      <p:sp>
        <p:nvSpPr>
          <p:cNvPr name="Freeform 15" id="15"/>
          <p:cNvSpPr/>
          <p:nvPr/>
        </p:nvSpPr>
        <p:spPr>
          <a:xfrm flipH="false" flipV="false" rot="-5400000">
            <a:off x="17761450" y="7627647"/>
            <a:ext cx="1053100" cy="720057"/>
          </a:xfrm>
          <a:custGeom>
            <a:avLst/>
            <a:gdLst/>
            <a:ahLst/>
            <a:cxnLst/>
            <a:rect r="r" b="b" t="t" l="l"/>
            <a:pathLst>
              <a:path h="720057" w="1053100">
                <a:moveTo>
                  <a:pt x="0" y="0"/>
                </a:moveTo>
                <a:lnTo>
                  <a:pt x="1053100" y="0"/>
                </a:lnTo>
                <a:lnTo>
                  <a:pt x="1053100" y="720057"/>
                </a:lnTo>
                <a:lnTo>
                  <a:pt x="0" y="720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537781" y="-2032197"/>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785432" y="9977430"/>
            <a:ext cx="11434272" cy="1293877"/>
          </a:xfrm>
          <a:custGeom>
            <a:avLst/>
            <a:gdLst/>
            <a:ahLst/>
            <a:cxnLst/>
            <a:rect r="r" b="b" t="t" l="l"/>
            <a:pathLst>
              <a:path h="1293877" w="11434272">
                <a:moveTo>
                  <a:pt x="0" y="0"/>
                </a:moveTo>
                <a:lnTo>
                  <a:pt x="11434272" y="0"/>
                </a:lnTo>
                <a:lnTo>
                  <a:pt x="11434272" y="1293877"/>
                </a:lnTo>
                <a:lnTo>
                  <a:pt x="0" y="1293877"/>
                </a:lnTo>
                <a:lnTo>
                  <a:pt x="0" y="0"/>
                </a:lnTo>
                <a:close/>
              </a:path>
            </a:pathLst>
          </a:custGeom>
          <a:blipFill>
            <a:blip r:embed="rId8">
              <a:extLst>
                <a:ext uri="{96DAC541-7B7A-43D3-8B79-37D633B846F1}">
                  <asvg:svgBlip xmlns:asvg="http://schemas.microsoft.com/office/drawing/2016/SVG/main" r:embed="rId9"/>
                </a:ext>
              </a:extLst>
            </a:blip>
            <a:stretch>
              <a:fillRect l="0" t="-483256" r="0" b="0"/>
            </a:stretch>
          </a:blipFill>
        </p:spPr>
      </p:sp>
      <p:sp>
        <p:nvSpPr>
          <p:cNvPr name="Freeform 18" id="18"/>
          <p:cNvSpPr/>
          <p:nvPr/>
        </p:nvSpPr>
        <p:spPr>
          <a:xfrm flipH="false" flipV="false" rot="0">
            <a:off x="-508390" y="8777238"/>
            <a:ext cx="1752990" cy="1509762"/>
          </a:xfrm>
          <a:custGeom>
            <a:avLst/>
            <a:gdLst/>
            <a:ahLst/>
            <a:cxnLst/>
            <a:rect r="r" b="b" t="t" l="l"/>
            <a:pathLst>
              <a:path h="1509762" w="1752990">
                <a:moveTo>
                  <a:pt x="0" y="0"/>
                </a:moveTo>
                <a:lnTo>
                  <a:pt x="1752990" y="0"/>
                </a:lnTo>
                <a:lnTo>
                  <a:pt x="1752990" y="1509762"/>
                </a:lnTo>
                <a:lnTo>
                  <a:pt x="0" y="15097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6197600" y="5987903"/>
            <a:ext cx="5645722" cy="1310926"/>
          </a:xfrm>
          <a:custGeom>
            <a:avLst/>
            <a:gdLst/>
            <a:ahLst/>
            <a:cxnLst/>
            <a:rect r="r" b="b" t="t" l="l"/>
            <a:pathLst>
              <a:path h="1310926" w="5645722">
                <a:moveTo>
                  <a:pt x="0" y="0"/>
                </a:moveTo>
                <a:lnTo>
                  <a:pt x="5645722" y="0"/>
                </a:lnTo>
                <a:lnTo>
                  <a:pt x="5645722" y="1310927"/>
                </a:lnTo>
                <a:lnTo>
                  <a:pt x="0" y="1310927"/>
                </a:lnTo>
                <a:lnTo>
                  <a:pt x="0" y="0"/>
                </a:lnTo>
                <a:close/>
              </a:path>
            </a:pathLst>
          </a:custGeom>
          <a:blipFill>
            <a:blip r:embed="rId12"/>
            <a:stretch>
              <a:fillRect l="0" t="0" r="0" b="0"/>
            </a:stretch>
          </a:blipFill>
        </p:spPr>
      </p:sp>
      <p:sp>
        <p:nvSpPr>
          <p:cNvPr name="TextBox 20" id="20"/>
          <p:cNvSpPr txBox="true"/>
          <p:nvPr/>
        </p:nvSpPr>
        <p:spPr>
          <a:xfrm rot="0">
            <a:off x="1028700" y="1161733"/>
            <a:ext cx="16230600" cy="2147570"/>
          </a:xfrm>
          <a:prstGeom prst="rect">
            <a:avLst/>
          </a:prstGeom>
        </p:spPr>
        <p:txBody>
          <a:bodyPr anchor="t" rtlCol="false" tIns="0" lIns="0" bIns="0" rIns="0">
            <a:spAutoFit/>
          </a:bodyPr>
          <a:lstStyle/>
          <a:p>
            <a:pPr algn="ctr">
              <a:lnSpc>
                <a:spcPts val="8499"/>
              </a:lnSpc>
            </a:pPr>
            <a:r>
              <a:rPr lang="en-US" sz="6799" b="true">
                <a:solidFill>
                  <a:srgbClr val="1D1A1B"/>
                </a:solidFill>
                <a:latin typeface="Public Sans Bold"/>
                <a:ea typeface="Public Sans Bold"/>
                <a:cs typeface="Public Sans Bold"/>
                <a:sym typeface="Public Sans Bold"/>
              </a:rPr>
              <a:t>Phép nhân vô hướng trên đường cong elliptic (SCM)</a:t>
            </a:r>
          </a:p>
        </p:txBody>
      </p:sp>
      <p:sp>
        <p:nvSpPr>
          <p:cNvPr name="TextBox 21" id="21"/>
          <p:cNvSpPr txBox="true"/>
          <p:nvPr/>
        </p:nvSpPr>
        <p:spPr>
          <a:xfrm rot="0">
            <a:off x="1244600" y="4302643"/>
            <a:ext cx="15883549" cy="119888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Phép nhân vô hướng (SCM) là phép toán nhân một điểm P trên đường cong elliptic với một số nguyên s, tạo ra một điểm mới R = sP trên cùng đường cong đó</a:t>
            </a:r>
          </a:p>
          <a:p>
            <a:pPr algn="l" marL="496571" indent="-248285" lvl="1">
              <a:lnSpc>
                <a:spcPts val="3220"/>
              </a:lnSpc>
              <a:buFont typeface="Arial"/>
              <a:buChar char="•"/>
            </a:pPr>
            <a:r>
              <a:rPr lang="en-US" sz="2300">
                <a:solidFill>
                  <a:srgbClr val="1D1A1B"/>
                </a:solidFill>
                <a:latin typeface="Public Sans"/>
                <a:ea typeface="Public Sans"/>
                <a:cs typeface="Public Sans"/>
                <a:sym typeface="Public Sans"/>
              </a:rPr>
              <a:t>Đây là phép toán quan trọng nhất trong ECC. Phép nhân vô hướng tính bội của điểm P bằng một số nguyên 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8444" r="0" b="0"/>
            </a:stretch>
          </a:blipFill>
        </p:spPr>
      </p:sp>
      <p:grpSp>
        <p:nvGrpSpPr>
          <p:cNvPr name="Group 3" id="3"/>
          <p:cNvGrpSpPr/>
          <p:nvPr/>
        </p:nvGrpSpPr>
        <p:grpSpPr>
          <a:xfrm rot="0">
            <a:off x="-6388211" y="-5535870"/>
            <a:ext cx="14135211" cy="10119133"/>
            <a:chOff x="0" y="0"/>
            <a:chExt cx="786013" cy="562692"/>
          </a:xfrm>
        </p:grpSpPr>
        <p:sp>
          <p:nvSpPr>
            <p:cNvPr name="Freeform 4" id="4"/>
            <p:cNvSpPr/>
            <p:nvPr/>
          </p:nvSpPr>
          <p:spPr>
            <a:xfrm flipH="false" flipV="false" rot="0">
              <a:off x="0" y="0"/>
              <a:ext cx="786013" cy="562692"/>
            </a:xfrm>
            <a:custGeom>
              <a:avLst/>
              <a:gdLst/>
              <a:ahLst/>
              <a:cxnLst/>
              <a:rect r="r" b="b" t="t" l="l"/>
              <a:pathLst>
                <a:path h="562692" w="786013">
                  <a:moveTo>
                    <a:pt x="786013" y="281346"/>
                  </a:moveTo>
                  <a:lnTo>
                    <a:pt x="582813" y="562692"/>
                  </a:lnTo>
                  <a:lnTo>
                    <a:pt x="203200" y="562692"/>
                  </a:lnTo>
                  <a:lnTo>
                    <a:pt x="0" y="281346"/>
                  </a:lnTo>
                  <a:lnTo>
                    <a:pt x="203200" y="0"/>
                  </a:lnTo>
                  <a:lnTo>
                    <a:pt x="582813" y="0"/>
                  </a:lnTo>
                  <a:lnTo>
                    <a:pt x="786013" y="281346"/>
                  </a:lnTo>
                  <a:close/>
                </a:path>
              </a:pathLst>
            </a:custGeom>
            <a:solidFill>
              <a:srgbClr val="B51F19"/>
            </a:solidFill>
          </p:spPr>
        </p:sp>
        <p:sp>
          <p:nvSpPr>
            <p:cNvPr name="TextBox 5" id="5"/>
            <p:cNvSpPr txBox="true"/>
            <p:nvPr/>
          </p:nvSpPr>
          <p:spPr>
            <a:xfrm>
              <a:off x="114300" y="-57150"/>
              <a:ext cx="557413" cy="619842"/>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2306113" y="6253799"/>
            <a:ext cx="7610964" cy="5057823"/>
            <a:chOff x="0" y="0"/>
            <a:chExt cx="846733" cy="562692"/>
          </a:xfrm>
        </p:grpSpPr>
        <p:sp>
          <p:nvSpPr>
            <p:cNvPr name="Freeform 7" id="7"/>
            <p:cNvSpPr/>
            <p:nvPr/>
          </p:nvSpPr>
          <p:spPr>
            <a:xfrm flipH="false" flipV="false" rot="0">
              <a:off x="0" y="0"/>
              <a:ext cx="846733" cy="562692"/>
            </a:xfrm>
            <a:custGeom>
              <a:avLst/>
              <a:gdLst/>
              <a:ahLst/>
              <a:cxnLst/>
              <a:rect r="r" b="b" t="t" l="l"/>
              <a:pathLst>
                <a:path h="562692" w="846733">
                  <a:moveTo>
                    <a:pt x="846733" y="281346"/>
                  </a:moveTo>
                  <a:lnTo>
                    <a:pt x="643533" y="562692"/>
                  </a:lnTo>
                  <a:lnTo>
                    <a:pt x="203200" y="562692"/>
                  </a:lnTo>
                  <a:lnTo>
                    <a:pt x="0" y="281346"/>
                  </a:lnTo>
                  <a:lnTo>
                    <a:pt x="203200" y="0"/>
                  </a:lnTo>
                  <a:lnTo>
                    <a:pt x="643533" y="0"/>
                  </a:lnTo>
                  <a:lnTo>
                    <a:pt x="846733" y="281346"/>
                  </a:lnTo>
                  <a:close/>
                </a:path>
              </a:pathLst>
            </a:custGeom>
            <a:solidFill>
              <a:srgbClr val="A10D00"/>
            </a:solidFill>
          </p:spPr>
        </p:sp>
        <p:sp>
          <p:nvSpPr>
            <p:cNvPr name="TextBox 8" id="8"/>
            <p:cNvSpPr txBox="true"/>
            <p:nvPr/>
          </p:nvSpPr>
          <p:spPr>
            <a:xfrm>
              <a:off x="114300" y="-57150"/>
              <a:ext cx="618133" cy="619842"/>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771734" y="8336924"/>
            <a:ext cx="6975266" cy="880627"/>
          </a:xfrm>
          <a:custGeom>
            <a:avLst/>
            <a:gdLst/>
            <a:ahLst/>
            <a:cxnLst/>
            <a:rect r="r" b="b" t="t" l="l"/>
            <a:pathLst>
              <a:path h="880627" w="6975266">
                <a:moveTo>
                  <a:pt x="0" y="0"/>
                </a:moveTo>
                <a:lnTo>
                  <a:pt x="6975266" y="0"/>
                </a:lnTo>
                <a:lnTo>
                  <a:pt x="6975266" y="880627"/>
                </a:lnTo>
                <a:lnTo>
                  <a:pt x="0" y="8806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2306113" y="1322286"/>
            <a:ext cx="10086031" cy="7642428"/>
            <a:chOff x="0" y="0"/>
            <a:chExt cx="617700" cy="468046"/>
          </a:xfrm>
        </p:grpSpPr>
        <p:sp>
          <p:nvSpPr>
            <p:cNvPr name="Freeform 11" id="11"/>
            <p:cNvSpPr/>
            <p:nvPr/>
          </p:nvSpPr>
          <p:spPr>
            <a:xfrm flipH="false" flipV="false" rot="0">
              <a:off x="0" y="0"/>
              <a:ext cx="617700" cy="468046"/>
            </a:xfrm>
            <a:custGeom>
              <a:avLst/>
              <a:gdLst/>
              <a:ahLst/>
              <a:cxnLst/>
              <a:rect r="r" b="b" t="t" l="l"/>
              <a:pathLst>
                <a:path h="468046" w="617700">
                  <a:moveTo>
                    <a:pt x="414500" y="0"/>
                  </a:moveTo>
                  <a:lnTo>
                    <a:pt x="0" y="0"/>
                  </a:lnTo>
                  <a:lnTo>
                    <a:pt x="203200" y="468046"/>
                  </a:lnTo>
                  <a:lnTo>
                    <a:pt x="617700" y="468046"/>
                  </a:lnTo>
                  <a:lnTo>
                    <a:pt x="414500" y="0"/>
                  </a:lnTo>
                  <a:close/>
                </a:path>
              </a:pathLst>
            </a:custGeom>
            <a:blipFill>
              <a:blip r:embed="rId5"/>
              <a:stretch>
                <a:fillRect l="0" t="-49042" r="0" b="-49042"/>
              </a:stretch>
            </a:blipFill>
            <a:ln w="142875" cap="sq">
              <a:solidFill>
                <a:srgbClr val="FFFFFF"/>
              </a:solidFill>
              <a:prstDash val="solid"/>
              <a:miter/>
            </a:ln>
          </p:spPr>
        </p:sp>
      </p:grpSp>
      <p:grpSp>
        <p:nvGrpSpPr>
          <p:cNvPr name="Group 12" id="12"/>
          <p:cNvGrpSpPr/>
          <p:nvPr/>
        </p:nvGrpSpPr>
        <p:grpSpPr>
          <a:xfrm rot="0">
            <a:off x="14564053" y="-1477201"/>
            <a:ext cx="5390494" cy="2982376"/>
            <a:chOff x="0" y="0"/>
            <a:chExt cx="7187325" cy="3976501"/>
          </a:xfrm>
        </p:grpSpPr>
        <p:grpSp>
          <p:nvGrpSpPr>
            <p:cNvPr name="Group 13" id="13"/>
            <p:cNvGrpSpPr/>
            <p:nvPr/>
          </p:nvGrpSpPr>
          <p:grpSpPr>
            <a:xfrm rot="-10800000">
              <a:off x="0" y="0"/>
              <a:ext cx="7187325" cy="3262226"/>
              <a:chOff x="0" y="0"/>
              <a:chExt cx="1239720" cy="562692"/>
            </a:xfrm>
          </p:grpSpPr>
          <p:sp>
            <p:nvSpPr>
              <p:cNvPr name="Freeform 14" id="14"/>
              <p:cNvSpPr/>
              <p:nvPr/>
            </p:nvSpPr>
            <p:spPr>
              <a:xfrm flipH="false" flipV="false" rot="0">
                <a:off x="0" y="0"/>
                <a:ext cx="1239720" cy="562692"/>
              </a:xfrm>
              <a:custGeom>
                <a:avLst/>
                <a:gdLst/>
                <a:ahLst/>
                <a:cxnLst/>
                <a:rect r="r" b="b" t="t" l="l"/>
                <a:pathLst>
                  <a:path h="562692" w="1239720">
                    <a:moveTo>
                      <a:pt x="1239720" y="281346"/>
                    </a:moveTo>
                    <a:lnTo>
                      <a:pt x="1036520" y="562692"/>
                    </a:lnTo>
                    <a:lnTo>
                      <a:pt x="203200" y="562692"/>
                    </a:lnTo>
                    <a:lnTo>
                      <a:pt x="0" y="281346"/>
                    </a:lnTo>
                    <a:lnTo>
                      <a:pt x="203200" y="0"/>
                    </a:lnTo>
                    <a:lnTo>
                      <a:pt x="1036520" y="0"/>
                    </a:lnTo>
                    <a:lnTo>
                      <a:pt x="1239720" y="281346"/>
                    </a:lnTo>
                    <a:close/>
                  </a:path>
                </a:pathLst>
              </a:custGeom>
              <a:solidFill>
                <a:srgbClr val="A10D00"/>
              </a:solidFill>
            </p:spPr>
          </p:sp>
          <p:sp>
            <p:nvSpPr>
              <p:cNvPr name="TextBox 15" id="15"/>
              <p:cNvSpPr txBox="true"/>
              <p:nvPr/>
            </p:nvSpPr>
            <p:spPr>
              <a:xfrm>
                <a:off x="114300" y="-57150"/>
                <a:ext cx="1011120" cy="619842"/>
              </a:xfrm>
              <a:prstGeom prst="rect">
                <a:avLst/>
              </a:prstGeom>
            </p:spPr>
            <p:txBody>
              <a:bodyPr anchor="ctr" rtlCol="false" tIns="50800" lIns="50800" bIns="50800" rIns="50800"/>
              <a:lstStyle/>
              <a:p>
                <a:pPr algn="ctr">
                  <a:lnSpc>
                    <a:spcPts val="3499"/>
                  </a:lnSpc>
                </a:pPr>
              </a:p>
            </p:txBody>
          </p:sp>
        </p:grpSp>
        <p:grpSp>
          <p:nvGrpSpPr>
            <p:cNvPr name="Group 16" id="16"/>
            <p:cNvGrpSpPr/>
            <p:nvPr/>
          </p:nvGrpSpPr>
          <p:grpSpPr>
            <a:xfrm rot="-10800000">
              <a:off x="2511062" y="2547952"/>
              <a:ext cx="3673400" cy="1428550"/>
              <a:chOff x="0" y="0"/>
              <a:chExt cx="1643297" cy="639062"/>
            </a:xfrm>
          </p:grpSpPr>
          <p:sp>
            <p:nvSpPr>
              <p:cNvPr name="Freeform 17" id="17"/>
              <p:cNvSpPr/>
              <p:nvPr/>
            </p:nvSpPr>
            <p:spPr>
              <a:xfrm flipH="false" flipV="false" rot="0">
                <a:off x="0" y="0"/>
                <a:ext cx="1643297" cy="639062"/>
              </a:xfrm>
              <a:custGeom>
                <a:avLst/>
                <a:gdLst/>
                <a:ahLst/>
                <a:cxnLst/>
                <a:rect r="r" b="b" t="t" l="l"/>
                <a:pathLst>
                  <a:path h="639062" w="1643297">
                    <a:moveTo>
                      <a:pt x="1643297" y="319531"/>
                    </a:moveTo>
                    <a:lnTo>
                      <a:pt x="1440097" y="639062"/>
                    </a:lnTo>
                    <a:lnTo>
                      <a:pt x="203200" y="639062"/>
                    </a:lnTo>
                    <a:lnTo>
                      <a:pt x="0" y="319531"/>
                    </a:lnTo>
                    <a:lnTo>
                      <a:pt x="203200" y="0"/>
                    </a:lnTo>
                    <a:lnTo>
                      <a:pt x="1440097" y="0"/>
                    </a:lnTo>
                    <a:lnTo>
                      <a:pt x="1643297" y="319531"/>
                    </a:lnTo>
                    <a:close/>
                  </a:path>
                </a:pathLst>
              </a:custGeom>
              <a:solidFill>
                <a:srgbClr val="B51F19"/>
              </a:solidFill>
              <a:ln w="57150" cap="sq">
                <a:solidFill>
                  <a:srgbClr val="FFFFFF"/>
                </a:solidFill>
                <a:prstDash val="solid"/>
                <a:miter/>
              </a:ln>
            </p:spPr>
          </p:sp>
          <p:sp>
            <p:nvSpPr>
              <p:cNvPr name="TextBox 18" id="18"/>
              <p:cNvSpPr txBox="true"/>
              <p:nvPr/>
            </p:nvSpPr>
            <p:spPr>
              <a:xfrm>
                <a:off x="114300" y="-57150"/>
                <a:ext cx="1414697" cy="696212"/>
              </a:xfrm>
              <a:prstGeom prst="rect">
                <a:avLst/>
              </a:prstGeom>
            </p:spPr>
            <p:txBody>
              <a:bodyPr anchor="ctr" rtlCol="false" tIns="50800" lIns="50800" bIns="50800" rIns="50800"/>
              <a:lstStyle/>
              <a:p>
                <a:pPr algn="ctr">
                  <a:lnSpc>
                    <a:spcPts val="3499"/>
                  </a:lnSpc>
                </a:pPr>
              </a:p>
            </p:txBody>
          </p:sp>
        </p:grpSp>
      </p:grpSp>
      <p:sp>
        <p:nvSpPr>
          <p:cNvPr name="Freeform 19" id="19"/>
          <p:cNvSpPr/>
          <p:nvPr/>
        </p:nvSpPr>
        <p:spPr>
          <a:xfrm flipH="false" flipV="false" rot="0">
            <a:off x="8216900" y="10018463"/>
            <a:ext cx="10873692" cy="1293159"/>
          </a:xfrm>
          <a:custGeom>
            <a:avLst/>
            <a:gdLst/>
            <a:ahLst/>
            <a:cxnLst/>
            <a:rect r="r" b="b" t="t" l="l"/>
            <a:pathLst>
              <a:path h="1293159" w="10873692">
                <a:moveTo>
                  <a:pt x="0" y="0"/>
                </a:moveTo>
                <a:lnTo>
                  <a:pt x="10873692" y="0"/>
                </a:lnTo>
                <a:lnTo>
                  <a:pt x="10873692" y="1293159"/>
                </a:lnTo>
                <a:lnTo>
                  <a:pt x="0" y="1293159"/>
                </a:lnTo>
                <a:lnTo>
                  <a:pt x="0" y="0"/>
                </a:lnTo>
                <a:close/>
              </a:path>
            </a:pathLst>
          </a:custGeom>
          <a:blipFill>
            <a:blip r:embed="rId6">
              <a:extLst>
                <a:ext uri="{96DAC541-7B7A-43D3-8B79-37D633B846F1}">
                  <asvg:svgBlip xmlns:asvg="http://schemas.microsoft.com/office/drawing/2016/SVG/main" r:embed="rId7"/>
                </a:ext>
              </a:extLst>
            </a:blip>
            <a:stretch>
              <a:fillRect l="0" t="-561128" r="0" b="0"/>
            </a:stretch>
          </a:blipFill>
        </p:spPr>
      </p:sp>
      <p:sp>
        <p:nvSpPr>
          <p:cNvPr name="Freeform 20" id="20"/>
          <p:cNvSpPr/>
          <p:nvPr/>
        </p:nvSpPr>
        <p:spPr>
          <a:xfrm flipH="true" flipV="false" rot="0">
            <a:off x="17043400" y="8777238"/>
            <a:ext cx="1752990" cy="1509762"/>
          </a:xfrm>
          <a:custGeom>
            <a:avLst/>
            <a:gdLst/>
            <a:ahLst/>
            <a:cxnLst/>
            <a:rect r="r" b="b" t="t" l="l"/>
            <a:pathLst>
              <a:path h="1509762" w="1752990">
                <a:moveTo>
                  <a:pt x="1752990" y="0"/>
                </a:moveTo>
                <a:lnTo>
                  <a:pt x="0" y="0"/>
                </a:lnTo>
                <a:lnTo>
                  <a:pt x="0" y="1509762"/>
                </a:lnTo>
                <a:lnTo>
                  <a:pt x="1752990" y="1509762"/>
                </a:lnTo>
                <a:lnTo>
                  <a:pt x="175299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17201961" y="7533472"/>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10">
              <a:extLst>
                <a:ext uri="{96DAC541-7B7A-43D3-8B79-37D633B846F1}">
                  <asvg:svgBlip xmlns:asvg="http://schemas.microsoft.com/office/drawing/2016/SVG/main" r:embed="rId11"/>
                </a:ext>
              </a:extLst>
            </a:blip>
            <a:stretch>
              <a:fillRect l="0" t="-23484" r="0" b="0"/>
            </a:stretch>
          </a:blipFill>
        </p:spPr>
      </p:sp>
      <p:sp>
        <p:nvSpPr>
          <p:cNvPr name="Freeform 22" id="22"/>
          <p:cNvSpPr/>
          <p:nvPr/>
        </p:nvSpPr>
        <p:spPr>
          <a:xfrm flipH="false" flipV="false" rot="0">
            <a:off x="1028700" y="528080"/>
            <a:ext cx="1533144" cy="289381"/>
          </a:xfrm>
          <a:custGeom>
            <a:avLst/>
            <a:gdLst/>
            <a:ahLst/>
            <a:cxnLst/>
            <a:rect r="r" b="b" t="t" l="l"/>
            <a:pathLst>
              <a:path h="289381" w="1533144">
                <a:moveTo>
                  <a:pt x="0" y="0"/>
                </a:moveTo>
                <a:lnTo>
                  <a:pt x="1533144" y="0"/>
                </a:lnTo>
                <a:lnTo>
                  <a:pt x="1533144" y="289381"/>
                </a:lnTo>
                <a:lnTo>
                  <a:pt x="0" y="2893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5449810" y="6858000"/>
            <a:ext cx="885980" cy="536756"/>
          </a:xfrm>
          <a:custGeom>
            <a:avLst/>
            <a:gdLst/>
            <a:ahLst/>
            <a:cxnLst/>
            <a:rect r="r" b="b" t="t" l="l"/>
            <a:pathLst>
              <a:path h="536756" w="885980">
                <a:moveTo>
                  <a:pt x="0" y="0"/>
                </a:moveTo>
                <a:lnTo>
                  <a:pt x="885980" y="0"/>
                </a:lnTo>
                <a:lnTo>
                  <a:pt x="885980" y="536756"/>
                </a:lnTo>
                <a:lnTo>
                  <a:pt x="0" y="5367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false" flipV="false" rot="0">
            <a:off x="-1854200" y="-373396"/>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5" id="25"/>
          <p:cNvSpPr/>
          <p:nvPr/>
        </p:nvSpPr>
        <p:spPr>
          <a:xfrm flipH="false" flipV="false" rot="0">
            <a:off x="16566627" y="-1709864"/>
            <a:ext cx="3098800" cy="2738564"/>
          </a:xfrm>
          <a:custGeom>
            <a:avLst/>
            <a:gdLst/>
            <a:ahLst/>
            <a:cxnLst/>
            <a:rect r="r" b="b" t="t" l="l"/>
            <a:pathLst>
              <a:path h="2738564" w="3098800">
                <a:moveTo>
                  <a:pt x="0" y="0"/>
                </a:moveTo>
                <a:lnTo>
                  <a:pt x="3098800" y="0"/>
                </a:lnTo>
                <a:lnTo>
                  <a:pt x="3098800" y="2738564"/>
                </a:lnTo>
                <a:lnTo>
                  <a:pt x="0" y="27385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6" id="26"/>
          <p:cNvSpPr/>
          <p:nvPr/>
        </p:nvSpPr>
        <p:spPr>
          <a:xfrm flipH="false" flipV="false" rot="0">
            <a:off x="17919895" y="9853727"/>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7" id="27"/>
          <p:cNvSpPr txBox="true"/>
          <p:nvPr/>
        </p:nvSpPr>
        <p:spPr>
          <a:xfrm rot="0">
            <a:off x="8001000" y="2655252"/>
            <a:ext cx="9042400" cy="322389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Tại sao phải cải tiến CP-ABE dựa trên RELIC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0" r="0" b="-18444"/>
            </a:stretch>
          </a:blipFill>
        </p:spPr>
      </p:sp>
      <p:sp>
        <p:nvSpPr>
          <p:cNvPr name="Freeform 3" id="3"/>
          <p:cNvSpPr/>
          <p:nvPr/>
        </p:nvSpPr>
        <p:spPr>
          <a:xfrm flipH="false" flipV="false" rot="0">
            <a:off x="1842158" y="1714500"/>
            <a:ext cx="2133017" cy="2315350"/>
          </a:xfrm>
          <a:custGeom>
            <a:avLst/>
            <a:gdLst/>
            <a:ahLst/>
            <a:cxnLst/>
            <a:rect r="r" b="b" t="t" l="l"/>
            <a:pathLst>
              <a:path h="2315350" w="2133017">
                <a:moveTo>
                  <a:pt x="0" y="0"/>
                </a:moveTo>
                <a:lnTo>
                  <a:pt x="2133016" y="0"/>
                </a:lnTo>
                <a:lnTo>
                  <a:pt x="2133016"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5400000">
            <a:off x="1942977" y="2042286"/>
            <a:ext cx="1931378" cy="1659778"/>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A10D00"/>
            </a:solidFill>
            <a:ln w="57150" cap="sq">
              <a:solidFill>
                <a:srgbClr val="FFFFFF"/>
              </a:solidFill>
              <a:prstDash val="solid"/>
              <a:miter/>
            </a:ln>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Freeform 7" id="7"/>
          <p:cNvSpPr/>
          <p:nvPr/>
        </p:nvSpPr>
        <p:spPr>
          <a:xfrm flipH="false" flipV="false" rot="0">
            <a:off x="5921254" y="1714500"/>
            <a:ext cx="2133017" cy="2315350"/>
          </a:xfrm>
          <a:custGeom>
            <a:avLst/>
            <a:gdLst/>
            <a:ahLst/>
            <a:cxnLst/>
            <a:rect r="r" b="b" t="t" l="l"/>
            <a:pathLst>
              <a:path h="2315350" w="2133017">
                <a:moveTo>
                  <a:pt x="0" y="0"/>
                </a:moveTo>
                <a:lnTo>
                  <a:pt x="2133017" y="0"/>
                </a:lnTo>
                <a:lnTo>
                  <a:pt x="2133017"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5400000">
            <a:off x="6022073" y="2042286"/>
            <a:ext cx="1931378" cy="1659778"/>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B51F19"/>
            </a:solidFill>
            <a:ln w="57150" cap="sq">
              <a:solidFill>
                <a:srgbClr val="FFFFFF"/>
              </a:solidFill>
              <a:prstDash val="solid"/>
              <a:miter/>
            </a:ln>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false" flipV="false" rot="0">
            <a:off x="9934454" y="1714500"/>
            <a:ext cx="2133017" cy="2315350"/>
          </a:xfrm>
          <a:custGeom>
            <a:avLst/>
            <a:gdLst/>
            <a:ahLst/>
            <a:cxnLst/>
            <a:rect r="r" b="b" t="t" l="l"/>
            <a:pathLst>
              <a:path h="2315350" w="2133017">
                <a:moveTo>
                  <a:pt x="0" y="0"/>
                </a:moveTo>
                <a:lnTo>
                  <a:pt x="2133017" y="0"/>
                </a:lnTo>
                <a:lnTo>
                  <a:pt x="2133017"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5400000">
            <a:off x="10035273" y="2042286"/>
            <a:ext cx="1931378" cy="1659778"/>
            <a:chOff x="0" y="0"/>
            <a:chExt cx="812800" cy="698500"/>
          </a:xfrm>
        </p:grpSpPr>
        <p:sp>
          <p:nvSpPr>
            <p:cNvPr name="Freeform 13" id="1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C92B26"/>
            </a:solidFill>
            <a:ln w="57150" cap="sq">
              <a:solidFill>
                <a:srgbClr val="FFFFFF"/>
              </a:solidFill>
              <a:prstDash val="solid"/>
              <a:miter/>
            </a:ln>
          </p:spPr>
        </p:sp>
        <p:sp>
          <p:nvSpPr>
            <p:cNvPr name="TextBox 14" id="14"/>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0">
            <a:off x="13947654" y="1714500"/>
            <a:ext cx="2133017" cy="2315350"/>
          </a:xfrm>
          <a:custGeom>
            <a:avLst/>
            <a:gdLst/>
            <a:ahLst/>
            <a:cxnLst/>
            <a:rect r="r" b="b" t="t" l="l"/>
            <a:pathLst>
              <a:path h="2315350" w="2133017">
                <a:moveTo>
                  <a:pt x="0" y="0"/>
                </a:moveTo>
                <a:lnTo>
                  <a:pt x="2133017" y="0"/>
                </a:lnTo>
                <a:lnTo>
                  <a:pt x="2133017" y="2315350"/>
                </a:lnTo>
                <a:lnTo>
                  <a:pt x="0" y="23153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6" id="16"/>
          <p:cNvGrpSpPr/>
          <p:nvPr/>
        </p:nvGrpSpPr>
        <p:grpSpPr>
          <a:xfrm rot="-5400000">
            <a:off x="14048473" y="2042286"/>
            <a:ext cx="1931378" cy="1659778"/>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DD3733"/>
            </a:solidFill>
            <a:ln w="57150" cap="sq">
              <a:solidFill>
                <a:srgbClr val="FFFFFF"/>
              </a:solidFill>
              <a:prstDash val="solid"/>
              <a:miter/>
            </a:ln>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3499"/>
                </a:lnSpc>
              </a:pPr>
            </a:p>
          </p:txBody>
        </p:sp>
      </p:grpSp>
      <p:grpSp>
        <p:nvGrpSpPr>
          <p:cNvPr name="Group 19" id="19"/>
          <p:cNvGrpSpPr/>
          <p:nvPr/>
        </p:nvGrpSpPr>
        <p:grpSpPr>
          <a:xfrm rot="0">
            <a:off x="-1431463" y="9429750"/>
            <a:ext cx="6079663" cy="2446670"/>
            <a:chOff x="0" y="0"/>
            <a:chExt cx="1398218" cy="562692"/>
          </a:xfrm>
        </p:grpSpPr>
        <p:sp>
          <p:nvSpPr>
            <p:cNvPr name="Freeform 20" id="20"/>
            <p:cNvSpPr/>
            <p:nvPr/>
          </p:nvSpPr>
          <p:spPr>
            <a:xfrm flipH="false" flipV="false" rot="0">
              <a:off x="0" y="0"/>
              <a:ext cx="1398218" cy="562692"/>
            </a:xfrm>
            <a:custGeom>
              <a:avLst/>
              <a:gdLst/>
              <a:ahLst/>
              <a:cxnLst/>
              <a:rect r="r" b="b" t="t" l="l"/>
              <a:pathLst>
                <a:path h="562692" w="1398218">
                  <a:moveTo>
                    <a:pt x="1398218" y="281346"/>
                  </a:moveTo>
                  <a:lnTo>
                    <a:pt x="1195018" y="562692"/>
                  </a:lnTo>
                  <a:lnTo>
                    <a:pt x="203200" y="562692"/>
                  </a:lnTo>
                  <a:lnTo>
                    <a:pt x="0" y="281346"/>
                  </a:lnTo>
                  <a:lnTo>
                    <a:pt x="203200" y="0"/>
                  </a:lnTo>
                  <a:lnTo>
                    <a:pt x="1195018" y="0"/>
                  </a:lnTo>
                  <a:lnTo>
                    <a:pt x="1398218" y="281346"/>
                  </a:lnTo>
                  <a:close/>
                </a:path>
              </a:pathLst>
            </a:custGeom>
            <a:solidFill>
              <a:srgbClr val="A10D00"/>
            </a:solidFill>
          </p:spPr>
        </p:sp>
        <p:sp>
          <p:nvSpPr>
            <p:cNvPr name="TextBox 21" id="21"/>
            <p:cNvSpPr txBox="true"/>
            <p:nvPr/>
          </p:nvSpPr>
          <p:spPr>
            <a:xfrm>
              <a:off x="114300" y="-57150"/>
              <a:ext cx="1169618" cy="619842"/>
            </a:xfrm>
            <a:prstGeom prst="rect">
              <a:avLst/>
            </a:prstGeom>
          </p:spPr>
          <p:txBody>
            <a:bodyPr anchor="ctr" rtlCol="false" tIns="50800" lIns="50800" bIns="50800" rIns="50800"/>
            <a:lstStyle/>
            <a:p>
              <a:pPr algn="ctr">
                <a:lnSpc>
                  <a:spcPts val="3499"/>
                </a:lnSpc>
              </a:pPr>
            </a:p>
          </p:txBody>
        </p:sp>
      </p:grpSp>
      <p:grpSp>
        <p:nvGrpSpPr>
          <p:cNvPr name="Group 22" id="22"/>
          <p:cNvGrpSpPr/>
          <p:nvPr/>
        </p:nvGrpSpPr>
        <p:grpSpPr>
          <a:xfrm rot="0">
            <a:off x="1244600" y="9940766"/>
            <a:ext cx="16014700" cy="1198000"/>
            <a:chOff x="0" y="0"/>
            <a:chExt cx="8542899" cy="639062"/>
          </a:xfrm>
        </p:grpSpPr>
        <p:sp>
          <p:nvSpPr>
            <p:cNvPr name="Freeform 23" id="23"/>
            <p:cNvSpPr/>
            <p:nvPr/>
          </p:nvSpPr>
          <p:spPr>
            <a:xfrm flipH="false" flipV="false" rot="0">
              <a:off x="0" y="0"/>
              <a:ext cx="8542899" cy="639062"/>
            </a:xfrm>
            <a:custGeom>
              <a:avLst/>
              <a:gdLst/>
              <a:ahLst/>
              <a:cxnLst/>
              <a:rect r="r" b="b" t="t" l="l"/>
              <a:pathLst>
                <a:path h="639062" w="8542899">
                  <a:moveTo>
                    <a:pt x="8542899" y="319531"/>
                  </a:moveTo>
                  <a:lnTo>
                    <a:pt x="8339699" y="639062"/>
                  </a:lnTo>
                  <a:lnTo>
                    <a:pt x="203200" y="639062"/>
                  </a:lnTo>
                  <a:lnTo>
                    <a:pt x="0" y="319531"/>
                  </a:lnTo>
                  <a:lnTo>
                    <a:pt x="203200" y="0"/>
                  </a:lnTo>
                  <a:lnTo>
                    <a:pt x="8339699" y="0"/>
                  </a:lnTo>
                  <a:lnTo>
                    <a:pt x="8542899" y="319531"/>
                  </a:lnTo>
                  <a:close/>
                </a:path>
              </a:pathLst>
            </a:custGeom>
            <a:solidFill>
              <a:srgbClr val="B51F19"/>
            </a:solidFill>
            <a:ln w="57150" cap="sq">
              <a:solidFill>
                <a:srgbClr val="FFFFFF"/>
              </a:solidFill>
              <a:prstDash val="solid"/>
              <a:miter/>
            </a:ln>
          </p:spPr>
        </p:sp>
        <p:sp>
          <p:nvSpPr>
            <p:cNvPr name="TextBox 24" id="24"/>
            <p:cNvSpPr txBox="true"/>
            <p:nvPr/>
          </p:nvSpPr>
          <p:spPr>
            <a:xfrm>
              <a:off x="114300" y="-57150"/>
              <a:ext cx="8314299" cy="696212"/>
            </a:xfrm>
            <a:prstGeom prst="rect">
              <a:avLst/>
            </a:prstGeom>
          </p:spPr>
          <p:txBody>
            <a:bodyPr anchor="ctr" rtlCol="false" tIns="50800" lIns="50800" bIns="50800" rIns="50800"/>
            <a:lstStyle/>
            <a:p>
              <a:pPr algn="ctr">
                <a:lnSpc>
                  <a:spcPts val="3499"/>
                </a:lnSpc>
              </a:pPr>
            </a:p>
          </p:txBody>
        </p:sp>
      </p:grpSp>
      <p:sp>
        <p:nvSpPr>
          <p:cNvPr name="Freeform 25" id="25"/>
          <p:cNvSpPr/>
          <p:nvPr/>
        </p:nvSpPr>
        <p:spPr>
          <a:xfrm flipH="false" flipV="false" rot="5400000">
            <a:off x="-1086039" y="-347164"/>
            <a:ext cx="2172079" cy="690405"/>
          </a:xfrm>
          <a:custGeom>
            <a:avLst/>
            <a:gdLst/>
            <a:ahLst/>
            <a:cxnLst/>
            <a:rect r="r" b="b" t="t" l="l"/>
            <a:pathLst>
              <a:path h="690405" w="2172079">
                <a:moveTo>
                  <a:pt x="0" y="0"/>
                </a:moveTo>
                <a:lnTo>
                  <a:pt x="2172078" y="0"/>
                </a:lnTo>
                <a:lnTo>
                  <a:pt x="2172078" y="690405"/>
                </a:lnTo>
                <a:lnTo>
                  <a:pt x="0" y="690405"/>
                </a:lnTo>
                <a:lnTo>
                  <a:pt x="0" y="0"/>
                </a:lnTo>
                <a:close/>
              </a:path>
            </a:pathLst>
          </a:custGeom>
          <a:blipFill>
            <a:blip r:embed="rId5">
              <a:extLst>
                <a:ext uri="{96DAC541-7B7A-43D3-8B79-37D633B846F1}">
                  <asvg:svgBlip xmlns:asvg="http://schemas.microsoft.com/office/drawing/2016/SVG/main" r:embed="rId6"/>
                </a:ext>
              </a:extLst>
            </a:blip>
            <a:stretch>
              <a:fillRect l="0" t="-23484" r="0" b="0"/>
            </a:stretch>
          </a:blipFill>
        </p:spPr>
      </p:sp>
      <p:grpSp>
        <p:nvGrpSpPr>
          <p:cNvPr name="Group 26" id="26"/>
          <p:cNvGrpSpPr/>
          <p:nvPr/>
        </p:nvGrpSpPr>
        <p:grpSpPr>
          <a:xfrm rot="-10800000">
            <a:off x="14183347" y="-1362592"/>
            <a:ext cx="5119583" cy="2446670"/>
            <a:chOff x="0" y="0"/>
            <a:chExt cx="1177416" cy="562692"/>
          </a:xfrm>
        </p:grpSpPr>
        <p:sp>
          <p:nvSpPr>
            <p:cNvPr name="Freeform 27" id="27"/>
            <p:cNvSpPr/>
            <p:nvPr/>
          </p:nvSpPr>
          <p:spPr>
            <a:xfrm flipH="false" flipV="false" rot="0">
              <a:off x="0" y="0"/>
              <a:ext cx="1177416" cy="562692"/>
            </a:xfrm>
            <a:custGeom>
              <a:avLst/>
              <a:gdLst/>
              <a:ahLst/>
              <a:cxnLst/>
              <a:rect r="r" b="b" t="t" l="l"/>
              <a:pathLst>
                <a:path h="562692" w="1177416">
                  <a:moveTo>
                    <a:pt x="1177416" y="281346"/>
                  </a:moveTo>
                  <a:lnTo>
                    <a:pt x="974216" y="562692"/>
                  </a:lnTo>
                  <a:lnTo>
                    <a:pt x="203200" y="562692"/>
                  </a:lnTo>
                  <a:lnTo>
                    <a:pt x="0" y="281346"/>
                  </a:lnTo>
                  <a:lnTo>
                    <a:pt x="203200" y="0"/>
                  </a:lnTo>
                  <a:lnTo>
                    <a:pt x="974216" y="0"/>
                  </a:lnTo>
                  <a:lnTo>
                    <a:pt x="1177416" y="281346"/>
                  </a:lnTo>
                  <a:close/>
                </a:path>
              </a:pathLst>
            </a:custGeom>
            <a:solidFill>
              <a:srgbClr val="A10D00"/>
            </a:solidFill>
          </p:spPr>
        </p:sp>
        <p:sp>
          <p:nvSpPr>
            <p:cNvPr name="TextBox 28" id="28"/>
            <p:cNvSpPr txBox="true"/>
            <p:nvPr/>
          </p:nvSpPr>
          <p:spPr>
            <a:xfrm>
              <a:off x="114300" y="-57150"/>
              <a:ext cx="948816" cy="619842"/>
            </a:xfrm>
            <a:prstGeom prst="rect">
              <a:avLst/>
            </a:prstGeom>
          </p:spPr>
          <p:txBody>
            <a:bodyPr anchor="ctr" rtlCol="false" tIns="50800" lIns="50800" bIns="50800" rIns="50800"/>
            <a:lstStyle/>
            <a:p>
              <a:pPr algn="ctr">
                <a:lnSpc>
                  <a:spcPts val="3499"/>
                </a:lnSpc>
              </a:pPr>
            </a:p>
          </p:txBody>
        </p:sp>
      </p:grpSp>
      <p:grpSp>
        <p:nvGrpSpPr>
          <p:cNvPr name="Group 29" id="29"/>
          <p:cNvGrpSpPr/>
          <p:nvPr/>
        </p:nvGrpSpPr>
        <p:grpSpPr>
          <a:xfrm rot="-10800000">
            <a:off x="11533067" y="-624938"/>
            <a:ext cx="5726233" cy="1198000"/>
            <a:chOff x="0" y="0"/>
            <a:chExt cx="3054608" cy="639062"/>
          </a:xfrm>
        </p:grpSpPr>
        <p:sp>
          <p:nvSpPr>
            <p:cNvPr name="Freeform 30" id="30"/>
            <p:cNvSpPr/>
            <p:nvPr/>
          </p:nvSpPr>
          <p:spPr>
            <a:xfrm flipH="false" flipV="false" rot="0">
              <a:off x="0" y="0"/>
              <a:ext cx="3054608" cy="639062"/>
            </a:xfrm>
            <a:custGeom>
              <a:avLst/>
              <a:gdLst/>
              <a:ahLst/>
              <a:cxnLst/>
              <a:rect r="r" b="b" t="t" l="l"/>
              <a:pathLst>
                <a:path h="639062" w="3054608">
                  <a:moveTo>
                    <a:pt x="3054608" y="319531"/>
                  </a:moveTo>
                  <a:lnTo>
                    <a:pt x="2851408" y="639062"/>
                  </a:lnTo>
                  <a:lnTo>
                    <a:pt x="203200" y="639062"/>
                  </a:lnTo>
                  <a:lnTo>
                    <a:pt x="0" y="319531"/>
                  </a:lnTo>
                  <a:lnTo>
                    <a:pt x="203200" y="0"/>
                  </a:lnTo>
                  <a:lnTo>
                    <a:pt x="2851408" y="0"/>
                  </a:lnTo>
                  <a:lnTo>
                    <a:pt x="3054608" y="319531"/>
                  </a:lnTo>
                  <a:close/>
                </a:path>
              </a:pathLst>
            </a:custGeom>
            <a:solidFill>
              <a:srgbClr val="B51F19"/>
            </a:solidFill>
            <a:ln w="57150" cap="sq">
              <a:solidFill>
                <a:srgbClr val="FFFFFF"/>
              </a:solidFill>
              <a:prstDash val="solid"/>
              <a:miter/>
            </a:ln>
          </p:spPr>
        </p:sp>
        <p:sp>
          <p:nvSpPr>
            <p:cNvPr name="TextBox 31" id="31"/>
            <p:cNvSpPr txBox="true"/>
            <p:nvPr/>
          </p:nvSpPr>
          <p:spPr>
            <a:xfrm>
              <a:off x="114300" y="-57150"/>
              <a:ext cx="2826008" cy="696212"/>
            </a:xfrm>
            <a:prstGeom prst="rect">
              <a:avLst/>
            </a:prstGeom>
          </p:spPr>
          <p:txBody>
            <a:bodyPr anchor="ctr" rtlCol="false" tIns="50800" lIns="50800" bIns="50800" rIns="50800"/>
            <a:lstStyle/>
            <a:p>
              <a:pPr algn="ctr">
                <a:lnSpc>
                  <a:spcPts val="3499"/>
                </a:lnSpc>
              </a:pPr>
            </a:p>
          </p:txBody>
        </p:sp>
      </p:grpSp>
      <p:sp>
        <p:nvSpPr>
          <p:cNvPr name="Freeform 32" id="32"/>
          <p:cNvSpPr/>
          <p:nvPr/>
        </p:nvSpPr>
        <p:spPr>
          <a:xfrm flipH="false" flipV="false" rot="0">
            <a:off x="16990631" y="-1654487"/>
            <a:ext cx="3098800" cy="2738564"/>
          </a:xfrm>
          <a:custGeom>
            <a:avLst/>
            <a:gdLst/>
            <a:ahLst/>
            <a:cxnLst/>
            <a:rect r="r" b="b" t="t" l="l"/>
            <a:pathLst>
              <a:path h="2738564" w="3098800">
                <a:moveTo>
                  <a:pt x="0" y="0"/>
                </a:moveTo>
                <a:lnTo>
                  <a:pt x="3098800" y="0"/>
                </a:lnTo>
                <a:lnTo>
                  <a:pt x="3098800" y="2738565"/>
                </a:lnTo>
                <a:lnTo>
                  <a:pt x="0" y="27385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0">
            <a:off x="17597510" y="-464532"/>
            <a:ext cx="1196074" cy="1037594"/>
          </a:xfrm>
          <a:custGeom>
            <a:avLst/>
            <a:gdLst/>
            <a:ahLst/>
            <a:cxnLst/>
            <a:rect r="r" b="b" t="t" l="l"/>
            <a:pathLst>
              <a:path h="1037594" w="1196074">
                <a:moveTo>
                  <a:pt x="0" y="0"/>
                </a:moveTo>
                <a:lnTo>
                  <a:pt x="1196075" y="0"/>
                </a:lnTo>
                <a:lnTo>
                  <a:pt x="1196075" y="1037594"/>
                </a:lnTo>
                <a:lnTo>
                  <a:pt x="0" y="10375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4" id="34"/>
          <p:cNvSpPr/>
          <p:nvPr/>
        </p:nvSpPr>
        <p:spPr>
          <a:xfrm flipH="false" flipV="false" rot="0">
            <a:off x="14871582" y="10072240"/>
            <a:ext cx="1992249" cy="4114800"/>
          </a:xfrm>
          <a:custGeom>
            <a:avLst/>
            <a:gdLst/>
            <a:ahLst/>
            <a:cxnLst/>
            <a:rect r="r" b="b" t="t" l="l"/>
            <a:pathLst>
              <a:path h="4114800" w="1992249">
                <a:moveTo>
                  <a:pt x="0" y="0"/>
                </a:moveTo>
                <a:lnTo>
                  <a:pt x="1992249" y="0"/>
                </a:lnTo>
                <a:lnTo>
                  <a:pt x="1992249"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5" id="35"/>
          <p:cNvSpPr/>
          <p:nvPr/>
        </p:nvSpPr>
        <p:spPr>
          <a:xfrm flipH="false" flipV="false" rot="0">
            <a:off x="2501974" y="2502085"/>
            <a:ext cx="813384" cy="740180"/>
          </a:xfrm>
          <a:custGeom>
            <a:avLst/>
            <a:gdLst/>
            <a:ahLst/>
            <a:cxnLst/>
            <a:rect r="r" b="b" t="t" l="l"/>
            <a:pathLst>
              <a:path h="740180" w="813384">
                <a:moveTo>
                  <a:pt x="0" y="0"/>
                </a:moveTo>
                <a:lnTo>
                  <a:pt x="813384" y="0"/>
                </a:lnTo>
                <a:lnTo>
                  <a:pt x="813384" y="740180"/>
                </a:lnTo>
                <a:lnTo>
                  <a:pt x="0" y="7401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6" id="36"/>
          <p:cNvSpPr/>
          <p:nvPr/>
        </p:nvSpPr>
        <p:spPr>
          <a:xfrm flipH="false" flipV="false" rot="0">
            <a:off x="6605956" y="2465458"/>
            <a:ext cx="763612" cy="813435"/>
          </a:xfrm>
          <a:custGeom>
            <a:avLst/>
            <a:gdLst/>
            <a:ahLst/>
            <a:cxnLst/>
            <a:rect r="r" b="b" t="t" l="l"/>
            <a:pathLst>
              <a:path h="813435" w="763612">
                <a:moveTo>
                  <a:pt x="0" y="0"/>
                </a:moveTo>
                <a:lnTo>
                  <a:pt x="763612" y="0"/>
                </a:lnTo>
                <a:lnTo>
                  <a:pt x="763612" y="813435"/>
                </a:lnTo>
                <a:lnTo>
                  <a:pt x="0" y="8134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37" id="37"/>
          <p:cNvSpPr/>
          <p:nvPr/>
        </p:nvSpPr>
        <p:spPr>
          <a:xfrm flipH="false" flipV="false" rot="0">
            <a:off x="10594245" y="2502062"/>
            <a:ext cx="813435" cy="740226"/>
          </a:xfrm>
          <a:custGeom>
            <a:avLst/>
            <a:gdLst/>
            <a:ahLst/>
            <a:cxnLst/>
            <a:rect r="r" b="b" t="t" l="l"/>
            <a:pathLst>
              <a:path h="740226" w="813435">
                <a:moveTo>
                  <a:pt x="0" y="0"/>
                </a:moveTo>
                <a:lnTo>
                  <a:pt x="813435" y="0"/>
                </a:lnTo>
                <a:lnTo>
                  <a:pt x="813435" y="740226"/>
                </a:lnTo>
                <a:lnTo>
                  <a:pt x="0" y="74022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38" id="38"/>
          <p:cNvSpPr/>
          <p:nvPr/>
        </p:nvSpPr>
        <p:spPr>
          <a:xfrm flipH="false" flipV="false" rot="0">
            <a:off x="14607445" y="2424618"/>
            <a:ext cx="813435" cy="895114"/>
          </a:xfrm>
          <a:custGeom>
            <a:avLst/>
            <a:gdLst/>
            <a:ahLst/>
            <a:cxnLst/>
            <a:rect r="r" b="b" t="t" l="l"/>
            <a:pathLst>
              <a:path h="895114" w="813435">
                <a:moveTo>
                  <a:pt x="0" y="0"/>
                </a:moveTo>
                <a:lnTo>
                  <a:pt x="813435" y="0"/>
                </a:lnTo>
                <a:lnTo>
                  <a:pt x="813435" y="895114"/>
                </a:lnTo>
                <a:lnTo>
                  <a:pt x="0" y="89511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39" id="39"/>
          <p:cNvSpPr txBox="true"/>
          <p:nvPr/>
        </p:nvSpPr>
        <p:spPr>
          <a:xfrm rot="0">
            <a:off x="939800" y="643255"/>
            <a:ext cx="9601200" cy="1071245"/>
          </a:xfrm>
          <a:prstGeom prst="rect">
            <a:avLst/>
          </a:prstGeom>
        </p:spPr>
        <p:txBody>
          <a:bodyPr anchor="t" rtlCol="false" tIns="0" lIns="0" bIns="0" rIns="0">
            <a:spAutoFit/>
          </a:bodyPr>
          <a:lstStyle/>
          <a:p>
            <a:pPr algn="l">
              <a:lnSpc>
                <a:spcPts val="8499"/>
              </a:lnSpc>
            </a:pPr>
            <a:r>
              <a:rPr lang="en-US" sz="6799" b="true">
                <a:solidFill>
                  <a:srgbClr val="1D1A1B"/>
                </a:solidFill>
                <a:latin typeface="Public Sans Bold"/>
                <a:ea typeface="Public Sans Bold"/>
                <a:cs typeface="Public Sans Bold"/>
                <a:sym typeface="Public Sans Bold"/>
              </a:rPr>
              <a:t>Các vấn đề của CP-ABE</a:t>
            </a:r>
          </a:p>
        </p:txBody>
      </p:sp>
      <p:grpSp>
        <p:nvGrpSpPr>
          <p:cNvPr name="Group 40" id="40"/>
          <p:cNvGrpSpPr/>
          <p:nvPr/>
        </p:nvGrpSpPr>
        <p:grpSpPr>
          <a:xfrm rot="0">
            <a:off x="939800" y="4367600"/>
            <a:ext cx="3937732" cy="4824095"/>
            <a:chOff x="0" y="0"/>
            <a:chExt cx="5250309" cy="6432127"/>
          </a:xfrm>
        </p:grpSpPr>
        <p:sp>
          <p:nvSpPr>
            <p:cNvPr name="TextBox 41" id="41"/>
            <p:cNvSpPr txBox="true"/>
            <p:nvPr/>
          </p:nvSpPr>
          <p:spPr>
            <a:xfrm rot="0">
              <a:off x="0" y="721783"/>
              <a:ext cx="5250309" cy="5710343"/>
            </a:xfrm>
            <a:prstGeom prst="rect">
              <a:avLst/>
            </a:prstGeom>
          </p:spPr>
          <p:txBody>
            <a:bodyPr anchor="t" rtlCol="false" tIns="0" lIns="0" bIns="0" rIns="0">
              <a:spAutoFit/>
            </a:bodyPr>
            <a:lstStyle/>
            <a:p>
              <a:pPr algn="ctr">
                <a:lnSpc>
                  <a:spcPts val="3080"/>
                </a:lnSpc>
              </a:pPr>
              <a:r>
                <a:rPr lang="en-US" sz="2200">
                  <a:solidFill>
                    <a:srgbClr val="1D1A1B"/>
                  </a:solidFill>
                  <a:latin typeface="Public Sans"/>
                  <a:ea typeface="Public Sans"/>
                  <a:cs typeface="Public Sans"/>
                  <a:sym typeface="Public Sans"/>
                </a:rPr>
                <a:t>Thư viện PBC (Pairing-Based Cryptography) mà CP-ABE truyền thống dựa vào có mức độ bảo mật thấp (80-bit). Mức độ bảo mật này không còn đủ để đáp ứng các yêu cầu bảo mật hiện nay, và nó dễ bị tấn công. Trong khi đó, RELIC cung cấp mức bảo mật cao hơn (128-bit, 192-bit, và 256-bit)</a:t>
              </a:r>
            </a:p>
          </p:txBody>
        </p:sp>
        <p:sp>
          <p:nvSpPr>
            <p:cNvPr name="TextBox 42" id="42"/>
            <p:cNvSpPr txBox="true"/>
            <p:nvPr/>
          </p:nvSpPr>
          <p:spPr>
            <a:xfrm rot="0">
              <a:off x="259278" y="-57150"/>
              <a:ext cx="4731753" cy="556683"/>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Mức độ bảo mật thấp</a:t>
              </a:r>
            </a:p>
          </p:txBody>
        </p:sp>
      </p:grpSp>
      <p:grpSp>
        <p:nvGrpSpPr>
          <p:cNvPr name="Group 43" id="43"/>
          <p:cNvGrpSpPr/>
          <p:nvPr/>
        </p:nvGrpSpPr>
        <p:grpSpPr>
          <a:xfrm rot="0">
            <a:off x="5298342" y="4367600"/>
            <a:ext cx="3378840" cy="4824095"/>
            <a:chOff x="0" y="0"/>
            <a:chExt cx="4505121" cy="6432127"/>
          </a:xfrm>
        </p:grpSpPr>
        <p:sp>
          <p:nvSpPr>
            <p:cNvPr name="TextBox 44" id="44"/>
            <p:cNvSpPr txBox="true"/>
            <p:nvPr/>
          </p:nvSpPr>
          <p:spPr>
            <a:xfrm rot="0">
              <a:off x="0" y="721783"/>
              <a:ext cx="4505121" cy="5710343"/>
            </a:xfrm>
            <a:prstGeom prst="rect">
              <a:avLst/>
            </a:prstGeom>
          </p:spPr>
          <p:txBody>
            <a:bodyPr anchor="t" rtlCol="false" tIns="0" lIns="0" bIns="0" rIns="0">
              <a:spAutoFit/>
            </a:bodyPr>
            <a:lstStyle/>
            <a:p>
              <a:pPr algn="ctr">
                <a:lnSpc>
                  <a:spcPts val="3080"/>
                </a:lnSpc>
              </a:pPr>
              <a:r>
                <a:rPr lang="en-US" sz="2200">
                  <a:solidFill>
                    <a:srgbClr val="1D1A1B"/>
                  </a:solidFill>
                  <a:latin typeface="Public Sans"/>
                  <a:ea typeface="Public Sans"/>
                  <a:cs typeface="Public Sans"/>
                  <a:sym typeface="Public Sans"/>
                </a:rPr>
                <a:t> Thư viện PBC đã không được cập nhật trong một thời gian dài, trong khi RELIC là một thư viện đang được phát triển và liên tục được cải tiến6. Điều này đảm bảo rằng RELIC có thể đáp ứng được các yêu cầu bảo mật và hiệu năng trong tương lai.</a:t>
              </a:r>
            </a:p>
          </p:txBody>
        </p:sp>
        <p:sp>
          <p:nvSpPr>
            <p:cNvPr name="TextBox 45" id="45"/>
            <p:cNvSpPr txBox="true"/>
            <p:nvPr/>
          </p:nvSpPr>
          <p:spPr>
            <a:xfrm rot="0">
              <a:off x="222478" y="-57150"/>
              <a:ext cx="4060164" cy="556683"/>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Vấn đề cập nhật</a:t>
              </a:r>
            </a:p>
          </p:txBody>
        </p:sp>
      </p:grpSp>
      <p:grpSp>
        <p:nvGrpSpPr>
          <p:cNvPr name="Group 46" id="46"/>
          <p:cNvGrpSpPr/>
          <p:nvPr/>
        </p:nvGrpSpPr>
        <p:grpSpPr>
          <a:xfrm rot="0">
            <a:off x="9445212" y="4367600"/>
            <a:ext cx="3340649" cy="4090670"/>
            <a:chOff x="0" y="0"/>
            <a:chExt cx="4454199" cy="5454227"/>
          </a:xfrm>
        </p:grpSpPr>
        <p:sp>
          <p:nvSpPr>
            <p:cNvPr name="TextBox 47" id="47"/>
            <p:cNvSpPr txBox="true"/>
            <p:nvPr/>
          </p:nvSpPr>
          <p:spPr>
            <a:xfrm rot="0">
              <a:off x="0" y="1305983"/>
              <a:ext cx="4454199" cy="4148243"/>
            </a:xfrm>
            <a:prstGeom prst="rect">
              <a:avLst/>
            </a:prstGeom>
          </p:spPr>
          <p:txBody>
            <a:bodyPr anchor="t" rtlCol="false" tIns="0" lIns="0" bIns="0" rIns="0">
              <a:spAutoFit/>
            </a:bodyPr>
            <a:lstStyle/>
            <a:p>
              <a:pPr algn="ctr">
                <a:lnSpc>
                  <a:spcPts val="3080"/>
                </a:lnSpc>
              </a:pPr>
              <a:r>
                <a:rPr lang="en-US" sz="2200">
                  <a:solidFill>
                    <a:srgbClr val="1D1A1B"/>
                  </a:solidFill>
                  <a:latin typeface="Public Sans"/>
                  <a:ea typeface="Public Sans"/>
                  <a:cs typeface="Public Sans"/>
                  <a:sym typeface="Public Sans"/>
                </a:rPr>
                <a:t>CP-ABE có thời gian giải mã chậm do các phép toán tốn kém như ghép cặp và nhân vô hướng, RELIC được thiết kế để có hiệu năng cao, cung cấp các phép toán mật mã nhanh hơn PBC</a:t>
              </a:r>
            </a:p>
          </p:txBody>
        </p:sp>
        <p:sp>
          <p:nvSpPr>
            <p:cNvPr name="TextBox 48" id="48"/>
            <p:cNvSpPr txBox="true"/>
            <p:nvPr/>
          </p:nvSpPr>
          <p:spPr>
            <a:xfrm rot="0">
              <a:off x="219963" y="-57150"/>
              <a:ext cx="4014272" cy="1140883"/>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Chi phí tính toán cao</a:t>
              </a:r>
            </a:p>
          </p:txBody>
        </p:sp>
      </p:grpSp>
      <p:grpSp>
        <p:nvGrpSpPr>
          <p:cNvPr name="Group 49" id="49"/>
          <p:cNvGrpSpPr/>
          <p:nvPr/>
        </p:nvGrpSpPr>
        <p:grpSpPr>
          <a:xfrm rot="0">
            <a:off x="13230107" y="4367600"/>
            <a:ext cx="3419593" cy="4090670"/>
            <a:chOff x="0" y="0"/>
            <a:chExt cx="4559458" cy="5454227"/>
          </a:xfrm>
        </p:grpSpPr>
        <p:sp>
          <p:nvSpPr>
            <p:cNvPr name="TextBox 50" id="50"/>
            <p:cNvSpPr txBox="true"/>
            <p:nvPr/>
          </p:nvSpPr>
          <p:spPr>
            <a:xfrm rot="0">
              <a:off x="0" y="1305983"/>
              <a:ext cx="4559458" cy="4148243"/>
            </a:xfrm>
            <a:prstGeom prst="rect">
              <a:avLst/>
            </a:prstGeom>
          </p:spPr>
          <p:txBody>
            <a:bodyPr anchor="t" rtlCol="false" tIns="0" lIns="0" bIns="0" rIns="0">
              <a:spAutoFit/>
            </a:bodyPr>
            <a:lstStyle/>
            <a:p>
              <a:pPr algn="ctr">
                <a:lnSpc>
                  <a:spcPts val="3080"/>
                </a:lnSpc>
              </a:pPr>
              <a:r>
                <a:rPr lang="en-US" sz="2200">
                  <a:solidFill>
                    <a:srgbClr val="1D1A1B"/>
                  </a:solidFill>
                  <a:latin typeface="Public Sans"/>
                  <a:ea typeface="Public Sans"/>
                  <a:cs typeface="Public Sans"/>
                  <a:sym typeface="Public Sans"/>
                </a:rPr>
                <a:t>CP-ABE có thể quá nặng về tính toán đối với các thiết bị IoT, Việc sử dụng RELIC, với hiệu năng tốt hơn, có thể giúp triển khai CP-ABE trên các thiết bị có tài nguyên hạn chế hiệu quả hơn</a:t>
              </a:r>
            </a:p>
          </p:txBody>
        </p:sp>
        <p:sp>
          <p:nvSpPr>
            <p:cNvPr name="TextBox 51" id="51"/>
            <p:cNvSpPr txBox="true"/>
            <p:nvPr/>
          </p:nvSpPr>
          <p:spPr>
            <a:xfrm rot="0">
              <a:off x="220960" y="-57150"/>
              <a:ext cx="4117538" cy="1140883"/>
            </a:xfrm>
            <a:prstGeom prst="rect">
              <a:avLst/>
            </a:prstGeom>
          </p:spPr>
          <p:txBody>
            <a:bodyPr anchor="t" rtlCol="false" tIns="0" lIns="0" bIns="0" rIns="0">
              <a:spAutoFit/>
            </a:bodyPr>
            <a:lstStyle/>
            <a:p>
              <a:pPr algn="ctr">
                <a:lnSpc>
                  <a:spcPts val="3499"/>
                </a:lnSpc>
              </a:pPr>
              <a:r>
                <a:rPr lang="en-US" sz="2499" b="true">
                  <a:solidFill>
                    <a:srgbClr val="1D1A1B"/>
                  </a:solidFill>
                  <a:latin typeface="Public Sans Bold"/>
                  <a:ea typeface="Public Sans Bold"/>
                  <a:cs typeface="Public Sans Bold"/>
                  <a:sym typeface="Public Sans Bold"/>
                </a:rPr>
                <a:t>Khả năng hoạt động trên thiết bị hạn chế</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DAGbdFgIkbU</dc:identifier>
  <dcterms:modified xsi:type="dcterms:W3CDTF">2011-08-01T06:04:30Z</dcterms:modified>
  <cp:revision>1</cp:revision>
  <dc:title>Báo cáo ngày 7/1/2025</dc:title>
</cp:coreProperties>
</file>