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no"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7"/>
    <p:sldId id="257" r:id="rId38"/>
    <p:sldId id="258" r:id="rId39"/>
    <p:sldId id="259" r:id="rId40"/>
    <p:sldId id="260" r:id="rId41"/>
    <p:sldId id="261" r:id="rId42"/>
    <p:sldId id="262" r:id="rId43"/>
    <p:sldId id="263" r:id="rId44"/>
    <p:sldId id="264" r:id="rId45"/>
    <p:sldId id="265" r:id="rId46"/>
    <p:sldId id="266" r:id="rId47"/>
    <p:sldId id="267" r:id="rId48"/>
    <p:sldId id="268" r:id="rId49"/>
    <p:sldId id="269" r:id="rId50"/>
    <p:sldId id="270" r:id="rId51"/>
  </p:sldIdLst>
  <p:sldSz cx="18288000" cy="10287000"/>
  <p:notesSz cx="6858000" cy="9144000"/>
  <p:embeddedFontLst>
    <p:embeddedFont>
      <p:font typeface="Norwester" charset="1" panose="00000506000000000000"/>
      <p:regular r:id="rId6"/>
    </p:embeddedFont>
    <p:embeddedFont>
      <p:font typeface="Bebas Neue" charset="1" panose="00000500000000000000"/>
      <p:regular r:id="rId7"/>
    </p:embeddedFont>
    <p:embeddedFont>
      <p:font typeface="Bebas Neue Bold" charset="1" panose="020B0606020202050201"/>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Cardo" charset="1" panose="02020600000000000000"/>
      <p:regular r:id="rId13"/>
    </p:embeddedFont>
    <p:embeddedFont>
      <p:font typeface="Cardo Bold" charset="1" panose="02020804080000020003"/>
      <p:regular r:id="rId14"/>
    </p:embeddedFont>
    <p:embeddedFont>
      <p:font typeface="Cardo Italics" charset="1" panose="02020600000000000000"/>
      <p:regular r:id="rId15"/>
    </p:embeddedFont>
    <p:embeddedFont>
      <p:font typeface="DM Sans" charset="1" panose="00000000000000000000"/>
      <p:regular r:id="rId16"/>
    </p:embeddedFont>
    <p:embeddedFont>
      <p:font typeface="DM Sans Bold" charset="1" panose="00000000000000000000"/>
      <p:regular r:id="rId17"/>
    </p:embeddedFont>
    <p:embeddedFont>
      <p:font typeface="DM Sans Italics" charset="1" panose="00000000000000000000"/>
      <p:regular r:id="rId18"/>
    </p:embeddedFont>
    <p:embeddedFont>
      <p:font typeface="DM Sans Bold Italics" charset="1" panose="00000000000000000000"/>
      <p:regular r:id="rId19"/>
    </p:embeddedFont>
    <p:embeddedFont>
      <p:font typeface="Gagalin" charset="1" panose="00000500000000000000"/>
      <p:regular r:id="rId20"/>
    </p:embeddedFont>
    <p:embeddedFont>
      <p:font typeface="Futura" charset="1" panose="020B0502020204020303"/>
      <p:regular r:id="rId21"/>
    </p:embeddedFont>
    <p:embeddedFont>
      <p:font typeface="Futura Bold" charset="1" panose="020B0702020204020203"/>
      <p:regular r:id="rId22"/>
    </p:embeddedFont>
    <p:embeddedFont>
      <p:font typeface="Futura Italics" charset="1" panose="020B0502020204090303"/>
      <p:regular r:id="rId23"/>
    </p:embeddedFont>
    <p:embeddedFont>
      <p:font typeface="Futura Bold Italics" charset="1" panose="020B0702020204090203"/>
      <p:regular r:id="rId24"/>
    </p:embeddedFont>
    <p:embeddedFont>
      <p:font typeface="Futura Light" charset="1" panose="020B0402020204020303"/>
      <p:regular r:id="rId25"/>
    </p:embeddedFont>
    <p:embeddedFont>
      <p:font typeface="Futura Light Italics" charset="1" panose="020B0402020204090303"/>
      <p:regular r:id="rId26"/>
    </p:embeddedFont>
    <p:embeddedFont>
      <p:font typeface="Futura Medium" charset="1" panose="020B0502020204020303"/>
      <p:regular r:id="rId27"/>
    </p:embeddedFont>
    <p:embeddedFont>
      <p:font typeface="Futura Medium Italics" charset="1" panose="020B0502020204090303"/>
      <p:regular r:id="rId28"/>
    </p:embeddedFont>
    <p:embeddedFont>
      <p:font typeface="Futura Ultra-Bold" charset="1" panose="020B0802020204020204"/>
      <p:regular r:id="rId29"/>
    </p:embeddedFont>
    <p:embeddedFont>
      <p:font typeface="Futura Ultra-Bold Italics" charset="1" panose="020B0802020204090204"/>
      <p:regular r:id="rId30"/>
    </p:embeddedFont>
    <p:embeddedFont>
      <p:font typeface="Now" charset="1" panose="00000500000000000000"/>
      <p:regular r:id="rId31"/>
    </p:embeddedFont>
    <p:embeddedFont>
      <p:font typeface="Now Bold" charset="1" panose="00000800000000000000"/>
      <p:regular r:id="rId32"/>
    </p:embeddedFont>
    <p:embeddedFont>
      <p:font typeface="Now Thin" charset="1" panose="00000300000000000000"/>
      <p:regular r:id="rId33"/>
    </p:embeddedFont>
    <p:embeddedFont>
      <p:font typeface="Now Light" charset="1" panose="00000400000000000000"/>
      <p:regular r:id="rId34"/>
    </p:embeddedFont>
    <p:embeddedFont>
      <p:font typeface="Now Medium" charset="1" panose="00000600000000000000"/>
      <p:regular r:id="rId35"/>
    </p:embeddedFont>
    <p:embeddedFont>
      <p:font typeface="Now Heavy" charset="1" panose="00000A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slides/slide1.xml" Type="http://schemas.openxmlformats.org/officeDocument/2006/relationships/slide"/><Relationship Id="rId38" Target="slides/slide2.xml" Type="http://schemas.openxmlformats.org/officeDocument/2006/relationships/slide"/><Relationship Id="rId39" Target="slides/slide3.xml" Type="http://schemas.openxmlformats.org/officeDocument/2006/relationships/slide"/><Relationship Id="rId4" Target="theme/theme1.xml" Type="http://schemas.openxmlformats.org/officeDocument/2006/relationships/theme"/><Relationship Id="rId40" Target="slides/slide4.xml" Type="http://schemas.openxmlformats.org/officeDocument/2006/relationships/slide"/><Relationship Id="rId41" Target="slides/slide5.xml" Type="http://schemas.openxmlformats.org/officeDocument/2006/relationships/slide"/><Relationship Id="rId42" Target="slides/slide6.xml" Type="http://schemas.openxmlformats.org/officeDocument/2006/relationships/slide"/><Relationship Id="rId43" Target="slides/slide7.xml" Type="http://schemas.openxmlformats.org/officeDocument/2006/relationships/slide"/><Relationship Id="rId44" Target="slides/slide8.xml" Type="http://schemas.openxmlformats.org/officeDocument/2006/relationships/slide"/><Relationship Id="rId45" Target="slides/slide9.xml" Type="http://schemas.openxmlformats.org/officeDocument/2006/relationships/slide"/><Relationship Id="rId46" Target="slides/slide10.xml" Type="http://schemas.openxmlformats.org/officeDocument/2006/relationships/slide"/><Relationship Id="rId47" Target="slides/slide11.xml" Type="http://schemas.openxmlformats.org/officeDocument/2006/relationships/slide"/><Relationship Id="rId48" Target="slides/slide12.xml" Type="http://schemas.openxmlformats.org/officeDocument/2006/relationships/slide"/><Relationship Id="rId49" Target="slides/slide13.xml" Type="http://schemas.openxmlformats.org/officeDocument/2006/relationships/slide"/><Relationship Id="rId5" Target="tableStyles.xml" Type="http://schemas.openxmlformats.org/officeDocument/2006/relationships/tableStyles"/><Relationship Id="rId50" Target="slides/slide14.xml" Type="http://schemas.openxmlformats.org/officeDocument/2006/relationships/slide"/><Relationship Id="rId51" Target="slides/slide15.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4.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5.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6.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5.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jpeg" Type="http://schemas.openxmlformats.org/officeDocument/2006/relationships/image"/><Relationship Id="rId3" Target="../media/image7.png" Type="http://schemas.openxmlformats.org/officeDocument/2006/relationships/image"/><Relationship Id="rId4" Target="../media/image9.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7.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jpeg" Type="http://schemas.openxmlformats.org/officeDocument/2006/relationships/image"/><Relationship Id="rId4" Target="../media/image19.jpeg" Type="http://schemas.openxmlformats.org/officeDocument/2006/relationships/image"/><Relationship Id="rId5" Target="../media/image20.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214960"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TextBox 5" id="5"/>
          <p:cNvSpPr txBox="true"/>
          <p:nvPr/>
        </p:nvSpPr>
        <p:spPr>
          <a:xfrm rot="0">
            <a:off x="1674634" y="5972818"/>
            <a:ext cx="8547187" cy="3373854"/>
          </a:xfrm>
          <a:prstGeom prst="rect">
            <a:avLst/>
          </a:prstGeom>
        </p:spPr>
        <p:txBody>
          <a:bodyPr anchor="t" rtlCol="false" tIns="0" lIns="0" bIns="0" rIns="0">
            <a:spAutoFit/>
          </a:bodyPr>
          <a:lstStyle/>
          <a:p>
            <a:pPr>
              <a:lnSpc>
                <a:spcPts val="4466"/>
              </a:lnSpc>
            </a:pPr>
            <a:r>
              <a:rPr lang="en-US" sz="3260">
                <a:solidFill>
                  <a:srgbClr val="B100E8"/>
                </a:solidFill>
                <a:latin typeface="Bebas Neue Bold"/>
              </a:rPr>
              <a:t>"OUR IOT-DRIVEN PROJECT SIMPLIFIES SHOPPING WITH AUTOMATIC RFID SCANNING FOR AN EFFORTLESS EXPERIENCE."</a:t>
            </a:r>
          </a:p>
          <a:p>
            <a:pPr>
              <a:lnSpc>
                <a:spcPts val="4466"/>
              </a:lnSpc>
            </a:pPr>
          </a:p>
          <a:p>
            <a:pPr>
              <a:lnSpc>
                <a:spcPts val="4466"/>
              </a:lnSpc>
            </a:pPr>
          </a:p>
          <a:p>
            <a:pPr>
              <a:lnSpc>
                <a:spcPts val="4466"/>
              </a:lnSpc>
            </a:pPr>
          </a:p>
          <a:p>
            <a:pPr>
              <a:lnSpc>
                <a:spcPts val="4466"/>
              </a:lnSpc>
            </a:pPr>
          </a:p>
        </p:txBody>
      </p:sp>
      <p:sp>
        <p:nvSpPr>
          <p:cNvPr name="Freeform 6" id="6"/>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674634" y="3270088"/>
            <a:ext cx="8547187" cy="2887875"/>
          </a:xfrm>
          <a:prstGeom prst="rect">
            <a:avLst/>
          </a:prstGeom>
        </p:spPr>
        <p:txBody>
          <a:bodyPr anchor="t" rtlCol="false" tIns="0" lIns="0" bIns="0" rIns="0">
            <a:spAutoFit/>
          </a:bodyPr>
          <a:lstStyle/>
          <a:p>
            <a:pPr>
              <a:lnSpc>
                <a:spcPts val="23489"/>
              </a:lnSpc>
            </a:pPr>
            <a:r>
              <a:rPr lang="en-US" sz="16899">
                <a:solidFill>
                  <a:srgbClr val="048AFF"/>
                </a:solidFill>
                <a:latin typeface="Gagalin"/>
              </a:rPr>
              <a:t>AUTOBILL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sp>
        <p:nvSpPr>
          <p:cNvPr name="Freeform 2" id="2"/>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2"/>
            <a:stretch>
              <a:fillRect l="0" t="0" r="0" b="0"/>
            </a:stretch>
          </a:blipFill>
        </p:spPr>
      </p:sp>
      <p:grpSp>
        <p:nvGrpSpPr>
          <p:cNvPr name="Group 3" id="3"/>
          <p:cNvGrpSpPr/>
          <p:nvPr/>
        </p:nvGrpSpPr>
        <p:grpSpPr>
          <a:xfrm rot="0">
            <a:off x="9589607" y="0"/>
            <a:ext cx="8698393" cy="10400373"/>
            <a:chOff x="0" y="0"/>
            <a:chExt cx="8603361" cy="10286746"/>
          </a:xfrm>
        </p:grpSpPr>
        <p:sp>
          <p:nvSpPr>
            <p:cNvPr name="Freeform 4" id="4"/>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3"/>
              <a:stretch>
                <a:fillRect l="0" t="0" r="-79127" b="0"/>
              </a:stretch>
            </a:blipFill>
          </p:spPr>
        </p:sp>
      </p:grpSp>
      <p:sp>
        <p:nvSpPr>
          <p:cNvPr name="TextBox 5" id="5"/>
          <p:cNvSpPr txBox="true"/>
          <p:nvPr/>
        </p:nvSpPr>
        <p:spPr>
          <a:xfrm rot="0">
            <a:off x="1379728" y="1171767"/>
            <a:ext cx="5189556" cy="935027"/>
          </a:xfrm>
          <a:prstGeom prst="rect">
            <a:avLst/>
          </a:prstGeom>
        </p:spPr>
        <p:txBody>
          <a:bodyPr anchor="t" rtlCol="false" tIns="0" lIns="0" bIns="0" rIns="0">
            <a:spAutoFit/>
          </a:bodyPr>
          <a:lstStyle/>
          <a:p>
            <a:pPr>
              <a:lnSpc>
                <a:spcPts val="7590"/>
              </a:lnSpc>
            </a:pPr>
            <a:r>
              <a:rPr lang="en-US" sz="5460">
                <a:solidFill>
                  <a:srgbClr val="048AFF"/>
                </a:solidFill>
                <a:latin typeface="Norwester"/>
              </a:rPr>
              <a:t>Source Code </a:t>
            </a:r>
          </a:p>
        </p:txBody>
      </p:sp>
      <p:sp>
        <p:nvSpPr>
          <p:cNvPr name="TextBox 6" id="6"/>
          <p:cNvSpPr txBox="true"/>
          <p:nvPr/>
        </p:nvSpPr>
        <p:spPr>
          <a:xfrm rot="0">
            <a:off x="1379728" y="2351385"/>
            <a:ext cx="7389539" cy="7935615"/>
          </a:xfrm>
          <a:prstGeom prst="rect">
            <a:avLst/>
          </a:prstGeom>
        </p:spPr>
        <p:txBody>
          <a:bodyPr anchor="t" rtlCol="false" tIns="0" lIns="0" bIns="0" rIns="0">
            <a:spAutoFit/>
          </a:bodyPr>
          <a:lstStyle/>
          <a:p>
            <a:pPr algn="just">
              <a:lnSpc>
                <a:spcPts val="1618"/>
              </a:lnSpc>
            </a:pPr>
            <a:r>
              <a:rPr lang="en-US" sz="1164">
                <a:solidFill>
                  <a:srgbClr val="FFFFFF"/>
                </a:solidFill>
                <a:latin typeface="Cardo"/>
              </a:rPr>
              <a:t>lcd.setCursor(0, 0);</a:t>
            </a:r>
          </a:p>
          <a:p>
            <a:pPr algn="just">
              <a:lnSpc>
                <a:spcPts val="1618"/>
              </a:lnSpc>
            </a:pPr>
            <a:r>
              <a:rPr lang="en-US" sz="1164">
                <a:solidFill>
                  <a:srgbClr val="FFFFFF"/>
                </a:solidFill>
                <a:latin typeface="Cardo"/>
              </a:rPr>
              <a:t> lcd.print(" Try using ");</a:t>
            </a:r>
          </a:p>
          <a:p>
            <a:pPr algn="just">
              <a:lnSpc>
                <a:spcPts val="1618"/>
              </a:lnSpc>
            </a:pPr>
            <a:r>
              <a:rPr lang="en-US" sz="1164">
                <a:solidFill>
                  <a:srgbClr val="FFFFFF"/>
                </a:solidFill>
                <a:latin typeface="Cardo"/>
              </a:rPr>
              <a:t> lcd.setCursor(0, 1);</a:t>
            </a:r>
          </a:p>
          <a:p>
            <a:pPr algn="just">
              <a:lnSpc>
                <a:spcPts val="1618"/>
              </a:lnSpc>
            </a:pPr>
            <a:r>
              <a:rPr lang="en-US" sz="1164">
                <a:solidFill>
                  <a:srgbClr val="FFFFFF"/>
                </a:solidFill>
                <a:latin typeface="Cardo"/>
              </a:rPr>
              <a:t> lcd.print(" AutoBill!! ");</a:t>
            </a:r>
          </a:p>
          <a:p>
            <a:pPr algn="just">
              <a:lnSpc>
                <a:spcPts val="1618"/>
              </a:lnSpc>
            </a:pPr>
            <a:r>
              <a:rPr lang="en-US" sz="1164">
                <a:solidFill>
                  <a:srgbClr val="FFFFFF"/>
                </a:solidFill>
                <a:latin typeface="Cardo"/>
              </a:rPr>
              <a:t>}</a:t>
            </a:r>
          </a:p>
          <a:p>
            <a:pPr algn="just">
              <a:lnSpc>
                <a:spcPts val="1618"/>
              </a:lnSpc>
            </a:pPr>
          </a:p>
          <a:p>
            <a:pPr algn="just">
              <a:lnSpc>
                <a:spcPts val="1618"/>
              </a:lnSpc>
            </a:pPr>
            <a:r>
              <a:rPr lang="en-US" sz="1164">
                <a:solidFill>
                  <a:srgbClr val="FFFFFF"/>
                </a:solidFill>
                <a:latin typeface="Cardo"/>
              </a:rPr>
              <a:t>void loop() {</a:t>
            </a:r>
          </a:p>
          <a:p>
            <a:pPr algn="just">
              <a:lnSpc>
                <a:spcPts val="1618"/>
              </a:lnSpc>
            </a:pPr>
            <a:r>
              <a:rPr lang="en-US" sz="1164">
                <a:solidFill>
                  <a:srgbClr val="FFFFFF"/>
                </a:solidFill>
                <a:latin typeface="Cardo"/>
              </a:rPr>
              <a:t> static bool buttonPressed = false;</a:t>
            </a:r>
          </a:p>
          <a:p>
            <a:pPr algn="just">
              <a:lnSpc>
                <a:spcPts val="1618"/>
              </a:lnSpc>
            </a:pPr>
          </a:p>
          <a:p>
            <a:pPr algn="just">
              <a:lnSpc>
                <a:spcPts val="1618"/>
              </a:lnSpc>
            </a:pPr>
            <a:r>
              <a:rPr lang="en-US" sz="1164">
                <a:solidFill>
                  <a:srgbClr val="FFFFFF"/>
                </a:solidFill>
                <a:latin typeface="Cardo"/>
              </a:rPr>
              <a:t> if (digitalRead(BUTTON_PIN) == LOW) {</a:t>
            </a:r>
          </a:p>
          <a:p>
            <a:pPr algn="just">
              <a:lnSpc>
                <a:spcPts val="1618"/>
              </a:lnSpc>
            </a:pPr>
            <a:r>
              <a:rPr lang="en-US" sz="1164">
                <a:solidFill>
                  <a:srgbClr val="FFFFFF"/>
                </a:solidFill>
                <a:latin typeface="Cardo"/>
              </a:rPr>
              <a:t> if (!buttonPressed) {</a:t>
            </a:r>
          </a:p>
          <a:p>
            <a:pPr algn="just">
              <a:lnSpc>
                <a:spcPts val="1618"/>
              </a:lnSpc>
            </a:pPr>
            <a:r>
              <a:rPr lang="en-US" sz="1164">
                <a:solidFill>
                  <a:srgbClr val="FFFFFF"/>
                </a:solidFill>
                <a:latin typeface="Cardo"/>
              </a:rPr>
              <a:t> buttonPressed = true;</a:t>
            </a:r>
          </a:p>
          <a:p>
            <a:pPr algn="just">
              <a:lnSpc>
                <a:spcPts val="1618"/>
              </a:lnSpc>
            </a:pPr>
            <a:r>
              <a:rPr lang="en-US" sz="1164">
                <a:solidFill>
                  <a:srgbClr val="FFFFFF"/>
                </a:solidFill>
                <a:latin typeface="Cardo"/>
              </a:rPr>
              <a:t> total = 0; // Reset the total to zero</a:t>
            </a:r>
          </a:p>
          <a:p>
            <a:pPr algn="just">
              <a:lnSpc>
                <a:spcPts val="1618"/>
              </a:lnSpc>
            </a:pPr>
            <a:r>
              <a:rPr lang="en-US" sz="1164">
                <a:solidFill>
                  <a:srgbClr val="FFFFFF"/>
                </a:solidFill>
                <a:latin typeface="Cardo"/>
              </a:rPr>
              <a:t> lcd.clear();</a:t>
            </a:r>
          </a:p>
          <a:p>
            <a:pPr algn="just">
              <a:lnSpc>
                <a:spcPts val="1618"/>
              </a:lnSpc>
            </a:pPr>
            <a:r>
              <a:rPr lang="en-US" sz="1164">
                <a:solidFill>
                  <a:srgbClr val="FFFFFF"/>
                </a:solidFill>
                <a:latin typeface="Cardo"/>
              </a:rPr>
              <a:t> lcd.setCursor(0, 0);</a:t>
            </a:r>
          </a:p>
          <a:p>
            <a:pPr algn="just">
              <a:lnSpc>
                <a:spcPts val="1618"/>
              </a:lnSpc>
            </a:pPr>
            <a:r>
              <a:rPr lang="en-US" sz="1164">
                <a:solidFill>
                  <a:srgbClr val="FFFFFF"/>
                </a:solidFill>
                <a:latin typeface="Cardo"/>
              </a:rPr>
              <a:t> lcd.print(" Cart Cleared ");</a:t>
            </a:r>
          </a:p>
          <a:p>
            <a:pPr algn="just">
              <a:lnSpc>
                <a:spcPts val="1618"/>
              </a:lnSpc>
            </a:pPr>
            <a:r>
              <a:rPr lang="en-US" sz="1164">
                <a:solidFill>
                  <a:srgbClr val="FFFFFF"/>
                </a:solidFill>
                <a:latin typeface="Cardo"/>
              </a:rPr>
              <a:t> lcd.setCursor(0, 1);</a:t>
            </a:r>
          </a:p>
          <a:p>
            <a:pPr algn="just">
              <a:lnSpc>
                <a:spcPts val="1618"/>
              </a:lnSpc>
            </a:pPr>
            <a:r>
              <a:rPr lang="en-US" sz="1164">
                <a:solidFill>
                  <a:srgbClr val="FFFFFF"/>
                </a:solidFill>
                <a:latin typeface="Cardo"/>
              </a:rPr>
              <a:t> lcd.print(" successfully ");</a:t>
            </a:r>
          </a:p>
          <a:p>
            <a:pPr algn="just">
              <a:lnSpc>
                <a:spcPts val="1618"/>
              </a:lnSpc>
            </a:pPr>
            <a:r>
              <a:rPr lang="en-US" sz="1164">
                <a:solidFill>
                  <a:srgbClr val="FFFFFF"/>
                </a:solidFill>
                <a:latin typeface="Cardo"/>
              </a:rPr>
              <a:t> delay(2000);</a:t>
            </a:r>
          </a:p>
          <a:p>
            <a:pPr algn="just">
              <a:lnSpc>
                <a:spcPts val="1618"/>
              </a:lnSpc>
            </a:pPr>
            <a:r>
              <a:rPr lang="en-US" sz="1164">
                <a:solidFill>
                  <a:srgbClr val="FFFFFF"/>
                </a:solidFill>
                <a:latin typeface="Futura"/>
              </a:rPr>
              <a:t> lcd.clear();</a:t>
            </a:r>
          </a:p>
          <a:p>
            <a:pPr algn="just">
              <a:lnSpc>
                <a:spcPts val="1618"/>
              </a:lnSpc>
            </a:pPr>
            <a:r>
              <a:rPr lang="en-US" sz="1164">
                <a:solidFill>
                  <a:srgbClr val="FFFFFF"/>
                </a:solidFill>
                <a:latin typeface="Cardo"/>
              </a:rPr>
              <a:t> lcd.print("Scan Items Again");</a:t>
            </a:r>
          </a:p>
          <a:p>
            <a:pPr algn="just">
              <a:lnSpc>
                <a:spcPts val="1618"/>
              </a:lnSpc>
            </a:pPr>
            <a:r>
              <a:rPr lang="en-US" sz="1164">
                <a:solidFill>
                  <a:srgbClr val="FFFFFF"/>
                </a:solidFill>
                <a:latin typeface="Cardo"/>
              </a:rPr>
              <a:t> delay(1500);</a:t>
            </a:r>
          </a:p>
          <a:p>
            <a:pPr algn="just">
              <a:lnSpc>
                <a:spcPts val="1618"/>
              </a:lnSpc>
            </a:pPr>
            <a:r>
              <a:rPr lang="en-US" sz="1164">
                <a:solidFill>
                  <a:srgbClr val="FFFFFF"/>
                </a:solidFill>
                <a:latin typeface="Cardo"/>
              </a:rPr>
              <a:t> lcd.clear();</a:t>
            </a:r>
          </a:p>
          <a:p>
            <a:pPr algn="just">
              <a:lnSpc>
                <a:spcPts val="1618"/>
              </a:lnSpc>
            </a:pPr>
            <a:r>
              <a:rPr lang="en-US" sz="1164">
                <a:solidFill>
                  <a:srgbClr val="FFFFFF"/>
                </a:solidFill>
                <a:latin typeface="Cardo"/>
              </a:rPr>
              <a:t> lcd.print(" Try using ");</a:t>
            </a:r>
          </a:p>
          <a:p>
            <a:pPr algn="just">
              <a:lnSpc>
                <a:spcPts val="1618"/>
              </a:lnSpc>
            </a:pPr>
            <a:r>
              <a:rPr lang="en-US" sz="1164">
                <a:solidFill>
                  <a:srgbClr val="FFFFFF"/>
                </a:solidFill>
                <a:latin typeface="Cardo"/>
              </a:rPr>
              <a:t> lcd.setCursor(0, 1);</a:t>
            </a:r>
          </a:p>
          <a:p>
            <a:pPr algn="just">
              <a:lnSpc>
                <a:spcPts val="1618"/>
              </a:lnSpc>
            </a:pPr>
            <a:r>
              <a:rPr lang="en-US" sz="1164">
                <a:solidFill>
                  <a:srgbClr val="FFFFFF"/>
                </a:solidFill>
                <a:latin typeface="Cardo"/>
              </a:rPr>
              <a:t> lcd.print(" AutoBill!! ");</a:t>
            </a:r>
          </a:p>
          <a:p>
            <a:pPr algn="just">
              <a:lnSpc>
                <a:spcPts val="1618"/>
              </a:lnSpc>
            </a:pPr>
            <a:r>
              <a:rPr lang="en-US" sz="1164">
                <a:solidFill>
                  <a:srgbClr val="FFFFFF"/>
                </a:solidFill>
                <a:latin typeface="Cardo"/>
              </a:rPr>
              <a:t> }</a:t>
            </a:r>
          </a:p>
          <a:p>
            <a:pPr algn="just">
              <a:lnSpc>
                <a:spcPts val="1618"/>
              </a:lnSpc>
            </a:pPr>
            <a:r>
              <a:rPr lang="en-US" sz="1164">
                <a:solidFill>
                  <a:srgbClr val="FFFFFF"/>
                </a:solidFill>
                <a:latin typeface="Cardo"/>
              </a:rPr>
              <a:t> } else {</a:t>
            </a:r>
          </a:p>
          <a:p>
            <a:pPr algn="just">
              <a:lnSpc>
                <a:spcPts val="1618"/>
              </a:lnSpc>
            </a:pPr>
            <a:r>
              <a:rPr lang="en-US" sz="1164">
                <a:solidFill>
                  <a:srgbClr val="FFFFFF"/>
                </a:solidFill>
                <a:latin typeface="Cardo"/>
              </a:rPr>
              <a:t> buttonPressed = false;</a:t>
            </a:r>
          </a:p>
          <a:p>
            <a:pPr algn="just">
              <a:lnSpc>
                <a:spcPts val="1618"/>
              </a:lnSpc>
            </a:pPr>
            <a:r>
              <a:rPr lang="en-US" sz="1164">
                <a:solidFill>
                  <a:srgbClr val="FFFFFF"/>
                </a:solidFill>
                <a:latin typeface="Cardo"/>
              </a:rPr>
              <a:t> }</a:t>
            </a:r>
          </a:p>
          <a:p>
            <a:pPr algn="just">
              <a:lnSpc>
                <a:spcPts val="1618"/>
              </a:lnSpc>
            </a:pPr>
          </a:p>
          <a:p>
            <a:pPr algn="just">
              <a:lnSpc>
                <a:spcPts val="1618"/>
              </a:lnSpc>
            </a:pPr>
            <a:r>
              <a:rPr lang="en-US" sz="1164">
                <a:solidFill>
                  <a:srgbClr val="FFFFFF"/>
                </a:solidFill>
                <a:latin typeface="Cardo"/>
              </a:rPr>
              <a:t> if (mfrc522.PICC_IsNewCardPresent() &amp;&amp; mfrc522.PICC_ReadCardSerial()) {</a:t>
            </a:r>
          </a:p>
          <a:p>
            <a:pPr algn="just">
              <a:lnSpc>
                <a:spcPts val="1618"/>
              </a:lnSpc>
            </a:pPr>
            <a:r>
              <a:rPr lang="en-US" sz="1164">
                <a:solidFill>
                  <a:srgbClr val="FFFFFF"/>
                </a:solidFill>
                <a:latin typeface="Cardo"/>
              </a:rPr>
              <a:t> Serial.print("UID tag :");</a:t>
            </a:r>
          </a:p>
          <a:p>
            <a:pPr algn="just">
              <a:lnSpc>
                <a:spcPts val="1618"/>
              </a:lnSpc>
            </a:pPr>
            <a:r>
              <a:rPr lang="en-US" sz="1164">
                <a:solidFill>
                  <a:srgbClr val="FFFFFF"/>
                </a:solidFill>
                <a:latin typeface="Cardo"/>
              </a:rPr>
              <a:t> String content = "";</a:t>
            </a:r>
          </a:p>
          <a:p>
            <a:pPr algn="just">
              <a:lnSpc>
                <a:spcPts val="1618"/>
              </a:lnSpc>
            </a:pPr>
            <a:r>
              <a:rPr lang="en-US" sz="1164">
                <a:solidFill>
                  <a:srgbClr val="FFFFFF"/>
                </a:solidFill>
                <a:latin typeface="Cardo"/>
              </a:rPr>
              <a:t> byte letter;</a:t>
            </a:r>
          </a:p>
          <a:p>
            <a:pPr algn="just">
              <a:lnSpc>
                <a:spcPts val="1618"/>
              </a:lnSpc>
            </a:pPr>
            <a:r>
              <a:rPr lang="en-US" sz="1164">
                <a:solidFill>
                  <a:srgbClr val="FFFFFF"/>
                </a:solidFill>
                <a:latin typeface="Cardo"/>
              </a:rPr>
              <a:t> for (byte i = 0; i &lt; mfrc522.uid.size; i++) {</a:t>
            </a:r>
          </a:p>
          <a:p>
            <a:pPr algn="just">
              <a:lnSpc>
                <a:spcPts val="1618"/>
              </a:lnSpc>
            </a:pPr>
            <a:r>
              <a:rPr lang="en-US" sz="1164">
                <a:solidFill>
                  <a:srgbClr val="FFFFFF"/>
                </a:solidFill>
                <a:latin typeface="Cardo"/>
              </a:rPr>
              <a:t> Serial.print(mfrc522.uid.uidByte[i] &lt; 0x10 ? " 0" : " ");</a:t>
            </a:r>
          </a:p>
          <a:p>
            <a:pPr algn="just">
              <a:lnSpc>
                <a:spcPts val="1618"/>
              </a:lnSpc>
            </a:pPr>
            <a:r>
              <a:rPr lang="en-US" sz="1164">
                <a:solidFill>
                  <a:srgbClr val="FFFFFF"/>
                </a:solidFill>
                <a:latin typeface="Cardo"/>
              </a:rPr>
              <a:t> </a:t>
            </a:r>
          </a:p>
          <a:p>
            <a:pPr algn="just">
              <a:lnSpc>
                <a:spcPts val="1618"/>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sp>
        <p:nvSpPr>
          <p:cNvPr name="Freeform 2" id="2"/>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2"/>
            <a:stretch>
              <a:fillRect l="0" t="0" r="0" b="0"/>
            </a:stretch>
          </a:blipFill>
        </p:spPr>
      </p:sp>
      <p:grpSp>
        <p:nvGrpSpPr>
          <p:cNvPr name="Group 3" id="3"/>
          <p:cNvGrpSpPr/>
          <p:nvPr/>
        </p:nvGrpSpPr>
        <p:grpSpPr>
          <a:xfrm rot="0">
            <a:off x="9589607" y="0"/>
            <a:ext cx="8698393" cy="10400373"/>
            <a:chOff x="0" y="0"/>
            <a:chExt cx="8603361" cy="10286746"/>
          </a:xfrm>
        </p:grpSpPr>
        <p:sp>
          <p:nvSpPr>
            <p:cNvPr name="Freeform 4" id="4"/>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3"/>
              <a:stretch>
                <a:fillRect l="-32618" t="0" r="-46732" b="0"/>
              </a:stretch>
            </a:blipFill>
          </p:spPr>
        </p:sp>
      </p:grpSp>
      <p:sp>
        <p:nvSpPr>
          <p:cNvPr name="TextBox 5" id="5"/>
          <p:cNvSpPr txBox="true"/>
          <p:nvPr/>
        </p:nvSpPr>
        <p:spPr>
          <a:xfrm rot="0">
            <a:off x="1591765" y="923925"/>
            <a:ext cx="5189556" cy="935027"/>
          </a:xfrm>
          <a:prstGeom prst="rect">
            <a:avLst/>
          </a:prstGeom>
        </p:spPr>
        <p:txBody>
          <a:bodyPr anchor="t" rtlCol="false" tIns="0" lIns="0" bIns="0" rIns="0">
            <a:spAutoFit/>
          </a:bodyPr>
          <a:lstStyle/>
          <a:p>
            <a:pPr>
              <a:lnSpc>
                <a:spcPts val="7590"/>
              </a:lnSpc>
            </a:pPr>
            <a:r>
              <a:rPr lang="en-US" sz="5460">
                <a:solidFill>
                  <a:srgbClr val="048AFF"/>
                </a:solidFill>
                <a:latin typeface="Norwester"/>
              </a:rPr>
              <a:t>Source Code </a:t>
            </a:r>
          </a:p>
        </p:txBody>
      </p:sp>
      <p:sp>
        <p:nvSpPr>
          <p:cNvPr name="TextBox 6" id="6"/>
          <p:cNvSpPr txBox="true"/>
          <p:nvPr/>
        </p:nvSpPr>
        <p:spPr>
          <a:xfrm rot="0">
            <a:off x="1591765" y="2009258"/>
            <a:ext cx="7997842" cy="8342067"/>
          </a:xfrm>
          <a:prstGeom prst="rect">
            <a:avLst/>
          </a:prstGeom>
        </p:spPr>
        <p:txBody>
          <a:bodyPr anchor="t" rtlCol="false" tIns="0" lIns="0" bIns="0" rIns="0">
            <a:spAutoFit/>
          </a:bodyPr>
          <a:lstStyle/>
          <a:p>
            <a:pPr>
              <a:lnSpc>
                <a:spcPts val="1751"/>
              </a:lnSpc>
            </a:pPr>
            <a:r>
              <a:rPr lang="en-US" sz="1260">
                <a:solidFill>
                  <a:srgbClr val="FFFFFF"/>
                </a:solidFill>
                <a:latin typeface="Futura"/>
              </a:rPr>
              <a:t>Serial.print(mfrc522.uid.uidByte[i], HEX);</a:t>
            </a:r>
          </a:p>
          <a:p>
            <a:pPr>
              <a:lnSpc>
                <a:spcPts val="1751"/>
              </a:lnSpc>
            </a:pPr>
            <a:r>
              <a:rPr lang="en-US" sz="1260">
                <a:solidFill>
                  <a:srgbClr val="FFFFFF"/>
                </a:solidFill>
                <a:latin typeface="Futura"/>
              </a:rPr>
              <a:t> content.concat(String(mfrc522.uid.uidByte[i] &lt; 0x10 ? " 0" : " "));</a:t>
            </a:r>
          </a:p>
          <a:p>
            <a:pPr>
              <a:lnSpc>
                <a:spcPts val="1751"/>
              </a:lnSpc>
            </a:pPr>
            <a:r>
              <a:rPr lang="en-US" sz="1260">
                <a:solidFill>
                  <a:srgbClr val="FFFFFF"/>
                </a:solidFill>
                <a:latin typeface="Futura"/>
              </a:rPr>
              <a:t> content.concat(String(mfrc522.uid.uidByte[i], HEX));</a:t>
            </a:r>
          </a:p>
          <a:p>
            <a:pPr>
              <a:lnSpc>
                <a:spcPts val="1751"/>
              </a:lnSpc>
            </a:pPr>
            <a:r>
              <a:rPr lang="en-US" sz="1260">
                <a:solidFill>
                  <a:srgbClr val="FFFFFF"/>
                </a:solidFill>
                <a:latin typeface="Futura"/>
              </a:rPr>
              <a:t> }</a:t>
            </a:r>
          </a:p>
          <a:p>
            <a:pPr>
              <a:lnSpc>
                <a:spcPts val="1751"/>
              </a:lnSpc>
            </a:pPr>
            <a:r>
              <a:rPr lang="en-US" sz="1260">
                <a:solidFill>
                  <a:srgbClr val="FFFFFF"/>
                </a:solidFill>
                <a:latin typeface="Futura"/>
              </a:rPr>
              <a:t> Serial.println();</a:t>
            </a:r>
          </a:p>
          <a:p>
            <a:pPr>
              <a:lnSpc>
                <a:spcPts val="1751"/>
              </a:lnSpc>
            </a:pPr>
            <a:r>
              <a:rPr lang="en-US" sz="1260">
                <a:solidFill>
                  <a:srgbClr val="FFFFFF"/>
                </a:solidFill>
                <a:latin typeface="Futura"/>
              </a:rPr>
              <a:t> Serial.print("Message : ");</a:t>
            </a:r>
          </a:p>
          <a:p>
            <a:pPr>
              <a:lnSpc>
                <a:spcPts val="1751"/>
              </a:lnSpc>
            </a:pPr>
            <a:r>
              <a:rPr lang="en-US" sz="1260">
                <a:solidFill>
                  <a:srgbClr val="FFFFFF"/>
                </a:solidFill>
                <a:latin typeface="Futura"/>
              </a:rPr>
              <a:t> content.toUpperCase();</a:t>
            </a:r>
          </a:p>
          <a:p>
            <a:pPr>
              <a:lnSpc>
                <a:spcPts val="1751"/>
              </a:lnSpc>
            </a:pPr>
          </a:p>
          <a:p>
            <a:pPr>
              <a:lnSpc>
                <a:spcPts val="1751"/>
              </a:lnSpc>
            </a:pPr>
            <a:r>
              <a:rPr lang="en-US" sz="1260">
                <a:solidFill>
                  <a:srgbClr val="FFFFFF"/>
                </a:solidFill>
                <a:latin typeface="Futura"/>
              </a:rPr>
              <a:t> lcd.clear();</a:t>
            </a:r>
          </a:p>
          <a:p>
            <a:pPr>
              <a:lnSpc>
                <a:spcPts val="1751"/>
              </a:lnSpc>
            </a:pPr>
            <a:r>
              <a:rPr lang="en-US" sz="1260">
                <a:solidFill>
                  <a:srgbClr val="FFFFFF"/>
                </a:solidFill>
                <a:latin typeface="Futura"/>
              </a:rPr>
              <a:t> if (content.substring(1) == PRODUCT1_UID) {</a:t>
            </a:r>
          </a:p>
          <a:p>
            <a:pPr>
              <a:lnSpc>
                <a:spcPts val="1751"/>
              </a:lnSpc>
            </a:pPr>
            <a:r>
              <a:rPr lang="en-US" sz="1260">
                <a:solidFill>
                  <a:srgbClr val="FFFFFF"/>
                </a:solidFill>
                <a:latin typeface="Futura"/>
              </a:rPr>
              <a:t> Serial.println("Rice added to cart");</a:t>
            </a:r>
          </a:p>
          <a:p>
            <a:pPr>
              <a:lnSpc>
                <a:spcPts val="1751"/>
              </a:lnSpc>
            </a:pPr>
            <a:r>
              <a:rPr lang="en-US" sz="1260">
                <a:solidFill>
                  <a:srgbClr val="FFFFFF"/>
                </a:solidFill>
                <a:latin typeface="Futura"/>
              </a:rPr>
              <a:t> lcd.print("1kg Rice added");</a:t>
            </a:r>
          </a:p>
          <a:p>
            <a:pPr>
              <a:lnSpc>
                <a:spcPts val="1751"/>
              </a:lnSpc>
            </a:pPr>
            <a:r>
              <a:rPr lang="en-US" sz="1260">
                <a:solidFill>
                  <a:srgbClr val="FFFFFF"/>
                </a:solidFill>
                <a:latin typeface="Futura"/>
              </a:rPr>
              <a:t> lcd.setCursor(0, 1);</a:t>
            </a:r>
          </a:p>
          <a:p>
            <a:pPr>
              <a:lnSpc>
                <a:spcPts val="1751"/>
              </a:lnSpc>
            </a:pPr>
            <a:r>
              <a:rPr lang="en-US" sz="1260">
                <a:solidFill>
                  <a:srgbClr val="FFFFFF"/>
                </a:solidFill>
                <a:latin typeface="Futura"/>
              </a:rPr>
              <a:t> lcd.print(" to your cart ");</a:t>
            </a:r>
          </a:p>
          <a:p>
            <a:pPr>
              <a:lnSpc>
                <a:spcPts val="1751"/>
              </a:lnSpc>
            </a:pPr>
            <a:r>
              <a:rPr lang="en-US" sz="1260">
                <a:solidFill>
                  <a:srgbClr val="FFFFFF"/>
                </a:solidFill>
                <a:latin typeface="Futura"/>
              </a:rPr>
              <a:t> tone(BUZZER_PIN, 1000, 100);</a:t>
            </a:r>
          </a:p>
          <a:p>
            <a:pPr>
              <a:lnSpc>
                <a:spcPts val="1751"/>
              </a:lnSpc>
            </a:pPr>
            <a:r>
              <a:rPr lang="en-US" sz="1260">
                <a:solidFill>
                  <a:srgbClr val="FFFFFF"/>
                </a:solidFill>
                <a:latin typeface="Futura"/>
              </a:rPr>
              <a:t> delay(150);</a:t>
            </a:r>
          </a:p>
          <a:p>
            <a:pPr>
              <a:lnSpc>
                <a:spcPts val="1751"/>
              </a:lnSpc>
            </a:pPr>
            <a:r>
              <a:rPr lang="en-US" sz="1260">
                <a:solidFill>
                  <a:srgbClr val="FFFFFF"/>
                </a:solidFill>
                <a:latin typeface="Futura"/>
              </a:rPr>
              <a:t> noTone(BUZZER_PIN);</a:t>
            </a:r>
          </a:p>
          <a:p>
            <a:pPr>
              <a:lnSpc>
                <a:spcPts val="1751"/>
              </a:lnSpc>
            </a:pPr>
            <a:r>
              <a:rPr lang="en-US" sz="1260">
                <a:solidFill>
                  <a:srgbClr val="FFFFFF"/>
                </a:solidFill>
                <a:latin typeface="Futura"/>
              </a:rPr>
              <a:t> total += product1Price;</a:t>
            </a:r>
          </a:p>
          <a:p>
            <a:pPr>
              <a:lnSpc>
                <a:spcPts val="1751"/>
              </a:lnSpc>
            </a:pPr>
            <a:r>
              <a:rPr lang="en-US" sz="1260">
                <a:solidFill>
                  <a:srgbClr val="FFFFFF"/>
                </a:solidFill>
                <a:latin typeface="Futura"/>
              </a:rPr>
              <a:t> } else if (content.substring(1) == PRODUCT2_UID) {</a:t>
            </a:r>
          </a:p>
          <a:p>
            <a:pPr>
              <a:lnSpc>
                <a:spcPts val="1751"/>
              </a:lnSpc>
            </a:pPr>
            <a:r>
              <a:rPr lang="en-US" sz="1260">
                <a:solidFill>
                  <a:srgbClr val="FFFFFF"/>
                </a:solidFill>
                <a:latin typeface="Futura"/>
              </a:rPr>
              <a:t> Serial.println("1L Milk added to cart");</a:t>
            </a:r>
          </a:p>
          <a:p>
            <a:pPr>
              <a:lnSpc>
                <a:spcPts val="1751"/>
              </a:lnSpc>
            </a:pPr>
            <a:r>
              <a:rPr lang="en-US" sz="1260">
                <a:solidFill>
                  <a:srgbClr val="FFFFFF"/>
                </a:solidFill>
                <a:latin typeface="Futura"/>
              </a:rPr>
              <a:t> lcd.print("1L Milk added");</a:t>
            </a:r>
          </a:p>
          <a:p>
            <a:pPr>
              <a:lnSpc>
                <a:spcPts val="1751"/>
              </a:lnSpc>
            </a:pPr>
            <a:r>
              <a:rPr lang="en-US" sz="1260">
                <a:solidFill>
                  <a:srgbClr val="FFFFFF"/>
                </a:solidFill>
                <a:latin typeface="Futura"/>
              </a:rPr>
              <a:t> lcd.setCursor(0, 1);</a:t>
            </a:r>
          </a:p>
          <a:p>
            <a:pPr>
              <a:lnSpc>
                <a:spcPts val="1751"/>
              </a:lnSpc>
            </a:pPr>
            <a:r>
              <a:rPr lang="en-US" sz="1260">
                <a:solidFill>
                  <a:srgbClr val="FFFFFF"/>
                </a:solidFill>
                <a:latin typeface="Futura"/>
              </a:rPr>
              <a:t> lcd.print(" to your cart ");</a:t>
            </a:r>
          </a:p>
          <a:p>
            <a:pPr>
              <a:lnSpc>
                <a:spcPts val="1751"/>
              </a:lnSpc>
            </a:pPr>
            <a:r>
              <a:rPr lang="en-US" sz="1260">
                <a:solidFill>
                  <a:srgbClr val="FFFFFF"/>
                </a:solidFill>
                <a:latin typeface="Futura"/>
              </a:rPr>
              <a:t> tone(BUZZER_PIN, 1500, 100);</a:t>
            </a:r>
          </a:p>
          <a:p>
            <a:pPr>
              <a:lnSpc>
                <a:spcPts val="1751"/>
              </a:lnSpc>
            </a:pPr>
            <a:r>
              <a:rPr lang="en-US" sz="1260">
                <a:solidFill>
                  <a:srgbClr val="FFFFFF"/>
                </a:solidFill>
                <a:latin typeface="Futura"/>
              </a:rPr>
              <a:t> delay(150);</a:t>
            </a:r>
          </a:p>
          <a:p>
            <a:pPr>
              <a:lnSpc>
                <a:spcPts val="1751"/>
              </a:lnSpc>
            </a:pPr>
            <a:r>
              <a:rPr lang="en-US" sz="1260">
                <a:solidFill>
                  <a:srgbClr val="FFFFFF"/>
                </a:solidFill>
                <a:latin typeface="Futura"/>
              </a:rPr>
              <a:t> noTone(BUZZER_PIN);</a:t>
            </a:r>
          </a:p>
          <a:p>
            <a:pPr>
              <a:lnSpc>
                <a:spcPts val="1751"/>
              </a:lnSpc>
            </a:pPr>
            <a:r>
              <a:rPr lang="en-US" sz="1260">
                <a:solidFill>
                  <a:srgbClr val="FFFFFF"/>
                </a:solidFill>
                <a:latin typeface="Futura"/>
              </a:rPr>
              <a:t> total += product2Price;</a:t>
            </a:r>
          </a:p>
          <a:p>
            <a:pPr>
              <a:lnSpc>
                <a:spcPts val="1751"/>
              </a:lnSpc>
            </a:pPr>
            <a:r>
              <a:rPr lang="en-US" sz="1260">
                <a:solidFill>
                  <a:srgbClr val="FFFFFF"/>
                </a:solidFill>
                <a:latin typeface="Futura"/>
              </a:rPr>
              <a:t> }</a:t>
            </a:r>
          </a:p>
          <a:p>
            <a:pPr>
              <a:lnSpc>
                <a:spcPts val="1751"/>
              </a:lnSpc>
            </a:pPr>
          </a:p>
          <a:p>
            <a:pPr>
              <a:lnSpc>
                <a:spcPts val="1751"/>
              </a:lnSpc>
            </a:pPr>
            <a:r>
              <a:rPr lang="en-US" sz="1260">
                <a:solidFill>
                  <a:srgbClr val="FFFFFF"/>
                </a:solidFill>
                <a:latin typeface="Futura"/>
              </a:rPr>
              <a:t> delay(2000);</a:t>
            </a:r>
          </a:p>
          <a:p>
            <a:pPr>
              <a:lnSpc>
                <a:spcPts val="1751"/>
              </a:lnSpc>
            </a:pPr>
          </a:p>
          <a:p>
            <a:pPr>
              <a:lnSpc>
                <a:spcPts val="1751"/>
              </a:lnSpc>
            </a:pPr>
            <a:r>
              <a:rPr lang="en-US" sz="1260">
                <a:solidFill>
                  <a:srgbClr val="FFFFFF"/>
                </a:solidFill>
                <a:latin typeface="Futura"/>
              </a:rPr>
              <a:t> lcd.clear();</a:t>
            </a:r>
          </a:p>
          <a:p>
            <a:pPr>
              <a:lnSpc>
                <a:spcPts val="1751"/>
              </a:lnSpc>
            </a:pPr>
            <a:r>
              <a:rPr lang="en-US" sz="1260">
                <a:solidFill>
                  <a:srgbClr val="FFFFFF"/>
                </a:solidFill>
                <a:latin typeface="Futura"/>
              </a:rPr>
              <a:t> lcd.setCursor(0, 0);</a:t>
            </a:r>
          </a:p>
          <a:p>
            <a:pPr>
              <a:lnSpc>
                <a:spcPts val="1751"/>
              </a:lnSpc>
            </a:pPr>
          </a:p>
          <a:p>
            <a:pPr>
              <a:lnSpc>
                <a:spcPts val="1751"/>
              </a:lnSpc>
            </a:pPr>
            <a:r>
              <a:rPr lang="en-US" sz="1260">
                <a:solidFill>
                  <a:srgbClr val="FFFFFF"/>
                </a:solidFill>
                <a:latin typeface="Futura"/>
              </a:rPr>
              <a:t> if (content.substring(1) == PRODUCT1_UID) {</a:t>
            </a:r>
          </a:p>
          <a:p>
            <a:pPr>
              <a:lnSpc>
                <a:spcPts val="1751"/>
              </a:lnSpc>
            </a:pPr>
            <a:r>
              <a:rPr lang="en-US" sz="1260">
                <a:solidFill>
                  <a:srgbClr val="FFFFFF"/>
                </a:solidFill>
                <a:latin typeface="Futura"/>
              </a:rPr>
              <a:t> lcd.print("Item Price : ");</a:t>
            </a:r>
          </a:p>
          <a:p>
            <a:pPr>
              <a:lnSpc>
                <a:spcPts val="1751"/>
              </a:lnSpc>
            </a:pPr>
            <a:r>
              <a:rPr lang="en-US" sz="1260">
                <a:solidFill>
                  <a:srgbClr val="FFFFFF"/>
                </a:solidFill>
                <a:latin typeface="Futura"/>
              </a:rPr>
              <a:t> lcd.print(product1Price);</a:t>
            </a:r>
          </a:p>
          <a:p>
            <a:pPr>
              <a:lnSpc>
                <a:spcPts val="1751"/>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sp>
        <p:nvSpPr>
          <p:cNvPr name="Freeform 2" id="2"/>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2"/>
            <a:stretch>
              <a:fillRect l="0" t="0" r="0" b="0"/>
            </a:stretch>
          </a:blipFill>
        </p:spPr>
      </p:sp>
      <p:grpSp>
        <p:nvGrpSpPr>
          <p:cNvPr name="Group 3" id="3"/>
          <p:cNvGrpSpPr/>
          <p:nvPr/>
        </p:nvGrpSpPr>
        <p:grpSpPr>
          <a:xfrm rot="0">
            <a:off x="9589607" y="0"/>
            <a:ext cx="8698393" cy="10400373"/>
            <a:chOff x="0" y="0"/>
            <a:chExt cx="8603361" cy="10286746"/>
          </a:xfrm>
        </p:grpSpPr>
        <p:sp>
          <p:nvSpPr>
            <p:cNvPr name="Freeform 4" id="4"/>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3"/>
              <a:stretch>
                <a:fillRect l="-92850" t="-7526" r="0" b="0"/>
              </a:stretch>
            </a:blipFill>
          </p:spPr>
        </p:sp>
      </p:grpSp>
      <p:sp>
        <p:nvSpPr>
          <p:cNvPr name="TextBox 5" id="5"/>
          <p:cNvSpPr txBox="true"/>
          <p:nvPr/>
        </p:nvSpPr>
        <p:spPr>
          <a:xfrm rot="0">
            <a:off x="1866561" y="1181292"/>
            <a:ext cx="5189556" cy="875591"/>
          </a:xfrm>
          <a:prstGeom prst="rect">
            <a:avLst/>
          </a:prstGeom>
        </p:spPr>
        <p:txBody>
          <a:bodyPr anchor="t" rtlCol="false" tIns="0" lIns="0" bIns="0" rIns="0">
            <a:spAutoFit/>
          </a:bodyPr>
          <a:lstStyle/>
          <a:p>
            <a:pPr>
              <a:lnSpc>
                <a:spcPts val="7173"/>
              </a:lnSpc>
            </a:pPr>
            <a:r>
              <a:rPr lang="en-US" sz="5160">
                <a:solidFill>
                  <a:srgbClr val="048AFF"/>
                </a:solidFill>
                <a:latin typeface="Norwester"/>
              </a:rPr>
              <a:t>Source Code :</a:t>
            </a:r>
          </a:p>
        </p:txBody>
      </p:sp>
      <p:sp>
        <p:nvSpPr>
          <p:cNvPr name="TextBox 6" id="6"/>
          <p:cNvSpPr txBox="true"/>
          <p:nvPr/>
        </p:nvSpPr>
        <p:spPr>
          <a:xfrm rot="0">
            <a:off x="1866561" y="2250371"/>
            <a:ext cx="6580843" cy="8111121"/>
          </a:xfrm>
          <a:prstGeom prst="rect">
            <a:avLst/>
          </a:prstGeom>
        </p:spPr>
        <p:txBody>
          <a:bodyPr anchor="t" rtlCol="false" tIns="0" lIns="0" bIns="0" rIns="0">
            <a:spAutoFit/>
          </a:bodyPr>
          <a:lstStyle/>
          <a:p>
            <a:pPr>
              <a:lnSpc>
                <a:spcPts val="1886"/>
              </a:lnSpc>
            </a:pPr>
            <a:r>
              <a:rPr lang="en-US" sz="1357">
                <a:solidFill>
                  <a:srgbClr val="FFFFFF"/>
                </a:solidFill>
                <a:latin typeface="Futura"/>
              </a:rPr>
              <a:t>} else if (content.substring(1) == PRODUCT2_UID) {</a:t>
            </a:r>
          </a:p>
          <a:p>
            <a:pPr>
              <a:lnSpc>
                <a:spcPts val="1886"/>
              </a:lnSpc>
            </a:pPr>
            <a:r>
              <a:rPr lang="en-US" sz="1357">
                <a:solidFill>
                  <a:srgbClr val="FFFFFF"/>
                </a:solidFill>
                <a:latin typeface="Futura"/>
              </a:rPr>
              <a:t> lcd.print("Item Price : ");</a:t>
            </a:r>
          </a:p>
          <a:p>
            <a:pPr>
              <a:lnSpc>
                <a:spcPts val="1886"/>
              </a:lnSpc>
            </a:pPr>
            <a:r>
              <a:rPr lang="en-US" sz="1357">
                <a:solidFill>
                  <a:srgbClr val="FFFFFF"/>
                </a:solidFill>
                <a:latin typeface="Futura"/>
              </a:rPr>
              <a:t> lcd.print(product2Price);</a:t>
            </a:r>
          </a:p>
          <a:p>
            <a:pPr>
              <a:lnSpc>
                <a:spcPts val="1886"/>
              </a:lnSpc>
            </a:pPr>
            <a:r>
              <a:rPr lang="en-US" sz="1357">
                <a:solidFill>
                  <a:srgbClr val="FFFFFF"/>
                </a:solidFill>
                <a:latin typeface="Futura"/>
              </a:rPr>
              <a:t>}</a:t>
            </a:r>
          </a:p>
          <a:p>
            <a:pPr>
              <a:lnSpc>
                <a:spcPts val="1886"/>
              </a:lnSpc>
            </a:pPr>
          </a:p>
          <a:p>
            <a:pPr>
              <a:lnSpc>
                <a:spcPts val="1886"/>
              </a:lnSpc>
            </a:pPr>
            <a:r>
              <a:rPr lang="en-US" sz="1357">
                <a:solidFill>
                  <a:srgbClr val="FFFFFF"/>
                </a:solidFill>
                <a:latin typeface="Futura"/>
              </a:rPr>
              <a:t>delay(2000);</a:t>
            </a:r>
          </a:p>
          <a:p>
            <a:pPr>
              <a:lnSpc>
                <a:spcPts val="1886"/>
              </a:lnSpc>
            </a:pPr>
            <a:r>
              <a:rPr lang="en-US" sz="1357">
                <a:solidFill>
                  <a:srgbClr val="FFFFFF"/>
                </a:solidFill>
                <a:latin typeface="Futura"/>
              </a:rPr>
              <a:t> lcd.clear();</a:t>
            </a:r>
          </a:p>
          <a:p>
            <a:pPr>
              <a:lnSpc>
                <a:spcPts val="1886"/>
              </a:lnSpc>
            </a:pPr>
            <a:r>
              <a:rPr lang="en-US" sz="1357">
                <a:solidFill>
                  <a:srgbClr val="FFFFFF"/>
                </a:solidFill>
                <a:latin typeface="Futura"/>
              </a:rPr>
              <a:t> lcd.print("Grand total: ");</a:t>
            </a:r>
          </a:p>
          <a:p>
            <a:pPr>
              <a:lnSpc>
                <a:spcPts val="1886"/>
              </a:lnSpc>
            </a:pPr>
            <a:r>
              <a:rPr lang="en-US" sz="1357">
                <a:solidFill>
                  <a:srgbClr val="FFFFFF"/>
                </a:solidFill>
                <a:latin typeface="Futura"/>
              </a:rPr>
              <a:t> lcd.print(total);</a:t>
            </a:r>
          </a:p>
          <a:p>
            <a:pPr>
              <a:lnSpc>
                <a:spcPts val="1886"/>
              </a:lnSpc>
            </a:pPr>
            <a:r>
              <a:rPr lang="en-US" sz="1357">
                <a:solidFill>
                  <a:srgbClr val="FFFFFF"/>
                </a:solidFill>
                <a:latin typeface="Futura"/>
              </a:rPr>
              <a:t> delay(2000);</a:t>
            </a:r>
          </a:p>
          <a:p>
            <a:pPr>
              <a:lnSpc>
                <a:spcPts val="1886"/>
              </a:lnSpc>
            </a:pPr>
            <a:r>
              <a:rPr lang="en-US" sz="1357">
                <a:solidFill>
                  <a:srgbClr val="FFFFFF"/>
                </a:solidFill>
                <a:latin typeface="Futura"/>
              </a:rPr>
              <a:t> lcd.clear();</a:t>
            </a:r>
          </a:p>
          <a:p>
            <a:pPr>
              <a:lnSpc>
                <a:spcPts val="1886"/>
              </a:lnSpc>
            </a:pPr>
            <a:r>
              <a:rPr lang="en-US" sz="1357">
                <a:solidFill>
                  <a:srgbClr val="FFFFFF"/>
                </a:solidFill>
                <a:latin typeface="Futura"/>
              </a:rPr>
              <a:t> lcd.print(" Thank You :) ");</a:t>
            </a:r>
          </a:p>
          <a:p>
            <a:pPr>
              <a:lnSpc>
                <a:spcPts val="1886"/>
              </a:lnSpc>
            </a:pPr>
            <a:r>
              <a:rPr lang="en-US" sz="1357">
                <a:solidFill>
                  <a:srgbClr val="FFFFFF"/>
                </a:solidFill>
                <a:latin typeface="Futura"/>
              </a:rPr>
              <a:t> lcd.setCursor(0, 1);</a:t>
            </a:r>
          </a:p>
          <a:p>
            <a:pPr>
              <a:lnSpc>
                <a:spcPts val="1886"/>
              </a:lnSpc>
            </a:pPr>
            <a:r>
              <a:rPr lang="en-US" sz="1357">
                <a:solidFill>
                  <a:srgbClr val="FFFFFF"/>
                </a:solidFill>
                <a:latin typeface="Futura"/>
              </a:rPr>
              <a:t> lcd.print(" for shopping ");</a:t>
            </a:r>
          </a:p>
          <a:p>
            <a:pPr>
              <a:lnSpc>
                <a:spcPts val="1886"/>
              </a:lnSpc>
            </a:pPr>
            <a:r>
              <a:rPr lang="en-US" sz="1357">
                <a:solidFill>
                  <a:srgbClr val="FFFFFF"/>
                </a:solidFill>
                <a:latin typeface="Futura"/>
              </a:rPr>
              <a:t> delay(2000);</a:t>
            </a:r>
          </a:p>
          <a:p>
            <a:pPr>
              <a:lnSpc>
                <a:spcPts val="1886"/>
              </a:lnSpc>
            </a:pPr>
            <a:r>
              <a:rPr lang="en-US" sz="1357">
                <a:solidFill>
                  <a:srgbClr val="FFFFFF"/>
                </a:solidFill>
                <a:latin typeface="Futura"/>
              </a:rPr>
              <a:t> lcd.clear();</a:t>
            </a:r>
          </a:p>
          <a:p>
            <a:pPr>
              <a:lnSpc>
                <a:spcPts val="1886"/>
              </a:lnSpc>
            </a:pPr>
            <a:r>
              <a:rPr lang="en-US" sz="1357">
                <a:solidFill>
                  <a:srgbClr val="FFFFFF"/>
                </a:solidFill>
                <a:latin typeface="Futura"/>
              </a:rPr>
              <a:t> lcd.setCursor(0, 0);</a:t>
            </a:r>
          </a:p>
          <a:p>
            <a:pPr>
              <a:lnSpc>
                <a:spcPts val="1886"/>
              </a:lnSpc>
            </a:pPr>
            <a:r>
              <a:rPr lang="en-US" sz="1357">
                <a:solidFill>
                  <a:srgbClr val="FFFFFF"/>
                </a:solidFill>
                <a:latin typeface="Futura"/>
              </a:rPr>
              <a:t> lcd.print(" Add More ");</a:t>
            </a:r>
          </a:p>
          <a:p>
            <a:pPr>
              <a:lnSpc>
                <a:spcPts val="1886"/>
              </a:lnSpc>
            </a:pPr>
            <a:r>
              <a:rPr lang="en-US" sz="1357">
                <a:solidFill>
                  <a:srgbClr val="FFFFFF"/>
                </a:solidFill>
                <a:latin typeface="Futura"/>
              </a:rPr>
              <a:t> lcd.setCursor(0, 1);</a:t>
            </a:r>
          </a:p>
          <a:p>
            <a:pPr>
              <a:lnSpc>
                <a:spcPts val="1886"/>
              </a:lnSpc>
            </a:pPr>
            <a:r>
              <a:rPr lang="en-US" sz="1357">
                <a:solidFill>
                  <a:srgbClr val="FFFFFF"/>
                </a:solidFill>
                <a:latin typeface="Futura"/>
              </a:rPr>
              <a:t> lcd.print(" Items ");</a:t>
            </a:r>
          </a:p>
          <a:p>
            <a:pPr>
              <a:lnSpc>
                <a:spcPts val="1886"/>
              </a:lnSpc>
            </a:pPr>
            <a:r>
              <a:rPr lang="en-US" sz="1357">
                <a:solidFill>
                  <a:srgbClr val="FFFFFF"/>
                </a:solidFill>
                <a:latin typeface="Futura"/>
              </a:rPr>
              <a:t> delay(2000);</a:t>
            </a:r>
          </a:p>
          <a:p>
            <a:pPr>
              <a:lnSpc>
                <a:spcPts val="1886"/>
              </a:lnSpc>
            </a:pPr>
            <a:r>
              <a:rPr lang="en-US" sz="1357">
                <a:solidFill>
                  <a:srgbClr val="FFFFFF"/>
                </a:solidFill>
                <a:latin typeface="Futura"/>
              </a:rPr>
              <a:t> lcd.clear();</a:t>
            </a:r>
          </a:p>
          <a:p>
            <a:pPr>
              <a:lnSpc>
                <a:spcPts val="1886"/>
              </a:lnSpc>
            </a:pPr>
            <a:r>
              <a:rPr lang="en-US" sz="1357">
                <a:solidFill>
                  <a:srgbClr val="FFFFFF"/>
                </a:solidFill>
                <a:latin typeface="Futura"/>
              </a:rPr>
              <a:t> lcd.setCursor(0, 0);</a:t>
            </a:r>
          </a:p>
          <a:p>
            <a:pPr>
              <a:lnSpc>
                <a:spcPts val="1886"/>
              </a:lnSpc>
            </a:pPr>
            <a:r>
              <a:rPr lang="en-US" sz="1357">
                <a:solidFill>
                  <a:srgbClr val="FFFFFF"/>
                </a:solidFill>
                <a:latin typeface="Futura"/>
              </a:rPr>
              <a:t> lcd.print(" Try using ");</a:t>
            </a:r>
          </a:p>
          <a:p>
            <a:pPr>
              <a:lnSpc>
                <a:spcPts val="1886"/>
              </a:lnSpc>
            </a:pPr>
            <a:r>
              <a:rPr lang="en-US" sz="1357">
                <a:solidFill>
                  <a:srgbClr val="FFFFFF"/>
                </a:solidFill>
                <a:latin typeface="Futura"/>
              </a:rPr>
              <a:t> lcd.setCursor(0, 1);</a:t>
            </a:r>
          </a:p>
          <a:p>
            <a:pPr>
              <a:lnSpc>
                <a:spcPts val="1886"/>
              </a:lnSpc>
            </a:pPr>
            <a:r>
              <a:rPr lang="en-US" sz="1357">
                <a:solidFill>
                  <a:srgbClr val="FFFFFF"/>
                </a:solidFill>
                <a:latin typeface="Futura"/>
              </a:rPr>
              <a:t> lcd.print(" AutoBill!! ");</a:t>
            </a:r>
          </a:p>
          <a:p>
            <a:pPr>
              <a:lnSpc>
                <a:spcPts val="1886"/>
              </a:lnSpc>
            </a:pPr>
            <a:r>
              <a:rPr lang="en-US" sz="1357">
                <a:solidFill>
                  <a:srgbClr val="FFFFFF"/>
                </a:solidFill>
                <a:latin typeface="Futura"/>
              </a:rPr>
              <a:t> </a:t>
            </a:r>
          </a:p>
          <a:p>
            <a:pPr>
              <a:lnSpc>
                <a:spcPts val="1886"/>
              </a:lnSpc>
            </a:pPr>
            <a:r>
              <a:rPr lang="en-US" sz="1357">
                <a:solidFill>
                  <a:srgbClr val="FFFFFF"/>
                </a:solidFill>
                <a:latin typeface="Futura"/>
              </a:rPr>
              <a:t> mfrc522.PICC_HaltA();</a:t>
            </a:r>
          </a:p>
          <a:p>
            <a:pPr>
              <a:lnSpc>
                <a:spcPts val="1886"/>
              </a:lnSpc>
            </a:pPr>
            <a:r>
              <a:rPr lang="en-US" sz="1357">
                <a:solidFill>
                  <a:srgbClr val="FFFFFF"/>
                </a:solidFill>
                <a:latin typeface="Futura"/>
              </a:rPr>
              <a:t> mfrc522.PCD_StopCrypto1();</a:t>
            </a:r>
          </a:p>
          <a:p>
            <a:pPr>
              <a:lnSpc>
                <a:spcPts val="1886"/>
              </a:lnSpc>
            </a:pPr>
            <a:r>
              <a:rPr lang="en-US" sz="1357">
                <a:solidFill>
                  <a:srgbClr val="FFFFFF"/>
                </a:solidFill>
                <a:latin typeface="Futura"/>
              </a:rPr>
              <a:t> delay(500); // Add a small delay to prevent immediate scanning</a:t>
            </a:r>
          </a:p>
          <a:p>
            <a:pPr>
              <a:lnSpc>
                <a:spcPts val="1886"/>
              </a:lnSpc>
            </a:pPr>
            <a:r>
              <a:rPr lang="en-US" sz="1357">
                <a:solidFill>
                  <a:srgbClr val="FFFFFF"/>
                </a:solidFill>
                <a:latin typeface="Futura"/>
              </a:rPr>
              <a:t> </a:t>
            </a:r>
          </a:p>
          <a:p>
            <a:pPr>
              <a:lnSpc>
                <a:spcPts val="1886"/>
              </a:lnSpc>
            </a:pPr>
            <a:r>
              <a:rPr lang="en-US" sz="1357">
                <a:solidFill>
                  <a:srgbClr val="FFFFFF"/>
                </a:solidFill>
                <a:latin typeface="Futura"/>
              </a:rPr>
              <a:t> } </a:t>
            </a:r>
          </a:p>
          <a:p>
            <a:pPr>
              <a:lnSpc>
                <a:spcPts val="1886"/>
              </a:lnSpc>
            </a:pPr>
            <a:r>
              <a:rPr lang="en-US" sz="1357">
                <a:solidFill>
                  <a:srgbClr val="FFFFFF"/>
                </a:solidFill>
                <a:latin typeface="Futura"/>
              </a:rPr>
              <a:t>}</a:t>
            </a:r>
          </a:p>
          <a:p>
            <a:pPr>
              <a:lnSpc>
                <a:spcPts val="1886"/>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grpSp>
        <p:nvGrpSpPr>
          <p:cNvPr name="Group 3" id="3"/>
          <p:cNvGrpSpPr/>
          <p:nvPr/>
        </p:nvGrpSpPr>
        <p:grpSpPr>
          <a:xfrm rot="0">
            <a:off x="-1041088" y="0"/>
            <a:ext cx="6782652" cy="10287000"/>
            <a:chOff x="0" y="0"/>
            <a:chExt cx="1786377" cy="2709333"/>
          </a:xfrm>
        </p:grpSpPr>
        <p:sp>
          <p:nvSpPr>
            <p:cNvPr name="Freeform 4" id="4"/>
            <p:cNvSpPr/>
            <p:nvPr/>
          </p:nvSpPr>
          <p:spPr>
            <a:xfrm flipH="false" flipV="false" rot="0">
              <a:off x="0" y="0"/>
              <a:ext cx="1786377" cy="2709333"/>
            </a:xfrm>
            <a:custGeom>
              <a:avLst/>
              <a:gdLst/>
              <a:ahLst/>
              <a:cxnLst/>
              <a:rect r="r" b="b" t="t" l="l"/>
              <a:pathLst>
                <a:path h="2709333" w="1786377">
                  <a:moveTo>
                    <a:pt x="0" y="0"/>
                  </a:moveTo>
                  <a:lnTo>
                    <a:pt x="1786377" y="0"/>
                  </a:lnTo>
                  <a:lnTo>
                    <a:pt x="1786377" y="2709333"/>
                  </a:lnTo>
                  <a:lnTo>
                    <a:pt x="0" y="2709333"/>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0" y="-9525"/>
              <a:ext cx="1786377" cy="2718858"/>
            </a:xfrm>
            <a:prstGeom prst="rect">
              <a:avLst/>
            </a:prstGeom>
          </p:spPr>
          <p:txBody>
            <a:bodyPr anchor="ctr" rtlCol="false" tIns="50800" lIns="50800" bIns="50800" rIns="50800"/>
            <a:lstStyle/>
            <a:p>
              <a:pPr algn="ctr">
                <a:lnSpc>
                  <a:spcPts val="3131"/>
                </a:lnSpc>
              </a:pPr>
            </a:p>
          </p:txBody>
        </p:sp>
      </p:grpSp>
      <p:sp>
        <p:nvSpPr>
          <p:cNvPr name="Freeform 6" id="6"/>
          <p:cNvSpPr/>
          <p:nvPr/>
        </p:nvSpPr>
        <p:spPr>
          <a:xfrm flipH="false" flipV="false" rot="-1486492">
            <a:off x="15563637" y="8055643"/>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7" id="7"/>
          <p:cNvSpPr/>
          <p:nvPr/>
        </p:nvSpPr>
        <p:spPr>
          <a:xfrm flipH="false" flipV="false" rot="1973881">
            <a:off x="13843608" y="-1899995"/>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grpSp>
        <p:nvGrpSpPr>
          <p:cNvPr name="Group 8" id="8"/>
          <p:cNvGrpSpPr/>
          <p:nvPr/>
        </p:nvGrpSpPr>
        <p:grpSpPr>
          <a:xfrm rot="0">
            <a:off x="4803638" y="2859040"/>
            <a:ext cx="1757360" cy="17573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10" id="10"/>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1" id="11"/>
          <p:cNvGrpSpPr/>
          <p:nvPr/>
        </p:nvGrpSpPr>
        <p:grpSpPr>
          <a:xfrm rot="0">
            <a:off x="4803638" y="5181410"/>
            <a:ext cx="1757360" cy="17573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4" id="14"/>
          <p:cNvGrpSpPr/>
          <p:nvPr/>
        </p:nvGrpSpPr>
        <p:grpSpPr>
          <a:xfrm rot="0">
            <a:off x="4803638" y="7500940"/>
            <a:ext cx="1757360" cy="175736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16" id="16"/>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17" id="17"/>
          <p:cNvSpPr/>
          <p:nvPr/>
        </p:nvSpPr>
        <p:spPr>
          <a:xfrm flipH="false" flipV="false" rot="0">
            <a:off x="5099621" y="3250439"/>
            <a:ext cx="1165395" cy="974561"/>
          </a:xfrm>
          <a:custGeom>
            <a:avLst/>
            <a:gdLst/>
            <a:ahLst/>
            <a:cxnLst/>
            <a:rect r="r" b="b" t="t" l="l"/>
            <a:pathLst>
              <a:path h="974561" w="1165395">
                <a:moveTo>
                  <a:pt x="0" y="0"/>
                </a:moveTo>
                <a:lnTo>
                  <a:pt x="1165394" y="0"/>
                </a:lnTo>
                <a:lnTo>
                  <a:pt x="1165394" y="974562"/>
                </a:lnTo>
                <a:lnTo>
                  <a:pt x="0" y="974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5275419" y="5674894"/>
            <a:ext cx="771492" cy="846947"/>
          </a:xfrm>
          <a:custGeom>
            <a:avLst/>
            <a:gdLst/>
            <a:ahLst/>
            <a:cxnLst/>
            <a:rect r="r" b="b" t="t" l="l"/>
            <a:pathLst>
              <a:path h="846947" w="771492">
                <a:moveTo>
                  <a:pt x="0" y="0"/>
                </a:moveTo>
                <a:lnTo>
                  <a:pt x="771491" y="0"/>
                </a:lnTo>
                <a:lnTo>
                  <a:pt x="771491" y="846947"/>
                </a:lnTo>
                <a:lnTo>
                  <a:pt x="0" y="8469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5206850" y="7924478"/>
            <a:ext cx="908629" cy="910285"/>
          </a:xfrm>
          <a:custGeom>
            <a:avLst/>
            <a:gdLst/>
            <a:ahLst/>
            <a:cxnLst/>
            <a:rect r="r" b="b" t="t" l="l"/>
            <a:pathLst>
              <a:path h="910285" w="908629">
                <a:moveTo>
                  <a:pt x="0" y="0"/>
                </a:moveTo>
                <a:lnTo>
                  <a:pt x="908629" y="0"/>
                </a:lnTo>
                <a:lnTo>
                  <a:pt x="908629" y="910284"/>
                </a:lnTo>
                <a:lnTo>
                  <a:pt x="0" y="9102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6046910" y="1510663"/>
            <a:ext cx="9255596" cy="1127859"/>
          </a:xfrm>
          <a:prstGeom prst="rect">
            <a:avLst/>
          </a:prstGeom>
        </p:spPr>
        <p:txBody>
          <a:bodyPr anchor="t" rtlCol="false" tIns="0" lIns="0" bIns="0" rIns="0">
            <a:spAutoFit/>
          </a:bodyPr>
          <a:lstStyle/>
          <a:p>
            <a:pPr marL="0" indent="0" lvl="0">
              <a:lnSpc>
                <a:spcPts val="9119"/>
              </a:lnSpc>
              <a:spcBef>
                <a:spcPct val="0"/>
              </a:spcBef>
            </a:pPr>
            <a:r>
              <a:rPr lang="en-US" sz="6560">
                <a:solidFill>
                  <a:srgbClr val="048AFF"/>
                </a:solidFill>
                <a:latin typeface="Now Bold"/>
              </a:rPr>
              <a:t>Embracing the Future</a:t>
            </a:r>
          </a:p>
        </p:txBody>
      </p:sp>
      <p:sp>
        <p:nvSpPr>
          <p:cNvPr name="TextBox 21" id="21"/>
          <p:cNvSpPr txBox="true"/>
          <p:nvPr/>
        </p:nvSpPr>
        <p:spPr>
          <a:xfrm rot="0">
            <a:off x="6719414" y="3343784"/>
            <a:ext cx="7533475" cy="1810830"/>
          </a:xfrm>
          <a:prstGeom prst="rect">
            <a:avLst/>
          </a:prstGeom>
        </p:spPr>
        <p:txBody>
          <a:bodyPr anchor="t" rtlCol="false" tIns="0" lIns="0" bIns="0" rIns="0">
            <a:spAutoFit/>
          </a:bodyPr>
          <a:lstStyle/>
          <a:p>
            <a:pPr>
              <a:lnSpc>
                <a:spcPts val="2888"/>
              </a:lnSpc>
            </a:pPr>
            <a:r>
              <a:rPr lang="en-US" sz="1978">
                <a:solidFill>
                  <a:srgbClr val="FFFFFF"/>
                </a:solidFill>
                <a:latin typeface="DM Sans"/>
              </a:rPr>
              <a:t>Expanding the AutoBill project to integrate with smart home devices presents a promising avenue for future development. By connecting to devices 57 such as smart thermostats, lighting systems, and appliances, the system can offer users more granular control over their energy consumption.</a:t>
            </a:r>
          </a:p>
        </p:txBody>
      </p:sp>
      <p:sp>
        <p:nvSpPr>
          <p:cNvPr name="TextBox 22" id="22"/>
          <p:cNvSpPr txBox="true"/>
          <p:nvPr/>
        </p:nvSpPr>
        <p:spPr>
          <a:xfrm rot="0">
            <a:off x="6719414" y="2811415"/>
            <a:ext cx="6927782" cy="444509"/>
          </a:xfrm>
          <a:prstGeom prst="rect">
            <a:avLst/>
          </a:prstGeom>
        </p:spPr>
        <p:txBody>
          <a:bodyPr anchor="t" rtlCol="false" tIns="0" lIns="0" bIns="0" rIns="0">
            <a:spAutoFit/>
          </a:bodyPr>
          <a:lstStyle/>
          <a:p>
            <a:pPr>
              <a:lnSpc>
                <a:spcPts val="3629"/>
              </a:lnSpc>
            </a:pPr>
            <a:r>
              <a:rPr lang="en-US" sz="2611">
                <a:solidFill>
                  <a:srgbClr val="B100E8"/>
                </a:solidFill>
                <a:latin typeface="Now Bold"/>
              </a:rPr>
              <a:t>1 Integration with Smart Home Devices </a:t>
            </a:r>
          </a:p>
        </p:txBody>
      </p:sp>
      <p:sp>
        <p:nvSpPr>
          <p:cNvPr name="TextBox 23" id="23"/>
          <p:cNvSpPr txBox="true"/>
          <p:nvPr/>
        </p:nvSpPr>
        <p:spPr>
          <a:xfrm rot="0">
            <a:off x="6719414" y="5762754"/>
            <a:ext cx="7533475" cy="1745391"/>
          </a:xfrm>
          <a:prstGeom prst="rect">
            <a:avLst/>
          </a:prstGeom>
        </p:spPr>
        <p:txBody>
          <a:bodyPr anchor="t" rtlCol="false" tIns="0" lIns="0" bIns="0" rIns="0">
            <a:spAutoFit/>
          </a:bodyPr>
          <a:lstStyle/>
          <a:p>
            <a:pPr>
              <a:lnSpc>
                <a:spcPts val="2781"/>
              </a:lnSpc>
            </a:pPr>
            <a:r>
              <a:rPr lang="en-US" sz="1905">
                <a:solidFill>
                  <a:srgbClr val="FFFFFF"/>
                </a:solidFill>
                <a:latin typeface="DM Sans"/>
              </a:rPr>
              <a:t>Incorporating machine learning algorithms into the AutoBill system opens up opportunities for predictive billing. By analyzing historical usage patterns and taking into account external factors such as weather conditions, the system can anticipate future consumption trends.</a:t>
            </a:r>
          </a:p>
        </p:txBody>
      </p:sp>
      <p:sp>
        <p:nvSpPr>
          <p:cNvPr name="TextBox 24" id="24"/>
          <p:cNvSpPr txBox="true"/>
          <p:nvPr/>
        </p:nvSpPr>
        <p:spPr>
          <a:xfrm rot="0">
            <a:off x="6719414" y="5230385"/>
            <a:ext cx="6927782" cy="444509"/>
          </a:xfrm>
          <a:prstGeom prst="rect">
            <a:avLst/>
          </a:prstGeom>
        </p:spPr>
        <p:txBody>
          <a:bodyPr anchor="t" rtlCol="false" tIns="0" lIns="0" bIns="0" rIns="0">
            <a:spAutoFit/>
          </a:bodyPr>
          <a:lstStyle/>
          <a:p>
            <a:pPr>
              <a:lnSpc>
                <a:spcPts val="3629"/>
              </a:lnSpc>
            </a:pPr>
            <a:r>
              <a:rPr lang="en-US" sz="2611">
                <a:solidFill>
                  <a:srgbClr val="B100E8"/>
                </a:solidFill>
                <a:latin typeface="Now Bold"/>
              </a:rPr>
              <a:t> Machine Learning for Predictive Billing</a:t>
            </a:r>
          </a:p>
        </p:txBody>
      </p:sp>
      <p:sp>
        <p:nvSpPr>
          <p:cNvPr name="TextBox 25" id="25"/>
          <p:cNvSpPr txBox="true"/>
          <p:nvPr/>
        </p:nvSpPr>
        <p:spPr>
          <a:xfrm rot="0">
            <a:off x="6719414" y="8082284"/>
            <a:ext cx="7533475" cy="1810830"/>
          </a:xfrm>
          <a:prstGeom prst="rect">
            <a:avLst/>
          </a:prstGeom>
        </p:spPr>
        <p:txBody>
          <a:bodyPr anchor="t" rtlCol="false" tIns="0" lIns="0" bIns="0" rIns="0">
            <a:spAutoFit/>
          </a:bodyPr>
          <a:lstStyle/>
          <a:p>
            <a:pPr>
              <a:lnSpc>
                <a:spcPts val="2888"/>
              </a:lnSpc>
            </a:pPr>
            <a:r>
              <a:rPr lang="en-US" sz="1978">
                <a:solidFill>
                  <a:srgbClr val="FFFFFF"/>
                </a:solidFill>
                <a:latin typeface="DM Sans"/>
              </a:rPr>
              <a:t>The AutoBill framework is adaptable to various service-based industries beyond utilities. Exploring applications in areas such as parking facilities, subscription services, and shared resource usage (e.g., coworking spaces) could extend the project's impact. </a:t>
            </a:r>
          </a:p>
        </p:txBody>
      </p:sp>
      <p:sp>
        <p:nvSpPr>
          <p:cNvPr name="TextBox 26" id="26"/>
          <p:cNvSpPr txBox="true"/>
          <p:nvPr/>
        </p:nvSpPr>
        <p:spPr>
          <a:xfrm rot="0">
            <a:off x="6719414" y="7549915"/>
            <a:ext cx="6927782" cy="444509"/>
          </a:xfrm>
          <a:prstGeom prst="rect">
            <a:avLst/>
          </a:prstGeom>
        </p:spPr>
        <p:txBody>
          <a:bodyPr anchor="t" rtlCol="false" tIns="0" lIns="0" bIns="0" rIns="0">
            <a:spAutoFit/>
          </a:bodyPr>
          <a:lstStyle/>
          <a:p>
            <a:pPr>
              <a:lnSpc>
                <a:spcPts val="3629"/>
              </a:lnSpc>
            </a:pPr>
            <a:r>
              <a:rPr lang="en-US" sz="2611">
                <a:solidFill>
                  <a:srgbClr val="B100E8"/>
                </a:solidFill>
                <a:latin typeface="Now Bold"/>
              </a:rPr>
              <a:t> Expanded Industry Applications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sp>
        <p:nvSpPr>
          <p:cNvPr name="Freeform 2" id="2"/>
          <p:cNvSpPr/>
          <p:nvPr/>
        </p:nvSpPr>
        <p:spPr>
          <a:xfrm flipH="false" flipV="false" rot="0">
            <a:off x="0" y="-478469"/>
            <a:ext cx="18288000" cy="4760696"/>
          </a:xfrm>
          <a:custGeom>
            <a:avLst/>
            <a:gdLst/>
            <a:ahLst/>
            <a:cxnLst/>
            <a:rect r="r" b="b" t="t" l="l"/>
            <a:pathLst>
              <a:path h="4760696" w="18288000">
                <a:moveTo>
                  <a:pt x="0" y="0"/>
                </a:moveTo>
                <a:lnTo>
                  <a:pt x="18288000" y="0"/>
                </a:lnTo>
                <a:lnTo>
                  <a:pt x="18288000" y="4760696"/>
                </a:lnTo>
                <a:lnTo>
                  <a:pt x="0" y="4760696"/>
                </a:lnTo>
                <a:lnTo>
                  <a:pt x="0" y="0"/>
                </a:lnTo>
                <a:close/>
              </a:path>
            </a:pathLst>
          </a:custGeom>
          <a:blipFill>
            <a:blip r:embed="rId2"/>
            <a:stretch>
              <a:fillRect l="0" t="-9782" r="0" b="-9782"/>
            </a:stretch>
          </a:blipFill>
        </p:spPr>
      </p:sp>
      <p:grpSp>
        <p:nvGrpSpPr>
          <p:cNvPr name="Group 3" id="3"/>
          <p:cNvGrpSpPr/>
          <p:nvPr/>
        </p:nvGrpSpPr>
        <p:grpSpPr>
          <a:xfrm rot="0">
            <a:off x="4165301" y="3026312"/>
            <a:ext cx="9957398" cy="2442304"/>
            <a:chOff x="0" y="0"/>
            <a:chExt cx="2622525" cy="643241"/>
          </a:xfrm>
        </p:grpSpPr>
        <p:sp>
          <p:nvSpPr>
            <p:cNvPr name="Freeform 4" id="4"/>
            <p:cNvSpPr/>
            <p:nvPr/>
          </p:nvSpPr>
          <p:spPr>
            <a:xfrm flipH="false" flipV="false" rot="0">
              <a:off x="0" y="0"/>
              <a:ext cx="2622525" cy="643241"/>
            </a:xfrm>
            <a:custGeom>
              <a:avLst/>
              <a:gdLst/>
              <a:ahLst/>
              <a:cxnLst/>
              <a:rect r="r" b="b" t="t" l="l"/>
              <a:pathLst>
                <a:path h="643241" w="2622525">
                  <a:moveTo>
                    <a:pt x="10885" y="0"/>
                  </a:moveTo>
                  <a:lnTo>
                    <a:pt x="2611640" y="0"/>
                  </a:lnTo>
                  <a:cubicBezTo>
                    <a:pt x="2614526" y="0"/>
                    <a:pt x="2617295" y="1147"/>
                    <a:pt x="2619336" y="3188"/>
                  </a:cubicBezTo>
                  <a:cubicBezTo>
                    <a:pt x="2621378" y="5230"/>
                    <a:pt x="2622525" y="7998"/>
                    <a:pt x="2622525" y="10885"/>
                  </a:cubicBezTo>
                  <a:lnTo>
                    <a:pt x="2622525" y="632356"/>
                  </a:lnTo>
                  <a:cubicBezTo>
                    <a:pt x="2622525" y="635243"/>
                    <a:pt x="2621378" y="638011"/>
                    <a:pt x="2619336" y="640053"/>
                  </a:cubicBezTo>
                  <a:cubicBezTo>
                    <a:pt x="2617295" y="642094"/>
                    <a:pt x="2614526" y="643241"/>
                    <a:pt x="2611640" y="643241"/>
                  </a:cubicBezTo>
                  <a:lnTo>
                    <a:pt x="10885" y="643241"/>
                  </a:lnTo>
                  <a:cubicBezTo>
                    <a:pt x="7998" y="643241"/>
                    <a:pt x="5230" y="642094"/>
                    <a:pt x="3188" y="640053"/>
                  </a:cubicBezTo>
                  <a:cubicBezTo>
                    <a:pt x="1147" y="638011"/>
                    <a:pt x="0" y="635243"/>
                    <a:pt x="0" y="632356"/>
                  </a:cubicBezTo>
                  <a:lnTo>
                    <a:pt x="0" y="10885"/>
                  </a:lnTo>
                  <a:cubicBezTo>
                    <a:pt x="0" y="7998"/>
                    <a:pt x="1147" y="5230"/>
                    <a:pt x="3188" y="3188"/>
                  </a:cubicBezTo>
                  <a:cubicBezTo>
                    <a:pt x="5230" y="1147"/>
                    <a:pt x="7998" y="0"/>
                    <a:pt x="10885" y="0"/>
                  </a:cubicBezTo>
                  <a:close/>
                </a:path>
              </a:pathLst>
            </a:custGeom>
            <a:gradFill rotWithShape="true">
              <a:gsLst>
                <a:gs pos="0">
                  <a:srgbClr val="048AFF">
                    <a:alpha val="63000"/>
                  </a:srgbClr>
                </a:gs>
                <a:gs pos="100000">
                  <a:srgbClr val="B100E8">
                    <a:alpha val="63000"/>
                  </a:srgbClr>
                </a:gs>
              </a:gsLst>
              <a:path path="circle">
                <a:fillToRect l="0" r="100000" t="0" b="100000"/>
              </a:path>
              <a:tileRect r="0" l="-100000" b="0" t="-100000"/>
            </a:gradFill>
            <a:ln cap="sq">
              <a:noFill/>
              <a:prstDash val="solid"/>
              <a:miter/>
            </a:ln>
          </p:spPr>
        </p:sp>
        <p:sp>
          <p:nvSpPr>
            <p:cNvPr name="TextBox 5" id="5"/>
            <p:cNvSpPr txBox="true"/>
            <p:nvPr/>
          </p:nvSpPr>
          <p:spPr>
            <a:xfrm>
              <a:off x="0" y="-9525"/>
              <a:ext cx="2622525" cy="652766"/>
            </a:xfrm>
            <a:prstGeom prst="rect">
              <a:avLst/>
            </a:prstGeom>
          </p:spPr>
          <p:txBody>
            <a:bodyPr anchor="ctr" rtlCol="false" tIns="50800" lIns="50800" bIns="50800" rIns="50800"/>
            <a:lstStyle/>
            <a:p>
              <a:pPr algn="ctr" marL="0" indent="0" lvl="0">
                <a:lnSpc>
                  <a:spcPts val="3131"/>
                </a:lnSpc>
                <a:spcBef>
                  <a:spcPct val="0"/>
                </a:spcBef>
              </a:pPr>
            </a:p>
          </p:txBody>
        </p:sp>
      </p:grpSp>
      <p:sp>
        <p:nvSpPr>
          <p:cNvPr name="TextBox 6" id="6"/>
          <p:cNvSpPr txBox="true"/>
          <p:nvPr/>
        </p:nvSpPr>
        <p:spPr>
          <a:xfrm rot="0">
            <a:off x="4761453" y="3498920"/>
            <a:ext cx="8765094" cy="1418552"/>
          </a:xfrm>
          <a:prstGeom prst="rect">
            <a:avLst/>
          </a:prstGeom>
        </p:spPr>
        <p:txBody>
          <a:bodyPr anchor="t" rtlCol="false" tIns="0" lIns="0" bIns="0" rIns="0">
            <a:spAutoFit/>
          </a:bodyPr>
          <a:lstStyle/>
          <a:p>
            <a:pPr algn="ctr" marL="0" indent="0" lvl="0">
              <a:lnSpc>
                <a:spcPts val="11561"/>
              </a:lnSpc>
              <a:spcBef>
                <a:spcPct val="0"/>
              </a:spcBef>
            </a:pPr>
            <a:r>
              <a:rPr lang="en-US" sz="8317">
                <a:solidFill>
                  <a:srgbClr val="FFFFFF"/>
                </a:solidFill>
                <a:latin typeface="Norwester"/>
              </a:rPr>
              <a:t>The Conclusion</a:t>
            </a:r>
          </a:p>
        </p:txBody>
      </p:sp>
      <p:sp>
        <p:nvSpPr>
          <p:cNvPr name="TextBox 7" id="7"/>
          <p:cNvSpPr txBox="true"/>
          <p:nvPr/>
        </p:nvSpPr>
        <p:spPr>
          <a:xfrm rot="0">
            <a:off x="228301" y="5932481"/>
            <a:ext cx="17647852" cy="3994743"/>
          </a:xfrm>
          <a:prstGeom prst="rect">
            <a:avLst/>
          </a:prstGeom>
        </p:spPr>
        <p:txBody>
          <a:bodyPr anchor="t" rtlCol="false" tIns="0" lIns="0" bIns="0" rIns="0">
            <a:spAutoFit/>
          </a:bodyPr>
          <a:lstStyle/>
          <a:p>
            <a:pPr marL="473597" indent="-236798" lvl="1">
              <a:lnSpc>
                <a:spcPts val="3202"/>
              </a:lnSpc>
              <a:buFont typeface="Arial"/>
              <a:buChar char="•"/>
            </a:pPr>
            <a:r>
              <a:rPr lang="en-US" sz="2193">
                <a:solidFill>
                  <a:srgbClr val="FFFFFF"/>
                </a:solidFill>
                <a:latin typeface="Cardo Bold"/>
              </a:rPr>
              <a:t>Autobill marks a transformative leap in financial technology, offering an efficient and error-minimized approach to billing and transactions. With its integration of IoT technology, Autobill streamlines processes, providing significant time savings and heightened operational efficiency. The autonomous cart scanning feature ensures quick and precise online checkouts, fostering a seamless user experience. Its adaptability to scalability needs caters to businesses experiencing transaction volume growth, making it a versatile solution.</a:t>
            </a:r>
          </a:p>
          <a:p>
            <a:pPr marL="473597" indent="-236798" lvl="1">
              <a:lnSpc>
                <a:spcPts val="3202"/>
              </a:lnSpc>
              <a:buFont typeface="Arial"/>
              <a:buChar char="•"/>
            </a:pPr>
            <a:r>
              <a:rPr lang="en-US" sz="2193">
                <a:solidFill>
                  <a:srgbClr val="FFFFFF"/>
                </a:solidFill>
                <a:latin typeface="DM Sans Bold"/>
              </a:rPr>
              <a:t>The innovative nature of Autobill extends beyond automation, aiming to simplify financial interactions for both individuals and businesses. By ensuring a more predictable and reliable billing cycle, Autobill contributes to a stress-free financial management experience. The emphasis on minimizing errors and enhancing efficiency aligns with the evolving landscape of modern finance. Autobill's role as a technology-driven solution underscores its significance in optimizing billing processes and simplifying financial interactions in an ever-evolving digital landscape.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28875" y="2662667"/>
            <a:ext cx="9473292" cy="6847163"/>
          </a:xfrm>
          <a:custGeom>
            <a:avLst/>
            <a:gdLst/>
            <a:ahLst/>
            <a:cxnLst/>
            <a:rect r="r" b="b" t="t" l="l"/>
            <a:pathLst>
              <a:path h="6847163" w="9473292">
                <a:moveTo>
                  <a:pt x="0" y="0"/>
                </a:moveTo>
                <a:lnTo>
                  <a:pt x="9473293" y="0"/>
                </a:lnTo>
                <a:lnTo>
                  <a:pt x="9473293" y="6847163"/>
                </a:lnTo>
                <a:lnTo>
                  <a:pt x="0" y="6847163"/>
                </a:lnTo>
                <a:lnTo>
                  <a:pt x="0" y="0"/>
                </a:lnTo>
                <a:close/>
              </a:path>
            </a:pathLst>
          </a:custGeom>
          <a:blipFill>
            <a:blip r:embed="rId6"/>
            <a:stretch>
              <a:fillRect l="0" t="-1853" r="0" b="-1853"/>
            </a:stretch>
          </a:blipFill>
        </p:spPr>
      </p:sp>
      <p:sp>
        <p:nvSpPr>
          <p:cNvPr name="TextBox 7" id="7"/>
          <p:cNvSpPr txBox="true"/>
          <p:nvPr/>
        </p:nvSpPr>
        <p:spPr>
          <a:xfrm rot="0">
            <a:off x="7430693" y="599195"/>
            <a:ext cx="11370537" cy="2795692"/>
          </a:xfrm>
          <a:prstGeom prst="rect">
            <a:avLst/>
          </a:prstGeom>
        </p:spPr>
        <p:txBody>
          <a:bodyPr anchor="t" rtlCol="false" tIns="0" lIns="0" bIns="0" rIns="0">
            <a:spAutoFit/>
          </a:bodyPr>
          <a:lstStyle/>
          <a:p>
            <a:pPr algn="ctr">
              <a:lnSpc>
                <a:spcPts val="11242"/>
              </a:lnSpc>
            </a:pPr>
            <a:r>
              <a:rPr lang="en-US" sz="8087">
                <a:solidFill>
                  <a:srgbClr val="048AFF"/>
                </a:solidFill>
                <a:latin typeface="Norwester"/>
              </a:rPr>
              <a:t>THANK YOU.</a:t>
            </a:r>
          </a:p>
          <a:p>
            <a:pPr algn="ctr">
              <a:lnSpc>
                <a:spcPts val="1124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grpSp>
        <p:nvGrpSpPr>
          <p:cNvPr name="Group 4" id="4"/>
          <p:cNvGrpSpPr/>
          <p:nvPr/>
        </p:nvGrpSpPr>
        <p:grpSpPr>
          <a:xfrm rot="0">
            <a:off x="5971740" y="1648649"/>
            <a:ext cx="6190050" cy="7115469"/>
            <a:chOff x="0" y="0"/>
            <a:chExt cx="1630301" cy="1874033"/>
          </a:xfrm>
        </p:grpSpPr>
        <p:sp>
          <p:nvSpPr>
            <p:cNvPr name="Freeform 5" id="5"/>
            <p:cNvSpPr/>
            <p:nvPr/>
          </p:nvSpPr>
          <p:spPr>
            <a:xfrm flipH="false" flipV="false" rot="0">
              <a:off x="0" y="0"/>
              <a:ext cx="1630301" cy="1874033"/>
            </a:xfrm>
            <a:custGeom>
              <a:avLst/>
              <a:gdLst/>
              <a:ahLst/>
              <a:cxnLst/>
              <a:rect r="r" b="b" t="t" l="l"/>
              <a:pathLst>
                <a:path h="1874033" w="1630301">
                  <a:moveTo>
                    <a:pt x="0" y="0"/>
                  </a:moveTo>
                  <a:lnTo>
                    <a:pt x="1630301" y="0"/>
                  </a:lnTo>
                  <a:lnTo>
                    <a:pt x="1630301" y="1874033"/>
                  </a:lnTo>
                  <a:lnTo>
                    <a:pt x="0" y="1874033"/>
                  </a:lnTo>
                  <a:close/>
                </a:path>
              </a:pathLst>
            </a:custGeom>
            <a:solidFill>
              <a:srgbClr val="000000">
                <a:alpha val="0"/>
              </a:srgbClr>
            </a:solidFill>
            <a:ln w="38100" cap="sq">
              <a:solidFill>
                <a:srgbClr val="048AFF"/>
              </a:solidFill>
              <a:prstDash val="solid"/>
              <a:miter/>
            </a:ln>
          </p:spPr>
        </p:sp>
        <p:sp>
          <p:nvSpPr>
            <p:cNvPr name="TextBox 6" id="6"/>
            <p:cNvSpPr txBox="true"/>
            <p:nvPr/>
          </p:nvSpPr>
          <p:spPr>
            <a:xfrm>
              <a:off x="0" y="-9525"/>
              <a:ext cx="1630301" cy="1883558"/>
            </a:xfrm>
            <a:prstGeom prst="rect">
              <a:avLst/>
            </a:prstGeom>
          </p:spPr>
          <p:txBody>
            <a:bodyPr anchor="ctr" rtlCol="false" tIns="50800" lIns="50800" bIns="50800" rIns="50800"/>
            <a:lstStyle/>
            <a:p>
              <a:pPr algn="ctr">
                <a:lnSpc>
                  <a:spcPts val="3131"/>
                </a:lnSpc>
              </a:pPr>
            </a:p>
          </p:txBody>
        </p:sp>
      </p:grpSp>
      <p:sp>
        <p:nvSpPr>
          <p:cNvPr name="Freeform 7" id="7"/>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849817" y="2993284"/>
            <a:ext cx="4588366" cy="5398334"/>
          </a:xfrm>
          <a:prstGeom prst="rect">
            <a:avLst/>
          </a:prstGeom>
        </p:spPr>
        <p:txBody>
          <a:bodyPr anchor="t" rtlCol="false" tIns="0" lIns="0" bIns="0" rIns="0">
            <a:spAutoFit/>
          </a:bodyPr>
          <a:lstStyle/>
          <a:p>
            <a:pPr algn="just" marL="595784" indent="-297892" lvl="1">
              <a:lnSpc>
                <a:spcPts val="4304"/>
              </a:lnSpc>
              <a:buFont typeface="Arial"/>
              <a:buChar char="•"/>
            </a:pPr>
            <a:r>
              <a:rPr lang="en-US" sz="2759">
                <a:solidFill>
                  <a:srgbClr val="FFFAEB"/>
                </a:solidFill>
                <a:latin typeface="Cardo Bold"/>
              </a:rPr>
              <a:t>IoT : A Closer Look.</a:t>
            </a:r>
          </a:p>
          <a:p>
            <a:pPr algn="just" marL="595784" indent="-297892" lvl="1">
              <a:lnSpc>
                <a:spcPts val="4304"/>
              </a:lnSpc>
              <a:buFont typeface="Arial"/>
              <a:buChar char="•"/>
            </a:pPr>
            <a:r>
              <a:rPr lang="en-US" sz="2759">
                <a:solidFill>
                  <a:srgbClr val="FFFAEB"/>
                </a:solidFill>
                <a:latin typeface="Cardo Bold"/>
              </a:rPr>
              <a:t>AutoBill at a Glance.</a:t>
            </a:r>
          </a:p>
          <a:p>
            <a:pPr algn="just" marL="595784" indent="-297892" lvl="1">
              <a:lnSpc>
                <a:spcPts val="4304"/>
              </a:lnSpc>
              <a:buFont typeface="Arial"/>
              <a:buChar char="•"/>
            </a:pPr>
            <a:r>
              <a:rPr lang="en-US" sz="2759">
                <a:solidFill>
                  <a:srgbClr val="FFFAEB"/>
                </a:solidFill>
                <a:latin typeface="Cardo Bold"/>
              </a:rPr>
              <a:t>AutoBill's Significance.</a:t>
            </a:r>
          </a:p>
          <a:p>
            <a:pPr algn="just" marL="595784" indent="-297892" lvl="1">
              <a:lnSpc>
                <a:spcPts val="4304"/>
              </a:lnSpc>
              <a:buFont typeface="Arial"/>
              <a:buChar char="•"/>
            </a:pPr>
            <a:r>
              <a:rPr lang="en-US" sz="2759">
                <a:solidFill>
                  <a:srgbClr val="FFFAEB"/>
                </a:solidFill>
                <a:latin typeface="Cardo Bold"/>
              </a:rPr>
              <a:t>Hardware Essentials.</a:t>
            </a:r>
          </a:p>
          <a:p>
            <a:pPr algn="just" marL="595784" indent="-297892" lvl="1">
              <a:lnSpc>
                <a:spcPts val="4304"/>
              </a:lnSpc>
              <a:buFont typeface="Arial"/>
              <a:buChar char="•"/>
            </a:pPr>
            <a:r>
              <a:rPr lang="en-US" sz="2759">
                <a:solidFill>
                  <a:srgbClr val="FFFAEB"/>
                </a:solidFill>
                <a:latin typeface="Cardo Bold"/>
              </a:rPr>
              <a:t>Architectural Framework.</a:t>
            </a:r>
          </a:p>
          <a:p>
            <a:pPr algn="just" marL="595784" indent="-297892" lvl="1">
              <a:lnSpc>
                <a:spcPts val="4304"/>
              </a:lnSpc>
              <a:buFont typeface="Arial"/>
              <a:buChar char="•"/>
            </a:pPr>
            <a:r>
              <a:rPr lang="en-US" sz="2759">
                <a:solidFill>
                  <a:srgbClr val="FFFAEB"/>
                </a:solidFill>
                <a:latin typeface="Cardo Bold"/>
              </a:rPr>
              <a:t>Project Mechanics.</a:t>
            </a:r>
          </a:p>
          <a:p>
            <a:pPr algn="just" marL="595784" indent="-297892" lvl="1">
              <a:lnSpc>
                <a:spcPts val="4304"/>
              </a:lnSpc>
              <a:buFont typeface="Arial"/>
              <a:buChar char="•"/>
            </a:pPr>
            <a:r>
              <a:rPr lang="en-US" sz="2759">
                <a:solidFill>
                  <a:srgbClr val="FFFAEB"/>
                </a:solidFill>
                <a:latin typeface="Cardo Bold"/>
              </a:rPr>
              <a:t>Programming Core.</a:t>
            </a:r>
          </a:p>
          <a:p>
            <a:pPr algn="just" marL="595784" indent="-297892" lvl="1">
              <a:lnSpc>
                <a:spcPts val="4304"/>
              </a:lnSpc>
              <a:buFont typeface="Arial"/>
              <a:buChar char="•"/>
            </a:pPr>
            <a:r>
              <a:rPr lang="en-US" sz="2759">
                <a:solidFill>
                  <a:srgbClr val="FFFAEB"/>
                </a:solidFill>
                <a:latin typeface="Cardo Bold"/>
              </a:rPr>
              <a:t>Embracing the Future.</a:t>
            </a:r>
          </a:p>
          <a:p>
            <a:pPr algn="just" marL="595784" indent="-297892" lvl="1">
              <a:lnSpc>
                <a:spcPts val="4304"/>
              </a:lnSpc>
              <a:buFont typeface="Arial"/>
              <a:buChar char="•"/>
            </a:pPr>
            <a:r>
              <a:rPr lang="en-US" sz="2759">
                <a:solidFill>
                  <a:srgbClr val="FFFAEB"/>
                </a:solidFill>
                <a:latin typeface="Cardo Bold"/>
              </a:rPr>
              <a:t>The Conclusion.</a:t>
            </a:r>
          </a:p>
        </p:txBody>
      </p:sp>
      <p:sp>
        <p:nvSpPr>
          <p:cNvPr name="TextBox 9" id="9"/>
          <p:cNvSpPr txBox="true"/>
          <p:nvPr/>
        </p:nvSpPr>
        <p:spPr>
          <a:xfrm rot="0">
            <a:off x="6728644" y="1804155"/>
            <a:ext cx="4830711" cy="765635"/>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a:rPr>
              <a:t>Overview</a:t>
            </a:r>
          </a:p>
        </p:txBody>
      </p:sp>
      <p:grpSp>
        <p:nvGrpSpPr>
          <p:cNvPr name="Group 10" id="10"/>
          <p:cNvGrpSpPr/>
          <p:nvPr/>
        </p:nvGrpSpPr>
        <p:grpSpPr>
          <a:xfrm rot="0">
            <a:off x="16017180" y="-1431186"/>
            <a:ext cx="3656258" cy="365625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13" id="13"/>
          <p:cNvSpPr/>
          <p:nvPr/>
        </p:nvSpPr>
        <p:spPr>
          <a:xfrm>
            <a:off x="6085397" y="2796124"/>
            <a:ext cx="6076393" cy="0"/>
          </a:xfrm>
          <a:prstGeom prst="line">
            <a:avLst/>
          </a:prstGeom>
          <a:ln cap="flat" w="38100">
            <a:solidFill>
              <a:srgbClr val="048A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grpSp>
        <p:nvGrpSpPr>
          <p:cNvPr name="Group 4" id="4"/>
          <p:cNvGrpSpPr/>
          <p:nvPr/>
        </p:nvGrpSpPr>
        <p:grpSpPr>
          <a:xfrm rot="0">
            <a:off x="10136304" y="-199057"/>
            <a:ext cx="8698393" cy="10400373"/>
            <a:chOff x="0" y="0"/>
            <a:chExt cx="8603361" cy="10286746"/>
          </a:xfrm>
        </p:grpSpPr>
        <p:sp>
          <p:nvSpPr>
            <p:cNvPr name="Freeform 5" id="5"/>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39731" t="0" r="-39731" b="0"/>
              </a:stretch>
            </a:blipFill>
          </p:spPr>
        </p:sp>
      </p:grpSp>
      <p:sp>
        <p:nvSpPr>
          <p:cNvPr name="Freeform 6" id="6"/>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67000"/>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866561" y="1585374"/>
            <a:ext cx="6438099" cy="875591"/>
          </a:xfrm>
          <a:prstGeom prst="rect">
            <a:avLst/>
          </a:prstGeom>
        </p:spPr>
        <p:txBody>
          <a:bodyPr anchor="t" rtlCol="false" tIns="0" lIns="0" bIns="0" rIns="0">
            <a:spAutoFit/>
          </a:bodyPr>
          <a:lstStyle/>
          <a:p>
            <a:pPr>
              <a:lnSpc>
                <a:spcPts val="7173"/>
              </a:lnSpc>
            </a:pPr>
            <a:r>
              <a:rPr lang="en-US" sz="5160">
                <a:solidFill>
                  <a:srgbClr val="048AFF"/>
                </a:solidFill>
                <a:latin typeface="Norwester"/>
              </a:rPr>
              <a:t>IoT : A Closer Look</a:t>
            </a:r>
          </a:p>
        </p:txBody>
      </p:sp>
      <p:sp>
        <p:nvSpPr>
          <p:cNvPr name="TextBox 8" id="8"/>
          <p:cNvSpPr txBox="true"/>
          <p:nvPr/>
        </p:nvSpPr>
        <p:spPr>
          <a:xfrm rot="0">
            <a:off x="1866561" y="2718871"/>
            <a:ext cx="7948089" cy="4823671"/>
          </a:xfrm>
          <a:prstGeom prst="rect">
            <a:avLst/>
          </a:prstGeom>
        </p:spPr>
        <p:txBody>
          <a:bodyPr anchor="t" rtlCol="false" tIns="0" lIns="0" bIns="0" rIns="0">
            <a:spAutoFit/>
          </a:bodyPr>
          <a:lstStyle/>
          <a:p>
            <a:pPr algn="just">
              <a:lnSpc>
                <a:spcPts val="3536"/>
              </a:lnSpc>
            </a:pPr>
            <a:r>
              <a:rPr lang="en-US" sz="2422">
                <a:solidFill>
                  <a:srgbClr val="FFFAEB"/>
                </a:solidFill>
                <a:latin typeface="Cardo Bold"/>
              </a:rPr>
              <a:t>The Internet of Things (IoT) is a technological paradigm where everyday objects are equipped with sensors and connectivity to exchange data, enabling seamless communication and automation. From smart homes to industrial applications, IoT enhances efficiency and convenience by creating interconnected networks of smart devices. Despite its transformative potential, IoT also presents challenges in terms of data security and privacy. As IoT continues to evolve, it promises to redefine how we live and work, ushering in a more connected and intelligent era.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3"/>
            <a:stretch>
              <a:fillRect l="0" t="0" r="0" b="0"/>
            </a:stretch>
          </a:blipFill>
        </p:spPr>
      </p:sp>
      <p:grpSp>
        <p:nvGrpSpPr>
          <p:cNvPr name="Group 4" id="4"/>
          <p:cNvGrpSpPr/>
          <p:nvPr/>
        </p:nvGrpSpPr>
        <p:grpSpPr>
          <a:xfrm rot="0">
            <a:off x="10307540" y="0"/>
            <a:ext cx="8603573" cy="10287000"/>
            <a:chOff x="0" y="0"/>
            <a:chExt cx="8603361" cy="10286746"/>
          </a:xfrm>
        </p:grpSpPr>
        <p:sp>
          <p:nvSpPr>
            <p:cNvPr name="Freeform 5" id="5"/>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10775" t="0" r="-48736" b="0"/>
              </a:stretch>
            </a:blipFill>
          </p:spPr>
        </p:sp>
      </p:grpSp>
      <p:sp>
        <p:nvSpPr>
          <p:cNvPr name="Freeform 6" id="6"/>
          <p:cNvSpPr/>
          <p:nvPr/>
        </p:nvSpPr>
        <p:spPr>
          <a:xfrm flipH="false" flipV="false" rot="0">
            <a:off x="-855821" y="76965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67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001053" y="6096385"/>
            <a:ext cx="8286947" cy="4143473"/>
          </a:xfrm>
          <a:custGeom>
            <a:avLst/>
            <a:gdLst/>
            <a:ahLst/>
            <a:cxnLst/>
            <a:rect r="r" b="b" t="t" l="l"/>
            <a:pathLst>
              <a:path h="4143473" w="8286947">
                <a:moveTo>
                  <a:pt x="0" y="0"/>
                </a:moveTo>
                <a:lnTo>
                  <a:pt x="8286947" y="0"/>
                </a:lnTo>
                <a:lnTo>
                  <a:pt x="8286947" y="4143473"/>
                </a:lnTo>
                <a:lnTo>
                  <a:pt x="0" y="41434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0991737" y="6125058"/>
            <a:ext cx="7296263" cy="4114800"/>
          </a:xfrm>
          <a:custGeom>
            <a:avLst/>
            <a:gdLst/>
            <a:ahLst/>
            <a:cxnLst/>
            <a:rect r="r" b="b" t="t" l="l"/>
            <a:pathLst>
              <a:path h="4114800" w="7296263">
                <a:moveTo>
                  <a:pt x="0" y="0"/>
                </a:moveTo>
                <a:lnTo>
                  <a:pt x="7296263" y="0"/>
                </a:lnTo>
                <a:lnTo>
                  <a:pt x="7296263"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866561" y="1585374"/>
            <a:ext cx="6438099" cy="875591"/>
          </a:xfrm>
          <a:prstGeom prst="rect">
            <a:avLst/>
          </a:prstGeom>
        </p:spPr>
        <p:txBody>
          <a:bodyPr anchor="t" rtlCol="false" tIns="0" lIns="0" bIns="0" rIns="0">
            <a:spAutoFit/>
          </a:bodyPr>
          <a:lstStyle/>
          <a:p>
            <a:pPr>
              <a:lnSpc>
                <a:spcPts val="7173"/>
              </a:lnSpc>
            </a:pPr>
            <a:r>
              <a:rPr lang="en-US" sz="5160">
                <a:solidFill>
                  <a:srgbClr val="048AFF"/>
                </a:solidFill>
                <a:latin typeface="Norwester"/>
              </a:rPr>
              <a:t>AutoBill at a Glance </a:t>
            </a:r>
          </a:p>
        </p:txBody>
      </p:sp>
      <p:sp>
        <p:nvSpPr>
          <p:cNvPr name="TextBox 10" id="10"/>
          <p:cNvSpPr txBox="true"/>
          <p:nvPr/>
        </p:nvSpPr>
        <p:spPr>
          <a:xfrm rot="0">
            <a:off x="1866561" y="2803865"/>
            <a:ext cx="8134492" cy="4359933"/>
          </a:xfrm>
          <a:prstGeom prst="rect">
            <a:avLst/>
          </a:prstGeom>
        </p:spPr>
        <p:txBody>
          <a:bodyPr anchor="t" rtlCol="false" tIns="0" lIns="0" bIns="0" rIns="0">
            <a:spAutoFit/>
          </a:bodyPr>
          <a:lstStyle/>
          <a:p>
            <a:pPr>
              <a:lnSpc>
                <a:spcPts val="3480"/>
              </a:lnSpc>
            </a:pPr>
            <a:r>
              <a:rPr lang="en-US" sz="2383">
                <a:solidFill>
                  <a:srgbClr val="FFFAEB"/>
                </a:solidFill>
                <a:latin typeface="Cardo Bold"/>
              </a:rPr>
              <a:t>Autobill, an IoT-driven solution, automates billing and transactions, delivering time savings, reduced errors, and heightened efficiency. With its autonomous cart scanning, it facilitates swift and accurate online checkouts. Autobill ensures a dependable billing cycle, ensuring a seamless financial management experience. Its scalability makes it invaluable for businesses handling increased transaction volumes, solidifying its role as a technology-driven solution that simplifies financial interactions for individuals and businesses alike.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TextBox 3" id="3"/>
          <p:cNvSpPr txBox="true"/>
          <p:nvPr/>
        </p:nvSpPr>
        <p:spPr>
          <a:xfrm rot="0">
            <a:off x="2200267" y="1876932"/>
            <a:ext cx="6579389" cy="759591"/>
          </a:xfrm>
          <a:prstGeom prst="rect">
            <a:avLst/>
          </a:prstGeom>
        </p:spPr>
        <p:txBody>
          <a:bodyPr anchor="t" rtlCol="false" tIns="0" lIns="0" bIns="0" rIns="0">
            <a:spAutoFit/>
          </a:bodyPr>
          <a:lstStyle/>
          <a:p>
            <a:pPr marL="0" indent="0" lvl="0">
              <a:lnSpc>
                <a:spcPts val="6174"/>
              </a:lnSpc>
              <a:spcBef>
                <a:spcPct val="0"/>
              </a:spcBef>
            </a:pPr>
            <a:r>
              <a:rPr lang="en-US" sz="4441">
                <a:solidFill>
                  <a:srgbClr val="048AFF"/>
                </a:solidFill>
                <a:latin typeface="Norwester"/>
              </a:rPr>
              <a:t>AutoBill's Significance</a:t>
            </a:r>
          </a:p>
        </p:txBody>
      </p:sp>
      <p:sp>
        <p:nvSpPr>
          <p:cNvPr name="Freeform 4" id="4"/>
          <p:cNvSpPr/>
          <p:nvPr/>
        </p:nvSpPr>
        <p:spPr>
          <a:xfrm flipH="false" flipV="false" rot="0">
            <a:off x="-8344763" y="4270557"/>
            <a:ext cx="17894953" cy="17894953"/>
          </a:xfrm>
          <a:custGeom>
            <a:avLst/>
            <a:gdLst/>
            <a:ahLst/>
            <a:cxnLst/>
            <a:rect r="r" b="b" t="t" l="l"/>
            <a:pathLst>
              <a:path h="17894953" w="17894953">
                <a:moveTo>
                  <a:pt x="0" y="0"/>
                </a:moveTo>
                <a:lnTo>
                  <a:pt x="17894952" y="0"/>
                </a:lnTo>
                <a:lnTo>
                  <a:pt x="17894952" y="17894953"/>
                </a:lnTo>
                <a:lnTo>
                  <a:pt x="0" y="17894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00267" y="6444366"/>
            <a:ext cx="2370352" cy="294487"/>
          </a:xfrm>
          <a:prstGeom prst="rect">
            <a:avLst/>
          </a:prstGeom>
        </p:spPr>
        <p:txBody>
          <a:bodyPr anchor="t" rtlCol="false" tIns="0" lIns="0" bIns="0" rIns="0">
            <a:spAutoFit/>
          </a:bodyPr>
          <a:lstStyle/>
          <a:p>
            <a:pPr algn="ctr">
              <a:lnSpc>
                <a:spcPts val="2321"/>
              </a:lnSpc>
            </a:pPr>
            <a:r>
              <a:rPr lang="en-US" sz="2054">
                <a:solidFill>
                  <a:srgbClr val="FFFAEB"/>
                </a:solidFill>
                <a:latin typeface="DM Sans Bold"/>
              </a:rPr>
              <a:t>Time Saving</a:t>
            </a:r>
          </a:p>
        </p:txBody>
      </p:sp>
      <p:sp>
        <p:nvSpPr>
          <p:cNvPr name="TextBox 6" id="6"/>
          <p:cNvSpPr txBox="true"/>
          <p:nvPr/>
        </p:nvSpPr>
        <p:spPr>
          <a:xfrm rot="0">
            <a:off x="2200267" y="5112654"/>
            <a:ext cx="2370352" cy="1143011"/>
          </a:xfrm>
          <a:prstGeom prst="rect">
            <a:avLst/>
          </a:prstGeom>
        </p:spPr>
        <p:txBody>
          <a:bodyPr anchor="t" rtlCol="false" tIns="0" lIns="0" bIns="0" rIns="0">
            <a:spAutoFit/>
          </a:bodyPr>
          <a:lstStyle/>
          <a:p>
            <a:pPr algn="ctr">
              <a:lnSpc>
                <a:spcPts val="9217"/>
              </a:lnSpc>
            </a:pPr>
            <a:r>
              <a:rPr lang="en-US" sz="6631">
                <a:solidFill>
                  <a:srgbClr val="EDB3FF"/>
                </a:solidFill>
                <a:latin typeface="Now Bold"/>
              </a:rPr>
              <a:t>70%</a:t>
            </a:r>
          </a:p>
        </p:txBody>
      </p:sp>
      <p:pic>
        <p:nvPicPr>
          <p:cNvPr name="Picture 7" id="7"/>
          <p:cNvPicPr>
            <a:picLocks noChangeAspect="true"/>
          </p:cNvPicPr>
          <p:nvPr/>
        </p:nvPicPr>
        <p:blipFill>
          <a:blip r:embed="rId5"/>
          <a:stretch>
            <a:fillRect/>
          </a:stretch>
        </p:blipFill>
        <p:spPr>
          <a:xfrm rot="0">
            <a:off x="8761993" y="740720"/>
            <a:ext cx="9458350" cy="8805559"/>
          </a:xfrm>
          <a:prstGeom prst="rect">
            <a:avLst/>
          </a:prstGeom>
        </p:spPr>
      </p:pic>
      <p:sp>
        <p:nvSpPr>
          <p:cNvPr name="TextBox 8" id="8"/>
          <p:cNvSpPr txBox="true"/>
          <p:nvPr/>
        </p:nvSpPr>
        <p:spPr>
          <a:xfrm rot="0">
            <a:off x="2200267" y="2874960"/>
            <a:ext cx="6579389" cy="1977400"/>
          </a:xfrm>
          <a:prstGeom prst="rect">
            <a:avLst/>
          </a:prstGeom>
        </p:spPr>
        <p:txBody>
          <a:bodyPr anchor="t" rtlCol="false" tIns="0" lIns="0" bIns="0" rIns="0">
            <a:spAutoFit/>
          </a:bodyPr>
          <a:lstStyle/>
          <a:p>
            <a:pPr>
              <a:lnSpc>
                <a:spcPts val="2694"/>
              </a:lnSpc>
            </a:pPr>
            <a:r>
              <a:rPr lang="en-US" sz="1845">
                <a:solidFill>
                  <a:srgbClr val="FFFAEB"/>
                </a:solidFill>
                <a:latin typeface="Cardo Bold"/>
              </a:rPr>
              <a:t>Autobill's significance lies in its time-saving automation, minimizing errors, ensuring consistency, and providing user-friendly convenience. It streamlines billing processes, improves operational efficiency, and enhances customer satisfaction by delivering a reliable and hassle-free financial experience.</a:t>
            </a:r>
          </a:p>
        </p:txBody>
      </p:sp>
      <p:sp>
        <p:nvSpPr>
          <p:cNvPr name="Freeform 9" id="9"/>
          <p:cNvSpPr/>
          <p:nvPr/>
        </p:nvSpPr>
        <p:spPr>
          <a:xfrm flipH="false" flipV="false" rot="0">
            <a:off x="-824620" y="-1132633"/>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6"/>
            <a:stretch>
              <a:fillRect l="0" t="0" r="0" b="0"/>
            </a:stretch>
          </a:blipFill>
        </p:spPr>
      </p:sp>
      <p:sp>
        <p:nvSpPr>
          <p:cNvPr name="Freeform 10" id="10"/>
          <p:cNvSpPr/>
          <p:nvPr/>
        </p:nvSpPr>
        <p:spPr>
          <a:xfrm flipH="false" flipV="false" rot="0">
            <a:off x="16633710" y="8634778"/>
            <a:ext cx="3308580" cy="3304444"/>
          </a:xfrm>
          <a:custGeom>
            <a:avLst/>
            <a:gdLst/>
            <a:ahLst/>
            <a:cxnLst/>
            <a:rect r="r" b="b" t="t" l="l"/>
            <a:pathLst>
              <a:path h="3304444" w="3308580">
                <a:moveTo>
                  <a:pt x="0" y="0"/>
                </a:moveTo>
                <a:lnTo>
                  <a:pt x="3308580" y="0"/>
                </a:lnTo>
                <a:lnTo>
                  <a:pt x="3308580" y="3304444"/>
                </a:lnTo>
                <a:lnTo>
                  <a:pt x="0" y="3304444"/>
                </a:lnTo>
                <a:lnTo>
                  <a:pt x="0" y="0"/>
                </a:lnTo>
                <a:close/>
              </a:path>
            </a:pathLst>
          </a:custGeom>
          <a:blipFill>
            <a:blip r:embed="rId6"/>
            <a:stretch>
              <a:fillRect l="0" t="0" r="0" b="0"/>
            </a:stretch>
          </a:blipFill>
        </p:spPr>
      </p:sp>
      <p:sp>
        <p:nvSpPr>
          <p:cNvPr name="TextBox 11" id="11"/>
          <p:cNvSpPr txBox="true"/>
          <p:nvPr/>
        </p:nvSpPr>
        <p:spPr>
          <a:xfrm rot="0">
            <a:off x="5301262" y="6444366"/>
            <a:ext cx="2370352" cy="294487"/>
          </a:xfrm>
          <a:prstGeom prst="rect">
            <a:avLst/>
          </a:prstGeom>
        </p:spPr>
        <p:txBody>
          <a:bodyPr anchor="t" rtlCol="false" tIns="0" lIns="0" bIns="0" rIns="0">
            <a:spAutoFit/>
          </a:bodyPr>
          <a:lstStyle/>
          <a:p>
            <a:pPr algn="ctr" marL="0" indent="0" lvl="1">
              <a:lnSpc>
                <a:spcPts val="2321"/>
              </a:lnSpc>
              <a:spcBef>
                <a:spcPct val="0"/>
              </a:spcBef>
            </a:pPr>
            <a:r>
              <a:rPr lang="en-US" sz="2054">
                <a:solidFill>
                  <a:srgbClr val="FFFAEB"/>
                </a:solidFill>
                <a:latin typeface="DM Sans Bold"/>
              </a:rPr>
              <a:t>Error Reduction</a:t>
            </a:r>
          </a:p>
        </p:txBody>
      </p:sp>
      <p:sp>
        <p:nvSpPr>
          <p:cNvPr name="TextBox 12" id="12"/>
          <p:cNvSpPr txBox="true"/>
          <p:nvPr/>
        </p:nvSpPr>
        <p:spPr>
          <a:xfrm rot="0">
            <a:off x="5301262" y="5112654"/>
            <a:ext cx="2370352" cy="1143011"/>
          </a:xfrm>
          <a:prstGeom prst="rect">
            <a:avLst/>
          </a:prstGeom>
        </p:spPr>
        <p:txBody>
          <a:bodyPr anchor="t" rtlCol="false" tIns="0" lIns="0" bIns="0" rIns="0">
            <a:spAutoFit/>
          </a:bodyPr>
          <a:lstStyle/>
          <a:p>
            <a:pPr algn="ctr">
              <a:lnSpc>
                <a:spcPts val="9217"/>
              </a:lnSpc>
            </a:pPr>
            <a:r>
              <a:rPr lang="en-US" sz="6631">
                <a:solidFill>
                  <a:srgbClr val="048AFF"/>
                </a:solidFill>
                <a:latin typeface="Now Bold"/>
              </a:rPr>
              <a:t>85%</a:t>
            </a:r>
          </a:p>
        </p:txBody>
      </p:sp>
      <p:sp>
        <p:nvSpPr>
          <p:cNvPr name="TextBox 13" id="13"/>
          <p:cNvSpPr txBox="true"/>
          <p:nvPr/>
        </p:nvSpPr>
        <p:spPr>
          <a:xfrm rot="0">
            <a:off x="2200267" y="8340291"/>
            <a:ext cx="2370352" cy="294487"/>
          </a:xfrm>
          <a:prstGeom prst="rect">
            <a:avLst/>
          </a:prstGeom>
        </p:spPr>
        <p:txBody>
          <a:bodyPr anchor="t" rtlCol="false" tIns="0" lIns="0" bIns="0" rIns="0">
            <a:spAutoFit/>
          </a:bodyPr>
          <a:lstStyle/>
          <a:p>
            <a:pPr algn="ctr" marL="0" indent="0" lvl="1">
              <a:lnSpc>
                <a:spcPts val="2321"/>
              </a:lnSpc>
              <a:spcBef>
                <a:spcPct val="0"/>
              </a:spcBef>
            </a:pPr>
            <a:r>
              <a:rPr lang="en-US" sz="2054">
                <a:solidFill>
                  <a:srgbClr val="FFFAEB"/>
                </a:solidFill>
                <a:latin typeface="DM Sans Bold"/>
              </a:rPr>
              <a:t>Cost Reduction</a:t>
            </a:r>
          </a:p>
        </p:txBody>
      </p:sp>
      <p:sp>
        <p:nvSpPr>
          <p:cNvPr name="TextBox 14" id="14"/>
          <p:cNvSpPr txBox="true"/>
          <p:nvPr/>
        </p:nvSpPr>
        <p:spPr>
          <a:xfrm rot="0">
            <a:off x="2200267" y="7013107"/>
            <a:ext cx="2370352" cy="1141212"/>
          </a:xfrm>
          <a:prstGeom prst="rect">
            <a:avLst/>
          </a:prstGeom>
        </p:spPr>
        <p:txBody>
          <a:bodyPr anchor="t" rtlCol="false" tIns="0" lIns="0" bIns="0" rIns="0">
            <a:spAutoFit/>
          </a:bodyPr>
          <a:lstStyle/>
          <a:p>
            <a:pPr algn="ctr">
              <a:lnSpc>
                <a:spcPts val="9217"/>
              </a:lnSpc>
            </a:pPr>
            <a:r>
              <a:rPr lang="en-US" sz="6631">
                <a:solidFill>
                  <a:srgbClr val="B100E8"/>
                </a:solidFill>
                <a:latin typeface="Now Bold"/>
              </a:rPr>
              <a:t>75%</a:t>
            </a:r>
          </a:p>
        </p:txBody>
      </p:sp>
      <p:sp>
        <p:nvSpPr>
          <p:cNvPr name="TextBox 15" id="15"/>
          <p:cNvSpPr txBox="true"/>
          <p:nvPr/>
        </p:nvSpPr>
        <p:spPr>
          <a:xfrm rot="0">
            <a:off x="4962595" y="8340291"/>
            <a:ext cx="3047685" cy="294487"/>
          </a:xfrm>
          <a:prstGeom prst="rect">
            <a:avLst/>
          </a:prstGeom>
        </p:spPr>
        <p:txBody>
          <a:bodyPr anchor="t" rtlCol="false" tIns="0" lIns="0" bIns="0" rIns="0">
            <a:spAutoFit/>
          </a:bodyPr>
          <a:lstStyle/>
          <a:p>
            <a:pPr algn="ctr" marL="0" indent="0" lvl="1">
              <a:lnSpc>
                <a:spcPts val="2321"/>
              </a:lnSpc>
              <a:spcBef>
                <a:spcPct val="0"/>
              </a:spcBef>
            </a:pPr>
            <a:r>
              <a:rPr lang="en-US" sz="2054">
                <a:solidFill>
                  <a:srgbClr val="FFFAEB"/>
                </a:solidFill>
                <a:latin typeface="DM Sans Bold"/>
              </a:rPr>
              <a:t>Customer Satisfaction</a:t>
            </a:r>
          </a:p>
        </p:txBody>
      </p:sp>
      <p:sp>
        <p:nvSpPr>
          <p:cNvPr name="TextBox 16" id="16"/>
          <p:cNvSpPr txBox="true"/>
          <p:nvPr/>
        </p:nvSpPr>
        <p:spPr>
          <a:xfrm rot="0">
            <a:off x="5301262" y="7013107"/>
            <a:ext cx="2370352" cy="1143011"/>
          </a:xfrm>
          <a:prstGeom prst="rect">
            <a:avLst/>
          </a:prstGeom>
        </p:spPr>
        <p:txBody>
          <a:bodyPr anchor="t" rtlCol="false" tIns="0" lIns="0" bIns="0" rIns="0">
            <a:spAutoFit/>
          </a:bodyPr>
          <a:lstStyle/>
          <a:p>
            <a:pPr algn="ctr">
              <a:lnSpc>
                <a:spcPts val="9217"/>
              </a:lnSpc>
            </a:pPr>
            <a:r>
              <a:rPr lang="en-US" sz="6631">
                <a:solidFill>
                  <a:srgbClr val="2F5F98"/>
                </a:solidFill>
                <a:latin typeface="Now Bold"/>
              </a:rPr>
              <a:t>95%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grpSp>
        <p:nvGrpSpPr>
          <p:cNvPr name="Group 2" id="2"/>
          <p:cNvGrpSpPr/>
          <p:nvPr/>
        </p:nvGrpSpPr>
        <p:grpSpPr>
          <a:xfrm rot="0">
            <a:off x="0" y="4797527"/>
            <a:ext cx="18288000" cy="6124395"/>
            <a:chOff x="0" y="0"/>
            <a:chExt cx="4816593" cy="1613009"/>
          </a:xfrm>
        </p:grpSpPr>
        <p:sp>
          <p:nvSpPr>
            <p:cNvPr name="Freeform 3" id="3"/>
            <p:cNvSpPr/>
            <p:nvPr/>
          </p:nvSpPr>
          <p:spPr>
            <a:xfrm flipH="false" flipV="false" rot="0">
              <a:off x="0" y="0"/>
              <a:ext cx="4816592" cy="1613009"/>
            </a:xfrm>
            <a:custGeom>
              <a:avLst/>
              <a:gdLst/>
              <a:ahLst/>
              <a:cxnLst/>
              <a:rect r="r" b="b" t="t" l="l"/>
              <a:pathLst>
                <a:path h="1613009" w="4816592">
                  <a:moveTo>
                    <a:pt x="0" y="0"/>
                  </a:moveTo>
                  <a:lnTo>
                    <a:pt x="4816592" y="0"/>
                  </a:lnTo>
                  <a:lnTo>
                    <a:pt x="4816592" y="1613009"/>
                  </a:lnTo>
                  <a:lnTo>
                    <a:pt x="0" y="1613009"/>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4" id="4"/>
            <p:cNvSpPr txBox="true"/>
            <p:nvPr/>
          </p:nvSpPr>
          <p:spPr>
            <a:xfrm>
              <a:off x="0" y="-9525"/>
              <a:ext cx="4816593" cy="1622534"/>
            </a:xfrm>
            <a:prstGeom prst="rect">
              <a:avLst/>
            </a:prstGeom>
          </p:spPr>
          <p:txBody>
            <a:bodyPr anchor="ctr" rtlCol="false" tIns="50800" lIns="50800" bIns="50800" rIns="50800"/>
            <a:lstStyle/>
            <a:p>
              <a:pPr algn="ctr">
                <a:lnSpc>
                  <a:spcPts val="3131"/>
                </a:lnSpc>
              </a:pPr>
            </a:p>
          </p:txBody>
        </p:sp>
      </p:grpSp>
      <p:grpSp>
        <p:nvGrpSpPr>
          <p:cNvPr name="Group 5" id="5"/>
          <p:cNvGrpSpPr>
            <a:grpSpLocks noChangeAspect="true"/>
          </p:cNvGrpSpPr>
          <p:nvPr/>
        </p:nvGrpSpPr>
        <p:grpSpPr>
          <a:xfrm rot="0">
            <a:off x="1344666" y="3509328"/>
            <a:ext cx="2878546" cy="2878546"/>
            <a:chOff x="0" y="0"/>
            <a:chExt cx="6350000" cy="6350000"/>
          </a:xfrm>
        </p:grpSpPr>
        <p:sp>
          <p:nvSpPr>
            <p:cNvPr name="Freeform 6" id="6"/>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2"/>
              <a:stretch>
                <a:fillRect l="0" t="-10" r="0" b="-10"/>
              </a:stretch>
            </a:blipFill>
          </p:spPr>
        </p:sp>
        <p:sp>
          <p:nvSpPr>
            <p:cNvPr name="Freeform 7" id="7"/>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AutoShape 8" id="8"/>
          <p:cNvSpPr/>
          <p:nvPr/>
        </p:nvSpPr>
        <p:spPr>
          <a:xfrm>
            <a:off x="4822223" y="5143500"/>
            <a:ext cx="0" cy="4979053"/>
          </a:xfrm>
          <a:prstGeom prst="line">
            <a:avLst/>
          </a:prstGeom>
          <a:ln cap="rnd" w="76200">
            <a:solidFill>
              <a:srgbClr val="04001E"/>
            </a:solidFill>
            <a:prstDash val="solid"/>
            <a:headEnd type="none" len="sm" w="sm"/>
            <a:tailEnd type="none" len="sm" w="sm"/>
          </a:ln>
        </p:spPr>
      </p:sp>
      <p:sp>
        <p:nvSpPr>
          <p:cNvPr name="TextBox 9" id="9"/>
          <p:cNvSpPr txBox="true"/>
          <p:nvPr/>
        </p:nvSpPr>
        <p:spPr>
          <a:xfrm rot="0">
            <a:off x="3702221" y="1357120"/>
            <a:ext cx="10883558" cy="975873"/>
          </a:xfrm>
          <a:prstGeom prst="rect">
            <a:avLst/>
          </a:prstGeom>
        </p:spPr>
        <p:txBody>
          <a:bodyPr anchor="t" rtlCol="false" tIns="0" lIns="0" bIns="0" rIns="0">
            <a:spAutoFit/>
          </a:bodyPr>
          <a:lstStyle/>
          <a:p>
            <a:pPr algn="ctr" marL="0" indent="0" lvl="0">
              <a:lnSpc>
                <a:spcPts val="7981"/>
              </a:lnSpc>
              <a:spcBef>
                <a:spcPct val="0"/>
              </a:spcBef>
            </a:pPr>
            <a:r>
              <a:rPr lang="en-US" sz="5741">
                <a:solidFill>
                  <a:srgbClr val="048AFF"/>
                </a:solidFill>
                <a:latin typeface="Norwester"/>
              </a:rPr>
              <a:t>Hardware Essentials</a:t>
            </a:r>
          </a:p>
        </p:txBody>
      </p:sp>
      <p:sp>
        <p:nvSpPr>
          <p:cNvPr name="TextBox 10" id="10"/>
          <p:cNvSpPr txBox="true"/>
          <p:nvPr/>
        </p:nvSpPr>
        <p:spPr>
          <a:xfrm rot="0">
            <a:off x="1645279" y="2894421"/>
            <a:ext cx="2277319" cy="341135"/>
          </a:xfrm>
          <a:prstGeom prst="rect">
            <a:avLst/>
          </a:prstGeom>
        </p:spPr>
        <p:txBody>
          <a:bodyPr anchor="t" rtlCol="false" tIns="0" lIns="0" bIns="0" rIns="0">
            <a:spAutoFit/>
          </a:bodyPr>
          <a:lstStyle/>
          <a:p>
            <a:pPr algn="ctr">
              <a:lnSpc>
                <a:spcPts val="2845"/>
              </a:lnSpc>
            </a:pPr>
            <a:r>
              <a:rPr lang="en-US" sz="2046">
                <a:solidFill>
                  <a:srgbClr val="B100E8"/>
                </a:solidFill>
                <a:latin typeface="Now Bold"/>
              </a:rPr>
              <a:t>Arduino UNO</a:t>
            </a:r>
          </a:p>
        </p:txBody>
      </p:sp>
      <p:sp>
        <p:nvSpPr>
          <p:cNvPr name="TextBox 11" id="11"/>
          <p:cNvSpPr txBox="true"/>
          <p:nvPr/>
        </p:nvSpPr>
        <p:spPr>
          <a:xfrm rot="0">
            <a:off x="330200" y="6510561"/>
            <a:ext cx="4044158" cy="3418190"/>
          </a:xfrm>
          <a:prstGeom prst="rect">
            <a:avLst/>
          </a:prstGeom>
        </p:spPr>
        <p:txBody>
          <a:bodyPr anchor="t" rtlCol="false" tIns="0" lIns="0" bIns="0" rIns="0">
            <a:spAutoFit/>
          </a:bodyPr>
          <a:lstStyle/>
          <a:p>
            <a:pPr algn="ctr">
              <a:lnSpc>
                <a:spcPts val="3004"/>
              </a:lnSpc>
            </a:pPr>
            <a:r>
              <a:rPr lang="en-US" sz="2058">
                <a:solidFill>
                  <a:srgbClr val="FFFAEB"/>
                </a:solidFill>
                <a:latin typeface="Cardo"/>
              </a:rPr>
              <a:t>The Arduino Uno is a microcontroller board based on the ATmega328P microcontroller. It has digital and analog input/output pins that can be used to connect to various sensors, actuators, and other devices. Arduino Uno is popular for its ease of use and versatility in creating electronic projects.</a:t>
            </a:r>
          </a:p>
        </p:txBody>
      </p:sp>
      <p:grpSp>
        <p:nvGrpSpPr>
          <p:cNvPr name="Group 12" id="12"/>
          <p:cNvGrpSpPr>
            <a:grpSpLocks noChangeAspect="true"/>
          </p:cNvGrpSpPr>
          <p:nvPr/>
        </p:nvGrpSpPr>
        <p:grpSpPr>
          <a:xfrm rot="0">
            <a:off x="5587406" y="3509328"/>
            <a:ext cx="2878546" cy="2878546"/>
            <a:chOff x="0" y="0"/>
            <a:chExt cx="6350000" cy="6350000"/>
          </a:xfrm>
        </p:grpSpPr>
        <p:sp>
          <p:nvSpPr>
            <p:cNvPr name="Freeform 13" id="13"/>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3"/>
              <a:stretch>
                <a:fillRect l="-131" t="0" r="-131" b="0"/>
              </a:stretch>
            </a:blipFill>
          </p:spPr>
        </p:sp>
        <p:sp>
          <p:nvSpPr>
            <p:cNvPr name="Freeform 14" id="14"/>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TextBox 15" id="15"/>
          <p:cNvSpPr txBox="true"/>
          <p:nvPr/>
        </p:nvSpPr>
        <p:spPr>
          <a:xfrm rot="0">
            <a:off x="5271441" y="6510561"/>
            <a:ext cx="3539997" cy="3585884"/>
          </a:xfrm>
          <a:prstGeom prst="rect">
            <a:avLst/>
          </a:prstGeom>
        </p:spPr>
        <p:txBody>
          <a:bodyPr anchor="t" rtlCol="false" tIns="0" lIns="0" bIns="0" rIns="0">
            <a:spAutoFit/>
          </a:bodyPr>
          <a:lstStyle/>
          <a:p>
            <a:pPr algn="ctr">
              <a:lnSpc>
                <a:spcPts val="3170"/>
              </a:lnSpc>
            </a:pPr>
            <a:r>
              <a:rPr lang="en-US" sz="2171">
                <a:solidFill>
                  <a:srgbClr val="FFFAEB"/>
                </a:solidFill>
                <a:latin typeface="Cardo"/>
              </a:rPr>
              <a:t>The RFID RC522 is a low-cost radio-frequency identification (RFID) module. It is commonly used to read RFID cards or tags and is widely employed in access control systems, time attendance systems, and various other applications.</a:t>
            </a:r>
          </a:p>
        </p:txBody>
      </p:sp>
      <p:sp>
        <p:nvSpPr>
          <p:cNvPr name="AutoShape 16" id="16"/>
          <p:cNvSpPr/>
          <p:nvPr/>
        </p:nvSpPr>
        <p:spPr>
          <a:xfrm flipH="true">
            <a:off x="9144000" y="5143500"/>
            <a:ext cx="76333" cy="4979053"/>
          </a:xfrm>
          <a:prstGeom prst="line">
            <a:avLst/>
          </a:prstGeom>
          <a:ln cap="rnd" w="76200">
            <a:solidFill>
              <a:srgbClr val="04001E"/>
            </a:solidFill>
            <a:prstDash val="solid"/>
            <a:headEnd type="none" len="sm" w="sm"/>
            <a:tailEnd type="none" len="sm" w="sm"/>
          </a:ln>
        </p:spPr>
      </p:sp>
      <p:grpSp>
        <p:nvGrpSpPr>
          <p:cNvPr name="Group 17" id="17"/>
          <p:cNvGrpSpPr>
            <a:grpSpLocks noChangeAspect="true"/>
          </p:cNvGrpSpPr>
          <p:nvPr/>
        </p:nvGrpSpPr>
        <p:grpSpPr>
          <a:xfrm rot="0">
            <a:off x="9985516" y="3509328"/>
            <a:ext cx="2878546" cy="2878546"/>
            <a:chOff x="0" y="0"/>
            <a:chExt cx="6350000" cy="6350000"/>
          </a:xfrm>
        </p:grpSpPr>
        <p:sp>
          <p:nvSpPr>
            <p:cNvPr name="Freeform 18" id="18"/>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4"/>
              <a:stretch>
                <a:fillRect l="-756" t="0" r="-32721" b="0"/>
              </a:stretch>
            </a:blipFill>
          </p:spPr>
        </p:sp>
        <p:sp>
          <p:nvSpPr>
            <p:cNvPr name="Freeform 19" id="19"/>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TextBox 20" id="20"/>
          <p:cNvSpPr txBox="true"/>
          <p:nvPr/>
        </p:nvSpPr>
        <p:spPr>
          <a:xfrm rot="0">
            <a:off x="9510141" y="6520086"/>
            <a:ext cx="3664472" cy="3659678"/>
          </a:xfrm>
          <a:prstGeom prst="rect">
            <a:avLst/>
          </a:prstGeom>
        </p:spPr>
        <p:txBody>
          <a:bodyPr anchor="t" rtlCol="false" tIns="0" lIns="0" bIns="0" rIns="0">
            <a:spAutoFit/>
          </a:bodyPr>
          <a:lstStyle/>
          <a:p>
            <a:pPr algn="ctr">
              <a:lnSpc>
                <a:spcPts val="3277"/>
              </a:lnSpc>
            </a:pPr>
            <a:r>
              <a:rPr lang="en-US" sz="2244">
                <a:solidFill>
                  <a:srgbClr val="FFFAEB"/>
                </a:solidFill>
                <a:latin typeface="Cardo"/>
              </a:rPr>
              <a:t>The I2C LCD is a liquid crystal display (LCD) that uses the I2C communication protocol to connect to microcontrollers like Arduino. It simplifies the wiring and reduces the number of pins required to connect the LCD to the microcontroller.</a:t>
            </a:r>
          </a:p>
        </p:txBody>
      </p:sp>
      <p:sp>
        <p:nvSpPr>
          <p:cNvPr name="AutoShape 21" id="21"/>
          <p:cNvSpPr/>
          <p:nvPr/>
        </p:nvSpPr>
        <p:spPr>
          <a:xfrm>
            <a:off x="13464425" y="5143500"/>
            <a:ext cx="0" cy="4979053"/>
          </a:xfrm>
          <a:prstGeom prst="line">
            <a:avLst/>
          </a:prstGeom>
          <a:ln cap="rnd" w="76200">
            <a:solidFill>
              <a:srgbClr val="04001E"/>
            </a:solidFill>
            <a:prstDash val="solid"/>
            <a:headEnd type="none" len="sm" w="sm"/>
            <a:tailEnd type="none" len="sm" w="sm"/>
          </a:ln>
        </p:spPr>
      </p:sp>
      <p:grpSp>
        <p:nvGrpSpPr>
          <p:cNvPr name="Group 22" id="22"/>
          <p:cNvGrpSpPr>
            <a:grpSpLocks noChangeAspect="true"/>
          </p:cNvGrpSpPr>
          <p:nvPr/>
        </p:nvGrpSpPr>
        <p:grpSpPr>
          <a:xfrm rot="0">
            <a:off x="14229608" y="3509328"/>
            <a:ext cx="2878546" cy="2878546"/>
            <a:chOff x="0" y="0"/>
            <a:chExt cx="6350000" cy="6350000"/>
          </a:xfrm>
        </p:grpSpPr>
        <p:sp>
          <p:nvSpPr>
            <p:cNvPr name="Freeform 23" id="23"/>
            <p:cNvSpPr/>
            <p:nvPr/>
          </p:nvSpPr>
          <p:spPr>
            <a:xfrm flipH="false" flipV="false" rot="0">
              <a:off x="88900" y="88900"/>
              <a:ext cx="6172200" cy="6172200"/>
            </a:xfrm>
            <a:custGeom>
              <a:avLst/>
              <a:gdLst/>
              <a:ahLst/>
              <a:cxnLst/>
              <a:rect r="r" b="b" t="t" l="l"/>
              <a:pathLst>
                <a:path h="6172200" w="6172200">
                  <a:moveTo>
                    <a:pt x="6172200" y="5864860"/>
                  </a:moveTo>
                  <a:cubicBezTo>
                    <a:pt x="6172200" y="6033770"/>
                    <a:pt x="6035040" y="6170930"/>
                    <a:pt x="5866130" y="6170930"/>
                  </a:cubicBezTo>
                  <a:lnTo>
                    <a:pt x="307340" y="6170930"/>
                  </a:lnTo>
                  <a:cubicBezTo>
                    <a:pt x="137160" y="6172200"/>
                    <a:pt x="0" y="6035040"/>
                    <a:pt x="0" y="5864860"/>
                  </a:cubicBezTo>
                  <a:lnTo>
                    <a:pt x="0" y="307340"/>
                  </a:lnTo>
                  <a:cubicBezTo>
                    <a:pt x="0" y="137160"/>
                    <a:pt x="137160" y="0"/>
                    <a:pt x="307340" y="0"/>
                  </a:cubicBezTo>
                  <a:lnTo>
                    <a:pt x="5866130" y="0"/>
                  </a:lnTo>
                  <a:cubicBezTo>
                    <a:pt x="6035040" y="0"/>
                    <a:pt x="6172200" y="137160"/>
                    <a:pt x="6172200" y="307340"/>
                  </a:cubicBezTo>
                  <a:lnTo>
                    <a:pt x="6172200" y="5864860"/>
                  </a:lnTo>
                  <a:close/>
                </a:path>
              </a:pathLst>
            </a:custGeom>
            <a:blipFill>
              <a:blip r:embed="rId5"/>
              <a:stretch>
                <a:fillRect l="-6294" t="0" r="0" b="0"/>
              </a:stretch>
            </a:blipFill>
          </p:spPr>
        </p:sp>
        <p:sp>
          <p:nvSpPr>
            <p:cNvPr name="Freeform 24" id="24"/>
            <p:cNvSpPr/>
            <p:nvPr/>
          </p:nvSpPr>
          <p:spPr>
            <a:xfrm flipH="false" flipV="false" rot="0">
              <a:off x="0" y="0"/>
              <a:ext cx="6350000" cy="6350000"/>
            </a:xfrm>
            <a:custGeom>
              <a:avLst/>
              <a:gdLst/>
              <a:ahLst/>
              <a:cxnLst/>
              <a:rect r="r" b="b" t="t" l="l"/>
              <a:pathLst>
                <a:path h="6350000" w="6350000">
                  <a:moveTo>
                    <a:pt x="5953760" y="6350000"/>
                  </a:moveTo>
                  <a:lnTo>
                    <a:pt x="396240" y="6350000"/>
                  </a:lnTo>
                  <a:cubicBezTo>
                    <a:pt x="177800" y="6350000"/>
                    <a:pt x="0" y="6172200"/>
                    <a:pt x="0" y="5953760"/>
                  </a:cubicBezTo>
                  <a:lnTo>
                    <a:pt x="0" y="396240"/>
                  </a:lnTo>
                  <a:cubicBezTo>
                    <a:pt x="0" y="177800"/>
                    <a:pt x="177800" y="0"/>
                    <a:pt x="396240" y="0"/>
                  </a:cubicBezTo>
                  <a:lnTo>
                    <a:pt x="5955030" y="0"/>
                  </a:lnTo>
                  <a:cubicBezTo>
                    <a:pt x="6172200" y="0"/>
                    <a:pt x="6350000" y="177800"/>
                    <a:pt x="6350000" y="396240"/>
                  </a:cubicBezTo>
                  <a:lnTo>
                    <a:pt x="6350000" y="5955030"/>
                  </a:lnTo>
                  <a:cubicBezTo>
                    <a:pt x="6350000" y="6172200"/>
                    <a:pt x="6172200" y="6350000"/>
                    <a:pt x="5953760" y="6350000"/>
                  </a:cubicBezTo>
                  <a:close/>
                  <a:moveTo>
                    <a:pt x="396240" y="179070"/>
                  </a:moveTo>
                  <a:cubicBezTo>
                    <a:pt x="276860" y="179070"/>
                    <a:pt x="179070" y="276860"/>
                    <a:pt x="179070" y="396240"/>
                  </a:cubicBezTo>
                  <a:lnTo>
                    <a:pt x="179070" y="5955030"/>
                  </a:lnTo>
                  <a:cubicBezTo>
                    <a:pt x="179070" y="6074410"/>
                    <a:pt x="276860" y="6172200"/>
                    <a:pt x="396240" y="6172200"/>
                  </a:cubicBezTo>
                  <a:lnTo>
                    <a:pt x="5955030" y="6172200"/>
                  </a:lnTo>
                  <a:cubicBezTo>
                    <a:pt x="6074410" y="6172200"/>
                    <a:pt x="6172200" y="6074410"/>
                    <a:pt x="6172200" y="5955030"/>
                  </a:cubicBezTo>
                  <a:lnTo>
                    <a:pt x="6172200" y="396240"/>
                  </a:lnTo>
                  <a:cubicBezTo>
                    <a:pt x="6172200" y="276860"/>
                    <a:pt x="6074410" y="179070"/>
                    <a:pt x="5955030" y="179070"/>
                  </a:cubicBezTo>
                  <a:lnTo>
                    <a:pt x="396240" y="179070"/>
                  </a:ln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grpSp>
      <p:sp>
        <p:nvSpPr>
          <p:cNvPr name="TextBox 25" id="25"/>
          <p:cNvSpPr txBox="true"/>
          <p:nvPr/>
        </p:nvSpPr>
        <p:spPr>
          <a:xfrm rot="0">
            <a:off x="13913642" y="6510561"/>
            <a:ext cx="3536158" cy="3418190"/>
          </a:xfrm>
          <a:prstGeom prst="rect">
            <a:avLst/>
          </a:prstGeom>
        </p:spPr>
        <p:txBody>
          <a:bodyPr anchor="t" rtlCol="false" tIns="0" lIns="0" bIns="0" rIns="0">
            <a:spAutoFit/>
          </a:bodyPr>
          <a:lstStyle/>
          <a:p>
            <a:pPr algn="ctr">
              <a:lnSpc>
                <a:spcPts val="3004"/>
              </a:lnSpc>
            </a:pPr>
            <a:r>
              <a:rPr lang="en-US" sz="2058">
                <a:solidFill>
                  <a:srgbClr val="FFFAEB"/>
                </a:solidFill>
                <a:latin typeface="Cardo"/>
              </a:rPr>
              <a:t>A button, also known as a push button or tactile switch, is a simple input device that is used to manually control electronic circuits. Pressing the button completes the circuit, allowing current to flow and triggering a response in the connected system.</a:t>
            </a:r>
          </a:p>
        </p:txBody>
      </p:sp>
      <p:sp>
        <p:nvSpPr>
          <p:cNvPr name="TextBox 26" id="26"/>
          <p:cNvSpPr txBox="true"/>
          <p:nvPr/>
        </p:nvSpPr>
        <p:spPr>
          <a:xfrm rot="0">
            <a:off x="5805610" y="2894421"/>
            <a:ext cx="2277319" cy="341135"/>
          </a:xfrm>
          <a:prstGeom prst="rect">
            <a:avLst/>
          </a:prstGeom>
        </p:spPr>
        <p:txBody>
          <a:bodyPr anchor="t" rtlCol="false" tIns="0" lIns="0" bIns="0" rIns="0">
            <a:spAutoFit/>
          </a:bodyPr>
          <a:lstStyle/>
          <a:p>
            <a:pPr algn="ctr">
              <a:lnSpc>
                <a:spcPts val="2845"/>
              </a:lnSpc>
            </a:pPr>
            <a:r>
              <a:rPr lang="en-US" sz="2046">
                <a:solidFill>
                  <a:srgbClr val="B100E8"/>
                </a:solidFill>
                <a:latin typeface="Now Bold"/>
              </a:rPr>
              <a:t>RFID RC522</a:t>
            </a:r>
          </a:p>
        </p:txBody>
      </p:sp>
      <p:sp>
        <p:nvSpPr>
          <p:cNvPr name="TextBox 27" id="27"/>
          <p:cNvSpPr txBox="true"/>
          <p:nvPr/>
        </p:nvSpPr>
        <p:spPr>
          <a:xfrm rot="0">
            <a:off x="10283700" y="2894421"/>
            <a:ext cx="2277319" cy="341135"/>
          </a:xfrm>
          <a:prstGeom prst="rect">
            <a:avLst/>
          </a:prstGeom>
        </p:spPr>
        <p:txBody>
          <a:bodyPr anchor="t" rtlCol="false" tIns="0" lIns="0" bIns="0" rIns="0">
            <a:spAutoFit/>
          </a:bodyPr>
          <a:lstStyle/>
          <a:p>
            <a:pPr algn="ctr">
              <a:lnSpc>
                <a:spcPts val="2845"/>
              </a:lnSpc>
            </a:pPr>
            <a:r>
              <a:rPr lang="en-US" sz="2046">
                <a:solidFill>
                  <a:srgbClr val="B100E8"/>
                </a:solidFill>
                <a:latin typeface="Now Bold"/>
              </a:rPr>
              <a:t>LCD I2C</a:t>
            </a:r>
          </a:p>
        </p:txBody>
      </p:sp>
      <p:sp>
        <p:nvSpPr>
          <p:cNvPr name="TextBox 28" id="28"/>
          <p:cNvSpPr txBox="true"/>
          <p:nvPr/>
        </p:nvSpPr>
        <p:spPr>
          <a:xfrm rot="0">
            <a:off x="14444031" y="2894421"/>
            <a:ext cx="2277319" cy="341135"/>
          </a:xfrm>
          <a:prstGeom prst="rect">
            <a:avLst/>
          </a:prstGeom>
        </p:spPr>
        <p:txBody>
          <a:bodyPr anchor="t" rtlCol="false" tIns="0" lIns="0" bIns="0" rIns="0">
            <a:spAutoFit/>
          </a:bodyPr>
          <a:lstStyle/>
          <a:p>
            <a:pPr algn="ctr">
              <a:lnSpc>
                <a:spcPts val="2845"/>
              </a:lnSpc>
            </a:pPr>
            <a:r>
              <a:rPr lang="en-US" sz="2046">
                <a:solidFill>
                  <a:srgbClr val="B100E8"/>
                </a:solidFill>
                <a:latin typeface="Now Bold"/>
              </a:rPr>
              <a:t>2 Pin Button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0">
            <a:off x="12438410" y="-5076387"/>
            <a:ext cx="9641780" cy="9629727"/>
          </a:xfrm>
          <a:custGeom>
            <a:avLst/>
            <a:gdLst/>
            <a:ahLst/>
            <a:cxnLst/>
            <a:rect r="r" b="b" t="t" l="l"/>
            <a:pathLst>
              <a:path h="9629727" w="9641780">
                <a:moveTo>
                  <a:pt x="0" y="0"/>
                </a:moveTo>
                <a:lnTo>
                  <a:pt x="9641780" y="0"/>
                </a:lnTo>
                <a:lnTo>
                  <a:pt x="9641780" y="9629728"/>
                </a:lnTo>
                <a:lnTo>
                  <a:pt x="0" y="9629728"/>
                </a:lnTo>
                <a:lnTo>
                  <a:pt x="0" y="0"/>
                </a:lnTo>
                <a:close/>
              </a:path>
            </a:pathLst>
          </a:custGeom>
          <a:blipFill>
            <a:blip r:embed="rId3"/>
            <a:stretch>
              <a:fillRect l="0" t="0" r="0" b="0"/>
            </a:stretch>
          </a:blipFill>
        </p:spPr>
      </p:sp>
      <p:sp>
        <p:nvSpPr>
          <p:cNvPr name="Freeform 4" id="4"/>
          <p:cNvSpPr/>
          <p:nvPr/>
        </p:nvSpPr>
        <p:spPr>
          <a:xfrm flipH="false" flipV="false" rot="0">
            <a:off x="15789970" y="7909420"/>
            <a:ext cx="1469330" cy="1421243"/>
          </a:xfrm>
          <a:custGeom>
            <a:avLst/>
            <a:gdLst/>
            <a:ahLst/>
            <a:cxnLst/>
            <a:rect r="r" b="b" t="t" l="l"/>
            <a:pathLst>
              <a:path h="1421243" w="1469330">
                <a:moveTo>
                  <a:pt x="0" y="0"/>
                </a:moveTo>
                <a:lnTo>
                  <a:pt x="1469330" y="0"/>
                </a:lnTo>
                <a:lnTo>
                  <a:pt x="1469330" y="1421243"/>
                </a:lnTo>
                <a:lnTo>
                  <a:pt x="0" y="14212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327715" y="6542790"/>
            <a:ext cx="9641780" cy="9629727"/>
          </a:xfrm>
          <a:custGeom>
            <a:avLst/>
            <a:gdLst/>
            <a:ahLst/>
            <a:cxnLst/>
            <a:rect r="r" b="b" t="t" l="l"/>
            <a:pathLst>
              <a:path h="9629727" w="9641780">
                <a:moveTo>
                  <a:pt x="0" y="0"/>
                </a:moveTo>
                <a:lnTo>
                  <a:pt x="9641780" y="0"/>
                </a:lnTo>
                <a:lnTo>
                  <a:pt x="9641780" y="9629727"/>
                </a:lnTo>
                <a:lnTo>
                  <a:pt x="0" y="9629727"/>
                </a:lnTo>
                <a:lnTo>
                  <a:pt x="0" y="0"/>
                </a:lnTo>
                <a:close/>
              </a:path>
            </a:pathLst>
          </a:custGeom>
          <a:blipFill>
            <a:blip r:embed="rId3"/>
            <a:stretch>
              <a:fillRect l="0" t="0" r="0" b="0"/>
            </a:stretch>
          </a:blipFill>
        </p:spPr>
      </p:sp>
      <p:sp>
        <p:nvSpPr>
          <p:cNvPr name="Freeform 6" id="6"/>
          <p:cNvSpPr/>
          <p:nvPr/>
        </p:nvSpPr>
        <p:spPr>
          <a:xfrm flipH="false" flipV="false" rot="0">
            <a:off x="3573341" y="1892977"/>
            <a:ext cx="9137991" cy="5643646"/>
          </a:xfrm>
          <a:custGeom>
            <a:avLst/>
            <a:gdLst/>
            <a:ahLst/>
            <a:cxnLst/>
            <a:rect r="r" b="b" t="t" l="l"/>
            <a:pathLst>
              <a:path h="5643646" w="9137991">
                <a:moveTo>
                  <a:pt x="0" y="0"/>
                </a:moveTo>
                <a:lnTo>
                  <a:pt x="9137991" y="0"/>
                </a:lnTo>
                <a:lnTo>
                  <a:pt x="9137991" y="5643646"/>
                </a:lnTo>
                <a:lnTo>
                  <a:pt x="0" y="5643646"/>
                </a:lnTo>
                <a:lnTo>
                  <a:pt x="0" y="0"/>
                </a:lnTo>
                <a:close/>
              </a:path>
            </a:pathLst>
          </a:custGeom>
          <a:blipFill>
            <a:blip r:embed="rId6"/>
            <a:stretch>
              <a:fillRect l="0" t="0" r="0" b="0"/>
            </a:stretch>
          </a:blipFill>
        </p:spPr>
      </p:sp>
      <p:sp>
        <p:nvSpPr>
          <p:cNvPr name="TextBox 7" id="7"/>
          <p:cNvSpPr txBox="true"/>
          <p:nvPr/>
        </p:nvSpPr>
        <p:spPr>
          <a:xfrm rot="0">
            <a:off x="-939415" y="488393"/>
            <a:ext cx="11852094" cy="975838"/>
          </a:xfrm>
          <a:prstGeom prst="rect">
            <a:avLst/>
          </a:prstGeom>
        </p:spPr>
        <p:txBody>
          <a:bodyPr anchor="t" rtlCol="false" tIns="0" lIns="0" bIns="0" rIns="0">
            <a:spAutoFit/>
          </a:bodyPr>
          <a:lstStyle/>
          <a:p>
            <a:pPr algn="ctr">
              <a:lnSpc>
                <a:spcPts val="7983"/>
              </a:lnSpc>
            </a:pPr>
            <a:r>
              <a:rPr lang="en-US" sz="5743">
                <a:solidFill>
                  <a:srgbClr val="048AFF"/>
                </a:solidFill>
                <a:latin typeface="Norwester"/>
              </a:rPr>
              <a:t>Architectural Framework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sp>
        <p:nvSpPr>
          <p:cNvPr name="Freeform 2" id="2"/>
          <p:cNvSpPr/>
          <p:nvPr/>
        </p:nvSpPr>
        <p:spPr>
          <a:xfrm flipH="false" flipV="false" rot="0">
            <a:off x="804333" y="382804"/>
            <a:ext cx="18288000" cy="4760696"/>
          </a:xfrm>
          <a:custGeom>
            <a:avLst/>
            <a:gdLst/>
            <a:ahLst/>
            <a:cxnLst/>
            <a:rect r="r" b="b" t="t" l="l"/>
            <a:pathLst>
              <a:path h="4760696" w="18288000">
                <a:moveTo>
                  <a:pt x="0" y="0"/>
                </a:moveTo>
                <a:lnTo>
                  <a:pt x="18288000" y="0"/>
                </a:lnTo>
                <a:lnTo>
                  <a:pt x="18288000" y="4760696"/>
                </a:lnTo>
                <a:lnTo>
                  <a:pt x="0" y="4760696"/>
                </a:lnTo>
                <a:lnTo>
                  <a:pt x="0" y="0"/>
                </a:lnTo>
                <a:close/>
              </a:path>
            </a:pathLst>
          </a:custGeom>
          <a:blipFill>
            <a:blip r:embed="rId2"/>
            <a:stretch>
              <a:fillRect l="0" t="-94054" r="0" b="-94054"/>
            </a:stretch>
          </a:blipFill>
        </p:spPr>
      </p:sp>
      <p:grpSp>
        <p:nvGrpSpPr>
          <p:cNvPr name="Group 3" id="3"/>
          <p:cNvGrpSpPr/>
          <p:nvPr/>
        </p:nvGrpSpPr>
        <p:grpSpPr>
          <a:xfrm rot="0">
            <a:off x="4165301" y="3026312"/>
            <a:ext cx="9957398" cy="2442304"/>
            <a:chOff x="0" y="0"/>
            <a:chExt cx="2622525" cy="643241"/>
          </a:xfrm>
        </p:grpSpPr>
        <p:sp>
          <p:nvSpPr>
            <p:cNvPr name="Freeform 4" id="4"/>
            <p:cNvSpPr/>
            <p:nvPr/>
          </p:nvSpPr>
          <p:spPr>
            <a:xfrm flipH="false" flipV="false" rot="0">
              <a:off x="0" y="0"/>
              <a:ext cx="2622525" cy="643241"/>
            </a:xfrm>
            <a:custGeom>
              <a:avLst/>
              <a:gdLst/>
              <a:ahLst/>
              <a:cxnLst/>
              <a:rect r="r" b="b" t="t" l="l"/>
              <a:pathLst>
                <a:path h="643241" w="2622525">
                  <a:moveTo>
                    <a:pt x="10885" y="0"/>
                  </a:moveTo>
                  <a:lnTo>
                    <a:pt x="2611640" y="0"/>
                  </a:lnTo>
                  <a:cubicBezTo>
                    <a:pt x="2614526" y="0"/>
                    <a:pt x="2617295" y="1147"/>
                    <a:pt x="2619336" y="3188"/>
                  </a:cubicBezTo>
                  <a:cubicBezTo>
                    <a:pt x="2621378" y="5230"/>
                    <a:pt x="2622525" y="7998"/>
                    <a:pt x="2622525" y="10885"/>
                  </a:cubicBezTo>
                  <a:lnTo>
                    <a:pt x="2622525" y="632356"/>
                  </a:lnTo>
                  <a:cubicBezTo>
                    <a:pt x="2622525" y="635243"/>
                    <a:pt x="2621378" y="638011"/>
                    <a:pt x="2619336" y="640053"/>
                  </a:cubicBezTo>
                  <a:cubicBezTo>
                    <a:pt x="2617295" y="642094"/>
                    <a:pt x="2614526" y="643241"/>
                    <a:pt x="2611640" y="643241"/>
                  </a:cubicBezTo>
                  <a:lnTo>
                    <a:pt x="10885" y="643241"/>
                  </a:lnTo>
                  <a:cubicBezTo>
                    <a:pt x="7998" y="643241"/>
                    <a:pt x="5230" y="642094"/>
                    <a:pt x="3188" y="640053"/>
                  </a:cubicBezTo>
                  <a:cubicBezTo>
                    <a:pt x="1147" y="638011"/>
                    <a:pt x="0" y="635243"/>
                    <a:pt x="0" y="632356"/>
                  </a:cubicBezTo>
                  <a:lnTo>
                    <a:pt x="0" y="10885"/>
                  </a:lnTo>
                  <a:cubicBezTo>
                    <a:pt x="0" y="7998"/>
                    <a:pt x="1147" y="5230"/>
                    <a:pt x="3188" y="3188"/>
                  </a:cubicBezTo>
                  <a:cubicBezTo>
                    <a:pt x="5230" y="1147"/>
                    <a:pt x="7998" y="0"/>
                    <a:pt x="10885" y="0"/>
                  </a:cubicBezTo>
                  <a:close/>
                </a:path>
              </a:pathLst>
            </a:custGeom>
            <a:gradFill rotWithShape="true">
              <a:gsLst>
                <a:gs pos="0">
                  <a:srgbClr val="048AFF">
                    <a:alpha val="63000"/>
                  </a:srgbClr>
                </a:gs>
                <a:gs pos="100000">
                  <a:srgbClr val="B100E8">
                    <a:alpha val="63000"/>
                  </a:srgbClr>
                </a:gs>
              </a:gsLst>
              <a:path path="circle">
                <a:fillToRect l="0" r="100000" t="0" b="100000"/>
              </a:path>
              <a:tileRect r="0" l="-100000" b="0" t="-100000"/>
            </a:gradFill>
            <a:ln cap="sq">
              <a:noFill/>
              <a:prstDash val="solid"/>
              <a:miter/>
            </a:ln>
          </p:spPr>
        </p:sp>
        <p:sp>
          <p:nvSpPr>
            <p:cNvPr name="TextBox 5" id="5"/>
            <p:cNvSpPr txBox="true"/>
            <p:nvPr/>
          </p:nvSpPr>
          <p:spPr>
            <a:xfrm>
              <a:off x="0" y="-9525"/>
              <a:ext cx="2622525" cy="652766"/>
            </a:xfrm>
            <a:prstGeom prst="rect">
              <a:avLst/>
            </a:prstGeom>
          </p:spPr>
          <p:txBody>
            <a:bodyPr anchor="ctr" rtlCol="false" tIns="50800" lIns="50800" bIns="50800" rIns="50800"/>
            <a:lstStyle/>
            <a:p>
              <a:pPr algn="ctr" marL="0" indent="0" lvl="0">
                <a:lnSpc>
                  <a:spcPts val="3131"/>
                </a:lnSpc>
                <a:spcBef>
                  <a:spcPct val="0"/>
                </a:spcBef>
              </a:pPr>
            </a:p>
          </p:txBody>
        </p:sp>
      </p:grpSp>
      <p:sp>
        <p:nvSpPr>
          <p:cNvPr name="TextBox 6" id="6"/>
          <p:cNvSpPr txBox="true"/>
          <p:nvPr/>
        </p:nvSpPr>
        <p:spPr>
          <a:xfrm rot="0">
            <a:off x="4761453" y="3590416"/>
            <a:ext cx="8765094" cy="1250272"/>
          </a:xfrm>
          <a:prstGeom prst="rect">
            <a:avLst/>
          </a:prstGeom>
        </p:spPr>
        <p:txBody>
          <a:bodyPr anchor="t" rtlCol="false" tIns="0" lIns="0" bIns="0" rIns="0">
            <a:spAutoFit/>
          </a:bodyPr>
          <a:lstStyle/>
          <a:p>
            <a:pPr algn="ctr" marL="0" indent="0" lvl="0">
              <a:lnSpc>
                <a:spcPts val="10171"/>
              </a:lnSpc>
              <a:spcBef>
                <a:spcPct val="0"/>
              </a:spcBef>
            </a:pPr>
            <a:r>
              <a:rPr lang="en-US" sz="7317">
                <a:solidFill>
                  <a:srgbClr val="FFFFFF"/>
                </a:solidFill>
                <a:latin typeface="Now Bold"/>
              </a:rPr>
              <a:t>Project Mechanics</a:t>
            </a:r>
          </a:p>
        </p:txBody>
      </p:sp>
      <p:sp>
        <p:nvSpPr>
          <p:cNvPr name="TextBox 7" id="7"/>
          <p:cNvSpPr txBox="true"/>
          <p:nvPr/>
        </p:nvSpPr>
        <p:spPr>
          <a:xfrm rot="0">
            <a:off x="274040" y="6070472"/>
            <a:ext cx="5934220" cy="4005562"/>
          </a:xfrm>
          <a:prstGeom prst="rect">
            <a:avLst/>
          </a:prstGeom>
        </p:spPr>
        <p:txBody>
          <a:bodyPr anchor="t" rtlCol="false" tIns="0" lIns="0" bIns="0" rIns="0">
            <a:spAutoFit/>
          </a:bodyPr>
          <a:lstStyle/>
          <a:p>
            <a:pPr>
              <a:lnSpc>
                <a:spcPts val="3566"/>
              </a:lnSpc>
            </a:pPr>
          </a:p>
          <a:p>
            <a:pPr marL="527409" indent="-263705" lvl="1">
              <a:lnSpc>
                <a:spcPts val="3566"/>
              </a:lnSpc>
              <a:buFont typeface="Arial"/>
              <a:buChar char="•"/>
            </a:pPr>
            <a:r>
              <a:rPr lang="en-US" sz="2442">
                <a:solidFill>
                  <a:srgbClr val="FFFFFF"/>
                </a:solidFill>
                <a:latin typeface="Cardo"/>
              </a:rPr>
              <a:t>SDA to Arduino Digital Pin 10</a:t>
            </a:r>
          </a:p>
          <a:p>
            <a:pPr marL="527409" indent="-263705" lvl="1">
              <a:lnSpc>
                <a:spcPts val="3566"/>
              </a:lnSpc>
              <a:buFont typeface="Arial"/>
              <a:buChar char="•"/>
            </a:pPr>
            <a:r>
              <a:rPr lang="en-US" sz="2442">
                <a:solidFill>
                  <a:srgbClr val="FFFFFF"/>
                </a:solidFill>
                <a:latin typeface="Cardo"/>
              </a:rPr>
              <a:t>SCK to Arduino Digital Pin 13</a:t>
            </a:r>
          </a:p>
          <a:p>
            <a:pPr marL="527409" indent="-263705" lvl="1">
              <a:lnSpc>
                <a:spcPts val="3566"/>
              </a:lnSpc>
              <a:buFont typeface="Arial"/>
              <a:buChar char="•"/>
            </a:pPr>
            <a:r>
              <a:rPr lang="en-US" sz="2442">
                <a:solidFill>
                  <a:srgbClr val="FFFFFF"/>
                </a:solidFill>
                <a:latin typeface="Cardo"/>
              </a:rPr>
              <a:t>MOSI to Arduino Digital Pin 11</a:t>
            </a:r>
          </a:p>
          <a:p>
            <a:pPr marL="527409" indent="-263705" lvl="1">
              <a:lnSpc>
                <a:spcPts val="3566"/>
              </a:lnSpc>
              <a:buFont typeface="Arial"/>
              <a:buChar char="•"/>
            </a:pPr>
            <a:r>
              <a:rPr lang="en-US" sz="2442">
                <a:solidFill>
                  <a:srgbClr val="FFFFFF"/>
                </a:solidFill>
                <a:latin typeface="Cardo"/>
              </a:rPr>
              <a:t>MISO to Arduino Digital Pin 12</a:t>
            </a:r>
          </a:p>
          <a:p>
            <a:pPr marL="527409" indent="-263705" lvl="1">
              <a:lnSpc>
                <a:spcPts val="3566"/>
              </a:lnSpc>
              <a:buFont typeface="Arial"/>
              <a:buChar char="•"/>
            </a:pPr>
            <a:r>
              <a:rPr lang="en-US" sz="2442">
                <a:solidFill>
                  <a:srgbClr val="FFFFFF"/>
                </a:solidFill>
                <a:latin typeface="Cardo"/>
              </a:rPr>
              <a:t>IRQ (Not used, can be left unconnected)</a:t>
            </a:r>
          </a:p>
          <a:p>
            <a:pPr marL="527409" indent="-263705" lvl="1">
              <a:lnSpc>
                <a:spcPts val="3566"/>
              </a:lnSpc>
              <a:buFont typeface="Arial"/>
              <a:buChar char="•"/>
            </a:pPr>
            <a:r>
              <a:rPr lang="en-US" sz="2442">
                <a:solidFill>
                  <a:srgbClr val="FFFFFF"/>
                </a:solidFill>
                <a:latin typeface="Cardo"/>
              </a:rPr>
              <a:t>GND to Arduino GND</a:t>
            </a:r>
          </a:p>
          <a:p>
            <a:pPr marL="527409" indent="-263705" lvl="1">
              <a:lnSpc>
                <a:spcPts val="3566"/>
              </a:lnSpc>
              <a:buFont typeface="Arial"/>
              <a:buChar char="•"/>
            </a:pPr>
            <a:r>
              <a:rPr lang="en-US" sz="2442">
                <a:solidFill>
                  <a:srgbClr val="FFFFFF"/>
                </a:solidFill>
                <a:latin typeface="Cardo"/>
              </a:rPr>
              <a:t>RST to Arduino Digital Pin 9</a:t>
            </a:r>
          </a:p>
          <a:p>
            <a:pPr marL="527409" indent="-263705" lvl="1">
              <a:lnSpc>
                <a:spcPts val="3566"/>
              </a:lnSpc>
              <a:buFont typeface="Arial"/>
              <a:buChar char="•"/>
            </a:pPr>
            <a:r>
              <a:rPr lang="en-US" sz="2442">
                <a:solidFill>
                  <a:srgbClr val="FFFFFF"/>
                </a:solidFill>
                <a:latin typeface="Cardo"/>
              </a:rPr>
              <a:t>3.3V to Arduino 3.3V</a:t>
            </a:r>
          </a:p>
        </p:txBody>
      </p:sp>
      <p:sp>
        <p:nvSpPr>
          <p:cNvPr name="AutoShape 8" id="8"/>
          <p:cNvSpPr/>
          <p:nvPr/>
        </p:nvSpPr>
        <p:spPr>
          <a:xfrm>
            <a:off x="6589260" y="5776978"/>
            <a:ext cx="38100" cy="4320047"/>
          </a:xfrm>
          <a:prstGeom prst="line">
            <a:avLst/>
          </a:prstGeom>
          <a:ln cap="rnd" w="76200">
            <a:solidFill>
              <a:srgbClr val="6A8DAB"/>
            </a:solidFill>
            <a:prstDash val="solid"/>
            <a:headEnd type="none" len="sm" w="sm"/>
            <a:tailEnd type="none" len="sm" w="sm"/>
          </a:ln>
        </p:spPr>
      </p:sp>
      <p:sp>
        <p:nvSpPr>
          <p:cNvPr name="TextBox 9" id="9"/>
          <p:cNvSpPr txBox="true"/>
          <p:nvPr/>
        </p:nvSpPr>
        <p:spPr>
          <a:xfrm rot="0">
            <a:off x="1520708" y="5710303"/>
            <a:ext cx="3781782" cy="559193"/>
          </a:xfrm>
          <a:prstGeom prst="rect">
            <a:avLst/>
          </a:prstGeom>
        </p:spPr>
        <p:txBody>
          <a:bodyPr anchor="t" rtlCol="false" tIns="0" lIns="0" bIns="0" rIns="0">
            <a:spAutoFit/>
          </a:bodyPr>
          <a:lstStyle/>
          <a:p>
            <a:pPr algn="ctr">
              <a:lnSpc>
                <a:spcPts val="4549"/>
              </a:lnSpc>
              <a:spcBef>
                <a:spcPct val="0"/>
              </a:spcBef>
            </a:pPr>
            <a:r>
              <a:rPr lang="en-US" sz="3273">
                <a:solidFill>
                  <a:srgbClr val="FFFFFF"/>
                </a:solidFill>
                <a:latin typeface="Norwester"/>
              </a:rPr>
              <a:t>RC522 TO Arduino Uno</a:t>
            </a:r>
          </a:p>
        </p:txBody>
      </p:sp>
      <p:sp>
        <p:nvSpPr>
          <p:cNvPr name="TextBox 10" id="10"/>
          <p:cNvSpPr txBox="true"/>
          <p:nvPr/>
        </p:nvSpPr>
        <p:spPr>
          <a:xfrm rot="0">
            <a:off x="6766602" y="7107696"/>
            <a:ext cx="3436104" cy="2717724"/>
          </a:xfrm>
          <a:prstGeom prst="rect">
            <a:avLst/>
          </a:prstGeom>
        </p:spPr>
        <p:txBody>
          <a:bodyPr anchor="t" rtlCol="false" tIns="0" lIns="0" bIns="0" rIns="0">
            <a:spAutoFit/>
          </a:bodyPr>
          <a:lstStyle/>
          <a:p>
            <a:pPr algn="ctr" marL="483617" indent="-241808" lvl="1">
              <a:lnSpc>
                <a:spcPts val="3113"/>
              </a:lnSpc>
              <a:buFont typeface="Arial"/>
              <a:buChar char="•"/>
            </a:pPr>
            <a:r>
              <a:rPr lang="en-US" sz="2240">
                <a:solidFill>
                  <a:srgbClr val="FFFFFF"/>
                </a:solidFill>
                <a:latin typeface="Cardo Bold"/>
              </a:rPr>
              <a:t>SDA to Arduino Analog Pin 4 (A4)</a:t>
            </a:r>
          </a:p>
          <a:p>
            <a:pPr algn="ctr" marL="483617" indent="-241808" lvl="1">
              <a:lnSpc>
                <a:spcPts val="3113"/>
              </a:lnSpc>
              <a:buFont typeface="Arial"/>
              <a:buChar char="•"/>
            </a:pPr>
            <a:r>
              <a:rPr lang="en-US" sz="2240">
                <a:solidFill>
                  <a:srgbClr val="FFFFFF"/>
                </a:solidFill>
                <a:latin typeface="Cardo Bold"/>
              </a:rPr>
              <a:t>SCL to Arduino Analog Pin 5 (A5)</a:t>
            </a:r>
          </a:p>
          <a:p>
            <a:pPr algn="ctr" marL="483617" indent="-241808" lvl="1">
              <a:lnSpc>
                <a:spcPts val="3113"/>
              </a:lnSpc>
              <a:buFont typeface="Arial"/>
              <a:buChar char="•"/>
            </a:pPr>
            <a:r>
              <a:rPr lang="en-US" sz="2240">
                <a:solidFill>
                  <a:srgbClr val="FFFFFF"/>
                </a:solidFill>
                <a:latin typeface="Cardo Bold"/>
              </a:rPr>
              <a:t>GND to Arduino GND</a:t>
            </a:r>
          </a:p>
          <a:p>
            <a:pPr algn="ctr" marL="483617" indent="-241808" lvl="1">
              <a:lnSpc>
                <a:spcPts val="3113"/>
              </a:lnSpc>
              <a:buFont typeface="Arial"/>
              <a:buChar char="•"/>
            </a:pPr>
            <a:r>
              <a:rPr lang="en-US" sz="2240">
                <a:solidFill>
                  <a:srgbClr val="FFFFFF"/>
                </a:solidFill>
                <a:latin typeface="Cardo Bold"/>
              </a:rPr>
              <a:t>VCC to Arduino 5V</a:t>
            </a:r>
          </a:p>
        </p:txBody>
      </p:sp>
      <p:sp>
        <p:nvSpPr>
          <p:cNvPr name="TextBox 11" id="11"/>
          <p:cNvSpPr txBox="true"/>
          <p:nvPr/>
        </p:nvSpPr>
        <p:spPr>
          <a:xfrm rot="0">
            <a:off x="7156252" y="5710303"/>
            <a:ext cx="3046455" cy="1130693"/>
          </a:xfrm>
          <a:prstGeom prst="rect">
            <a:avLst/>
          </a:prstGeom>
        </p:spPr>
        <p:txBody>
          <a:bodyPr anchor="t" rtlCol="false" tIns="0" lIns="0" bIns="0" rIns="0">
            <a:spAutoFit/>
          </a:bodyPr>
          <a:lstStyle/>
          <a:p>
            <a:pPr algn="ctr">
              <a:lnSpc>
                <a:spcPts val="4549"/>
              </a:lnSpc>
              <a:spcBef>
                <a:spcPct val="0"/>
              </a:spcBef>
            </a:pPr>
            <a:r>
              <a:rPr lang="en-US" sz="3273">
                <a:solidFill>
                  <a:srgbClr val="FFFFFF"/>
                </a:solidFill>
                <a:latin typeface="Norwester"/>
              </a:rPr>
              <a:t>LCD I2C TO Arduino Uno</a:t>
            </a:r>
          </a:p>
        </p:txBody>
      </p:sp>
      <p:sp>
        <p:nvSpPr>
          <p:cNvPr name="AutoShape 12" id="12"/>
          <p:cNvSpPr/>
          <p:nvPr/>
        </p:nvSpPr>
        <p:spPr>
          <a:xfrm>
            <a:off x="10698768" y="5777314"/>
            <a:ext cx="38100" cy="4320047"/>
          </a:xfrm>
          <a:prstGeom prst="line">
            <a:avLst/>
          </a:prstGeom>
          <a:ln cap="rnd" w="76200">
            <a:solidFill>
              <a:srgbClr val="6A8DAB"/>
            </a:solidFill>
            <a:prstDash val="solid"/>
            <a:headEnd type="none" len="sm" w="sm"/>
            <a:tailEnd type="none" len="sm" w="sm"/>
          </a:ln>
        </p:spPr>
      </p:sp>
      <p:sp>
        <p:nvSpPr>
          <p:cNvPr name="TextBox 13" id="13"/>
          <p:cNvSpPr txBox="true"/>
          <p:nvPr/>
        </p:nvSpPr>
        <p:spPr>
          <a:xfrm rot="0">
            <a:off x="10879742" y="7107696"/>
            <a:ext cx="3518124" cy="1155624"/>
          </a:xfrm>
          <a:prstGeom prst="rect">
            <a:avLst/>
          </a:prstGeom>
        </p:spPr>
        <p:txBody>
          <a:bodyPr anchor="t" rtlCol="false" tIns="0" lIns="0" bIns="0" rIns="0">
            <a:spAutoFit/>
          </a:bodyPr>
          <a:lstStyle/>
          <a:p>
            <a:pPr marL="483617" indent="-241808" lvl="1">
              <a:lnSpc>
                <a:spcPts val="3113"/>
              </a:lnSpc>
              <a:buFont typeface="Arial"/>
              <a:buChar char="•"/>
            </a:pPr>
            <a:r>
              <a:rPr lang="en-US" sz="2240">
                <a:solidFill>
                  <a:srgbClr val="FFFFFF"/>
                </a:solidFill>
                <a:latin typeface="Cardo Bold"/>
              </a:rPr>
              <a:t>One pin to any Digital Pin 4</a:t>
            </a:r>
          </a:p>
          <a:p>
            <a:pPr marL="483617" indent="-241808" lvl="1">
              <a:lnSpc>
                <a:spcPts val="3113"/>
              </a:lnSpc>
              <a:buFont typeface="Arial"/>
              <a:buChar char="•"/>
            </a:pPr>
            <a:r>
              <a:rPr lang="en-US" sz="2240">
                <a:solidFill>
                  <a:srgbClr val="FFFFFF"/>
                </a:solidFill>
                <a:latin typeface="Cardo Bold"/>
              </a:rPr>
              <a:t>  </a:t>
            </a:r>
            <a:r>
              <a:rPr lang="en-US" sz="2240">
                <a:solidFill>
                  <a:srgbClr val="FFFFFF"/>
                </a:solidFill>
                <a:latin typeface="Cardo Bold"/>
              </a:rPr>
              <a:t>Other pin to GND</a:t>
            </a:r>
          </a:p>
        </p:txBody>
      </p:sp>
      <p:sp>
        <p:nvSpPr>
          <p:cNvPr name="TextBox 14" id="14"/>
          <p:cNvSpPr txBox="true"/>
          <p:nvPr/>
        </p:nvSpPr>
        <p:spPr>
          <a:xfrm rot="0">
            <a:off x="10925606" y="5710303"/>
            <a:ext cx="3046455" cy="1130693"/>
          </a:xfrm>
          <a:prstGeom prst="rect">
            <a:avLst/>
          </a:prstGeom>
        </p:spPr>
        <p:txBody>
          <a:bodyPr anchor="t" rtlCol="false" tIns="0" lIns="0" bIns="0" rIns="0">
            <a:spAutoFit/>
          </a:bodyPr>
          <a:lstStyle/>
          <a:p>
            <a:pPr algn="ctr">
              <a:lnSpc>
                <a:spcPts val="4549"/>
              </a:lnSpc>
              <a:spcBef>
                <a:spcPct val="0"/>
              </a:spcBef>
            </a:pPr>
            <a:r>
              <a:rPr lang="en-US" sz="3273">
                <a:solidFill>
                  <a:srgbClr val="FFFFFF"/>
                </a:solidFill>
                <a:latin typeface="Norwester"/>
              </a:rPr>
              <a:t>Switch TO Arduino Uno</a:t>
            </a:r>
          </a:p>
        </p:txBody>
      </p:sp>
      <p:sp>
        <p:nvSpPr>
          <p:cNvPr name="AutoShape 15" id="15"/>
          <p:cNvSpPr/>
          <p:nvPr/>
        </p:nvSpPr>
        <p:spPr>
          <a:xfrm>
            <a:off x="14556393" y="5755988"/>
            <a:ext cx="38100" cy="4320047"/>
          </a:xfrm>
          <a:prstGeom prst="line">
            <a:avLst/>
          </a:prstGeom>
          <a:ln cap="rnd" w="76200">
            <a:solidFill>
              <a:srgbClr val="6A8DAB"/>
            </a:solidFill>
            <a:prstDash val="solid"/>
            <a:headEnd type="none" len="sm" w="sm"/>
            <a:tailEnd type="none" len="sm" w="sm"/>
          </a:ln>
        </p:spPr>
      </p:sp>
      <p:sp>
        <p:nvSpPr>
          <p:cNvPr name="TextBox 16" id="16"/>
          <p:cNvSpPr txBox="true"/>
          <p:nvPr/>
        </p:nvSpPr>
        <p:spPr>
          <a:xfrm rot="0">
            <a:off x="14975492" y="5710639"/>
            <a:ext cx="3046455" cy="1130693"/>
          </a:xfrm>
          <a:prstGeom prst="rect">
            <a:avLst/>
          </a:prstGeom>
        </p:spPr>
        <p:txBody>
          <a:bodyPr anchor="t" rtlCol="false" tIns="0" lIns="0" bIns="0" rIns="0">
            <a:spAutoFit/>
          </a:bodyPr>
          <a:lstStyle/>
          <a:p>
            <a:pPr algn="ctr">
              <a:lnSpc>
                <a:spcPts val="4549"/>
              </a:lnSpc>
              <a:spcBef>
                <a:spcPct val="0"/>
              </a:spcBef>
            </a:pPr>
            <a:r>
              <a:rPr lang="en-US" sz="3273">
                <a:solidFill>
                  <a:srgbClr val="FFFFFF"/>
                </a:solidFill>
                <a:latin typeface="Norwester"/>
              </a:rPr>
              <a:t>Buzzer TO Arduino Uno</a:t>
            </a:r>
          </a:p>
        </p:txBody>
      </p:sp>
      <p:sp>
        <p:nvSpPr>
          <p:cNvPr name="TextBox 17" id="17"/>
          <p:cNvSpPr txBox="true"/>
          <p:nvPr/>
        </p:nvSpPr>
        <p:spPr>
          <a:xfrm rot="0">
            <a:off x="14940268" y="7107696"/>
            <a:ext cx="3081679" cy="1155624"/>
          </a:xfrm>
          <a:prstGeom prst="rect">
            <a:avLst/>
          </a:prstGeom>
        </p:spPr>
        <p:txBody>
          <a:bodyPr anchor="t" rtlCol="false" tIns="0" lIns="0" bIns="0" rIns="0">
            <a:spAutoFit/>
          </a:bodyPr>
          <a:lstStyle/>
          <a:p>
            <a:pPr marL="483617" indent="-241808" lvl="1">
              <a:lnSpc>
                <a:spcPts val="3113"/>
              </a:lnSpc>
              <a:buFont typeface="Arial"/>
              <a:buChar char="•"/>
            </a:pPr>
            <a:r>
              <a:rPr lang="en-US" sz="2240">
                <a:solidFill>
                  <a:srgbClr val="FFFFFF"/>
                </a:solidFill>
                <a:latin typeface="Cardo Bold"/>
              </a:rPr>
              <a:t>One pin to any Digital Pin 6</a:t>
            </a:r>
          </a:p>
          <a:p>
            <a:pPr marL="483617" indent="-241808" lvl="1">
              <a:lnSpc>
                <a:spcPts val="3113"/>
              </a:lnSpc>
              <a:buFont typeface="Arial"/>
              <a:buChar char="•"/>
            </a:pPr>
            <a:r>
              <a:rPr lang="en-US" sz="2240">
                <a:solidFill>
                  <a:srgbClr val="FFFFFF"/>
                </a:solidFill>
                <a:latin typeface="Cardo Bold"/>
              </a:rPr>
              <a:t>  </a:t>
            </a:r>
            <a:r>
              <a:rPr lang="en-US" sz="2240">
                <a:solidFill>
                  <a:srgbClr val="FFFFFF"/>
                </a:solidFill>
                <a:latin typeface="Cardo Bold"/>
              </a:rPr>
              <a:t>Other pin to GND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001E"/>
        </a:solidFill>
      </p:bgPr>
    </p:bg>
    <p:spTree>
      <p:nvGrpSpPr>
        <p:cNvPr id="1" name=""/>
        <p:cNvGrpSpPr/>
        <p:nvPr/>
      </p:nvGrpSpPr>
      <p:grpSpPr>
        <a:xfrm>
          <a:off x="0" y="0"/>
          <a:ext cx="0" cy="0"/>
          <a:chOff x="0" y="0"/>
          <a:chExt cx="0" cy="0"/>
        </a:xfrm>
      </p:grpSpPr>
      <p:sp>
        <p:nvSpPr>
          <p:cNvPr name="Freeform 2" id="2"/>
          <p:cNvSpPr/>
          <p:nvPr/>
        </p:nvSpPr>
        <p:spPr>
          <a:xfrm flipH="false" flipV="false" rot="0">
            <a:off x="-689719" y="-1276542"/>
            <a:ext cx="2556280" cy="2553085"/>
          </a:xfrm>
          <a:custGeom>
            <a:avLst/>
            <a:gdLst/>
            <a:ahLst/>
            <a:cxnLst/>
            <a:rect r="r" b="b" t="t" l="l"/>
            <a:pathLst>
              <a:path h="2553085" w="2556280">
                <a:moveTo>
                  <a:pt x="0" y="0"/>
                </a:moveTo>
                <a:lnTo>
                  <a:pt x="2556280" y="0"/>
                </a:lnTo>
                <a:lnTo>
                  <a:pt x="2556280" y="2553084"/>
                </a:lnTo>
                <a:lnTo>
                  <a:pt x="0" y="2553084"/>
                </a:lnTo>
                <a:lnTo>
                  <a:pt x="0" y="0"/>
                </a:lnTo>
                <a:close/>
              </a:path>
            </a:pathLst>
          </a:custGeom>
          <a:blipFill>
            <a:blip r:embed="rId2"/>
            <a:stretch>
              <a:fillRect l="0" t="0" r="0" b="0"/>
            </a:stretch>
          </a:blipFill>
        </p:spPr>
      </p:sp>
      <p:grpSp>
        <p:nvGrpSpPr>
          <p:cNvPr name="Group 3" id="3"/>
          <p:cNvGrpSpPr/>
          <p:nvPr/>
        </p:nvGrpSpPr>
        <p:grpSpPr>
          <a:xfrm rot="0">
            <a:off x="9589607" y="0"/>
            <a:ext cx="8698393" cy="10400373"/>
            <a:chOff x="0" y="0"/>
            <a:chExt cx="8603361" cy="10286746"/>
          </a:xfrm>
        </p:grpSpPr>
        <p:sp>
          <p:nvSpPr>
            <p:cNvPr name="Freeform 4" id="4"/>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3"/>
              <a:stretch>
                <a:fillRect l="-79295" t="0" r="0" b="0"/>
              </a:stretch>
            </a:blipFill>
          </p:spPr>
        </p:sp>
      </p:grpSp>
      <p:sp>
        <p:nvSpPr>
          <p:cNvPr name="TextBox 5" id="5"/>
          <p:cNvSpPr txBox="true"/>
          <p:nvPr/>
        </p:nvSpPr>
        <p:spPr>
          <a:xfrm rot="0">
            <a:off x="1028700" y="1171767"/>
            <a:ext cx="5189556" cy="918390"/>
          </a:xfrm>
          <a:prstGeom prst="rect">
            <a:avLst/>
          </a:prstGeom>
        </p:spPr>
        <p:txBody>
          <a:bodyPr anchor="t" rtlCol="false" tIns="0" lIns="0" bIns="0" rIns="0">
            <a:spAutoFit/>
          </a:bodyPr>
          <a:lstStyle/>
          <a:p>
            <a:pPr algn="just">
              <a:lnSpc>
                <a:spcPts val="7451"/>
              </a:lnSpc>
            </a:pPr>
            <a:r>
              <a:rPr lang="en-US" sz="5360">
                <a:solidFill>
                  <a:srgbClr val="048AFF"/>
                </a:solidFill>
                <a:latin typeface="Norwester"/>
              </a:rPr>
              <a:t>Source Code :</a:t>
            </a:r>
          </a:p>
        </p:txBody>
      </p:sp>
      <p:sp>
        <p:nvSpPr>
          <p:cNvPr name="TextBox 6" id="6"/>
          <p:cNvSpPr txBox="true"/>
          <p:nvPr/>
        </p:nvSpPr>
        <p:spPr>
          <a:xfrm rot="0">
            <a:off x="588421" y="2371109"/>
            <a:ext cx="8472250" cy="7682519"/>
          </a:xfrm>
          <a:prstGeom prst="rect">
            <a:avLst/>
          </a:prstGeom>
        </p:spPr>
        <p:txBody>
          <a:bodyPr anchor="t" rtlCol="false" tIns="0" lIns="0" bIns="0" rIns="0">
            <a:spAutoFit/>
          </a:bodyPr>
          <a:lstStyle/>
          <a:p>
            <a:pPr algn="just">
              <a:lnSpc>
                <a:spcPts val="1684"/>
              </a:lnSpc>
            </a:pPr>
            <a:r>
              <a:rPr lang="en-US" sz="1211">
                <a:solidFill>
                  <a:srgbClr val="FFFAEB"/>
                </a:solidFill>
                <a:latin typeface="Futura"/>
              </a:rPr>
              <a:t>#define RST_PIN</a:t>
            </a:r>
            <a:r>
              <a:rPr lang="en-US" sz="1211">
                <a:solidFill>
                  <a:srgbClr val="FFFAEB"/>
                </a:solidFill>
                <a:latin typeface="Futura"/>
              </a:rPr>
              <a:t> 9 // Reset pin (not used)</a:t>
            </a:r>
          </a:p>
          <a:p>
            <a:pPr algn="just">
              <a:lnSpc>
                <a:spcPts val="2086"/>
              </a:lnSpc>
            </a:pPr>
            <a:r>
              <a:rPr lang="en-US" sz="1501">
                <a:solidFill>
                  <a:srgbClr val="FFFAEB"/>
                </a:solidFill>
                <a:latin typeface="Futura"/>
              </a:rPr>
              <a:t>#define SS_PIN 10 // Slave Select pin</a:t>
            </a:r>
          </a:p>
          <a:p>
            <a:pPr algn="just">
              <a:lnSpc>
                <a:spcPts val="2086"/>
              </a:lnSpc>
            </a:pPr>
            <a:r>
              <a:rPr lang="en-US" sz="1501">
                <a:solidFill>
                  <a:srgbClr val="FFFAEB"/>
                </a:solidFill>
                <a:latin typeface="Futura"/>
              </a:rPr>
              <a:t>#define BUTTON_PIN 4 // Push button pin</a:t>
            </a:r>
          </a:p>
          <a:p>
            <a:pPr algn="just">
              <a:lnSpc>
                <a:spcPts val="2086"/>
              </a:lnSpc>
            </a:pPr>
            <a:r>
              <a:rPr lang="en-US" sz="1501">
                <a:solidFill>
                  <a:srgbClr val="FFFAEB"/>
                </a:solidFill>
                <a:latin typeface="Futura"/>
              </a:rPr>
              <a:t>#define BUZZER_PIN 6 // Buzzer pin x</a:t>
            </a:r>
          </a:p>
          <a:p>
            <a:pPr algn="just">
              <a:lnSpc>
                <a:spcPts val="2086"/>
              </a:lnSpc>
            </a:pPr>
          </a:p>
          <a:p>
            <a:pPr algn="just">
              <a:lnSpc>
                <a:spcPts val="2086"/>
              </a:lnSpc>
            </a:pPr>
          </a:p>
          <a:p>
            <a:pPr algn="just">
              <a:lnSpc>
                <a:spcPts val="2086"/>
              </a:lnSpc>
            </a:pPr>
            <a:r>
              <a:rPr lang="en-US" sz="1501">
                <a:solidFill>
                  <a:srgbClr val="FFFAEB"/>
                </a:solidFill>
                <a:latin typeface="Futura"/>
              </a:rPr>
              <a:t>#include &lt;LiquidCrystal_I2C.h&gt;</a:t>
            </a:r>
          </a:p>
          <a:p>
            <a:pPr algn="just">
              <a:lnSpc>
                <a:spcPts val="2086"/>
              </a:lnSpc>
            </a:pPr>
            <a:r>
              <a:rPr lang="en-US" sz="1501">
                <a:solidFill>
                  <a:srgbClr val="FFFAEB"/>
                </a:solidFill>
                <a:latin typeface="Futura"/>
              </a:rPr>
              <a:t>#include &lt;MFRC522.h&gt;</a:t>
            </a:r>
          </a:p>
          <a:p>
            <a:pPr algn="just">
              <a:lnSpc>
                <a:spcPts val="2086"/>
              </a:lnSpc>
            </a:pPr>
          </a:p>
          <a:p>
            <a:pPr algn="just">
              <a:lnSpc>
                <a:spcPts val="2086"/>
              </a:lnSpc>
            </a:pPr>
            <a:r>
              <a:rPr lang="en-US" sz="1501">
                <a:solidFill>
                  <a:srgbClr val="FFFAEB"/>
                </a:solidFill>
                <a:latin typeface="Futura"/>
              </a:rPr>
              <a:t>LiquidCrystal_I2C lcd(0x27, 16, 2); // Set the LCD address to 0x27 for a 16 chars and 2 line display</a:t>
            </a:r>
          </a:p>
          <a:p>
            <a:pPr algn="just">
              <a:lnSpc>
                <a:spcPts val="2086"/>
              </a:lnSpc>
            </a:pPr>
            <a:r>
              <a:rPr lang="en-US" sz="1501">
                <a:solidFill>
                  <a:srgbClr val="FFFAEB"/>
                </a:solidFill>
                <a:latin typeface="Futura"/>
              </a:rPr>
              <a:t>MFRC522 mfrc522(SS_PIN, RST_PIN); // Create MFRC522 instance</a:t>
            </a:r>
          </a:p>
          <a:p>
            <a:pPr algn="just">
              <a:lnSpc>
                <a:spcPts val="2086"/>
              </a:lnSpc>
            </a:pPr>
          </a:p>
          <a:p>
            <a:pPr algn="just">
              <a:lnSpc>
                <a:spcPts val="2086"/>
              </a:lnSpc>
            </a:pPr>
            <a:r>
              <a:rPr lang="en-US" sz="1501">
                <a:solidFill>
                  <a:srgbClr val="FFFAEB"/>
                </a:solidFill>
                <a:latin typeface="Futura"/>
              </a:rPr>
              <a:t>#define PRODUCT1_UID "C3 FC 66 32" // Replace with the UID of the first pr</a:t>
            </a:r>
            <a:r>
              <a:rPr lang="en-US" sz="1501">
                <a:solidFill>
                  <a:srgbClr val="FFFAEB"/>
                </a:solidFill>
                <a:latin typeface="Futura"/>
              </a:rPr>
              <a:t>oduct</a:t>
            </a:r>
          </a:p>
          <a:p>
            <a:pPr algn="just">
              <a:lnSpc>
                <a:spcPts val="2086"/>
              </a:lnSpc>
            </a:pPr>
            <a:r>
              <a:rPr lang="en-US" sz="1501">
                <a:solidFill>
                  <a:srgbClr val="FFFAEB"/>
                </a:solidFill>
                <a:latin typeface="Futura"/>
              </a:rPr>
              <a:t>#define PRODUCT2_UID "51 4E EE CF" // Replace with the UID of the second product</a:t>
            </a:r>
          </a:p>
          <a:p>
            <a:pPr algn="just">
              <a:lnSpc>
                <a:spcPts val="2086"/>
              </a:lnSpc>
            </a:pPr>
          </a:p>
          <a:p>
            <a:pPr algn="just">
              <a:lnSpc>
                <a:spcPts val="2086"/>
              </a:lnSpc>
            </a:pPr>
            <a:r>
              <a:rPr lang="en-US" sz="1501">
                <a:solidFill>
                  <a:srgbClr val="FFFAEB"/>
                </a:solidFill>
                <a:latin typeface="Futura"/>
              </a:rPr>
              <a:t>int product1Price = 100; // Replace with the price of the first product</a:t>
            </a:r>
          </a:p>
          <a:p>
            <a:pPr algn="just">
              <a:lnSpc>
                <a:spcPts val="2086"/>
              </a:lnSpc>
            </a:pPr>
            <a:r>
              <a:rPr lang="en-US" sz="1501">
                <a:solidFill>
                  <a:srgbClr val="FFFAEB"/>
                </a:solidFill>
                <a:latin typeface="Futura"/>
              </a:rPr>
              <a:t>int product2Price = 200; // Replace with the price of the second product</a:t>
            </a:r>
          </a:p>
          <a:p>
            <a:pPr algn="just">
              <a:lnSpc>
                <a:spcPts val="2086"/>
              </a:lnSpc>
            </a:pPr>
            <a:r>
              <a:rPr lang="en-US" sz="1501">
                <a:solidFill>
                  <a:srgbClr val="FFFAEB"/>
                </a:solidFill>
                <a:latin typeface="Futura"/>
              </a:rPr>
              <a:t>int total = 0;</a:t>
            </a:r>
          </a:p>
          <a:p>
            <a:pPr algn="just">
              <a:lnSpc>
                <a:spcPts val="2086"/>
              </a:lnSpc>
            </a:pPr>
          </a:p>
          <a:p>
            <a:pPr algn="just">
              <a:lnSpc>
                <a:spcPts val="2086"/>
              </a:lnSpc>
            </a:pPr>
            <a:r>
              <a:rPr lang="en-US" sz="1501">
                <a:solidFill>
                  <a:srgbClr val="FFFAEB"/>
                </a:solidFill>
                <a:latin typeface="Futura"/>
              </a:rPr>
              <a:t>void setup() {</a:t>
            </a:r>
          </a:p>
          <a:p>
            <a:pPr algn="just">
              <a:lnSpc>
                <a:spcPts val="2086"/>
              </a:lnSpc>
            </a:pPr>
            <a:r>
              <a:rPr lang="en-US" sz="1501">
                <a:solidFill>
                  <a:srgbClr val="FFFAEB"/>
                </a:solidFill>
                <a:latin typeface="Futura"/>
              </a:rPr>
              <a:t> Serial.begin(9600); // Initialize serial communication</a:t>
            </a:r>
          </a:p>
          <a:p>
            <a:pPr algn="just">
              <a:lnSpc>
                <a:spcPts val="2086"/>
              </a:lnSpc>
            </a:pPr>
            <a:r>
              <a:rPr lang="en-US" sz="1501">
                <a:solidFill>
                  <a:srgbClr val="FFFAEB"/>
                </a:solidFill>
                <a:latin typeface="Futura"/>
              </a:rPr>
              <a:t> SPI.begin(); // Init SPI bus</a:t>
            </a:r>
          </a:p>
          <a:p>
            <a:pPr algn="just">
              <a:lnSpc>
                <a:spcPts val="2086"/>
              </a:lnSpc>
            </a:pPr>
            <a:r>
              <a:rPr lang="en-US" sz="1501">
                <a:solidFill>
                  <a:srgbClr val="FFFAEB"/>
                </a:solidFill>
                <a:latin typeface="Futura"/>
              </a:rPr>
              <a:t> mfrc522.PCD_Init(); // Init MFRC522 card</a:t>
            </a:r>
          </a:p>
          <a:p>
            <a:pPr algn="just">
              <a:lnSpc>
                <a:spcPts val="2086"/>
              </a:lnSpc>
            </a:pPr>
            <a:r>
              <a:rPr lang="en-US" sz="1501">
                <a:solidFill>
                  <a:srgbClr val="FFFAEB"/>
                </a:solidFill>
                <a:latin typeface="Futura"/>
              </a:rPr>
              <a:t> lcd.init(); // Init LCD</a:t>
            </a:r>
          </a:p>
          <a:p>
            <a:pPr algn="just">
              <a:lnSpc>
                <a:spcPts val="2086"/>
              </a:lnSpc>
            </a:pPr>
            <a:r>
              <a:rPr lang="en-US" sz="1501">
                <a:solidFill>
                  <a:srgbClr val="FFFAEB"/>
                </a:solidFill>
                <a:latin typeface="Futura"/>
              </a:rPr>
              <a:t> lcd.backlight(); // Turn on LCD backlight</a:t>
            </a:r>
          </a:p>
          <a:p>
            <a:pPr algn="just">
              <a:lnSpc>
                <a:spcPts val="2086"/>
              </a:lnSpc>
            </a:pPr>
            <a:r>
              <a:rPr lang="en-US" sz="1501">
                <a:solidFill>
                  <a:srgbClr val="FFFAEB"/>
                </a:solidFill>
                <a:latin typeface="Futura"/>
              </a:rPr>
              <a:t> pinMode(BUTTON_PIN, INPUT_PULLUP); // Set push button pin as input with internal pull-up resistor</a:t>
            </a:r>
          </a:p>
          <a:p>
            <a:pPr algn="just">
              <a:lnSpc>
                <a:spcPts val="2086"/>
              </a:lnSpc>
            </a:pPr>
            <a:r>
              <a:rPr lang="en-US" sz="1501">
                <a:solidFill>
                  <a:srgbClr val="FFFAEB"/>
                </a:solidFill>
                <a:latin typeface="Futura"/>
              </a:rPr>
              <a:t> pinMode(BUZZER_PIN, OUTPUT); // Set buzzer pin as output</a:t>
            </a:r>
          </a:p>
          <a:p>
            <a:pPr algn="just">
              <a:lnSpc>
                <a:spcPts val="2086"/>
              </a:lnSpc>
            </a:pPr>
            <a:r>
              <a:rPr lang="en-US" sz="1501">
                <a:solidFill>
                  <a:srgbClr val="FFFAEB"/>
                </a:solidFill>
                <a:latin typeface="Futura"/>
              </a:rPr>
              <a:t> Serial.println("Try AutoBill!!");</a:t>
            </a:r>
          </a:p>
          <a:p>
            <a:pPr algn="just">
              <a:lnSpc>
                <a:spcPts val="2086"/>
              </a:lnSpc>
            </a:pPr>
            <a:r>
              <a:rPr lang="en-US" sz="1501">
                <a:solidFill>
                  <a:srgbClr val="FFFAEB"/>
                </a:solidFill>
                <a:latin typeface="Futura"/>
              </a:rPr>
              <a:t> </a:t>
            </a:r>
          </a:p>
          <a:p>
            <a:pPr algn="just">
              <a:lnSpc>
                <a:spcPts val="208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DAF6I1pW_NI</dc:identifier>
  <dcterms:modified xsi:type="dcterms:W3CDTF">2011-08-01T06:04:30Z</dcterms:modified>
  <cp:revision>1</cp:revision>
  <dc:title>Black and Blue Professional Technology Business 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3464746</vt:lpwstr>
  </property>
  <property fmtid="{D5CDD505-2E9C-101B-9397-08002B2CF9AE}" name="NXPowerLiteSettings" pid="3">
    <vt:lpwstr>F7000400038000</vt:lpwstr>
  </property>
  <property fmtid="{D5CDD505-2E9C-101B-9397-08002B2CF9AE}" name="NXPowerLiteVersion" pid="4">
    <vt:lpwstr>S10.0.0</vt:lpwstr>
  </property>
</Properties>
</file>