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3" r:id="rId17"/>
    <p:sldId id="274" r:id="rId18"/>
    <p:sldId id="275" r:id="rId19"/>
    <p:sldId id="281" r:id="rId20"/>
    <p:sldId id="284" r:id="rId21"/>
    <p:sldId id="285" r:id="rId22"/>
    <p:sldId id="286" r:id="rId23"/>
    <p:sldId id="276" r:id="rId24"/>
    <p:sldId id="288" r:id="rId25"/>
    <p:sldId id="287" r:id="rId26"/>
    <p:sldId id="283" r:id="rId27"/>
    <p:sldId id="277" r:id="rId28"/>
    <p:sldId id="272" r:id="rId29"/>
    <p:sldId id="290" r:id="rId30"/>
    <p:sldId id="278" r:id="rId31"/>
    <p:sldId id="279" r:id="rId32"/>
    <p:sldId id="280" r:id="rId33"/>
    <p:sldId id="271" r:id="rId34"/>
    <p:sldId id="291" r:id="rId35"/>
    <p:sldId id="292" r:id="rId36"/>
    <p:sldId id="289" r:id="rId37"/>
    <p:sldId id="296" r:id="rId38"/>
    <p:sldId id="295" r:id="rId39"/>
    <p:sldId id="294" r:id="rId40"/>
    <p:sldId id="297" r:id="rId41"/>
    <p:sldId id="293" r:id="rId42"/>
    <p:sldId id="298" r:id="rId43"/>
    <p:sldId id="299" r:id="rId44"/>
    <p:sldId id="300" r:id="rId45"/>
    <p:sldId id="301" r:id="rId46"/>
    <p:sldId id="302" r:id="rId47"/>
    <p:sldId id="303" r:id="rId48"/>
    <p:sldId id="305" r:id="rId49"/>
    <p:sldId id="304" r:id="rId50"/>
    <p:sldId id="306" r:id="rId51"/>
    <p:sldId id="307" r:id="rId52"/>
    <p:sldId id="308" r:id="rId53"/>
    <p:sldId id="309" r:id="rId54"/>
    <p:sldId id="310" r:id="rId55"/>
    <p:sldId id="315" r:id="rId56"/>
    <p:sldId id="311" r:id="rId57"/>
    <p:sldId id="314" r:id="rId58"/>
    <p:sldId id="312" r:id="rId59"/>
    <p:sldId id="313" r:id="rId60"/>
    <p:sldId id="316" r:id="rId61"/>
    <p:sldId id="318" r:id="rId62"/>
    <p:sldId id="317" r:id="rId63"/>
    <p:sldId id="319" r:id="rId64"/>
    <p:sldId id="320" r:id="rId65"/>
    <p:sldId id="321" r:id="rId66"/>
    <p:sldId id="322" r:id="rId67"/>
    <p:sldId id="323" r:id="rId68"/>
    <p:sldId id="324" r:id="rId69"/>
    <p:sldId id="325" r:id="rId70"/>
    <p:sldId id="326" r:id="rId71"/>
    <p:sldId id="327" r:id="rId72"/>
    <p:sldId id="328" r:id="rId73"/>
    <p:sldId id="329"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7" d="100"/>
          <a:sy n="107" d="100"/>
        </p:scale>
        <p:origin x="-102"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459866" y="2257023"/>
            <a:ext cx="8551572" cy="2262781"/>
          </a:xfrm>
        </p:spPr>
        <p:txBody>
          <a:bodyPr>
            <a:normAutofit fontScale="90000"/>
          </a:bodyPr>
          <a:lstStyle/>
          <a:p>
            <a:r>
              <a:rPr lang="ru-RU" sz="4400" b="1" dirty="0" smtClean="0"/>
              <a:t>Основные </a:t>
            </a:r>
            <a:r>
              <a:rPr lang="ru-RU" sz="4400" b="1" dirty="0"/>
              <a:t>общетеоретические проблемы </a:t>
            </a:r>
            <a:r>
              <a:rPr lang="ru-RU" sz="4400" b="1" dirty="0" smtClean="0"/>
              <a:t>современного </a:t>
            </a:r>
            <a:r>
              <a:rPr lang="ru-RU" sz="4400" b="1" dirty="0"/>
              <a:t>гражданского права </a:t>
            </a:r>
            <a:endParaRPr lang="ru-RU" sz="4400" dirty="0"/>
          </a:p>
        </p:txBody>
      </p:sp>
      <p:sp>
        <p:nvSpPr>
          <p:cNvPr id="3" name="Подзаголовок 2"/>
          <p:cNvSpPr>
            <a:spLocks noGrp="1"/>
          </p:cNvSpPr>
          <p:nvPr>
            <p:ph type="subTitle" idx="1"/>
          </p:nvPr>
        </p:nvSpPr>
        <p:spPr>
          <a:xfrm>
            <a:off x="8212988" y="5731717"/>
            <a:ext cx="3979012" cy="1126283"/>
          </a:xfrm>
        </p:spPr>
        <p:txBody>
          <a:bodyPr/>
          <a:lstStyle/>
          <a:p>
            <a:endParaRPr lang="ru-RU" dirty="0"/>
          </a:p>
        </p:txBody>
      </p:sp>
    </p:spTree>
    <p:extLst>
      <p:ext uri="{BB962C8B-B14F-4D97-AF65-F5344CB8AC3E}">
        <p14:creationId xmlns:p14="http://schemas.microsoft.com/office/powerpoint/2010/main" val="1614897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1651" y="1028343"/>
            <a:ext cx="10218198" cy="5632311"/>
          </a:xfrm>
          <a:prstGeom prst="rect">
            <a:avLst/>
          </a:prstGeom>
        </p:spPr>
        <p:txBody>
          <a:bodyPr wrap="square">
            <a:spAutoFit/>
          </a:bodyPr>
          <a:lstStyle/>
          <a:p>
            <a:pPr algn="just"/>
            <a:r>
              <a:rPr lang="ru-RU" sz="2400" b="1" dirty="0"/>
              <a:t>Частному </a:t>
            </a:r>
            <a:r>
              <a:rPr lang="ru-RU" sz="2400" dirty="0"/>
              <a:t>праву противопоставляется </a:t>
            </a:r>
            <a:r>
              <a:rPr lang="ru-RU" sz="2400" b="1" dirty="0"/>
              <a:t>публичное</a:t>
            </a:r>
            <a:r>
              <a:rPr lang="ru-RU" sz="2400" dirty="0"/>
              <a:t> право. </a:t>
            </a:r>
            <a:endParaRPr lang="ru-RU" sz="2400" dirty="0" smtClean="0"/>
          </a:p>
          <a:p>
            <a:pPr algn="just"/>
            <a:r>
              <a:rPr lang="ru-RU" sz="2400" dirty="0" smtClean="0"/>
              <a:t>Оно </a:t>
            </a:r>
            <a:r>
              <a:rPr lang="ru-RU" sz="2400" dirty="0"/>
              <a:t>относится к государству, служит пользе всех и преследует цель удовлетворения общественных интересов в виде </a:t>
            </a:r>
            <a:r>
              <a:rPr lang="ru-RU" sz="2400" b="1" dirty="0"/>
              <a:t>общего блага</a:t>
            </a:r>
            <a:r>
              <a:rPr lang="ru-RU" sz="2400" dirty="0"/>
              <a:t>. Общее благо есть открыто признаваемый всеми участниками общества интерес, благодаря которому создается определенная связь между членами общества в целом. </a:t>
            </a:r>
            <a:endParaRPr lang="ru-RU" sz="2400" dirty="0" smtClean="0"/>
          </a:p>
          <a:p>
            <a:pPr algn="just"/>
            <a:r>
              <a:rPr lang="ru-RU" sz="2400" b="1" dirty="0" smtClean="0"/>
              <a:t>Общественный </a:t>
            </a:r>
            <a:r>
              <a:rPr lang="ru-RU" sz="2400" b="1" dirty="0"/>
              <a:t>интерес </a:t>
            </a:r>
            <a:r>
              <a:rPr lang="ru-RU" sz="2400" dirty="0"/>
              <a:t>не может быть сопряжен с конкретным субъектом. </a:t>
            </a:r>
            <a:endParaRPr lang="ru-RU" sz="2400" dirty="0" smtClean="0"/>
          </a:p>
          <a:p>
            <a:pPr algn="just"/>
            <a:r>
              <a:rPr lang="ru-RU" sz="2400" dirty="0" smtClean="0"/>
              <a:t>В </a:t>
            </a:r>
            <a:r>
              <a:rPr lang="ru-RU" sz="2400" dirty="0"/>
              <a:t>противоположность общественному интересу </a:t>
            </a:r>
            <a:r>
              <a:rPr lang="ru-RU" sz="2400" b="1" dirty="0"/>
              <a:t>частный интерес </a:t>
            </a:r>
            <a:r>
              <a:rPr lang="ru-RU" sz="2400" dirty="0"/>
              <a:t>всегда связан с </a:t>
            </a:r>
            <a:r>
              <a:rPr lang="ru-RU" sz="2400" b="1" dirty="0"/>
              <a:t>определенным субъектом</a:t>
            </a:r>
            <a:r>
              <a:rPr lang="ru-RU" sz="2400" dirty="0"/>
              <a:t>, его носителем. Следовательно, гражданские отношения преимущественно возникают, прекращаются и защищаются по воле частных лиц, а публичные – преимущественно по воле органов публичной власти. </a:t>
            </a:r>
          </a:p>
        </p:txBody>
      </p:sp>
    </p:spTree>
    <p:extLst>
      <p:ext uri="{BB962C8B-B14F-4D97-AF65-F5344CB8AC3E}">
        <p14:creationId xmlns:p14="http://schemas.microsoft.com/office/powerpoint/2010/main" val="166536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7059" y="1443841"/>
            <a:ext cx="9614517" cy="4832092"/>
          </a:xfrm>
          <a:prstGeom prst="rect">
            <a:avLst/>
          </a:prstGeom>
        </p:spPr>
        <p:txBody>
          <a:bodyPr wrap="square">
            <a:spAutoFit/>
          </a:bodyPr>
          <a:lstStyle/>
          <a:p>
            <a:r>
              <a:rPr lang="ru-RU" sz="2800" dirty="0" smtClean="0"/>
              <a:t>Свое начало </a:t>
            </a:r>
            <a:r>
              <a:rPr lang="ru-RU" sz="2800" b="1" dirty="0" smtClean="0"/>
              <a:t>гражданское </a:t>
            </a:r>
            <a:r>
              <a:rPr lang="ru-RU" sz="2800" dirty="0" smtClean="0"/>
              <a:t>право берет в </a:t>
            </a:r>
            <a:r>
              <a:rPr lang="ru-RU" sz="2800" b="1" dirty="0" smtClean="0"/>
              <a:t>римском праве</a:t>
            </a:r>
            <a:r>
              <a:rPr lang="ru-RU" sz="2800" dirty="0" smtClean="0"/>
              <a:t>. </a:t>
            </a:r>
          </a:p>
          <a:p>
            <a:r>
              <a:rPr lang="ru-RU" sz="2800" dirty="0" smtClean="0"/>
              <a:t>Известно, что </a:t>
            </a:r>
            <a:r>
              <a:rPr lang="ru-RU" sz="2800" dirty="0" err="1" smtClean="0"/>
              <a:t>Juscivile</a:t>
            </a:r>
            <a:r>
              <a:rPr lang="ru-RU" sz="2800" dirty="0" smtClean="0"/>
              <a:t> – наука о правах и обязанностях, определяющих отношение граждан между собой в качестве частных лиц, поэтому и гражданское право часто именуют частным правом, или </a:t>
            </a:r>
            <a:r>
              <a:rPr lang="ru-RU" sz="2800" b="1" dirty="0" smtClean="0"/>
              <a:t>цивильным.</a:t>
            </a:r>
          </a:p>
          <a:p>
            <a:r>
              <a:rPr lang="ru-RU" sz="2800" dirty="0" smtClean="0"/>
              <a:t>Российское гражданское право – </a:t>
            </a:r>
            <a:r>
              <a:rPr lang="ru-RU" sz="2800" b="1" dirty="0" smtClean="0"/>
              <a:t>стержневая отрасль частного права</a:t>
            </a:r>
            <a:r>
              <a:rPr lang="ru-RU" sz="2800" dirty="0" smtClean="0"/>
              <a:t>, регулирующая отношения в сфере удовлетворения материальных</a:t>
            </a:r>
          </a:p>
          <a:p>
            <a:r>
              <a:rPr lang="ru-RU" sz="2800" dirty="0" smtClean="0"/>
              <a:t>и духовных потребностей каждого члена общества.</a:t>
            </a:r>
            <a:endParaRPr lang="ru-RU" sz="2800" dirty="0"/>
          </a:p>
        </p:txBody>
      </p:sp>
    </p:spTree>
    <p:extLst>
      <p:ext uri="{BB962C8B-B14F-4D97-AF65-F5344CB8AC3E}">
        <p14:creationId xmlns:p14="http://schemas.microsoft.com/office/powerpoint/2010/main" val="2884981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8283" y="624110"/>
            <a:ext cx="10146329" cy="1280890"/>
          </a:xfrm>
        </p:spPr>
        <p:txBody>
          <a:bodyPr>
            <a:normAutofit fontScale="90000"/>
          </a:bodyPr>
          <a:lstStyle/>
          <a:p>
            <a:r>
              <a:rPr lang="ru-RU" b="1" i="1" dirty="0"/>
              <a:t>Роль государства в создании норм частного права </a:t>
            </a:r>
            <a:r>
              <a:rPr lang="ru-RU" dirty="0"/>
              <a:t/>
            </a:r>
            <a:br>
              <a:rPr lang="ru-RU" dirty="0"/>
            </a:br>
            <a:endParaRPr lang="ru-RU" dirty="0"/>
          </a:p>
        </p:txBody>
      </p:sp>
      <p:sp>
        <p:nvSpPr>
          <p:cNvPr id="3" name="Объект 2"/>
          <p:cNvSpPr>
            <a:spLocks noGrp="1"/>
          </p:cNvSpPr>
          <p:nvPr>
            <p:ph idx="1"/>
          </p:nvPr>
        </p:nvSpPr>
        <p:spPr>
          <a:xfrm>
            <a:off x="778167" y="1796248"/>
            <a:ext cx="10665150" cy="3777622"/>
          </a:xfrm>
        </p:spPr>
        <p:txBody>
          <a:bodyPr>
            <a:normAutofit fontScale="92500"/>
          </a:bodyPr>
          <a:lstStyle/>
          <a:p>
            <a:r>
              <a:rPr lang="ru-RU" dirty="0" smtClean="0"/>
              <a:t>На </a:t>
            </a:r>
            <a:r>
              <a:rPr lang="ru-RU" dirty="0"/>
              <a:t>государство возложена задача определения границ императивного регулирования в частном праве </a:t>
            </a:r>
            <a:r>
              <a:rPr lang="ru-RU" dirty="0" smtClean="0"/>
              <a:t>.</a:t>
            </a:r>
          </a:p>
          <a:p>
            <a:pPr marL="0" indent="0">
              <a:buNone/>
            </a:pPr>
            <a:r>
              <a:rPr lang="ru-RU" sz="2100" b="1" dirty="0" smtClean="0"/>
              <a:t>Подходы правого регулирования: </a:t>
            </a:r>
            <a:endParaRPr lang="ru-RU" sz="2100" b="1" dirty="0"/>
          </a:p>
          <a:p>
            <a:r>
              <a:rPr lang="ru-RU" dirty="0"/>
              <a:t>1) императивное регулирование всех частноправовых отношений. Данный подход вытекает из идеи «общего» правового регулирования, не признающего наличия различий между частным и публичным </a:t>
            </a:r>
            <a:r>
              <a:rPr lang="ru-RU" dirty="0" smtClean="0"/>
              <a:t>правом</a:t>
            </a:r>
            <a:r>
              <a:rPr lang="ru-RU" dirty="0"/>
              <a:t>, которая является следствием процесса глобализации</a:t>
            </a:r>
            <a:r>
              <a:rPr lang="ru-RU" dirty="0" smtClean="0"/>
              <a:t>;</a:t>
            </a:r>
          </a:p>
          <a:p>
            <a:r>
              <a:rPr lang="ru-RU" dirty="0"/>
              <a:t>2) императивное регулирование только тех отношений, которые необходимы для достижения общего блага и наиболее значимы для государства. </a:t>
            </a:r>
          </a:p>
          <a:p>
            <a:pPr marL="0" indent="0">
              <a:buNone/>
            </a:pPr>
            <a:r>
              <a:rPr lang="ru-RU" dirty="0"/>
              <a:t>На ранних этапах развития государство определяло границы императивного регулирования по модели первого подхода. Однако с усложнением и появлением новых видов общественных отношений выявилась практическая невозможность его применения ввиду отсутствия материального и человеческого ресурсов, и государство отказалось от его использования. </a:t>
            </a:r>
          </a:p>
        </p:txBody>
      </p:sp>
    </p:spTree>
    <p:extLst>
      <p:ext uri="{BB962C8B-B14F-4D97-AF65-F5344CB8AC3E}">
        <p14:creationId xmlns:p14="http://schemas.microsoft.com/office/powerpoint/2010/main" val="148854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48071" y="195308"/>
            <a:ext cx="11079332" cy="4708981"/>
          </a:xfrm>
          <a:prstGeom prst="rect">
            <a:avLst/>
          </a:prstGeom>
        </p:spPr>
        <p:txBody>
          <a:bodyPr wrap="square">
            <a:spAutoFit/>
          </a:bodyPr>
          <a:lstStyle/>
          <a:p>
            <a:r>
              <a:rPr lang="ru-RU" sz="2000" b="1" i="1" dirty="0" smtClean="0"/>
              <a:t>Пример: </a:t>
            </a:r>
            <a:r>
              <a:rPr lang="ru-RU" sz="2000" dirty="0" smtClean="0"/>
              <a:t>раннее римское государство, </a:t>
            </a:r>
            <a:r>
              <a:rPr lang="ru-RU" sz="2000" dirty="0"/>
              <a:t>в котором свободные граждане периодически на безвозмездной основе выполняли роль полицейских, судей и иных чиновников</a:t>
            </a:r>
            <a:r>
              <a:rPr lang="ru-RU" sz="2000" dirty="0" smtClean="0"/>
              <a:t>.</a:t>
            </a:r>
          </a:p>
          <a:p>
            <a:r>
              <a:rPr lang="ru-RU" sz="2000" dirty="0" smtClean="0"/>
              <a:t> </a:t>
            </a:r>
            <a:r>
              <a:rPr lang="ru-RU" sz="2000" dirty="0"/>
              <a:t>Однако отсутствие профессиональной специализации у указанных граждан порождало множество спорных ситуаций и приводило к принятию несправедливых решений. </a:t>
            </a:r>
            <a:endParaRPr lang="ru-RU" sz="2000" dirty="0" smtClean="0"/>
          </a:p>
          <a:p>
            <a:endParaRPr lang="ru-RU" sz="2000" dirty="0" smtClean="0"/>
          </a:p>
          <a:p>
            <a:r>
              <a:rPr lang="ru-RU" sz="2000" b="1" dirty="0" smtClean="0"/>
              <a:t>Императивное регулирование </a:t>
            </a:r>
          </a:p>
          <a:p>
            <a:pPr marL="285750" indent="-285750">
              <a:buFontTx/>
              <a:buChar char="-"/>
            </a:pPr>
            <a:r>
              <a:rPr lang="ru-RU" sz="2000" dirty="0" smtClean="0"/>
              <a:t>отношения</a:t>
            </a:r>
            <a:r>
              <a:rPr lang="ru-RU" sz="2000" dirty="0"/>
              <a:t>, связанные с формированием доходной части государственного бюджета (налоги и иные обязательные платежи, которые подлежат взысканию в пользу государства). </a:t>
            </a:r>
            <a:endParaRPr lang="ru-RU" sz="2000" dirty="0" smtClean="0"/>
          </a:p>
          <a:p>
            <a:pPr marL="285750" indent="-285750">
              <a:buFontTx/>
              <a:buChar char="-"/>
            </a:pPr>
            <a:r>
              <a:rPr lang="ru-RU" sz="2000" dirty="0"/>
              <a:t>конкурентные </a:t>
            </a:r>
            <a:r>
              <a:rPr lang="ru-RU" sz="2000" dirty="0" smtClean="0"/>
              <a:t>отношения (с </a:t>
            </a:r>
            <a:r>
              <a:rPr lang="ru-RU" sz="2000" dirty="0"/>
              <a:t>развитием промышленности и появлением крупных компаний, контролирующих отдельные отрасли экономики, </a:t>
            </a:r>
            <a:r>
              <a:rPr lang="ru-RU" sz="2000" dirty="0" smtClean="0"/>
              <a:t>что </a:t>
            </a:r>
            <a:r>
              <a:rPr lang="ru-RU" sz="2000" dirty="0"/>
              <a:t>привело к созданию антимонопольного законодательства. </a:t>
            </a:r>
            <a:r>
              <a:rPr lang="ru-RU" sz="2000" dirty="0" smtClean="0"/>
              <a:t>)</a:t>
            </a:r>
          </a:p>
          <a:p>
            <a:pPr marL="285750" indent="-285750">
              <a:buFontTx/>
              <a:buChar char="-"/>
            </a:pPr>
            <a:r>
              <a:rPr lang="ru-RU" sz="2000" dirty="0" smtClean="0"/>
              <a:t>законодательство </a:t>
            </a:r>
            <a:r>
              <a:rPr lang="ru-RU" sz="2000" dirty="0"/>
              <a:t>о защите прав потребителей </a:t>
            </a:r>
          </a:p>
        </p:txBody>
      </p:sp>
    </p:spTree>
    <p:extLst>
      <p:ext uri="{BB962C8B-B14F-4D97-AF65-F5344CB8AC3E}">
        <p14:creationId xmlns:p14="http://schemas.microsoft.com/office/powerpoint/2010/main" val="78411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28077" y="751344"/>
            <a:ext cx="10179729" cy="5909310"/>
          </a:xfrm>
          <a:prstGeom prst="rect">
            <a:avLst/>
          </a:prstGeom>
        </p:spPr>
        <p:txBody>
          <a:bodyPr wrap="square">
            <a:spAutoFit/>
          </a:bodyPr>
          <a:lstStyle/>
          <a:p>
            <a:endParaRPr lang="ru-RU" dirty="0" smtClean="0"/>
          </a:p>
          <a:p>
            <a:pPr algn="just"/>
            <a:r>
              <a:rPr lang="ru-RU" sz="2000" b="1" dirty="0" smtClean="0"/>
              <a:t>Источники частного права в европейских странах</a:t>
            </a:r>
          </a:p>
          <a:p>
            <a:pPr marL="342900" indent="-342900" algn="just">
              <a:buAutoNum type="arabicPeriod"/>
            </a:pPr>
            <a:r>
              <a:rPr lang="ru-RU" sz="2000" dirty="0" smtClean="0"/>
              <a:t>Государственное регулирование (</a:t>
            </a:r>
            <a:r>
              <a:rPr lang="ru-RU" sz="2000" dirty="0"/>
              <a:t>например, принятие </a:t>
            </a:r>
            <a:r>
              <a:rPr lang="ru-RU" sz="2000" i="1" dirty="0" err="1"/>
              <a:t>senatusconsulta</a:t>
            </a:r>
            <a:r>
              <a:rPr lang="ru-RU" sz="2000" dirty="0"/>
              <a:t>, деятельность магистратов</a:t>
            </a:r>
            <a:r>
              <a:rPr lang="ru-RU" sz="2000" dirty="0" smtClean="0"/>
              <a:t>)</a:t>
            </a:r>
            <a:r>
              <a:rPr lang="ru-RU" sz="2000" dirty="0"/>
              <a:t> XII–XVI вв. стремление государств к созданию императивного регулирования было фрагментарным</a:t>
            </a:r>
            <a:endParaRPr lang="ru-RU" sz="2000" dirty="0" smtClean="0"/>
          </a:p>
          <a:p>
            <a:pPr marL="342900" indent="-342900" algn="just">
              <a:buAutoNum type="arabicPeriod"/>
            </a:pPr>
            <a:r>
              <a:rPr lang="ru-RU" sz="2000" dirty="0" smtClean="0"/>
              <a:t> </a:t>
            </a:r>
            <a:r>
              <a:rPr lang="en-US" sz="2000" i="1" dirty="0" err="1"/>
              <a:t>ius</a:t>
            </a:r>
            <a:r>
              <a:rPr lang="en-US" sz="2000" i="1" dirty="0"/>
              <a:t> commune </a:t>
            </a:r>
            <a:r>
              <a:rPr lang="ru-RU" sz="2000" i="1" dirty="0" smtClean="0"/>
              <a:t>(</a:t>
            </a:r>
            <a:r>
              <a:rPr lang="ru-RU" sz="2000" dirty="0" smtClean="0"/>
              <a:t>которое </a:t>
            </a:r>
            <a:r>
              <a:rPr lang="ru-RU" sz="2000" dirty="0"/>
              <a:t>по существу не создавало регулирование, а констатировало наличие сложившихся отношений </a:t>
            </a:r>
            <a:r>
              <a:rPr lang="ru-RU" sz="2000" dirty="0" smtClean="0"/>
              <a:t>)</a:t>
            </a:r>
          </a:p>
          <a:p>
            <a:pPr algn="just"/>
            <a:r>
              <a:rPr lang="ru-RU" sz="2000" dirty="0" smtClean="0"/>
              <a:t>3. Воля </a:t>
            </a:r>
            <a:r>
              <a:rPr lang="ru-RU" sz="2000" dirty="0"/>
              <a:t>суверена. Однако даже в XVI и XVII вв. суверенное властвование выражалось главным образом в ограничении влияния канонического права и монополизации судебной власти. Исходящие от суверена законы касались преимущественно вопросов публичного права. Частное право по-прежнему основывалось на </a:t>
            </a:r>
            <a:r>
              <a:rPr lang="ru-RU" sz="2000" i="1" dirty="0" err="1"/>
              <a:t>ius</a:t>
            </a:r>
            <a:r>
              <a:rPr lang="ru-RU" sz="2000" i="1" dirty="0"/>
              <a:t> </a:t>
            </a:r>
            <a:r>
              <a:rPr lang="ru-RU" sz="2000" i="1" dirty="0" err="1"/>
              <a:t>commune</a:t>
            </a:r>
            <a:r>
              <a:rPr lang="ru-RU" sz="2000" i="1" dirty="0"/>
              <a:t> </a:t>
            </a:r>
            <a:r>
              <a:rPr lang="ru-RU" sz="2000" dirty="0"/>
              <a:t>и местных статутах и по большей части не имело законодательного оформления. </a:t>
            </a:r>
          </a:p>
          <a:p>
            <a:pPr algn="just"/>
            <a:r>
              <a:rPr lang="ru-RU" sz="2000" dirty="0" smtClean="0"/>
              <a:t>4.XVIII </a:t>
            </a:r>
            <a:r>
              <a:rPr lang="ru-RU" sz="2000" dirty="0"/>
              <a:t>– начале XIX вв. </a:t>
            </a:r>
            <a:r>
              <a:rPr lang="ru-RU" sz="2000" dirty="0" smtClean="0"/>
              <a:t>происходит </a:t>
            </a:r>
            <a:r>
              <a:rPr lang="ru-RU" sz="2000" b="1" dirty="0" smtClean="0"/>
              <a:t>кодификация </a:t>
            </a:r>
            <a:r>
              <a:rPr lang="ru-RU" sz="2000" dirty="0" smtClean="0"/>
              <a:t>частноправовых </a:t>
            </a:r>
            <a:r>
              <a:rPr lang="ru-RU" sz="2000" dirty="0"/>
              <a:t>норм в континентальной Европе. </a:t>
            </a:r>
            <a:endParaRPr lang="ru-RU" sz="2000" dirty="0" smtClean="0"/>
          </a:p>
          <a:p>
            <a:pPr algn="just"/>
            <a:r>
              <a:rPr lang="ru-RU" sz="2000" dirty="0" smtClean="0"/>
              <a:t>5.</a:t>
            </a:r>
            <a:r>
              <a:rPr lang="ru-RU" sz="2000" dirty="0"/>
              <a:t> </a:t>
            </a:r>
            <a:r>
              <a:rPr lang="ru-RU" sz="2000" dirty="0" smtClean="0"/>
              <a:t>международно-правовое регулирование - многосторонние </a:t>
            </a:r>
            <a:r>
              <a:rPr lang="ru-RU" sz="2000" dirty="0"/>
              <a:t>договоры частноправового характера (например, Конвенция ООН о договорах международной купли-продажи товаров (Вена, 11 апреля 1980 г.)). </a:t>
            </a:r>
          </a:p>
          <a:p>
            <a:pPr algn="just"/>
            <a:endParaRPr lang="ru-RU" sz="2000" dirty="0"/>
          </a:p>
        </p:txBody>
      </p:sp>
    </p:spTree>
    <p:extLst>
      <p:ext uri="{BB962C8B-B14F-4D97-AF65-F5344CB8AC3E}">
        <p14:creationId xmlns:p14="http://schemas.microsoft.com/office/powerpoint/2010/main" val="2774154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51751" y="248574"/>
            <a:ext cx="9738804" cy="4832092"/>
          </a:xfrm>
          <a:prstGeom prst="rect">
            <a:avLst/>
          </a:prstGeom>
        </p:spPr>
        <p:txBody>
          <a:bodyPr wrap="square">
            <a:spAutoFit/>
          </a:bodyPr>
          <a:lstStyle/>
          <a:p>
            <a:pPr algn="just"/>
            <a:r>
              <a:rPr lang="ru-RU" sz="2800" dirty="0" smtClean="0"/>
              <a:t>Частное </a:t>
            </a:r>
            <a:r>
              <a:rPr lang="ru-RU" sz="2800" dirty="0"/>
              <a:t>право сохранило свои основные характеристики: </a:t>
            </a:r>
            <a:endParaRPr lang="ru-RU" sz="2800" dirty="0" smtClean="0"/>
          </a:p>
          <a:p>
            <a:pPr algn="just"/>
            <a:r>
              <a:rPr lang="ru-RU" sz="2800" b="1" dirty="0" smtClean="0"/>
              <a:t>1.автономию </a:t>
            </a:r>
            <a:r>
              <a:rPr lang="ru-RU" sz="2800" b="1" dirty="0"/>
              <a:t>воли </a:t>
            </a:r>
            <a:r>
              <a:rPr lang="ru-RU" sz="2800" dirty="0"/>
              <a:t>участников отношений, выраженную в первую очередь в свободе договора, и </a:t>
            </a:r>
            <a:endParaRPr lang="ru-RU" sz="2800" dirty="0" smtClean="0"/>
          </a:p>
          <a:p>
            <a:pPr algn="just"/>
            <a:r>
              <a:rPr lang="ru-RU" sz="2800" b="1" dirty="0" smtClean="0"/>
              <a:t>2.диспозитивное </a:t>
            </a:r>
            <a:r>
              <a:rPr lang="ru-RU" sz="2800" b="1" dirty="0"/>
              <a:t>регулирование</a:t>
            </a:r>
            <a:r>
              <a:rPr lang="ru-RU" sz="2800" dirty="0"/>
              <a:t>, направленное на восполнение пробелов при проявлении автономии воли. Тем самым частное право даже в условиях кодификации смогло сохранить </a:t>
            </a:r>
            <a:r>
              <a:rPr lang="ru-RU" sz="2800" b="1" dirty="0"/>
              <a:t>самостоятельный, независимый от воли суверена </a:t>
            </a:r>
            <a:r>
              <a:rPr lang="ru-RU" sz="2800" dirty="0"/>
              <a:t>внутренний источник. </a:t>
            </a:r>
          </a:p>
        </p:txBody>
      </p:sp>
    </p:spTree>
    <p:extLst>
      <p:ext uri="{BB962C8B-B14F-4D97-AF65-F5344CB8AC3E}">
        <p14:creationId xmlns:p14="http://schemas.microsoft.com/office/powerpoint/2010/main" val="756329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96280" y="340025"/>
            <a:ext cx="8911687" cy="1280890"/>
          </a:xfrm>
        </p:spPr>
        <p:txBody>
          <a:bodyPr/>
          <a:lstStyle/>
          <a:p>
            <a:r>
              <a:rPr lang="ru-RU" b="1" i="1" dirty="0"/>
              <a:t>Критерии разграничения частного права и публичного права </a:t>
            </a:r>
            <a:endParaRPr lang="ru-RU" dirty="0"/>
          </a:p>
        </p:txBody>
      </p:sp>
      <p:sp>
        <p:nvSpPr>
          <p:cNvPr id="3" name="Объект 2"/>
          <p:cNvSpPr>
            <a:spLocks noGrp="1"/>
          </p:cNvSpPr>
          <p:nvPr>
            <p:ph idx="1"/>
          </p:nvPr>
        </p:nvSpPr>
        <p:spPr/>
        <p:txBody>
          <a:bodyPr/>
          <a:lstStyle/>
          <a:p>
            <a:pPr marL="0" indent="0">
              <a:buNone/>
            </a:pPr>
            <a:endParaRPr lang="ru-RU" dirty="0" smtClean="0"/>
          </a:p>
          <a:p>
            <a:r>
              <a:rPr lang="ru-RU" dirty="0" smtClean="0"/>
              <a:t>Установление </a:t>
            </a:r>
            <a:r>
              <a:rPr lang="ru-RU" dirty="0"/>
              <a:t>различий между частным и публичным правом посредством определения характера регулируемых отношений используется сторонниками материальных теорий. </a:t>
            </a:r>
            <a:endParaRPr lang="ru-RU" dirty="0" smtClean="0"/>
          </a:p>
          <a:p>
            <a:r>
              <a:rPr lang="ru-RU" dirty="0"/>
              <a:t>Представители формальных теорий отграничивают частноправовые отношения от публично-правовых посредством установления способа их защиты. </a:t>
            </a:r>
          </a:p>
        </p:txBody>
      </p:sp>
      <p:pic>
        <p:nvPicPr>
          <p:cNvPr id="4" name="Объект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36" y="1926453"/>
            <a:ext cx="1740023" cy="3968578"/>
          </a:xfrm>
          <a:prstGeom prst="rect">
            <a:avLst/>
          </a:prstGeom>
        </p:spPr>
      </p:pic>
    </p:spTree>
    <p:extLst>
      <p:ext uri="{BB962C8B-B14F-4D97-AF65-F5344CB8AC3E}">
        <p14:creationId xmlns:p14="http://schemas.microsoft.com/office/powerpoint/2010/main" val="127920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Критерии разграничения частного права и публичного права </a:t>
            </a:r>
            <a:endParaRPr lang="ru-RU" dirty="0"/>
          </a:p>
        </p:txBody>
      </p:sp>
      <p:sp>
        <p:nvSpPr>
          <p:cNvPr id="3" name="Объект 2"/>
          <p:cNvSpPr>
            <a:spLocks noGrp="1"/>
          </p:cNvSpPr>
          <p:nvPr>
            <p:ph sz="half" idx="1"/>
          </p:nvPr>
        </p:nvSpPr>
        <p:spPr/>
        <p:txBody>
          <a:bodyPr>
            <a:normAutofit/>
          </a:bodyPr>
          <a:lstStyle/>
          <a:p>
            <a:r>
              <a:rPr lang="ru-RU" sz="2000" b="1" dirty="0"/>
              <a:t>Материальные</a:t>
            </a:r>
            <a:r>
              <a:rPr lang="ru-RU" sz="2000" dirty="0"/>
              <a:t> теории указывают на то, что основой разграничения частного и публичного права выступают принадлежность интереса (</a:t>
            </a:r>
            <a:r>
              <a:rPr lang="ru-RU" sz="2000" dirty="0" err="1"/>
              <a:t>Ульпиан</a:t>
            </a:r>
            <a:r>
              <a:rPr lang="ru-RU" sz="2000" dirty="0"/>
              <a:t>, Ф.К. фон </a:t>
            </a:r>
            <a:r>
              <a:rPr lang="ru-RU" sz="2000" dirty="0" err="1"/>
              <a:t>Савиньи</a:t>
            </a:r>
            <a:r>
              <a:rPr lang="ru-RU" sz="2000" dirty="0"/>
              <a:t>, Г.Ф. </a:t>
            </a:r>
            <a:r>
              <a:rPr lang="ru-RU" sz="2000" dirty="0" err="1"/>
              <a:t>Шершеневич</a:t>
            </a:r>
            <a:r>
              <a:rPr lang="ru-RU" sz="2000" dirty="0"/>
              <a:t>) либо его (имущественный или неимущественный) характер (Р. </a:t>
            </a:r>
            <a:r>
              <a:rPr lang="ru-RU" sz="2000" dirty="0" err="1"/>
              <a:t>Салейль</a:t>
            </a:r>
            <a:r>
              <a:rPr lang="ru-RU" sz="2000" dirty="0"/>
              <a:t>, К.Д. </a:t>
            </a:r>
            <a:r>
              <a:rPr lang="ru-RU" sz="2000" dirty="0" err="1"/>
              <a:t>Кавелин</a:t>
            </a:r>
            <a:r>
              <a:rPr lang="ru-RU" sz="2000" dirty="0"/>
              <a:t>, Д.И. Мейер). </a:t>
            </a:r>
          </a:p>
        </p:txBody>
      </p:sp>
      <p:sp>
        <p:nvSpPr>
          <p:cNvPr id="4" name="Объект 3"/>
          <p:cNvSpPr>
            <a:spLocks noGrp="1"/>
          </p:cNvSpPr>
          <p:nvPr>
            <p:ph sz="half" idx="2"/>
          </p:nvPr>
        </p:nvSpPr>
        <p:spPr>
          <a:xfrm>
            <a:off x="6835806" y="2126222"/>
            <a:ext cx="4668805" cy="3777622"/>
          </a:xfrm>
        </p:spPr>
        <p:txBody>
          <a:bodyPr>
            <a:noAutofit/>
          </a:bodyPr>
          <a:lstStyle/>
          <a:p>
            <a:r>
              <a:rPr lang="ru-RU" b="1" dirty="0"/>
              <a:t>Формальные </a:t>
            </a:r>
            <a:r>
              <a:rPr lang="ru-RU" dirty="0"/>
              <a:t>теории исходят из того, что критериями разграничения выступают субъект, которому предоставлена инициатива защиты права в случае его нарушения (Р. фон </a:t>
            </a:r>
            <a:r>
              <a:rPr lang="ru-RU" dirty="0" err="1"/>
              <a:t>Иеринг</a:t>
            </a:r>
            <a:r>
              <a:rPr lang="ru-RU" dirty="0"/>
              <a:t>, А. Тон), положение субъекта в правоотношении (субъект права или субъект обязанности) (Л. </a:t>
            </a:r>
            <a:r>
              <a:rPr lang="ru-RU" dirty="0" err="1"/>
              <a:t>Эннекцерус</a:t>
            </a:r>
            <a:r>
              <a:rPr lang="ru-RU" dirty="0"/>
              <a:t>, О. фон </a:t>
            </a:r>
            <a:r>
              <a:rPr lang="ru-RU" dirty="0" err="1"/>
              <a:t>Гирке</a:t>
            </a:r>
            <a:r>
              <a:rPr lang="ru-RU" dirty="0"/>
              <a:t>, Е. Трубецкой, Р. </a:t>
            </a:r>
            <a:r>
              <a:rPr lang="ru-RU" dirty="0" err="1"/>
              <a:t>Штаммлер</a:t>
            </a:r>
            <a:r>
              <a:rPr lang="ru-RU" dirty="0"/>
              <a:t>) либо характер регулирования (Л.И. </a:t>
            </a:r>
            <a:r>
              <a:rPr lang="ru-RU" dirty="0" err="1"/>
              <a:t>Петражицкий</a:t>
            </a:r>
            <a:r>
              <a:rPr lang="ru-RU" dirty="0"/>
              <a:t>, И.А. Покровский). </a:t>
            </a:r>
          </a:p>
        </p:txBody>
      </p:sp>
      <p:pic>
        <p:nvPicPr>
          <p:cNvPr id="5" name="Объект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36" y="1926453"/>
            <a:ext cx="1740023" cy="3968578"/>
          </a:xfrm>
          <a:prstGeom prst="rect">
            <a:avLst/>
          </a:prstGeom>
        </p:spPr>
      </p:pic>
    </p:spTree>
    <p:extLst>
      <p:ext uri="{BB962C8B-B14F-4D97-AF65-F5344CB8AC3E}">
        <p14:creationId xmlns:p14="http://schemas.microsoft.com/office/powerpoint/2010/main" val="2944022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98121" y="135838"/>
            <a:ext cx="8911687" cy="1280890"/>
          </a:xfrm>
        </p:spPr>
        <p:txBody>
          <a:bodyPr/>
          <a:lstStyle/>
          <a:p>
            <a:r>
              <a:rPr lang="ru-RU" i="1" dirty="0"/>
              <a:t>Критерий интереса </a:t>
            </a:r>
            <a:endParaRPr lang="ru-RU" dirty="0"/>
          </a:p>
        </p:txBody>
      </p:sp>
      <p:sp>
        <p:nvSpPr>
          <p:cNvPr id="3" name="Объект 2"/>
          <p:cNvSpPr>
            <a:spLocks noGrp="1"/>
          </p:cNvSpPr>
          <p:nvPr>
            <p:ph idx="1"/>
          </p:nvPr>
        </p:nvSpPr>
        <p:spPr>
          <a:xfrm>
            <a:off x="1438183" y="772357"/>
            <a:ext cx="10066429" cy="5761608"/>
          </a:xfrm>
        </p:spPr>
        <p:txBody>
          <a:bodyPr>
            <a:normAutofit/>
          </a:bodyPr>
          <a:lstStyle/>
          <a:p>
            <a:pPr algn="just"/>
            <a:r>
              <a:rPr lang="ru-RU" sz="2200" dirty="0">
                <a:solidFill>
                  <a:schemeClr val="tx1"/>
                </a:solidFill>
              </a:rPr>
              <a:t>Данный критерий позволяет выявить нормы, призванные обеспечивать общезначимые (публичные) интересы, т.е. интересы общества, государства в целом (например, конституционное, уголовное, административное, финансовое право), и нормы, защищающие частные интересы, т.е. интересы отдельных субъектов (например, гражданское право, частями которого являются трудовое право и семейное право). </a:t>
            </a:r>
            <a:endParaRPr lang="ru-RU" sz="2200" dirty="0" smtClean="0">
              <a:solidFill>
                <a:schemeClr val="tx1"/>
              </a:solidFill>
            </a:endParaRPr>
          </a:p>
          <a:p>
            <a:pPr marL="0" indent="0">
              <a:buNone/>
            </a:pPr>
            <a:r>
              <a:rPr lang="ru-RU" sz="2400" b="1" dirty="0"/>
              <a:t>Фридрих </a:t>
            </a:r>
            <a:r>
              <a:rPr lang="ru-RU" sz="2400" b="1" dirty="0" err="1"/>
              <a:t>Савиньи</a:t>
            </a:r>
            <a:r>
              <a:rPr lang="ru-RU" sz="2400" b="1" dirty="0"/>
              <a:t> </a:t>
            </a:r>
            <a:r>
              <a:rPr lang="ru-RU" sz="2400" dirty="0" smtClean="0">
                <a:solidFill>
                  <a:schemeClr val="tx1"/>
                </a:solidFill>
              </a:rPr>
              <a:t>« </a:t>
            </a:r>
            <a:r>
              <a:rPr lang="ru-RU" sz="2400" dirty="0">
                <a:solidFill>
                  <a:schemeClr val="tx1"/>
                </a:solidFill>
              </a:rPr>
              <a:t>в публичном праве человек </a:t>
            </a:r>
            <a:r>
              <a:rPr lang="ru-RU" sz="2400" dirty="0" smtClean="0">
                <a:solidFill>
                  <a:schemeClr val="tx1"/>
                </a:solidFill>
              </a:rPr>
              <a:t>лишь средство </a:t>
            </a:r>
            <a:r>
              <a:rPr lang="ru-RU" sz="2400" dirty="0">
                <a:solidFill>
                  <a:schemeClr val="tx1"/>
                </a:solidFill>
              </a:rPr>
              <a:t>для достижения общей цели, в частном же целью является он сам,</a:t>
            </a:r>
          </a:p>
          <a:p>
            <a:pPr marL="0" indent="0">
              <a:buNone/>
            </a:pPr>
            <a:r>
              <a:rPr lang="ru-RU" sz="2400" dirty="0">
                <a:solidFill>
                  <a:schemeClr val="tx1"/>
                </a:solidFill>
              </a:rPr>
              <a:t>а средством является правоотношение. </a:t>
            </a:r>
            <a:endParaRPr lang="ru-RU" sz="2400" dirty="0" smtClean="0">
              <a:solidFill>
                <a:schemeClr val="tx1"/>
              </a:solidFill>
            </a:endParaRPr>
          </a:p>
          <a:p>
            <a:pPr marL="0" indent="0">
              <a:buNone/>
            </a:pPr>
            <a:r>
              <a:rPr lang="ru-RU" sz="2400" b="1" dirty="0" smtClean="0">
                <a:solidFill>
                  <a:schemeClr val="tx1"/>
                </a:solidFill>
              </a:rPr>
              <a:t>И.А</a:t>
            </a:r>
            <a:r>
              <a:rPr lang="ru-RU" sz="2400" b="1" dirty="0">
                <a:solidFill>
                  <a:schemeClr val="tx1"/>
                </a:solidFill>
              </a:rPr>
              <a:t>. </a:t>
            </a:r>
            <a:r>
              <a:rPr lang="ru-RU" sz="2400" b="1" dirty="0" smtClean="0">
                <a:solidFill>
                  <a:schemeClr val="tx1"/>
                </a:solidFill>
              </a:rPr>
              <a:t>Покровский </a:t>
            </a:r>
            <a:r>
              <a:rPr lang="ru-RU" sz="2400" dirty="0" smtClean="0">
                <a:solidFill>
                  <a:schemeClr val="tx1"/>
                </a:solidFill>
              </a:rPr>
              <a:t>«Гражданское право искони </a:t>
            </a:r>
            <a:r>
              <a:rPr lang="ru-RU" sz="2400" dirty="0">
                <a:solidFill>
                  <a:schemeClr val="tx1"/>
                </a:solidFill>
              </a:rPr>
              <a:t>и по самой своей структуре было правом отдельной человеческой</a:t>
            </a:r>
          </a:p>
          <a:p>
            <a:pPr marL="0" indent="0">
              <a:buNone/>
            </a:pPr>
            <a:r>
              <a:rPr lang="ru-RU" sz="2400" dirty="0">
                <a:solidFill>
                  <a:schemeClr val="tx1"/>
                </a:solidFill>
              </a:rPr>
              <a:t>личности, сферой ее свободы и самоопределения»</a:t>
            </a:r>
            <a:endParaRPr lang="ru-RU" sz="2200" dirty="0">
              <a:solidFill>
                <a:schemeClr val="tx1"/>
              </a:solidFill>
            </a:endParaRPr>
          </a:p>
          <a:p>
            <a:pPr algn="just"/>
            <a:endParaRPr lang="ru-RU" sz="2200" dirty="0" smtClean="0">
              <a:solidFill>
                <a:schemeClr val="tx1"/>
              </a:solidFill>
            </a:endParaRPr>
          </a:p>
          <a:p>
            <a:pPr algn="just"/>
            <a:endParaRPr lang="ru-RU" sz="2200" dirty="0" smtClean="0">
              <a:solidFill>
                <a:schemeClr val="tx1"/>
              </a:solidFill>
            </a:endParaRPr>
          </a:p>
        </p:txBody>
      </p:sp>
    </p:spTree>
    <p:extLst>
      <p:ext uri="{BB962C8B-B14F-4D97-AF65-F5344CB8AC3E}">
        <p14:creationId xmlns:p14="http://schemas.microsoft.com/office/powerpoint/2010/main" val="1388788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93795" y="736847"/>
            <a:ext cx="10688714" cy="4524315"/>
          </a:xfrm>
          <a:prstGeom prst="rect">
            <a:avLst/>
          </a:prstGeom>
        </p:spPr>
        <p:txBody>
          <a:bodyPr wrap="square">
            <a:spAutoFit/>
          </a:bodyPr>
          <a:lstStyle/>
          <a:p>
            <a:pPr algn="just"/>
            <a:r>
              <a:rPr lang="ru-RU" b="1" dirty="0"/>
              <a:t>На практике </a:t>
            </a:r>
            <a:r>
              <a:rPr lang="ru-RU" dirty="0"/>
              <a:t>данный критерий может быть применен в случаях, когда возникает сомнение относительно отнесения того или иного правила к определенному виду правового регулирования (частноправовому или публично-правовому). Например, в целях возмещения вреда, причиняемого автомобильным дорогам общего пользования федерального значения транспортными средствами, имеющими разрешенную максимальную массу более 12 т, на законодательном уровне (ч. 1 ст. 31.1 Федерального закона от 8 ноября 2007 г. № 257-ФЗ «Об автомобильных дорогах и о дорожной деятельности в Российской Федерации и о внесении изменений в отдельные законодательные акты Российской Федерации») была введена система взимания платы с указанных транспортных средств (система «Платон» от выражения «плата за тонны»). На первый взгляд данная система создана как частноправовая, поскольку направлена на возмещение вреда от пользования общественной дорогой. Однако при детальном рассмотрении несложно заметить, что указанная плата есть компенсационный платеж, взимание которого направлено на удовлетворение интересов общества в целом. При таком подходе система взимания платы с грузовиков должна быть оформлена по принципам публичного права </a:t>
            </a:r>
          </a:p>
        </p:txBody>
      </p:sp>
    </p:spTree>
    <p:extLst>
      <p:ext uri="{BB962C8B-B14F-4D97-AF65-F5344CB8AC3E}">
        <p14:creationId xmlns:p14="http://schemas.microsoft.com/office/powerpoint/2010/main" val="355998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6154" y="-113763"/>
            <a:ext cx="2322490" cy="2322490"/>
          </a:xfrm>
        </p:spPr>
      </p:pic>
      <p:sp>
        <p:nvSpPr>
          <p:cNvPr id="5" name="Прямоугольник 4"/>
          <p:cNvSpPr/>
          <p:nvPr/>
        </p:nvSpPr>
        <p:spPr>
          <a:xfrm>
            <a:off x="3391270" y="585927"/>
            <a:ext cx="8908054" cy="5509200"/>
          </a:xfrm>
          <a:prstGeom prst="rect">
            <a:avLst/>
          </a:prstGeom>
        </p:spPr>
        <p:txBody>
          <a:bodyPr wrap="square">
            <a:spAutoFit/>
          </a:bodyPr>
          <a:lstStyle/>
          <a:p>
            <a:r>
              <a:rPr lang="ru-RU" sz="3200" dirty="0" smtClean="0"/>
              <a:t>Вопросы:</a:t>
            </a:r>
          </a:p>
          <a:p>
            <a:pPr marL="514350" lvl="0" indent="-514350">
              <a:buAutoNum type="arabicPeriod"/>
            </a:pPr>
            <a:r>
              <a:rPr lang="ru-RU" sz="3200" dirty="0" smtClean="0"/>
              <a:t>Объектно-предметная </a:t>
            </a:r>
            <a:r>
              <a:rPr lang="ru-RU" sz="3200" dirty="0"/>
              <a:t>область дисциплины «Актуальные проблемы гражданского права</a:t>
            </a:r>
            <a:r>
              <a:rPr lang="ru-RU" sz="3200" dirty="0" smtClean="0"/>
              <a:t>».</a:t>
            </a:r>
          </a:p>
          <a:p>
            <a:pPr marL="514350" lvl="0" indent="-514350">
              <a:buAutoNum type="arabicPeriod"/>
            </a:pPr>
            <a:r>
              <a:rPr lang="ru-RU" sz="3200" i="1" dirty="0"/>
              <a:t>Роль государства в создании норм частного права </a:t>
            </a:r>
            <a:endParaRPr lang="ru-RU" sz="3200" dirty="0"/>
          </a:p>
          <a:p>
            <a:r>
              <a:rPr lang="ru-RU" sz="3200" dirty="0" smtClean="0"/>
              <a:t>3. Зарождение </a:t>
            </a:r>
            <a:r>
              <a:rPr lang="ru-RU" sz="3200" dirty="0"/>
              <a:t>основных идеологических течений в теории гражданского права.</a:t>
            </a:r>
          </a:p>
          <a:p>
            <a:r>
              <a:rPr lang="ru-RU" sz="3200" dirty="0" smtClean="0"/>
              <a:t>4. Критерии разделения права на публичное и частное.</a:t>
            </a:r>
          </a:p>
          <a:p>
            <a:endParaRPr lang="ru-RU" sz="3200" dirty="0"/>
          </a:p>
        </p:txBody>
      </p:sp>
      <p:pic>
        <p:nvPicPr>
          <p:cNvPr id="6" name="Объект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746" y="585926"/>
            <a:ext cx="2503503" cy="5024762"/>
          </a:xfrm>
          <a:prstGeom prst="rect">
            <a:avLst/>
          </a:prstGeom>
        </p:spPr>
      </p:pic>
    </p:spTree>
    <p:extLst>
      <p:ext uri="{BB962C8B-B14F-4D97-AF65-F5344CB8AC3E}">
        <p14:creationId xmlns:p14="http://schemas.microsoft.com/office/powerpoint/2010/main" val="3396040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47565" y="745724"/>
            <a:ext cx="10617693" cy="6186309"/>
          </a:xfrm>
          <a:prstGeom prst="rect">
            <a:avLst/>
          </a:prstGeom>
        </p:spPr>
        <p:txBody>
          <a:bodyPr wrap="square">
            <a:spAutoFit/>
          </a:bodyPr>
          <a:lstStyle/>
          <a:p>
            <a:r>
              <a:rPr lang="ru-RU" b="1" dirty="0" smtClean="0">
                <a:solidFill>
                  <a:srgbClr val="0070C0"/>
                </a:solidFill>
              </a:rPr>
              <a:t>Н.М. Коркунов- не соглашался с делением права на частное и публичное по критерию интереса</a:t>
            </a:r>
          </a:p>
          <a:p>
            <a:r>
              <a:rPr lang="ru-RU" dirty="0"/>
              <a:t> </a:t>
            </a:r>
            <a:r>
              <a:rPr lang="ru-RU" dirty="0" smtClean="0"/>
              <a:t>Римляне </a:t>
            </a:r>
            <a:r>
              <a:rPr lang="ru-RU" dirty="0"/>
              <a:t>сводили различие частного и публичного права к различию охраняемых интересов, различая именно интересы частные и общие. </a:t>
            </a:r>
            <a:r>
              <a:rPr lang="ru-RU" dirty="0" smtClean="0"/>
              <a:t>Выставленное </a:t>
            </a:r>
            <a:r>
              <a:rPr lang="ru-RU" dirty="0"/>
              <a:t>римлянами различие представляется неопределенным и не достигает цели: разграничить и определить различные области права. Так, прежде всего нельзя противополагать интересы общие и частные. С одной стороны, интересы только и существуют у отдельных людей, так как только люди суть действительные реальные элементы общежития. Общий интерес есть не что иное, как та или другая совокупность частных интересов. В этом смысле можно сказать, что все право установлено ради охраны интересов отдельных лиц, т.е. частных интересов. С другой стороны, правовая охрана дается только тем интересам отдельных лиц, которые имеют более или менее общее значение или потому, что они общи целой группе лиц, например охрана интересов врачей, или потому, что данный интерес есть интерес хотя одного отдельного лица, но занимающего в обществе такое положение, что его интерес получает общее значение, например интересы монарха. В таком смысле, наоборот, можно сказать, что всякое право охраняет общие интересы.</a:t>
            </a:r>
          </a:p>
          <a:p>
            <a:r>
              <a:rPr lang="ru-RU" dirty="0"/>
              <a:t>Конечно, можно различать более или менее общие интересы. Но не говоря уже об относительности и неопределенности такого различия, оно не соответствует действительному различию частных и публичных отношений. Нельзя сказать, чтобы публичное право касалось всегда более общих, частное – менее общих интересов.</a:t>
            </a:r>
          </a:p>
          <a:p>
            <a:endParaRPr lang="ru-RU" dirty="0"/>
          </a:p>
        </p:txBody>
      </p:sp>
    </p:spTree>
    <p:extLst>
      <p:ext uri="{BB962C8B-B14F-4D97-AF65-F5344CB8AC3E}">
        <p14:creationId xmlns:p14="http://schemas.microsoft.com/office/powerpoint/2010/main" val="209633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03177" y="603682"/>
            <a:ext cx="10466773" cy="5262979"/>
          </a:xfrm>
          <a:prstGeom prst="rect">
            <a:avLst/>
          </a:prstGeom>
        </p:spPr>
        <p:txBody>
          <a:bodyPr wrap="square">
            <a:spAutoFit/>
          </a:bodyPr>
          <a:lstStyle/>
          <a:p>
            <a:r>
              <a:rPr lang="ru-RU" dirty="0"/>
              <a:t> </a:t>
            </a:r>
            <a:r>
              <a:rPr lang="ru-RU" sz="2400" b="1" dirty="0"/>
              <a:t>Д.И. Мейер писал</a:t>
            </a:r>
            <a:r>
              <a:rPr lang="ru-RU" sz="2400" dirty="0" smtClean="0"/>
              <a:t>:</a:t>
            </a:r>
          </a:p>
          <a:p>
            <a:r>
              <a:rPr lang="ru-RU" sz="2400" dirty="0" smtClean="0"/>
              <a:t> </a:t>
            </a:r>
            <a:r>
              <a:rPr lang="ru-RU" sz="2400" dirty="0"/>
              <a:t>«Права существуют для человека, и его природа лежит в основании прав. Природе человека присущи различные потребности и стремление к их удовлетворению. Существуют так же вещи, способные удовлетворять потребности человека. …В обширном смысле вещь то же, что имущество…. Таким образом, содержание гражданского права составляют права, определяющие </a:t>
            </a:r>
            <a:r>
              <a:rPr lang="ru-RU" sz="2400" b="1" dirty="0"/>
              <a:t>отношение лиц к имуществу. </a:t>
            </a:r>
            <a:r>
              <a:rPr lang="ru-RU" sz="2400" dirty="0"/>
              <a:t>… Справедливо, что в стремлении к удовлетворению духовных потребностей не останавливается на употреблении вещей, но, тем не менее, отношение человека к миру вещей именно таково, что он стремиться употреблять вещи для удовлетворения своих потребностей. С этим-то стремлением и волей человека только и имеет дело гражданское право…»</a:t>
            </a:r>
          </a:p>
        </p:txBody>
      </p:sp>
    </p:spTree>
    <p:extLst>
      <p:ext uri="{BB962C8B-B14F-4D97-AF65-F5344CB8AC3E}">
        <p14:creationId xmlns:p14="http://schemas.microsoft.com/office/powerpoint/2010/main" val="153719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01336" y="461639"/>
            <a:ext cx="11043821" cy="4708981"/>
          </a:xfrm>
          <a:prstGeom prst="rect">
            <a:avLst/>
          </a:prstGeom>
        </p:spPr>
        <p:txBody>
          <a:bodyPr wrap="square">
            <a:spAutoFit/>
          </a:bodyPr>
          <a:lstStyle/>
          <a:p>
            <a:r>
              <a:rPr lang="ru-RU" sz="2000" b="1" dirty="0"/>
              <a:t>К.Д. </a:t>
            </a:r>
            <a:r>
              <a:rPr lang="ru-RU" sz="2000" b="1" dirty="0" err="1" smtClean="0"/>
              <a:t>Кавелин</a:t>
            </a:r>
            <a:r>
              <a:rPr lang="ru-RU" sz="2000" b="1" dirty="0" smtClean="0"/>
              <a:t> </a:t>
            </a:r>
            <a:r>
              <a:rPr lang="ru-RU" sz="2000" dirty="0" smtClean="0"/>
              <a:t>видел </a:t>
            </a:r>
            <a:r>
              <a:rPr lang="ru-RU" sz="2000" dirty="0"/>
              <a:t>в качестве критерия для выделения различие имущественных и неимущественных прав. </a:t>
            </a:r>
            <a:endParaRPr lang="ru-RU" sz="2000" dirty="0" smtClean="0"/>
          </a:p>
          <a:p>
            <a:r>
              <a:rPr lang="ru-RU" sz="2000" dirty="0" smtClean="0"/>
              <a:t>«</a:t>
            </a:r>
            <a:r>
              <a:rPr lang="ru-RU" sz="2000" dirty="0"/>
              <a:t>Вещественная ценность служит самым верным, безошибочным и наглядным показателем гражданских прав и юридических отношений» </a:t>
            </a:r>
            <a:r>
              <a:rPr lang="ru-RU" sz="2000" dirty="0" smtClean="0"/>
              <a:t>Особенностью </a:t>
            </a:r>
            <a:r>
              <a:rPr lang="ru-RU" sz="2000" dirty="0"/>
              <a:t>теории К.Д. </a:t>
            </a:r>
            <a:r>
              <a:rPr lang="ru-RU" sz="2000" dirty="0" err="1"/>
              <a:t>Кавелина</a:t>
            </a:r>
            <a:r>
              <a:rPr lang="ru-RU" sz="2000" dirty="0"/>
              <a:t> было то, что он не просто выдвигал критерий имущественного характера права в качестве истинного для отнесения тех или иных прав к категории гражданских, </a:t>
            </a:r>
            <a:r>
              <a:rPr lang="ru-RU" sz="2000" b="1" dirty="0"/>
              <a:t>он предлагал отказаться от существующего деления права на публичное и частное, отказаться от противопоставления публичного и частного</a:t>
            </a:r>
            <a:r>
              <a:rPr lang="ru-RU" sz="2000" dirty="0"/>
              <a:t>.</a:t>
            </a:r>
          </a:p>
          <a:p>
            <a:r>
              <a:rPr lang="ru-RU" sz="2000" b="1" dirty="0" smtClean="0"/>
              <a:t>С.А</a:t>
            </a:r>
            <a:r>
              <a:rPr lang="ru-RU" sz="2000" b="1" dirty="0"/>
              <a:t>. </a:t>
            </a:r>
            <a:r>
              <a:rPr lang="ru-RU" sz="2000" b="1" dirty="0" smtClean="0"/>
              <a:t>Муромцев </a:t>
            </a:r>
            <a:r>
              <a:rPr lang="ru-RU" sz="2000" dirty="0" smtClean="0"/>
              <a:t>-предложенная </a:t>
            </a:r>
            <a:r>
              <a:rPr lang="ru-RU" sz="2000" dirty="0"/>
              <a:t>К.Д. </a:t>
            </a:r>
            <a:r>
              <a:rPr lang="ru-RU" sz="2000" dirty="0" err="1"/>
              <a:t>Кавелиным</a:t>
            </a:r>
            <a:r>
              <a:rPr lang="ru-RU" sz="2000" dirty="0"/>
              <a:t> конструкция страдала существенными недостатками: </a:t>
            </a:r>
            <a:r>
              <a:rPr lang="ru-RU" sz="2000" dirty="0" smtClean="0"/>
              <a:t>отсутствие </a:t>
            </a:r>
            <a:r>
              <a:rPr lang="ru-RU" sz="2000" dirty="0"/>
              <a:t>объединяющего начала в отношениях, которые должны составить содержание особой науки; </a:t>
            </a:r>
            <a:r>
              <a:rPr lang="ru-RU" sz="2000" dirty="0" smtClean="0"/>
              <a:t>предложенная </a:t>
            </a:r>
            <a:r>
              <a:rPr lang="ru-RU" sz="2000" dirty="0"/>
              <a:t>теория имела массу практических неудобств для изложения, так как неизбежно приводила к искусственному разделению того, что естественным образом связано между собой, а также не давала никакой положительной характеристики публичного права.</a:t>
            </a:r>
          </a:p>
        </p:txBody>
      </p:sp>
    </p:spTree>
    <p:extLst>
      <p:ext uri="{BB962C8B-B14F-4D97-AF65-F5344CB8AC3E}">
        <p14:creationId xmlns:p14="http://schemas.microsoft.com/office/powerpoint/2010/main" val="332744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69002" y="624110"/>
            <a:ext cx="9835611" cy="654274"/>
          </a:xfrm>
        </p:spPr>
        <p:txBody>
          <a:bodyPr/>
          <a:lstStyle/>
          <a:p>
            <a:r>
              <a:rPr lang="ru-RU" i="1" dirty="0"/>
              <a:t>Функциональная направленность норм </a:t>
            </a:r>
            <a:endParaRPr lang="ru-RU" dirty="0"/>
          </a:p>
        </p:txBody>
      </p:sp>
      <p:sp>
        <p:nvSpPr>
          <p:cNvPr id="3" name="Объект 2"/>
          <p:cNvSpPr>
            <a:spLocks noGrp="1"/>
          </p:cNvSpPr>
          <p:nvPr>
            <p:ph idx="1"/>
          </p:nvPr>
        </p:nvSpPr>
        <p:spPr>
          <a:xfrm>
            <a:off x="1331651" y="1269507"/>
            <a:ext cx="10172962" cy="4641715"/>
          </a:xfrm>
        </p:spPr>
        <p:txBody>
          <a:bodyPr>
            <a:normAutofit fontScale="92500"/>
          </a:bodyPr>
          <a:lstStyle/>
          <a:p>
            <a:pPr algn="just"/>
            <a:r>
              <a:rPr lang="ru-RU" dirty="0"/>
              <a:t>Основной </a:t>
            </a:r>
            <a:r>
              <a:rPr lang="ru-RU" b="1" dirty="0"/>
              <a:t>целью публично-правового </a:t>
            </a:r>
            <a:r>
              <a:rPr lang="ru-RU" dirty="0"/>
              <a:t>регулирования является </a:t>
            </a:r>
            <a:r>
              <a:rPr lang="ru-RU" b="1" dirty="0"/>
              <a:t>защита государственных интересов,</a:t>
            </a:r>
            <a:r>
              <a:rPr lang="ru-RU" dirty="0"/>
              <a:t> т.е. тех интересов, которые имеют значительную ценность для всего общества. В связи с этим нормы публичного права призваны защищать и охранять указанные интересы с </a:t>
            </a:r>
            <a:r>
              <a:rPr lang="ru-RU" b="1" dirty="0"/>
              <a:t>учетом распределительной справедливости (</a:t>
            </a:r>
            <a:r>
              <a:rPr lang="ru-RU" b="1" dirty="0" err="1"/>
              <a:t>distributive</a:t>
            </a:r>
            <a:r>
              <a:rPr lang="ru-RU" b="1" dirty="0"/>
              <a:t> </a:t>
            </a:r>
            <a:r>
              <a:rPr lang="ru-RU" b="1" dirty="0" err="1"/>
              <a:t>justice</a:t>
            </a:r>
            <a:r>
              <a:rPr lang="ru-RU" dirty="0"/>
              <a:t>). В </a:t>
            </a:r>
            <a:r>
              <a:rPr lang="ru-RU" b="1" dirty="0"/>
              <a:t>частности</a:t>
            </a:r>
            <a:r>
              <a:rPr lang="ru-RU" dirty="0"/>
              <a:t>, наказание и иные меры уголовно-правового характера должны соответствовать характеру и степени общественной опасности преступления, обстоятельствам его совершения и личности виновного. </a:t>
            </a:r>
            <a:endParaRPr lang="ru-RU" dirty="0" smtClean="0"/>
          </a:p>
          <a:p>
            <a:pPr algn="just"/>
            <a:r>
              <a:rPr lang="ru-RU" dirty="0" smtClean="0"/>
              <a:t>Нормы </a:t>
            </a:r>
            <a:r>
              <a:rPr lang="ru-RU" b="1" dirty="0"/>
              <a:t>частного права </a:t>
            </a:r>
            <a:r>
              <a:rPr lang="ru-RU" dirty="0"/>
              <a:t>основываются на </a:t>
            </a:r>
            <a:r>
              <a:rPr lang="ru-RU" b="1" dirty="0"/>
              <a:t>уравнивающей справедливости (</a:t>
            </a:r>
            <a:r>
              <a:rPr lang="ru-RU" b="1" dirty="0" err="1"/>
              <a:t>corrective</a:t>
            </a:r>
            <a:r>
              <a:rPr lang="ru-RU" b="1" dirty="0"/>
              <a:t> </a:t>
            </a:r>
            <a:r>
              <a:rPr lang="ru-RU" b="1" dirty="0" err="1"/>
              <a:t>justice</a:t>
            </a:r>
            <a:r>
              <a:rPr lang="ru-RU" b="1" dirty="0"/>
              <a:t>)</a:t>
            </a:r>
            <a:r>
              <a:rPr lang="ru-RU" dirty="0"/>
              <a:t>, которая призвана скорректировать существующий дисбаланс при взаимодействии сторон. Поэтому наряду со </a:t>
            </a:r>
            <a:r>
              <a:rPr lang="ru-RU" b="1" dirty="0"/>
              <a:t>штрафными способами </a:t>
            </a:r>
            <a:r>
              <a:rPr lang="ru-RU" dirty="0"/>
              <a:t>защиты гражданских прав преимущественное применение получают те способы, которые обладают </a:t>
            </a:r>
            <a:r>
              <a:rPr lang="ru-RU" b="1" dirty="0"/>
              <a:t>компенсаторной характеристикой </a:t>
            </a:r>
            <a:r>
              <a:rPr lang="ru-RU" dirty="0"/>
              <a:t>(например, требование о неосновательном обогащении, применении последствий недействительных сделок, восстановление положения, существовавшего до нарушения права) или предоставляют возможность не допустить нарушения баланса в отношениях (например, требование о пресечении действий, нарушающих право или создающих угрозу его нарушения). </a:t>
            </a:r>
          </a:p>
        </p:txBody>
      </p:sp>
    </p:spTree>
    <p:extLst>
      <p:ext uri="{BB962C8B-B14F-4D97-AF65-F5344CB8AC3E}">
        <p14:creationId xmlns:p14="http://schemas.microsoft.com/office/powerpoint/2010/main" val="926383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05522" y="408373"/>
            <a:ext cx="10253709" cy="3539430"/>
          </a:xfrm>
          <a:prstGeom prst="rect">
            <a:avLst/>
          </a:prstGeom>
        </p:spPr>
        <p:txBody>
          <a:bodyPr wrap="square">
            <a:spAutoFit/>
          </a:bodyPr>
          <a:lstStyle/>
          <a:p>
            <a:r>
              <a:rPr lang="ru-RU" sz="2800" dirty="0"/>
              <a:t>В России теории инициативы защиты придерживался </a:t>
            </a:r>
            <a:r>
              <a:rPr lang="ru-RU" sz="2800" b="1" dirty="0"/>
              <a:t>С.А. Муромцев</a:t>
            </a:r>
            <a:r>
              <a:rPr lang="ru-RU" sz="2800" dirty="0"/>
              <a:t>, полагавший, что гражданские права защищаются не иначе, как по призыву частных лиц – их субъектов, напротив, в публичном праве всё движение защиты исходит от воли органов </a:t>
            </a:r>
            <a:r>
              <a:rPr lang="ru-RU" sz="2800" dirty="0" smtClean="0"/>
              <a:t>власти </a:t>
            </a:r>
            <a:r>
              <a:rPr lang="ru-RU" sz="2800" dirty="0"/>
              <a:t>. Элементы разграничения частного и публичного права на основе способа защиты отмечаются также у </a:t>
            </a:r>
            <a:r>
              <a:rPr lang="ru-RU" sz="2800" b="1" dirty="0"/>
              <a:t>Ю.С. </a:t>
            </a:r>
            <a:r>
              <a:rPr lang="ru-RU" sz="2800" b="1" dirty="0" err="1"/>
              <a:t>Гамбарова</a:t>
            </a:r>
            <a:r>
              <a:rPr lang="ru-RU" sz="2800" b="1" dirty="0"/>
              <a:t>, Н.Л. </a:t>
            </a:r>
            <a:r>
              <a:rPr lang="ru-RU" sz="2800" b="1" dirty="0" err="1" smtClean="0"/>
              <a:t>Дювернуа</a:t>
            </a:r>
            <a:r>
              <a:rPr lang="ru-RU" sz="2800" b="1" dirty="0" smtClean="0"/>
              <a:t> </a:t>
            </a:r>
            <a:r>
              <a:rPr lang="ru-RU" dirty="0"/>
              <a:t>. </a:t>
            </a:r>
          </a:p>
        </p:txBody>
      </p:sp>
    </p:spTree>
    <p:extLst>
      <p:ext uri="{BB962C8B-B14F-4D97-AF65-F5344CB8AC3E}">
        <p14:creationId xmlns:p14="http://schemas.microsoft.com/office/powerpoint/2010/main" val="4087309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В России теории инициативы защиты придерживался С.А. Муромцев, полагавший, что гражданские права защищаются не иначе, как по призыву частных лиц – их субъектов, напротив, в публичном праве всё движение защиты исходит от воли органов власти8 . Элементы разграничения частного и публичного права на основе способа защиты отмечаются также у Ю.С. </a:t>
            </a:r>
            <a:r>
              <a:rPr lang="ru-RU" dirty="0" err="1"/>
              <a:t>Гамбарова</a:t>
            </a:r>
            <a:r>
              <a:rPr lang="ru-RU" dirty="0"/>
              <a:t>, Н.Л. Дювернуа9 . </a:t>
            </a:r>
          </a:p>
        </p:txBody>
      </p:sp>
    </p:spTree>
    <p:extLst>
      <p:ext uri="{BB962C8B-B14F-4D97-AF65-F5344CB8AC3E}">
        <p14:creationId xmlns:p14="http://schemas.microsoft.com/office/powerpoint/2010/main" val="2370459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05017" y="390618"/>
            <a:ext cx="10199596" cy="825623"/>
          </a:xfrm>
        </p:spPr>
        <p:txBody>
          <a:bodyPr>
            <a:normAutofit/>
          </a:bodyPr>
          <a:lstStyle/>
          <a:p>
            <a:r>
              <a:rPr lang="ru-RU" sz="2400" b="1" i="1" dirty="0"/>
              <a:t>Критерий метода правового регулирования </a:t>
            </a:r>
            <a:br>
              <a:rPr lang="ru-RU" sz="2400" b="1" i="1" dirty="0"/>
            </a:br>
            <a:r>
              <a:rPr lang="ru-RU" sz="2400" b="1" i="1" dirty="0"/>
              <a:t>(Характер отношений между субъектами)</a:t>
            </a:r>
            <a:endParaRPr lang="ru-RU" sz="2400" dirty="0"/>
          </a:p>
        </p:txBody>
      </p:sp>
      <p:sp>
        <p:nvSpPr>
          <p:cNvPr id="3" name="Объект 2"/>
          <p:cNvSpPr>
            <a:spLocks noGrp="1"/>
          </p:cNvSpPr>
          <p:nvPr>
            <p:ph idx="1"/>
          </p:nvPr>
        </p:nvSpPr>
        <p:spPr>
          <a:xfrm>
            <a:off x="870012" y="1145219"/>
            <a:ext cx="10634601" cy="4766004"/>
          </a:xfrm>
        </p:spPr>
        <p:txBody>
          <a:bodyPr>
            <a:noAutofit/>
          </a:bodyPr>
          <a:lstStyle/>
          <a:p>
            <a:pPr marL="0" indent="0" algn="just">
              <a:buNone/>
            </a:pPr>
            <a:r>
              <a:rPr lang="ru-RU" sz="1600" b="1" dirty="0"/>
              <a:t>И.А. Покровский </a:t>
            </a:r>
            <a:endParaRPr lang="ru-RU" sz="1600" b="1" dirty="0" smtClean="0"/>
          </a:p>
          <a:p>
            <a:r>
              <a:rPr lang="ru-RU" sz="1600" dirty="0"/>
              <a:t>гражданское право «есть система </a:t>
            </a:r>
            <a:r>
              <a:rPr lang="ru-RU" sz="1600" dirty="0" smtClean="0"/>
              <a:t>юридической децентрализации</a:t>
            </a:r>
            <a:r>
              <a:rPr lang="ru-RU" sz="1600" dirty="0"/>
              <a:t>: оно по самому своему существу </a:t>
            </a:r>
            <a:r>
              <a:rPr lang="ru-RU" sz="1600" dirty="0" smtClean="0"/>
              <a:t>предполагает для </a:t>
            </a:r>
            <a:r>
              <a:rPr lang="ru-RU" sz="1600" dirty="0"/>
              <a:t>своего бытия наличность множества </a:t>
            </a:r>
            <a:r>
              <a:rPr lang="ru-RU" sz="1600" dirty="0" smtClean="0"/>
              <a:t>самоопределяющихся центров</a:t>
            </a:r>
            <a:r>
              <a:rPr lang="ru-RU" sz="1600" dirty="0"/>
              <a:t>. Если публичное право есть система субординации, </a:t>
            </a:r>
            <a:r>
              <a:rPr lang="ru-RU" sz="1600" dirty="0" smtClean="0"/>
              <a:t>то гражданское </a:t>
            </a:r>
            <a:r>
              <a:rPr lang="ru-RU" sz="1600" dirty="0"/>
              <a:t>право есть система координации; если первое </a:t>
            </a:r>
            <a:r>
              <a:rPr lang="ru-RU" sz="1600" dirty="0" smtClean="0"/>
              <a:t>есть область </a:t>
            </a:r>
            <a:r>
              <a:rPr lang="ru-RU" sz="1600" dirty="0"/>
              <a:t>власти и подчинения, то второе есть область свободы </a:t>
            </a:r>
            <a:r>
              <a:rPr lang="ru-RU" sz="1600" dirty="0" smtClean="0"/>
              <a:t>и частной </a:t>
            </a:r>
            <a:r>
              <a:rPr lang="ru-RU" sz="1600" dirty="0"/>
              <a:t>инициативы»</a:t>
            </a:r>
            <a:endParaRPr lang="ru-RU" sz="1600" dirty="0" smtClean="0"/>
          </a:p>
          <a:p>
            <a:pPr algn="just"/>
            <a:r>
              <a:rPr lang="ru-RU" sz="1600" dirty="0" smtClean="0"/>
              <a:t>При </a:t>
            </a:r>
            <a:r>
              <a:rPr lang="ru-RU" sz="1600" dirty="0"/>
              <a:t>определении публичного и частного права выдвигался вопрос</a:t>
            </a:r>
          </a:p>
          <a:p>
            <a:pPr marL="0" indent="0" algn="just">
              <a:buNone/>
            </a:pPr>
            <a:r>
              <a:rPr lang="ru-RU" sz="1600" dirty="0"/>
              <a:t>не что защищается правом, а </a:t>
            </a:r>
            <a:r>
              <a:rPr lang="ru-RU" sz="1600" b="1" dirty="0"/>
              <a:t>как защищается</a:t>
            </a:r>
            <a:r>
              <a:rPr lang="ru-RU" sz="1600" dirty="0" smtClean="0"/>
              <a:t>.</a:t>
            </a:r>
          </a:p>
          <a:p>
            <a:pPr marL="0" indent="0" algn="just">
              <a:buNone/>
            </a:pPr>
            <a:r>
              <a:rPr lang="ru-RU" sz="1600" dirty="0" smtClean="0"/>
              <a:t> Публичное </a:t>
            </a:r>
            <a:r>
              <a:rPr lang="ru-RU" sz="1600" dirty="0"/>
              <a:t>право есть система </a:t>
            </a:r>
            <a:r>
              <a:rPr lang="ru-RU" sz="1600" dirty="0" smtClean="0"/>
              <a:t>юридической централизации </a:t>
            </a:r>
            <a:r>
              <a:rPr lang="ru-RU" sz="1600" dirty="0"/>
              <a:t>отношений, тогда как гражданское право, наоборот, </a:t>
            </a:r>
            <a:r>
              <a:rPr lang="ru-RU" sz="1600" dirty="0" smtClean="0"/>
              <a:t>есть система </a:t>
            </a:r>
            <a:r>
              <a:rPr lang="ru-RU" sz="1600" dirty="0"/>
              <a:t>юридической децентрализации</a:t>
            </a:r>
            <a:r>
              <a:rPr lang="ru-RU" sz="1600" dirty="0" smtClean="0"/>
              <a:t>.</a:t>
            </a:r>
          </a:p>
          <a:p>
            <a:pPr algn="just"/>
            <a:r>
              <a:rPr lang="ru-RU" sz="1600" dirty="0" smtClean="0"/>
              <a:t>В </a:t>
            </a:r>
            <a:r>
              <a:rPr lang="ru-RU" sz="1600" dirty="0"/>
              <a:t>сфере частного права </a:t>
            </a:r>
            <a:r>
              <a:rPr lang="ru-RU" sz="1600" b="1" dirty="0"/>
              <a:t>государственная власть принципиально воздерживается</a:t>
            </a:r>
          </a:p>
          <a:p>
            <a:pPr marL="0" indent="0" algn="just">
              <a:buNone/>
            </a:pPr>
            <a:r>
              <a:rPr lang="ru-RU" sz="1600" dirty="0"/>
              <a:t>от непосредственного и властного регулирования отношений, субъектами прав</a:t>
            </a:r>
          </a:p>
          <a:p>
            <a:pPr marL="0" indent="0" algn="just">
              <a:buNone/>
            </a:pPr>
            <a:r>
              <a:rPr lang="ru-RU" sz="1600" dirty="0"/>
              <a:t>в таких отношениях выступают отдельные индивиды – люди, </a:t>
            </a:r>
            <a:r>
              <a:rPr lang="ru-RU" sz="1600" dirty="0" smtClean="0"/>
              <a:t>юридические лица.</a:t>
            </a:r>
          </a:p>
          <a:p>
            <a:pPr marL="0" indent="0" algn="just">
              <a:buNone/>
            </a:pPr>
            <a:r>
              <a:rPr lang="ru-RU" sz="1600" dirty="0" smtClean="0"/>
              <a:t> </a:t>
            </a:r>
            <a:r>
              <a:rPr lang="ru-RU" sz="1600" dirty="0"/>
              <a:t>Если публичное право есть область власти и подчинения, то </a:t>
            </a:r>
            <a:r>
              <a:rPr lang="ru-RU" sz="1600" dirty="0" smtClean="0"/>
              <a:t>частное право </a:t>
            </a:r>
            <a:r>
              <a:rPr lang="ru-RU" sz="1600" dirty="0"/>
              <a:t>есть область свободы и частной </a:t>
            </a:r>
            <a:r>
              <a:rPr lang="ru-RU" sz="1600" dirty="0" smtClean="0"/>
              <a:t>инициативы</a:t>
            </a:r>
          </a:p>
        </p:txBody>
      </p:sp>
    </p:spTree>
    <p:extLst>
      <p:ext uri="{BB962C8B-B14F-4D97-AF65-F5344CB8AC3E}">
        <p14:creationId xmlns:p14="http://schemas.microsoft.com/office/powerpoint/2010/main" val="1394285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37678" y="632987"/>
            <a:ext cx="9791222" cy="672030"/>
          </a:xfrm>
        </p:spPr>
        <p:txBody>
          <a:bodyPr>
            <a:noAutofit/>
          </a:bodyPr>
          <a:lstStyle/>
          <a:p>
            <a:r>
              <a:rPr lang="ru-RU" sz="2000" b="1" i="1" dirty="0"/>
              <a:t>Критерий метода правового </a:t>
            </a:r>
            <a:r>
              <a:rPr lang="ru-RU" sz="2000" b="1" i="1" dirty="0" smtClean="0"/>
              <a:t>регулирования </a:t>
            </a:r>
            <a:br>
              <a:rPr lang="ru-RU" sz="2000" b="1" i="1" dirty="0" smtClean="0"/>
            </a:br>
            <a:r>
              <a:rPr lang="ru-RU" sz="2000" b="1" i="1" dirty="0" smtClean="0"/>
              <a:t>(Характер </a:t>
            </a:r>
            <a:r>
              <a:rPr lang="ru-RU" sz="2000" b="1" i="1" dirty="0"/>
              <a:t>отношений между </a:t>
            </a:r>
            <a:r>
              <a:rPr lang="ru-RU" sz="2000" b="1" i="1" dirty="0" smtClean="0"/>
              <a:t>субъектами)</a:t>
            </a:r>
            <a:endParaRPr lang="ru-RU" sz="2000" b="1" dirty="0"/>
          </a:p>
        </p:txBody>
      </p:sp>
      <p:sp>
        <p:nvSpPr>
          <p:cNvPr id="3" name="Объект 2"/>
          <p:cNvSpPr>
            <a:spLocks noGrp="1"/>
          </p:cNvSpPr>
          <p:nvPr>
            <p:ph idx="1"/>
          </p:nvPr>
        </p:nvSpPr>
        <p:spPr>
          <a:xfrm>
            <a:off x="825623" y="1811044"/>
            <a:ext cx="10678989" cy="4100177"/>
          </a:xfrm>
        </p:spPr>
        <p:txBody>
          <a:bodyPr>
            <a:normAutofit lnSpcReduction="10000"/>
          </a:bodyPr>
          <a:lstStyle/>
          <a:p>
            <a:r>
              <a:rPr lang="ru-RU" dirty="0" smtClean="0"/>
              <a:t>Постоянным участником </a:t>
            </a:r>
            <a:r>
              <a:rPr lang="ru-RU" b="1" dirty="0" smtClean="0"/>
              <a:t>публично-правовых</a:t>
            </a:r>
            <a:r>
              <a:rPr lang="ru-RU" dirty="0" smtClean="0"/>
              <a:t> отношений является государство, по отношению к которому иные участники выступают как неравные. Указанные отношения рассматриваются как субординационные, отношения </a:t>
            </a:r>
            <a:r>
              <a:rPr lang="ru-RU" b="1" dirty="0" smtClean="0"/>
              <a:t>«власти и подчинения». </a:t>
            </a:r>
          </a:p>
          <a:p>
            <a:r>
              <a:rPr lang="ru-RU" dirty="0" smtClean="0"/>
              <a:t>Частное право признает равенство сторон независимо от их общественного или материального положения, следовательно, складывающиеся между сторонами отношения можно охарактеризовать как </a:t>
            </a:r>
            <a:r>
              <a:rPr lang="ru-RU" b="1" dirty="0" smtClean="0"/>
              <a:t>горизонтальные или координационные </a:t>
            </a:r>
            <a:r>
              <a:rPr lang="ru-RU" dirty="0" smtClean="0"/>
              <a:t>(нет власти и подчинения), в рамках которых частная автономия воли лиц выступает главным двигателем всех правоотношений. </a:t>
            </a:r>
          </a:p>
          <a:p>
            <a:pPr marL="0" indent="0">
              <a:buNone/>
            </a:pPr>
            <a:r>
              <a:rPr lang="ru-RU" dirty="0" smtClean="0"/>
              <a:t>Данный критерий не означает, что государство не может выступать в качестве участника частноправовых отношений. В большинстве случаев государству необходимо вовлечение в экономическую активность наряду с гражданами. При указанных обстоятельствах государство через свои органы выступает в обороте как субъект гражданского права, который наделен равными с другими участниками правами. </a:t>
            </a:r>
            <a:endParaRPr lang="ru-RU" dirty="0"/>
          </a:p>
        </p:txBody>
      </p:sp>
    </p:spTree>
    <p:extLst>
      <p:ext uri="{BB962C8B-B14F-4D97-AF65-F5344CB8AC3E}">
        <p14:creationId xmlns:p14="http://schemas.microsoft.com/office/powerpoint/2010/main" val="1315726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18081" y="479394"/>
            <a:ext cx="10031767" cy="5693866"/>
          </a:xfrm>
          <a:prstGeom prst="rect">
            <a:avLst/>
          </a:prstGeom>
        </p:spPr>
        <p:txBody>
          <a:bodyPr wrap="square">
            <a:spAutoFit/>
          </a:bodyPr>
          <a:lstStyle/>
          <a:p>
            <a:r>
              <a:rPr lang="ru-RU" sz="2800" dirty="0" smtClean="0"/>
              <a:t>Публичное </a:t>
            </a:r>
            <a:r>
              <a:rPr lang="ru-RU" sz="2800" dirty="0"/>
              <a:t>право оформляется </a:t>
            </a:r>
            <a:r>
              <a:rPr lang="ru-RU" sz="2800" b="1" dirty="0"/>
              <a:t>императивными </a:t>
            </a:r>
            <a:r>
              <a:rPr lang="ru-RU" sz="2800" dirty="0" smtClean="0"/>
              <a:t>нормами. </a:t>
            </a:r>
          </a:p>
          <a:p>
            <a:r>
              <a:rPr lang="ru-RU" sz="2800" dirty="0" smtClean="0"/>
              <a:t>В </a:t>
            </a:r>
            <a:r>
              <a:rPr lang="ru-RU" sz="2800" dirty="0"/>
              <a:t>частном праве они выражены в </a:t>
            </a:r>
            <a:r>
              <a:rPr lang="ru-RU" sz="2800" b="1" dirty="0"/>
              <a:t>разной степени</a:t>
            </a:r>
            <a:r>
              <a:rPr lang="ru-RU" sz="2800" dirty="0"/>
              <a:t>: в вещном, корпоративном, наследственном праве доминируют императивные нормы, в то время как для норм </a:t>
            </a:r>
            <a:r>
              <a:rPr lang="ru-RU" sz="2800" b="1" dirty="0"/>
              <a:t>обязательственного</a:t>
            </a:r>
            <a:r>
              <a:rPr lang="ru-RU" sz="2800" dirty="0"/>
              <a:t> права характерна </a:t>
            </a:r>
            <a:r>
              <a:rPr lang="ru-RU" sz="2800" b="1" dirty="0"/>
              <a:t>диспозитивность</a:t>
            </a:r>
            <a:r>
              <a:rPr lang="ru-RU" sz="2800" dirty="0"/>
              <a:t>. </a:t>
            </a:r>
            <a:endParaRPr lang="ru-RU" sz="2800" dirty="0" smtClean="0"/>
          </a:p>
          <a:p>
            <a:r>
              <a:rPr lang="ru-RU" sz="2800" b="1" i="1" dirty="0" smtClean="0"/>
              <a:t>Принципы</a:t>
            </a:r>
            <a:r>
              <a:rPr lang="ru-RU" sz="2800" dirty="0" smtClean="0"/>
              <a:t> </a:t>
            </a:r>
            <a:r>
              <a:rPr lang="ru-RU" sz="2800" dirty="0"/>
              <a:t>применения норм публичного и частного </a:t>
            </a:r>
            <a:r>
              <a:rPr lang="ru-RU" sz="2800" dirty="0" smtClean="0"/>
              <a:t>права: </a:t>
            </a:r>
          </a:p>
          <a:p>
            <a:r>
              <a:rPr lang="ru-RU" sz="2800" dirty="0" smtClean="0"/>
              <a:t>Публичное </a:t>
            </a:r>
            <a:r>
              <a:rPr lang="ru-RU" sz="2800" dirty="0"/>
              <a:t>право основано на принципе </a:t>
            </a:r>
            <a:r>
              <a:rPr lang="ru-RU" sz="2800" b="1" dirty="0">
                <a:solidFill>
                  <a:srgbClr val="0070C0"/>
                </a:solidFill>
              </a:rPr>
              <a:t>«все, что прямо не разрешено, запрещено». </a:t>
            </a:r>
            <a:endParaRPr lang="ru-RU" sz="2800" b="1" dirty="0" smtClean="0">
              <a:solidFill>
                <a:srgbClr val="0070C0"/>
              </a:solidFill>
            </a:endParaRPr>
          </a:p>
          <a:p>
            <a:r>
              <a:rPr lang="ru-RU" sz="2800" dirty="0" smtClean="0"/>
              <a:t>Частное </a:t>
            </a:r>
            <a:r>
              <a:rPr lang="ru-RU" sz="2800" dirty="0"/>
              <a:t>право опирается на принцип </a:t>
            </a:r>
            <a:r>
              <a:rPr lang="ru-RU" sz="2800" b="1" dirty="0">
                <a:solidFill>
                  <a:srgbClr val="0070C0"/>
                </a:solidFill>
              </a:rPr>
              <a:t>«все, что прямо не запрещено, разрешено». </a:t>
            </a:r>
          </a:p>
        </p:txBody>
      </p:sp>
    </p:spTree>
    <p:extLst>
      <p:ext uri="{BB962C8B-B14F-4D97-AF65-F5344CB8AC3E}">
        <p14:creationId xmlns:p14="http://schemas.microsoft.com/office/powerpoint/2010/main" val="1410394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Теория субъекта</a:t>
            </a:r>
            <a:endParaRPr lang="ru-RU" dirty="0"/>
          </a:p>
        </p:txBody>
      </p:sp>
      <p:sp>
        <p:nvSpPr>
          <p:cNvPr id="3" name="Объект 2"/>
          <p:cNvSpPr>
            <a:spLocks noGrp="1"/>
          </p:cNvSpPr>
          <p:nvPr>
            <p:ph idx="1"/>
          </p:nvPr>
        </p:nvSpPr>
        <p:spPr/>
        <p:txBody>
          <a:bodyPr>
            <a:normAutofit/>
          </a:bodyPr>
          <a:lstStyle/>
          <a:p>
            <a:r>
              <a:rPr lang="ru-RU" sz="2800" dirty="0"/>
              <a:t>положении субъекта (субъектов) в правоотношении, активного и пассивного, </a:t>
            </a:r>
            <a:r>
              <a:rPr lang="ru-RU" sz="2800" dirty="0" smtClean="0"/>
              <a:t>то есть </a:t>
            </a:r>
            <a:r>
              <a:rPr lang="ru-RU" sz="2800" dirty="0"/>
              <a:t>субъекта права и субъекта обязанности (В. </a:t>
            </a:r>
            <a:r>
              <a:rPr lang="ru-RU" sz="2800" dirty="0" err="1"/>
              <a:t>Буркхардт</a:t>
            </a:r>
            <a:r>
              <a:rPr lang="ru-RU" sz="2800" dirty="0"/>
              <a:t>, О. фон </a:t>
            </a:r>
            <a:r>
              <a:rPr lang="ru-RU" sz="2800" dirty="0" err="1"/>
              <a:t>Гирке</a:t>
            </a:r>
            <a:r>
              <a:rPr lang="ru-RU" sz="2800" dirty="0"/>
              <a:t>, Л. </a:t>
            </a:r>
            <a:r>
              <a:rPr lang="ru-RU" sz="2800" dirty="0" err="1"/>
              <a:t>Эннекцерус</a:t>
            </a:r>
            <a:r>
              <a:rPr lang="ru-RU" sz="2800" dirty="0"/>
              <a:t>, С. </a:t>
            </a:r>
            <a:r>
              <a:rPr lang="ru-RU" sz="2800" dirty="0" err="1"/>
              <a:t>Вагацума</a:t>
            </a:r>
            <a:r>
              <a:rPr lang="ru-RU" sz="2800" dirty="0"/>
              <a:t>, Т. </a:t>
            </a:r>
            <a:r>
              <a:rPr lang="ru-RU" sz="2800" dirty="0" err="1"/>
              <a:t>Ариидзуми</a:t>
            </a:r>
            <a:r>
              <a:rPr lang="ru-RU" sz="2800" dirty="0"/>
              <a:t>, Е.Н. Трубецкой, А.С. </a:t>
            </a:r>
            <a:r>
              <a:rPr lang="ru-RU" sz="2800" dirty="0" err="1"/>
              <a:t>Кокошкин</a:t>
            </a:r>
            <a:r>
              <a:rPr lang="ru-RU" sz="2800" dirty="0"/>
              <a:t>, в современной отечественной юридической доктрине – В.К. Бабаев</a:t>
            </a:r>
          </a:p>
        </p:txBody>
      </p:sp>
    </p:spTree>
    <p:extLst>
      <p:ext uri="{BB962C8B-B14F-4D97-AF65-F5344CB8AC3E}">
        <p14:creationId xmlns:p14="http://schemas.microsoft.com/office/powerpoint/2010/main" val="141751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746" y="585926"/>
            <a:ext cx="2503503" cy="5024762"/>
          </a:xfrm>
        </p:spPr>
      </p:pic>
      <p:sp>
        <p:nvSpPr>
          <p:cNvPr id="5" name="Прямоугольник 4"/>
          <p:cNvSpPr/>
          <p:nvPr/>
        </p:nvSpPr>
        <p:spPr>
          <a:xfrm>
            <a:off x="3453414" y="290874"/>
            <a:ext cx="8738585" cy="4278094"/>
          </a:xfrm>
          <a:prstGeom prst="rect">
            <a:avLst/>
          </a:prstGeom>
        </p:spPr>
        <p:txBody>
          <a:bodyPr wrap="square">
            <a:spAutoFit/>
          </a:bodyPr>
          <a:lstStyle/>
          <a:p>
            <a:endParaRPr lang="ru-RU" sz="2400" dirty="0"/>
          </a:p>
          <a:p>
            <a:r>
              <a:rPr lang="ru-RU" sz="3200" dirty="0"/>
              <a:t>5. Частное и публичное право в странах англосаксонской правовой системы</a:t>
            </a:r>
          </a:p>
          <a:p>
            <a:r>
              <a:rPr lang="ru-RU" sz="3200" dirty="0" smtClean="0"/>
              <a:t>6. Конвергенция частного и публичного права</a:t>
            </a:r>
            <a:endParaRPr lang="ru-RU" sz="3200" dirty="0"/>
          </a:p>
          <a:p>
            <a:r>
              <a:rPr lang="ru-RU" sz="3200" dirty="0" smtClean="0"/>
              <a:t>7.</a:t>
            </a:r>
            <a:r>
              <a:rPr lang="ru-RU" sz="3200" b="1" dirty="0"/>
              <a:t> </a:t>
            </a:r>
            <a:r>
              <a:rPr lang="ru-RU" sz="3200" dirty="0" smtClean="0"/>
              <a:t>Проблемы определения предмета </a:t>
            </a:r>
          </a:p>
          <a:p>
            <a:r>
              <a:rPr lang="ru-RU" sz="3200" dirty="0" smtClean="0"/>
              <a:t>и метода гражданско-правового регулирования</a:t>
            </a:r>
            <a:r>
              <a:rPr lang="ru-RU" sz="2400" dirty="0" smtClean="0"/>
              <a:t> </a:t>
            </a:r>
            <a:endParaRPr lang="ru-RU" sz="2400" dirty="0" smtClean="0"/>
          </a:p>
          <a:p>
            <a:r>
              <a:rPr lang="ru-RU" sz="2400" dirty="0" smtClean="0"/>
              <a:t>8.Принципы гражданского права</a:t>
            </a:r>
            <a:endParaRPr lang="ru-RU" sz="2400" dirty="0"/>
          </a:p>
        </p:txBody>
      </p:sp>
    </p:spTree>
    <p:extLst>
      <p:ext uri="{BB962C8B-B14F-4D97-AF65-F5344CB8AC3E}">
        <p14:creationId xmlns:p14="http://schemas.microsoft.com/office/powerpoint/2010/main" val="603035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22268" y="0"/>
            <a:ext cx="8876821" cy="896645"/>
          </a:xfrm>
        </p:spPr>
        <p:txBody>
          <a:bodyPr/>
          <a:lstStyle/>
          <a:p>
            <a:r>
              <a:rPr lang="ru-RU" i="1" dirty="0"/>
              <a:t>Субъект создания норм </a:t>
            </a:r>
            <a:endParaRPr lang="ru-RU" dirty="0"/>
          </a:p>
        </p:txBody>
      </p:sp>
      <p:sp>
        <p:nvSpPr>
          <p:cNvPr id="3" name="Объект 2"/>
          <p:cNvSpPr>
            <a:spLocks noGrp="1"/>
          </p:cNvSpPr>
          <p:nvPr>
            <p:ph idx="1"/>
          </p:nvPr>
        </p:nvSpPr>
        <p:spPr>
          <a:xfrm>
            <a:off x="1532769" y="1023891"/>
            <a:ext cx="9777381" cy="4533530"/>
          </a:xfrm>
        </p:spPr>
        <p:txBody>
          <a:bodyPr/>
          <a:lstStyle/>
          <a:p>
            <a:r>
              <a:rPr lang="ru-RU" dirty="0" smtClean="0"/>
              <a:t>Публичное </a:t>
            </a:r>
            <a:r>
              <a:rPr lang="ru-RU" dirty="0"/>
              <a:t>право состоит из правил, исходящих от государства</a:t>
            </a:r>
            <a:r>
              <a:rPr lang="ru-RU" dirty="0" smtClean="0"/>
              <a:t>.</a:t>
            </a:r>
          </a:p>
          <a:p>
            <a:r>
              <a:rPr lang="ru-RU" dirty="0" smtClean="0"/>
              <a:t> </a:t>
            </a:r>
            <a:r>
              <a:rPr lang="ru-RU" dirty="0"/>
              <a:t>Частное право связано с регулированием отношений, которые основаны на равенстве их участников. Будучи свободными субъектами, вступающими в рыночные отношения, указанные лица имеют возможность самостоятельно определять правила взаимодействия. В этой связи частноправовые положения в конечном </a:t>
            </a:r>
            <a:r>
              <a:rPr lang="ru-RU" dirty="0" smtClean="0"/>
              <a:t>итоге </a:t>
            </a:r>
            <a:r>
              <a:rPr lang="ru-RU" dirty="0"/>
              <a:t>вырабатываются практикой взаимодействия участников оборота. </a:t>
            </a:r>
            <a:endParaRPr lang="ru-RU" dirty="0" smtClean="0"/>
          </a:p>
          <a:p>
            <a:r>
              <a:rPr lang="ru-RU" dirty="0"/>
              <a:t>Государство здесь </a:t>
            </a:r>
            <a:r>
              <a:rPr lang="ru-RU" dirty="0" smtClean="0"/>
              <a:t>также </a:t>
            </a:r>
            <a:r>
              <a:rPr lang="ru-RU" dirty="0"/>
              <a:t>является субъектом, которое устанавливает правила поведения, но они касаются только определенного круга вопросов (в частности, границы частного права, публичные запреты, диспозитивные нормы в помощь участникам оборота). </a:t>
            </a:r>
          </a:p>
        </p:txBody>
      </p:sp>
    </p:spTree>
    <p:extLst>
      <p:ext uri="{BB962C8B-B14F-4D97-AF65-F5344CB8AC3E}">
        <p14:creationId xmlns:p14="http://schemas.microsoft.com/office/powerpoint/2010/main" val="406996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Критерий предмета правового регулирования</a:t>
            </a:r>
            <a:endParaRPr lang="ru-RU" dirty="0"/>
          </a:p>
        </p:txBody>
      </p:sp>
      <p:sp>
        <p:nvSpPr>
          <p:cNvPr id="3" name="Объект 2"/>
          <p:cNvSpPr>
            <a:spLocks noGrp="1"/>
          </p:cNvSpPr>
          <p:nvPr>
            <p:ph idx="1"/>
          </p:nvPr>
        </p:nvSpPr>
        <p:spPr/>
        <p:txBody>
          <a:bodyPr/>
          <a:lstStyle/>
          <a:p>
            <a:r>
              <a:rPr lang="ru-RU" dirty="0"/>
              <a:t>К.Д. </a:t>
            </a:r>
            <a:r>
              <a:rPr lang="ru-RU" dirty="0" err="1"/>
              <a:t>Кавелин</a:t>
            </a:r>
            <a:r>
              <a:rPr lang="ru-RU" dirty="0"/>
              <a:t> отмечал, что предметом этого права являются </a:t>
            </a:r>
            <a:r>
              <a:rPr lang="ru-RU" dirty="0" smtClean="0"/>
              <a:t>исключительно имущественные отношения.</a:t>
            </a:r>
          </a:p>
          <a:p>
            <a:endParaRPr lang="ru-RU" dirty="0"/>
          </a:p>
        </p:txBody>
      </p:sp>
    </p:spTree>
    <p:extLst>
      <p:ext uri="{BB962C8B-B14F-4D97-AF65-F5344CB8AC3E}">
        <p14:creationId xmlns:p14="http://schemas.microsoft.com/office/powerpoint/2010/main" val="4256076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i="1" dirty="0"/>
              <a:t>Критерий юрисдикции </a:t>
            </a:r>
            <a:endParaRPr lang="ru-RU" dirty="0"/>
          </a:p>
        </p:txBody>
      </p:sp>
      <p:sp>
        <p:nvSpPr>
          <p:cNvPr id="3" name="Объект 2"/>
          <p:cNvSpPr>
            <a:spLocks noGrp="1"/>
          </p:cNvSpPr>
          <p:nvPr>
            <p:ph idx="1"/>
          </p:nvPr>
        </p:nvSpPr>
        <p:spPr>
          <a:xfrm>
            <a:off x="1766656" y="1154097"/>
            <a:ext cx="9737956" cy="4757125"/>
          </a:xfrm>
        </p:spPr>
        <p:txBody>
          <a:bodyPr>
            <a:noAutofit/>
          </a:bodyPr>
          <a:lstStyle/>
          <a:p>
            <a:pPr algn="just"/>
            <a:r>
              <a:rPr lang="ru-RU" sz="2000" dirty="0"/>
              <a:t>Защита прав в сфере публично-правового регулирования осуществляется государством автоматически, независимо от воли участников. </a:t>
            </a:r>
          </a:p>
          <a:p>
            <a:pPr algn="just"/>
            <a:r>
              <a:rPr lang="ru-RU" sz="2000" dirty="0"/>
              <a:t>Защита гражданских прав осуществляется исключительно по инициативе субъекта. </a:t>
            </a:r>
          </a:p>
          <a:p>
            <a:pPr marL="0" indent="0" algn="just">
              <a:buNone/>
            </a:pPr>
            <a:r>
              <a:rPr lang="ru-RU" dirty="0" smtClean="0"/>
              <a:t> На </a:t>
            </a:r>
            <a:r>
              <a:rPr lang="ru-RU" dirty="0"/>
              <a:t>практике данная характеристика имеет специфическое выражение в случае, когда участником отношений является государство. В силу особенностей государственного устройства защита гражданских прав в таком случае происходит автоматически, без оценки последствий и выяснения вопроса, были ли негативные последствия от нарушения. Например, в области экологии государство само вводит правила возмещения ему вреда, определяющие основания и размер последнего (Правила расчета размера вреда, причиненного недрам вследствие нарушения законодательства Российской Федерации о недрах (утв. Постановлением Правительства РФ от 4 июля 2013 г. № 564)). </a:t>
            </a:r>
          </a:p>
        </p:txBody>
      </p:sp>
    </p:spTree>
    <p:extLst>
      <p:ext uri="{BB962C8B-B14F-4D97-AF65-F5344CB8AC3E}">
        <p14:creationId xmlns:p14="http://schemas.microsoft.com/office/powerpoint/2010/main" val="3103991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42874" y="319596"/>
            <a:ext cx="10653203" cy="3970318"/>
          </a:xfrm>
          <a:prstGeom prst="rect">
            <a:avLst/>
          </a:prstGeom>
        </p:spPr>
        <p:txBody>
          <a:bodyPr wrap="square">
            <a:spAutoFit/>
          </a:bodyPr>
          <a:lstStyle/>
          <a:p>
            <a:r>
              <a:rPr lang="ru-RU" sz="2800" b="1" dirty="0"/>
              <a:t>С.С. Алексеев </a:t>
            </a:r>
            <a:r>
              <a:rPr lang="ru-RU" sz="2800" dirty="0"/>
              <a:t>отметил, частное право представляет собой </a:t>
            </a:r>
            <a:r>
              <a:rPr lang="ru-RU" sz="2800" dirty="0" smtClean="0"/>
              <a:t>не столько </a:t>
            </a:r>
            <a:r>
              <a:rPr lang="ru-RU" sz="2800" dirty="0"/>
              <a:t>известную, весьма обширную </a:t>
            </a:r>
            <a:r>
              <a:rPr lang="ru-RU" sz="2800" dirty="0" smtClean="0"/>
              <a:t>часть юридической </a:t>
            </a:r>
            <a:r>
              <a:rPr lang="ru-RU" sz="2800" dirty="0"/>
              <a:t>системы </a:t>
            </a:r>
            <a:r>
              <a:rPr lang="ru-RU" sz="2800" dirty="0" err="1"/>
              <a:t>права</a:t>
            </a:r>
            <a:r>
              <a:rPr lang="ru-RU" sz="2800" dirty="0" err="1" smtClean="0"/>
              <a:t>,«</a:t>
            </a:r>
            <a:r>
              <a:rPr lang="ru-RU" sz="2800" dirty="0" err="1"/>
              <a:t>сколько</a:t>
            </a:r>
            <a:r>
              <a:rPr lang="ru-RU" sz="2800" dirty="0"/>
              <a:t> существование и действие определенных правовых начал и в этом</a:t>
            </a:r>
          </a:p>
          <a:p>
            <a:r>
              <a:rPr lang="ru-RU" sz="2800" dirty="0"/>
              <a:t>смысле – духа права</a:t>
            </a:r>
            <a:r>
              <a:rPr lang="ru-RU" sz="2800" dirty="0" smtClean="0"/>
              <a:t>»</a:t>
            </a:r>
          </a:p>
          <a:p>
            <a:r>
              <a:rPr lang="ru-RU" sz="2800" b="1" dirty="0" smtClean="0"/>
              <a:t>Брагинский </a:t>
            </a:r>
            <a:r>
              <a:rPr lang="ru-RU" sz="2800" b="1" dirty="0"/>
              <a:t>М.И</a:t>
            </a:r>
            <a:r>
              <a:rPr lang="ru-RU" sz="2800" b="1" dirty="0" smtClean="0"/>
              <a:t>. </a:t>
            </a:r>
            <a:r>
              <a:rPr lang="ru-RU" sz="2800" dirty="0" smtClean="0"/>
              <a:t>–выступал </a:t>
            </a:r>
            <a:r>
              <a:rPr lang="ru-RU" sz="2800" dirty="0"/>
              <a:t>за объединение семейного, земельного и трудового права в "единое частное (гражданское) право" при сохранении отдельного регулирования соответствующих </a:t>
            </a:r>
            <a:r>
              <a:rPr lang="ru-RU" sz="2800" dirty="0" smtClean="0"/>
              <a:t>отношений»</a:t>
            </a:r>
            <a:endParaRPr lang="ru-RU" sz="2800" dirty="0"/>
          </a:p>
        </p:txBody>
      </p:sp>
    </p:spTree>
    <p:extLst>
      <p:ext uri="{BB962C8B-B14F-4D97-AF65-F5344CB8AC3E}">
        <p14:creationId xmlns:p14="http://schemas.microsoft.com/office/powerpoint/2010/main" val="250193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06353" y="624110"/>
            <a:ext cx="9498260" cy="627641"/>
          </a:xfrm>
        </p:spPr>
        <p:txBody>
          <a:bodyPr>
            <a:normAutofit fontScale="90000"/>
          </a:bodyPr>
          <a:lstStyle/>
          <a:p>
            <a:r>
              <a:rPr lang="ru-RU" dirty="0"/>
              <a:t>Частное и публичное право в странах англо-американской правовой </a:t>
            </a:r>
            <a:r>
              <a:rPr lang="ru-RU" dirty="0" smtClean="0"/>
              <a:t>системы</a:t>
            </a:r>
            <a:r>
              <a:rPr lang="ru-RU" dirty="0"/>
              <a:t>. </a:t>
            </a:r>
          </a:p>
        </p:txBody>
      </p:sp>
      <p:sp>
        <p:nvSpPr>
          <p:cNvPr id="3" name="Объект 2"/>
          <p:cNvSpPr>
            <a:spLocks noGrp="1"/>
          </p:cNvSpPr>
          <p:nvPr>
            <p:ph idx="1"/>
          </p:nvPr>
        </p:nvSpPr>
        <p:spPr>
          <a:xfrm>
            <a:off x="559293" y="1669002"/>
            <a:ext cx="10945319" cy="4242220"/>
          </a:xfrm>
        </p:spPr>
        <p:txBody>
          <a:bodyPr>
            <a:normAutofit fontScale="92500"/>
          </a:bodyPr>
          <a:lstStyle/>
          <a:p>
            <a:r>
              <a:rPr lang="ru-RU" dirty="0"/>
              <a:t>В отличие от континентальной системы, англо-американская правовая система формально вообще не знает деления на частное и </a:t>
            </a:r>
            <a:r>
              <a:rPr lang="ru-RU" dirty="0" smtClean="0"/>
              <a:t>публичное право</a:t>
            </a:r>
            <a:r>
              <a:rPr lang="ru-RU" dirty="0"/>
              <a:t>.  По своему происхождению английское право предстает как право публичное, поскольку королевские суды, отправлявшие правосудие, обосновали свою компетенцию интересами короны, </a:t>
            </a:r>
            <a:r>
              <a:rPr lang="ru-RU" dirty="0" err="1"/>
              <a:t>т.е</a:t>
            </a:r>
            <a:r>
              <a:rPr lang="ru-RU" dirty="0"/>
              <a:t> публичными, вне зависимости от характера рассматриваемого дела.</a:t>
            </a:r>
          </a:p>
          <a:p>
            <a:r>
              <a:rPr lang="ru-RU" dirty="0"/>
              <a:t>В российском правопорядке в систему частного права входит 4 отрасли:</a:t>
            </a:r>
          </a:p>
          <a:p>
            <a:pPr marL="0" indent="0">
              <a:buNone/>
            </a:pPr>
            <a:r>
              <a:rPr lang="ru-RU" dirty="0"/>
              <a:t>-гражданское право</a:t>
            </a:r>
          </a:p>
          <a:p>
            <a:pPr marL="0" indent="0">
              <a:buNone/>
            </a:pPr>
            <a:r>
              <a:rPr lang="ru-RU" dirty="0"/>
              <a:t>-семейное право</a:t>
            </a:r>
          </a:p>
          <a:p>
            <a:pPr marL="0" indent="0">
              <a:buNone/>
            </a:pPr>
            <a:r>
              <a:rPr lang="ru-RU" dirty="0"/>
              <a:t>-трудовое право</a:t>
            </a:r>
          </a:p>
          <a:p>
            <a:pPr marL="0" indent="0">
              <a:buNone/>
            </a:pPr>
            <a:r>
              <a:rPr lang="ru-RU" dirty="0"/>
              <a:t>-международное частное право</a:t>
            </a:r>
          </a:p>
          <a:p>
            <a:r>
              <a:rPr lang="ru-RU" dirty="0"/>
              <a:t>В континентальном европейском праве эти правовые образования относятся к </a:t>
            </a:r>
            <a:r>
              <a:rPr lang="ru-RU" dirty="0" err="1"/>
              <a:t>подотраслям</a:t>
            </a:r>
            <a:r>
              <a:rPr lang="ru-RU" dirty="0"/>
              <a:t> гражданского права, частное право разделяется на гражданское и торговое право.</a:t>
            </a:r>
          </a:p>
          <a:p>
            <a:endParaRPr lang="ru-RU" dirty="0"/>
          </a:p>
        </p:txBody>
      </p:sp>
    </p:spTree>
    <p:extLst>
      <p:ext uri="{BB962C8B-B14F-4D97-AF65-F5344CB8AC3E}">
        <p14:creationId xmlns:p14="http://schemas.microsoft.com/office/powerpoint/2010/main" val="2531238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Дуализм частного права</a:t>
            </a:r>
            <a:endParaRPr lang="ru-RU" dirty="0"/>
          </a:p>
        </p:txBody>
      </p:sp>
      <p:sp>
        <p:nvSpPr>
          <p:cNvPr id="3" name="Объект 2"/>
          <p:cNvSpPr>
            <a:spLocks noGrp="1"/>
          </p:cNvSpPr>
          <p:nvPr>
            <p:ph idx="1"/>
          </p:nvPr>
        </p:nvSpPr>
        <p:spPr>
          <a:xfrm>
            <a:off x="142043" y="1322773"/>
            <a:ext cx="11362569" cy="4588449"/>
          </a:xfrm>
        </p:spPr>
        <p:txBody>
          <a:bodyPr>
            <a:normAutofit/>
          </a:bodyPr>
          <a:lstStyle/>
          <a:p>
            <a:r>
              <a:rPr lang="ru-RU" dirty="0"/>
              <a:t>проблема дуализма частного права – это «проблема соподчиненности и </a:t>
            </a:r>
            <a:r>
              <a:rPr lang="ru-RU" dirty="0" smtClean="0"/>
              <a:t>системной </a:t>
            </a:r>
            <a:r>
              <a:rPr lang="ru-RU" dirty="0"/>
              <a:t>принадлежности различных групп норм, регулирующих </a:t>
            </a:r>
            <a:r>
              <a:rPr lang="ru-RU" dirty="0" smtClean="0"/>
              <a:t>однородные частноправовые </a:t>
            </a:r>
            <a:r>
              <a:rPr lang="ru-RU" dirty="0"/>
              <a:t>отношения</a:t>
            </a:r>
            <a:r>
              <a:rPr lang="ru-RU" dirty="0" smtClean="0"/>
              <a:t>»</a:t>
            </a:r>
          </a:p>
          <a:p>
            <a:r>
              <a:rPr lang="ru-RU" dirty="0"/>
              <a:t>дуализм частного права объясняется </a:t>
            </a:r>
            <a:r>
              <a:rPr lang="ru-RU" dirty="0" smtClean="0"/>
              <a:t>чисто историческими </a:t>
            </a:r>
            <a:r>
              <a:rPr lang="ru-RU" dirty="0"/>
              <a:t>причинами. Он возник в Западной Европе в связи с </a:t>
            </a:r>
            <a:r>
              <a:rPr lang="ru-RU" dirty="0" smtClean="0"/>
              <a:t>потребностью </a:t>
            </a:r>
            <a:r>
              <a:rPr lang="ru-RU" dirty="0"/>
              <a:t>особого правового урегулирования коммерческих отношений </a:t>
            </a:r>
            <a:r>
              <a:rPr lang="ru-RU" dirty="0" smtClean="0"/>
              <a:t>между членами </a:t>
            </a:r>
            <a:r>
              <a:rPr lang="ru-RU" dirty="0"/>
              <a:t>купеческих гильдий.</a:t>
            </a:r>
          </a:p>
          <a:p>
            <a:r>
              <a:rPr lang="ru-RU" dirty="0"/>
              <a:t>Во Франции, Германии, Испании, Португалии, Японии, </a:t>
            </a:r>
            <a:r>
              <a:rPr lang="ru-RU" dirty="0" smtClean="0"/>
              <a:t>государствах Латинской </a:t>
            </a:r>
            <a:r>
              <a:rPr lang="ru-RU" dirty="0"/>
              <a:t>Америки и в других странах романо-германской правовой </a:t>
            </a:r>
            <a:r>
              <a:rPr lang="ru-RU" dirty="0" smtClean="0"/>
              <a:t>семьи были </a:t>
            </a:r>
            <a:r>
              <a:rPr lang="ru-RU" dirty="0"/>
              <a:t>приняты торговые кодексы</a:t>
            </a:r>
            <a:r>
              <a:rPr lang="ru-RU" dirty="0" smtClean="0"/>
              <a:t>.</a:t>
            </a:r>
          </a:p>
          <a:p>
            <a:r>
              <a:rPr lang="ru-RU" dirty="0" smtClean="0"/>
              <a:t> </a:t>
            </a:r>
            <a:r>
              <a:rPr lang="ru-RU" dirty="0"/>
              <a:t>В Англии торговое право </a:t>
            </a:r>
            <a:r>
              <a:rPr lang="ru-RU" dirty="0" smtClean="0"/>
              <a:t>постепенно растворилось </a:t>
            </a:r>
            <a:r>
              <a:rPr lang="ru-RU" dirty="0"/>
              <a:t>в общем праве и к началу XIX столетия (</a:t>
            </a:r>
            <a:r>
              <a:rPr lang="ru-RU" dirty="0" err="1"/>
              <a:t>commonlaw</a:t>
            </a:r>
            <a:r>
              <a:rPr lang="ru-RU" dirty="0"/>
              <a:t>) </a:t>
            </a:r>
            <a:r>
              <a:rPr lang="ru-RU" dirty="0" smtClean="0"/>
              <a:t>было окончательно </a:t>
            </a:r>
            <a:r>
              <a:rPr lang="ru-RU" dirty="0"/>
              <a:t>им </a:t>
            </a:r>
            <a:r>
              <a:rPr lang="ru-RU" dirty="0" smtClean="0"/>
              <a:t>поглощено</a:t>
            </a:r>
          </a:p>
          <a:p>
            <a:pPr marL="0" indent="0">
              <a:buNone/>
            </a:pPr>
            <a:endParaRPr lang="ru-RU" dirty="0" smtClean="0"/>
          </a:p>
          <a:p>
            <a:pPr marL="0" indent="0">
              <a:buNone/>
            </a:pPr>
            <a:endParaRPr lang="ru-RU" dirty="0" smtClean="0"/>
          </a:p>
          <a:p>
            <a:pPr marL="0" indent="0">
              <a:buNone/>
            </a:pPr>
            <a:endParaRPr lang="ru-RU" dirty="0"/>
          </a:p>
        </p:txBody>
      </p:sp>
    </p:spTree>
    <p:extLst>
      <p:ext uri="{BB962C8B-B14F-4D97-AF65-F5344CB8AC3E}">
        <p14:creationId xmlns:p14="http://schemas.microsoft.com/office/powerpoint/2010/main" val="2546760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624613" y="452762"/>
            <a:ext cx="10085033" cy="6001643"/>
          </a:xfrm>
          <a:prstGeom prst="rect">
            <a:avLst/>
          </a:prstGeom>
        </p:spPr>
        <p:txBody>
          <a:bodyPr wrap="square">
            <a:spAutoFit/>
          </a:bodyPr>
          <a:lstStyle/>
          <a:p>
            <a:r>
              <a:rPr lang="ru-RU" sz="2400" b="1" dirty="0" smtClean="0"/>
              <a:t>Основные причины</a:t>
            </a:r>
            <a:r>
              <a:rPr lang="ru-RU" sz="2400" b="1" dirty="0"/>
              <a:t> </a:t>
            </a:r>
            <a:r>
              <a:rPr lang="ru-RU" sz="2400" b="1" dirty="0" smtClean="0"/>
              <a:t>обособления </a:t>
            </a:r>
            <a:r>
              <a:rPr lang="ru-RU" sz="2400" b="1" dirty="0"/>
              <a:t>и формирования торгового права </a:t>
            </a:r>
            <a:r>
              <a:rPr lang="ru-RU" sz="2400" b="1" dirty="0" smtClean="0"/>
              <a:t>:</a:t>
            </a:r>
            <a:endParaRPr lang="ru-RU" sz="2400" b="1" dirty="0"/>
          </a:p>
          <a:p>
            <a:r>
              <a:rPr lang="ru-RU" sz="2400" dirty="0"/>
              <a:t>- общество имело ярко выраженную сословную структуру; купеческое</a:t>
            </a:r>
          </a:p>
          <a:p>
            <a:r>
              <a:rPr lang="ru-RU" sz="2400" dirty="0"/>
              <a:t>сословие имело свои обычаи торговых взаимоотношений (правила, </a:t>
            </a:r>
            <a:r>
              <a:rPr lang="ru-RU" sz="2400" dirty="0" smtClean="0"/>
              <a:t>которые сложились </a:t>
            </a:r>
            <a:r>
              <a:rPr lang="ru-RU" sz="2400" dirty="0"/>
              <a:t>и были приняты в деятельности купцов);</a:t>
            </a:r>
          </a:p>
          <a:p>
            <a:pPr marL="342900" indent="-342900">
              <a:buFontTx/>
              <a:buChar char="-"/>
            </a:pPr>
            <a:r>
              <a:rPr lang="ru-RU" sz="2400" dirty="0" smtClean="0"/>
              <a:t>гражданское </a:t>
            </a:r>
            <a:r>
              <a:rPr lang="ru-RU" sz="2400" dirty="0"/>
              <a:t>право во многом оказалось «неповоротливым» и не </a:t>
            </a:r>
            <a:r>
              <a:rPr lang="ru-RU" sz="2400" dirty="0" smtClean="0"/>
              <a:t>приспособленным </a:t>
            </a:r>
            <a:r>
              <a:rPr lang="ru-RU" sz="2400" dirty="0"/>
              <a:t>к условиям бурно развивающейся торгово-промышленной </a:t>
            </a:r>
            <a:r>
              <a:rPr lang="ru-RU" sz="2400" dirty="0" smtClean="0"/>
              <a:t>деятельности</a:t>
            </a:r>
            <a:r>
              <a:rPr lang="ru-RU" sz="2400" dirty="0"/>
              <a:t>, не могло справиться со своей регулятивной миссией из-за </a:t>
            </a:r>
            <a:r>
              <a:rPr lang="ru-RU" sz="2400" dirty="0" smtClean="0"/>
              <a:t>чрезмерного </a:t>
            </a:r>
            <a:r>
              <a:rPr lang="ru-RU" sz="2400" dirty="0"/>
              <a:t>формализма и </a:t>
            </a:r>
            <a:r>
              <a:rPr lang="ru-RU" sz="2400" dirty="0" smtClean="0"/>
              <a:t>консерватизма</a:t>
            </a:r>
          </a:p>
          <a:p>
            <a:pPr marL="342900" indent="-342900">
              <a:buFontTx/>
              <a:buChar char="-"/>
            </a:pPr>
            <a:endParaRPr lang="ru-RU" sz="2400" dirty="0"/>
          </a:p>
          <a:p>
            <a:r>
              <a:rPr lang="ru-RU" sz="2400" dirty="0" smtClean="0"/>
              <a:t>Торговый кодекс Франции, торговый кодекс Германии. В Нидерландах и Италии (там где произошло зарождение торгового права) отказались от торговых кодексов.</a:t>
            </a:r>
          </a:p>
        </p:txBody>
      </p:sp>
    </p:spTree>
    <p:extLst>
      <p:ext uri="{BB962C8B-B14F-4D97-AF65-F5344CB8AC3E}">
        <p14:creationId xmlns:p14="http://schemas.microsoft.com/office/powerpoint/2010/main" val="4213301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73693" y="624110"/>
            <a:ext cx="10030919" cy="538865"/>
          </a:xfrm>
        </p:spPr>
        <p:txBody>
          <a:bodyPr>
            <a:normAutofit fontScale="90000"/>
          </a:bodyPr>
          <a:lstStyle/>
          <a:p>
            <a:r>
              <a:rPr lang="ru-RU" dirty="0" smtClean="0"/>
              <a:t>Практическое значение деления права на частное и публичное</a:t>
            </a:r>
            <a:endParaRPr lang="ru-RU" dirty="0"/>
          </a:p>
        </p:txBody>
      </p:sp>
      <p:sp>
        <p:nvSpPr>
          <p:cNvPr id="3" name="Объект 2"/>
          <p:cNvSpPr>
            <a:spLocks noGrp="1"/>
          </p:cNvSpPr>
          <p:nvPr>
            <p:ph idx="1"/>
          </p:nvPr>
        </p:nvSpPr>
        <p:spPr>
          <a:xfrm>
            <a:off x="887767" y="2133600"/>
            <a:ext cx="10616845" cy="3777622"/>
          </a:xfrm>
        </p:spPr>
        <p:txBody>
          <a:bodyPr>
            <a:normAutofit fontScale="85000" lnSpcReduction="10000"/>
          </a:bodyPr>
          <a:lstStyle/>
          <a:p>
            <a:r>
              <a:rPr lang="ru-RU" dirty="0"/>
              <a:t>Практической целью разграничения частного и публичного права является определение того, </a:t>
            </a:r>
            <a:r>
              <a:rPr lang="ru-RU" i="1" dirty="0"/>
              <a:t>в какой мере участники соответствующих отношений могут проявлять автономию воли и влиять на формирование собственного правового статуса</a:t>
            </a:r>
            <a:r>
              <a:rPr lang="ru-RU" dirty="0"/>
              <a:t>, что в конечном счете определяет сферу правового регулирования. Для этого важно понимать основные принципы, на основании которых функционирует публичное и частное право. </a:t>
            </a:r>
          </a:p>
          <a:p>
            <a:r>
              <a:rPr lang="ru-RU" dirty="0"/>
              <a:t>В сфере публичного права доминируют обязывающие и запрещающие нормы, поскольку императивный метод регулирования, присущий данной сфере права, предполагает невозможность изменения ранее закрепленных уполномоченными государственными органами предписаний, правил участниками общественного отношения. В связи с этим соглашения об изменении предписаний в сфере публичного права являются недействительными и не подлежат применению. </a:t>
            </a:r>
          </a:p>
          <a:p>
            <a:r>
              <a:rPr lang="ru-RU" dirty="0"/>
              <a:t>По общему правилу налогоплательщики не вправе в одностороннем порядке или на основании заключенного с налоговым органом соглашения отказаться от обязанности по уплате или изменить размер налоговых платежей. Равным образом субъекты Российской Федерации не вправе самостоятельно устанавливать правила формирования доходов и осуществления расходов своих бюджетов. Указанные отношения входят в сферу регулирования БК РФ. </a:t>
            </a:r>
          </a:p>
          <a:p>
            <a:endParaRPr lang="ru-RU" dirty="0"/>
          </a:p>
        </p:txBody>
      </p:sp>
    </p:spTree>
    <p:extLst>
      <p:ext uri="{BB962C8B-B14F-4D97-AF65-F5344CB8AC3E}">
        <p14:creationId xmlns:p14="http://schemas.microsoft.com/office/powerpoint/2010/main" val="3647249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80225" y="781235"/>
            <a:ext cx="9650027" cy="4524315"/>
          </a:xfrm>
          <a:prstGeom prst="rect">
            <a:avLst/>
          </a:prstGeom>
        </p:spPr>
        <p:txBody>
          <a:bodyPr wrap="square">
            <a:spAutoFit/>
          </a:bodyPr>
          <a:lstStyle/>
          <a:p>
            <a:pPr algn="just"/>
            <a:r>
              <a:rPr lang="ru-RU" sz="2400" dirty="0"/>
              <a:t>для частного права, определяющим началом которого является самостоятельность, свобода субъектов в распоряжении своими правами, характерно преобладание диспозитивных норм. Такие нормы направлены на помощь участникам оборота на тот случай, если они не реализовали автономию воли и не урегулировали необходимые отношения в соглашении между собой. Тем самым частное право позволяет, с одной стороны, наилучшим образом учесть специфику отношений сторон, реализовать их автономию воли, а с другой – помочь участникам отношений, если они что-либо не предусмотрели при реализации автономии воли</a:t>
            </a:r>
          </a:p>
        </p:txBody>
      </p:sp>
    </p:spTree>
    <p:extLst>
      <p:ext uri="{BB962C8B-B14F-4D97-AF65-F5344CB8AC3E}">
        <p14:creationId xmlns:p14="http://schemas.microsoft.com/office/powerpoint/2010/main" val="78351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Конвергенция публичного и частного права</a:t>
            </a:r>
            <a:endParaRPr lang="ru-RU" dirty="0"/>
          </a:p>
        </p:txBody>
      </p:sp>
      <p:sp>
        <p:nvSpPr>
          <p:cNvPr id="3" name="Объект 2"/>
          <p:cNvSpPr>
            <a:spLocks noGrp="1"/>
          </p:cNvSpPr>
          <p:nvPr>
            <p:ph idx="1"/>
          </p:nvPr>
        </p:nvSpPr>
        <p:spPr/>
        <p:txBody>
          <a:bodyPr>
            <a:normAutofit fontScale="85000" lnSpcReduction="20000"/>
          </a:bodyPr>
          <a:lstStyle/>
          <a:p>
            <a:r>
              <a:rPr lang="ru-RU" b="1" dirty="0"/>
              <a:t>И.А. </a:t>
            </a:r>
            <a:r>
              <a:rPr lang="ru-RU" b="1" dirty="0" smtClean="0"/>
              <a:t>Покровский : </a:t>
            </a:r>
            <a:r>
              <a:rPr lang="ru-RU" dirty="0" smtClean="0"/>
              <a:t>Граница </a:t>
            </a:r>
            <a:r>
              <a:rPr lang="ru-RU" dirty="0"/>
              <a:t>между публичным и частным правом на протяжении истории далеко не всегда проходила в одном и том же месте, области одного и другого многократно менялись. То, что в одну эпоху регулировалось по началам юридической децентрализации и, следовательно, относилось к области частного права, в другую эпоху перестраивалось по типу юридической централизации и таким образом переходило в область публичного права, и наоборот</a:t>
            </a:r>
          </a:p>
          <a:p>
            <a:r>
              <a:rPr lang="ru-RU" b="1" dirty="0"/>
              <a:t>В.Ф. Яковлев, </a:t>
            </a:r>
            <a:r>
              <a:rPr lang="ru-RU" dirty="0"/>
              <a:t>без установления оптимального соотношения между частным и публичным правом сколько-нибудь совершенного механизма регулирования экономических отношений нет и быть не может</a:t>
            </a:r>
          </a:p>
          <a:p>
            <a:r>
              <a:rPr lang="ru-RU" b="1" dirty="0"/>
              <a:t>Н.М. Коршунов: </a:t>
            </a:r>
            <a:r>
              <a:rPr lang="ru-RU" dirty="0" smtClean="0"/>
              <a:t>Частное </a:t>
            </a:r>
            <a:r>
              <a:rPr lang="ru-RU" dirty="0"/>
              <a:t>и публичное право существует объективно, независимо от используемых способов его </a:t>
            </a:r>
            <a:r>
              <a:rPr lang="ru-RU" dirty="0" err="1"/>
              <a:t>институирования</a:t>
            </a:r>
            <a:r>
              <a:rPr lang="ru-RU" dirty="0"/>
              <a:t>, потому что фактически всегда существуют различные формы собственности, частные и публичные лица, институты и общественные </a:t>
            </a:r>
            <a:r>
              <a:rPr lang="ru-RU" dirty="0" smtClean="0"/>
              <a:t>отношения.</a:t>
            </a:r>
            <a:r>
              <a:rPr lang="ru-RU" b="1" dirty="0"/>
              <a:t> </a:t>
            </a:r>
            <a:r>
              <a:rPr lang="ru-RU" dirty="0" smtClean="0"/>
              <a:t>Тесная </a:t>
            </a:r>
            <a:r>
              <a:rPr lang="ru-RU" dirty="0"/>
              <a:t>связь между публичным и частным правом в рамках отдельного законодательства позволяет видеть в том и другом «две стороны одного и того же отношения». Различные комбинации их соотношения дают нам комплексные отрасли законодательства, содержащие как </a:t>
            </a:r>
            <a:r>
              <a:rPr lang="ru-RU" dirty="0" err="1"/>
              <a:t>публичноправовые</a:t>
            </a:r>
            <a:r>
              <a:rPr lang="ru-RU" dirty="0"/>
              <a:t>, так и частноправовые элементы, различные пропорции которых зависят от особенностей регулируемой сферы общественных отношений</a:t>
            </a:r>
          </a:p>
          <a:p>
            <a:endParaRPr lang="ru-RU" dirty="0"/>
          </a:p>
        </p:txBody>
      </p:sp>
    </p:spTree>
    <p:extLst>
      <p:ext uri="{BB962C8B-B14F-4D97-AF65-F5344CB8AC3E}">
        <p14:creationId xmlns:p14="http://schemas.microsoft.com/office/powerpoint/2010/main" val="315427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2898460" cy="2614411"/>
          </a:xfrm>
        </p:spPr>
      </p:pic>
      <p:sp>
        <p:nvSpPr>
          <p:cNvPr id="5" name="Прямоугольник 4"/>
          <p:cNvSpPr/>
          <p:nvPr/>
        </p:nvSpPr>
        <p:spPr>
          <a:xfrm>
            <a:off x="3228303" y="2780282"/>
            <a:ext cx="8671775" cy="523220"/>
          </a:xfrm>
          <a:prstGeom prst="rect">
            <a:avLst/>
          </a:prstGeom>
        </p:spPr>
        <p:txBody>
          <a:bodyPr wrap="square">
            <a:spAutoFit/>
          </a:bodyPr>
          <a:lstStyle/>
          <a:p>
            <a:r>
              <a:rPr lang="ru-RU" sz="2800" dirty="0" smtClean="0"/>
              <a:t>.</a:t>
            </a:r>
            <a:endParaRPr lang="ru-RU" sz="2800" dirty="0"/>
          </a:p>
        </p:txBody>
      </p:sp>
      <p:sp>
        <p:nvSpPr>
          <p:cNvPr id="2" name="Прямоугольник 1"/>
          <p:cNvSpPr/>
          <p:nvPr/>
        </p:nvSpPr>
        <p:spPr>
          <a:xfrm>
            <a:off x="2823099" y="230819"/>
            <a:ext cx="8726750" cy="5262979"/>
          </a:xfrm>
          <a:prstGeom prst="rect">
            <a:avLst/>
          </a:prstGeom>
        </p:spPr>
        <p:txBody>
          <a:bodyPr wrap="square">
            <a:spAutoFit/>
          </a:bodyPr>
          <a:lstStyle/>
          <a:p>
            <a:pPr algn="just"/>
            <a:r>
              <a:rPr lang="ru-RU" sz="2800" dirty="0" smtClean="0"/>
              <a:t>Дисциплина </a:t>
            </a:r>
            <a:r>
              <a:rPr lang="ru-RU" sz="2800" b="1" dirty="0"/>
              <a:t>«Актуальные проблемы гражданского права» </a:t>
            </a:r>
            <a:r>
              <a:rPr lang="ru-RU" sz="2800" dirty="0" smtClean="0"/>
              <a:t>представляет </a:t>
            </a:r>
            <a:r>
              <a:rPr lang="ru-RU" sz="2800" dirty="0"/>
              <a:t>собой систему знаний о существующих проблемах гражданского права как фундаментальной науки, имеющей методологическое значение для всех отраслей смежных дисциплин.</a:t>
            </a:r>
          </a:p>
          <a:p>
            <a:pPr algn="just"/>
            <a:r>
              <a:rPr lang="ru-RU" sz="2800" dirty="0"/>
              <a:t> </a:t>
            </a:r>
            <a:r>
              <a:rPr lang="ru-RU" sz="2800" b="1" dirty="0"/>
              <a:t>Цель курса </a:t>
            </a:r>
            <a:r>
              <a:rPr lang="ru-RU" sz="2800" dirty="0" smtClean="0"/>
              <a:t>- углубление </a:t>
            </a:r>
            <a:r>
              <a:rPr lang="ru-RU" sz="2800" dirty="0"/>
              <a:t>и </a:t>
            </a:r>
            <a:r>
              <a:rPr lang="ru-RU" sz="2800" dirty="0" smtClean="0"/>
              <a:t>закрепление </a:t>
            </a:r>
            <a:r>
              <a:rPr lang="ru-RU" sz="2800" dirty="0"/>
              <a:t>знаний, полученных при изучении полного курса гражданского права, а также получение дополнительных правовых знаний по современным проблемам гражданского права</a:t>
            </a:r>
            <a:r>
              <a:rPr lang="ru-RU" sz="2800" dirty="0" smtClean="0"/>
              <a:t>.</a:t>
            </a:r>
            <a:endParaRPr lang="ru-RU" sz="2800" dirty="0"/>
          </a:p>
        </p:txBody>
      </p:sp>
    </p:spTree>
    <p:extLst>
      <p:ext uri="{BB962C8B-B14F-4D97-AF65-F5344CB8AC3E}">
        <p14:creationId xmlns:p14="http://schemas.microsoft.com/office/powerpoint/2010/main" val="64659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24435" y="1198485"/>
            <a:ext cx="8149701" cy="4770537"/>
          </a:xfrm>
          <a:prstGeom prst="rect">
            <a:avLst/>
          </a:prstGeom>
        </p:spPr>
        <p:txBody>
          <a:bodyPr wrap="square">
            <a:spAutoFit/>
          </a:bodyPr>
          <a:lstStyle/>
          <a:p>
            <a:pPr algn="just"/>
            <a:r>
              <a:rPr lang="ru-RU" sz="2000" dirty="0" smtClean="0"/>
              <a:t>1.Гражданское </a:t>
            </a:r>
            <a:r>
              <a:rPr lang="ru-RU" sz="2000" dirty="0"/>
              <a:t>право не может существовать без императивных норм. Дело в том, что автономия воли может быть реализована только в рамках очерченного законодателем круга отношений. Границы этого круга устанавливаются именно за счет императивных норм. Они определяют </a:t>
            </a:r>
            <a:r>
              <a:rPr lang="ru-RU" sz="2000" dirty="0" err="1"/>
              <a:t>правосубъектность</a:t>
            </a:r>
            <a:r>
              <a:rPr lang="ru-RU" sz="2000" dirty="0"/>
              <a:t> участников, виды объектов права, основания возникновения гражданских прав (особенно актуально это для вещных прав), способы защиты и т.д. </a:t>
            </a:r>
          </a:p>
          <a:p>
            <a:pPr algn="just"/>
            <a:r>
              <a:rPr lang="ru-RU" sz="2000" dirty="0" smtClean="0"/>
              <a:t>2.Важно </a:t>
            </a:r>
            <a:r>
              <a:rPr lang="ru-RU" sz="2000" dirty="0"/>
              <a:t>понимать, что едва ли возможно провести жесткое разграничение частного и публичного права. Принципы и методы регулирования со временем перетекают из одной области в другую, что приводит к образованию смешанных сфер, где подчас довольно сложно различить, с чем приходится </a:t>
            </a:r>
            <a:r>
              <a:rPr lang="ru-RU" sz="2400" dirty="0"/>
              <a:t>иметь дело – с частным или публичным. </a:t>
            </a:r>
          </a:p>
        </p:txBody>
      </p:sp>
      <p:pic>
        <p:nvPicPr>
          <p:cNvPr id="3" name="Объект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746" y="585926"/>
            <a:ext cx="2503503" cy="5024762"/>
          </a:xfrm>
          <a:prstGeom prst="rect">
            <a:avLst/>
          </a:prstGeom>
        </p:spPr>
      </p:pic>
    </p:spTree>
    <p:extLst>
      <p:ext uri="{BB962C8B-B14F-4D97-AF65-F5344CB8AC3E}">
        <p14:creationId xmlns:p14="http://schemas.microsoft.com/office/powerpoint/2010/main" val="2665731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96140" y="577050"/>
            <a:ext cx="7847860" cy="369332"/>
          </a:xfrm>
          <a:prstGeom prst="rect">
            <a:avLst/>
          </a:prstGeom>
        </p:spPr>
        <p:txBody>
          <a:bodyPr wrap="square">
            <a:spAutoFit/>
          </a:bodyPr>
          <a:lstStyle/>
          <a:p>
            <a:r>
              <a:rPr lang="ru-RU" dirty="0" smtClean="0"/>
              <a:t> </a:t>
            </a:r>
            <a:endParaRPr lang="ru-RU" dirty="0"/>
          </a:p>
        </p:txBody>
      </p:sp>
      <p:sp>
        <p:nvSpPr>
          <p:cNvPr id="3" name="Прямоугольник 2"/>
          <p:cNvSpPr/>
          <p:nvPr/>
        </p:nvSpPr>
        <p:spPr>
          <a:xfrm>
            <a:off x="3870664" y="1242874"/>
            <a:ext cx="7865615" cy="5078313"/>
          </a:xfrm>
          <a:prstGeom prst="rect">
            <a:avLst/>
          </a:prstGeom>
        </p:spPr>
        <p:txBody>
          <a:bodyPr wrap="square">
            <a:spAutoFit/>
          </a:bodyPr>
          <a:lstStyle/>
          <a:p>
            <a:r>
              <a:rPr lang="ru-RU" dirty="0" smtClean="0"/>
              <a:t>3.В </a:t>
            </a:r>
            <a:r>
              <a:rPr lang="ru-RU" dirty="0"/>
              <a:t>сфере публично-правового регулирования отношения могут возникать по воле частных лиц. </a:t>
            </a:r>
            <a:endParaRPr lang="ru-RU" dirty="0" smtClean="0"/>
          </a:p>
          <a:p>
            <a:r>
              <a:rPr lang="ru-RU" dirty="0" smtClean="0"/>
              <a:t>Например</a:t>
            </a:r>
            <a:r>
              <a:rPr lang="ru-RU" dirty="0"/>
              <a:t>, в соответствии с действующим законодательством предусмотрено получение различного рода разрешений (лицензий) на осуществление той или иной деятельности. Инициатива по получению разрешения на строительство принадлежит застройщикам; равным образом лицо, которое собирается приобрести, хранить, носить, экспонировать или коллекционировать оружие, должно получить соответствующую лицензию. </a:t>
            </a:r>
            <a:endParaRPr lang="ru-RU" dirty="0" smtClean="0"/>
          </a:p>
          <a:p>
            <a:r>
              <a:rPr lang="ru-RU" dirty="0" smtClean="0"/>
              <a:t>4. Государственно-частное партнерство </a:t>
            </a:r>
            <a:r>
              <a:rPr lang="ru-RU" dirty="0"/>
              <a:t>(ГЧП) </a:t>
            </a:r>
            <a:r>
              <a:rPr lang="ru-RU" dirty="0" smtClean="0"/>
              <a:t>- «...</a:t>
            </a:r>
            <a:r>
              <a:rPr lang="ru-RU" dirty="0"/>
              <a:t>любые официальные отношения или договоренности на фиксированный или неограниченный период времени между государственными и частными участниками, в котором обе стороны взаимодействуют в процессе принятия решения и </a:t>
            </a:r>
            <a:r>
              <a:rPr lang="ru-RU" dirty="0" err="1"/>
              <a:t>соинвестируют</a:t>
            </a:r>
            <a:r>
              <a:rPr lang="ru-RU" dirty="0"/>
              <a:t> ограниченные ресурсы, такие как деньги, персонал, оборудование и информацию, для достижения конкретных целей в определенной области. </a:t>
            </a:r>
          </a:p>
        </p:txBody>
      </p:sp>
      <p:pic>
        <p:nvPicPr>
          <p:cNvPr id="4" name="Объект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746" y="585926"/>
            <a:ext cx="2503503" cy="5024762"/>
          </a:xfrm>
          <a:prstGeom prst="rect">
            <a:avLst/>
          </a:prstGeom>
        </p:spPr>
      </p:pic>
    </p:spTree>
    <p:extLst>
      <p:ext uri="{BB962C8B-B14F-4D97-AF65-F5344CB8AC3E}">
        <p14:creationId xmlns:p14="http://schemas.microsoft.com/office/powerpoint/2010/main" val="3160440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36847" y="1003177"/>
            <a:ext cx="11105965" cy="4247317"/>
          </a:xfrm>
          <a:prstGeom prst="rect">
            <a:avLst/>
          </a:prstGeom>
        </p:spPr>
        <p:txBody>
          <a:bodyPr wrap="square">
            <a:spAutoFit/>
          </a:bodyPr>
          <a:lstStyle/>
          <a:p>
            <a:r>
              <a:rPr lang="ru-RU" dirty="0" smtClean="0"/>
              <a:t>5.Федеральный закон </a:t>
            </a:r>
            <a:r>
              <a:rPr lang="ru-RU" dirty="0"/>
              <a:t>от 31 декабря 2014 г. № 488-ФЗ «О промышленной политике в Российской Федерации». По специальному инвестиционному контракту одна сторона – инвестор в предусмотренный этим контрактом срок своими силами или с привлечением иных лиц обязуется создать либо модернизировать и (или) освоить производство промышленной продукции на территории Российской Федерации, на континентальном шельфе Российской Федерации, в исключительной экономической зоне Российской Федерации, а другая сторона – Российская Федерация или субъект Российской Федерации в течение такого срока обязуется осуществлять меры стимулирования деятельности в сфере промышленности, предусмотренные законодательством Российской Федерации или законодательством субъекта Российской Федерации в момент заключения специального инвестиционного контракта</a:t>
            </a:r>
            <a:r>
              <a:rPr lang="ru-RU" dirty="0" smtClean="0"/>
              <a:t>.</a:t>
            </a:r>
          </a:p>
          <a:p>
            <a:r>
              <a:rPr lang="ru-RU" dirty="0" smtClean="0"/>
              <a:t> </a:t>
            </a:r>
            <a:r>
              <a:rPr lang="ru-RU" dirty="0"/>
              <a:t>На первый взгляд такое соглашение представляет собой гражданско-правовой договор. Однако внедрение контрактов подобного рода служит исключительно публичным интересам. В связи с этим на практике всегда возникают вопросы, какие правила необходимо применять к указанным соглашениям </a:t>
            </a:r>
          </a:p>
        </p:txBody>
      </p:sp>
    </p:spTree>
    <p:extLst>
      <p:ext uri="{BB962C8B-B14F-4D97-AF65-F5344CB8AC3E}">
        <p14:creationId xmlns:p14="http://schemas.microsoft.com/office/powerpoint/2010/main" val="3267238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94299" y="310718"/>
            <a:ext cx="10715347" cy="6463308"/>
          </a:xfrm>
          <a:prstGeom prst="rect">
            <a:avLst/>
          </a:prstGeom>
        </p:spPr>
        <p:txBody>
          <a:bodyPr wrap="square">
            <a:spAutoFit/>
          </a:bodyPr>
          <a:lstStyle/>
          <a:p>
            <a:r>
              <a:rPr lang="ru-RU" dirty="0" smtClean="0"/>
              <a:t>6.БК </a:t>
            </a:r>
            <a:r>
              <a:rPr lang="ru-RU" dirty="0"/>
              <a:t>РФ предусматривается возможность выдачи публично-правовым образованием бюджетных денежных средств на возвратной и возмездной основах юридическому лицу (бюджетный кредит). Несмотря на то что понятие и основные условия данного кредитования изложены в БК РФ, к правоотношениям сторон, вытекающим из договора о предоставлении бюджетного кредита, применяется гражданское законодательство. ВАС РФ обосновал указанную позицию тем, что данные отношения носят гражданско-правовой характер и не основаны на административном или ином властном подчинении одной стороны другой. При этом Суд указал, что к публично-правовым образованиям нормы ГК РФ, определяющие участие юридических лиц в отношениях, регулируемых гражданским законодательством, применяются, если иное не вытекает из закона или особенностей данных субъектов (п. 2 ст. 124 ГК РФ). БК РФ не содержит положений, исключающих распространение исковой давности на рассматриваемые отношения (ст. 208 ГК РФ) (п. 9 постановления Пленума ВАС РФ от 22 июня 2006 г. № 23 «О некоторых вопросах применения арбитражными судами норм Бюджетного кодекса Российской Федерации</a:t>
            </a:r>
            <a:r>
              <a:rPr lang="ru-RU" dirty="0" smtClean="0"/>
              <a:t>»). </a:t>
            </a:r>
            <a:endParaRPr lang="ru-RU" dirty="0"/>
          </a:p>
          <a:p>
            <a:r>
              <a:rPr lang="ru-RU" dirty="0" smtClean="0"/>
              <a:t>В </a:t>
            </a:r>
            <a:r>
              <a:rPr lang="ru-RU" dirty="0"/>
              <a:t>отсутствие субсидиарного применения норм гражданского законодательства при предоставлении бюджетного кредита возникает множество пробелов. Речь идет об определении мер ответственности при нарушении сторонами принятых на себя обязательств, порядка защиты нарушенных прав, момента возникновения обязательств, а также оснований недействительности соглашения о предоставлении бюджетного кредита. Субсидиарное применение норм ГК РФ позволяет восполнить указанные пробелы </a:t>
            </a:r>
            <a:endParaRPr lang="ru-RU" dirty="0" smtClean="0"/>
          </a:p>
          <a:p>
            <a:endParaRPr lang="ru-RU" dirty="0"/>
          </a:p>
        </p:txBody>
      </p:sp>
    </p:spTree>
    <p:extLst>
      <p:ext uri="{BB962C8B-B14F-4D97-AF65-F5344CB8AC3E}">
        <p14:creationId xmlns:p14="http://schemas.microsoft.com/office/powerpoint/2010/main" val="916899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98485" y="257452"/>
            <a:ext cx="10697593" cy="4801314"/>
          </a:xfrm>
          <a:prstGeom prst="rect">
            <a:avLst/>
          </a:prstGeom>
        </p:spPr>
        <p:txBody>
          <a:bodyPr wrap="square">
            <a:spAutoFit/>
          </a:bodyPr>
          <a:lstStyle/>
          <a:p>
            <a:r>
              <a:rPr lang="ru-RU" dirty="0" smtClean="0"/>
              <a:t>7.Регулировании </a:t>
            </a:r>
            <a:r>
              <a:rPr lang="ru-RU" dirty="0"/>
              <a:t>операций по счетам бюджетов различных уровней учреждениями Банка России. Определение правовой модели регулирования соответствующих отношений как публично-правовой означает, что обязательства сторон по договору банковского счета основываются не на договоре, а непосредственно на законе, который не позволяет банку и его клиентам по своему усмотрению устанавливать обязательства и определять их содержание. В практической плоскости это приводит к тому, что обслуживание счетов бюджетов учреждениями Банка России начинает отличаться от обслуживания данных счетов кредитными организациями, причем в худшую сторону. В частности, Банк России не осуществляет клиентские операции в иностранной валюте, расчеты по муниципальным ценным бумагам, не занимается инкассацией денежных средств (постановление КС РФ от 17 июня 2004 г. № 12-П «По делу о проверке конституционности пункта 2 статьи 155, пунктов 2 и 3 статьи 156 и абзаца двадцать второго статьи 283 Бюджетного кодекса Российской Федерации в связи с запросами Администрации Санкт-Петербурга, Законодательного собрания Красноярского края, Красноярского краевого суда и Арбитражного суда Республики Хакасия»). Поэтому единственно возможной моделью правового регулирования отношений по банковскому обслуживанию счетов бюджетов является модель гражданско-правового договора</a:t>
            </a:r>
          </a:p>
        </p:txBody>
      </p:sp>
    </p:spTree>
    <p:extLst>
      <p:ext uri="{BB962C8B-B14F-4D97-AF65-F5344CB8AC3E}">
        <p14:creationId xmlns:p14="http://schemas.microsoft.com/office/powerpoint/2010/main" val="1057661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54929" y="624110"/>
            <a:ext cx="9249684" cy="778562"/>
          </a:xfrm>
        </p:spPr>
        <p:txBody>
          <a:bodyPr>
            <a:normAutofit/>
          </a:bodyPr>
          <a:lstStyle/>
          <a:p>
            <a:r>
              <a:rPr lang="ru-RU" sz="2000" b="1" dirty="0"/>
              <a:t>ПРОБЛЕМЫ ОПРЕДЕЛЕНИЯ ПРЕДМЕТА </a:t>
            </a:r>
            <a:r>
              <a:rPr lang="ru-RU" sz="2000" dirty="0"/>
              <a:t/>
            </a:r>
            <a:br>
              <a:rPr lang="ru-RU" sz="2000" dirty="0"/>
            </a:br>
            <a:r>
              <a:rPr lang="ru-RU" sz="2000" b="1" dirty="0"/>
              <a:t>И МЕТОДА ГРАЖДАНСКО-ПРАВОВОГО РЕГУЛИРОВАНИЯ </a:t>
            </a:r>
            <a:endParaRPr lang="ru-RU" sz="2000" dirty="0"/>
          </a:p>
        </p:txBody>
      </p:sp>
      <p:sp>
        <p:nvSpPr>
          <p:cNvPr id="3" name="Объект 2"/>
          <p:cNvSpPr>
            <a:spLocks noGrp="1"/>
          </p:cNvSpPr>
          <p:nvPr>
            <p:ph idx="1"/>
          </p:nvPr>
        </p:nvSpPr>
        <p:spPr>
          <a:xfrm>
            <a:off x="1807977" y="1645329"/>
            <a:ext cx="8915400" cy="3777622"/>
          </a:xfrm>
        </p:spPr>
        <p:txBody>
          <a:bodyPr>
            <a:normAutofit lnSpcReduction="10000"/>
          </a:bodyPr>
          <a:lstStyle/>
          <a:p>
            <a:r>
              <a:rPr lang="ru-RU" dirty="0"/>
              <a:t>Идеологом разработки «предмета права» стал Евгений </a:t>
            </a:r>
            <a:r>
              <a:rPr lang="ru-RU" dirty="0" err="1"/>
              <a:t>Брониславович</a:t>
            </a:r>
            <a:r>
              <a:rPr lang="ru-RU" dirty="0"/>
              <a:t> Пашуканис. С 1924 по 1931 г. он последовательно развивал идею об особенном предмете советского права </a:t>
            </a:r>
            <a:endParaRPr lang="ru-RU" dirty="0" smtClean="0"/>
          </a:p>
          <a:p>
            <a:r>
              <a:rPr lang="ru-RU" dirty="0"/>
              <a:t>Дифференциация права по предмету </a:t>
            </a:r>
            <a:r>
              <a:rPr lang="ru-RU" dirty="0" smtClean="0"/>
              <a:t>дала возможность применять </a:t>
            </a:r>
            <a:r>
              <a:rPr lang="ru-RU" dirty="0"/>
              <a:t>категорию предмета для обособления структурных единиц в рамках отраслей права. </a:t>
            </a:r>
            <a:endParaRPr lang="ru-RU" dirty="0" smtClean="0"/>
          </a:p>
          <a:p>
            <a:r>
              <a:rPr lang="ru-RU" dirty="0"/>
              <a:t>категория предмета идеально подходит для разделения правовых институтов на составляющие, если в них есть хоть какое-то различие. Это привело, в частности, к появлению трудового и семейного права </a:t>
            </a:r>
            <a:endParaRPr lang="ru-RU" dirty="0" smtClean="0"/>
          </a:p>
          <a:p>
            <a:r>
              <a:rPr lang="ru-RU" dirty="0"/>
              <a:t>Единство названных частей частного права можно продемонстрировать на примере Германии. ГГУ включает в себя регулирование как </a:t>
            </a:r>
            <a:r>
              <a:rPr lang="ru-RU" dirty="0" smtClean="0"/>
              <a:t>трудо</a:t>
            </a:r>
            <a:r>
              <a:rPr lang="ru-RU" dirty="0"/>
              <a:t>вых, так и семейных отношений. Аналогичного решения придерживается и французский правопорядок. </a:t>
            </a:r>
          </a:p>
        </p:txBody>
      </p:sp>
    </p:spTree>
    <p:extLst>
      <p:ext uri="{BB962C8B-B14F-4D97-AF65-F5344CB8AC3E}">
        <p14:creationId xmlns:p14="http://schemas.microsoft.com/office/powerpoint/2010/main" val="906556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26959" y="479394"/>
            <a:ext cx="9809825" cy="4801314"/>
          </a:xfrm>
          <a:prstGeom prst="rect">
            <a:avLst/>
          </a:prstGeom>
        </p:spPr>
        <p:txBody>
          <a:bodyPr wrap="square">
            <a:spAutoFit/>
          </a:bodyPr>
          <a:lstStyle/>
          <a:p>
            <a:r>
              <a:rPr lang="ru-RU" dirty="0"/>
              <a:t>В качестве альтернативного подхода к разделению правовых правил был избран </a:t>
            </a:r>
            <a:r>
              <a:rPr lang="ru-RU" b="1" dirty="0"/>
              <a:t>метод правового регулирования</a:t>
            </a:r>
            <a:r>
              <a:rPr lang="ru-RU" dirty="0"/>
              <a:t>, описывающий то, каким образом оно осуществляется (дозволение, запрещение, </a:t>
            </a:r>
            <a:r>
              <a:rPr lang="ru-RU" dirty="0" err="1"/>
              <a:t>обязывание</a:t>
            </a:r>
            <a:r>
              <a:rPr lang="ru-RU" dirty="0" smtClean="0"/>
              <a:t>).</a:t>
            </a:r>
          </a:p>
          <a:p>
            <a:r>
              <a:rPr lang="ru-RU" dirty="0" smtClean="0"/>
              <a:t> </a:t>
            </a:r>
            <a:r>
              <a:rPr lang="ru-RU" i="1" dirty="0"/>
              <a:t>Выделение метода гражданско-правового регулирования привело к формулированию двух подходов к обособлению правовых норм</a:t>
            </a:r>
            <a:r>
              <a:rPr lang="ru-RU" dirty="0"/>
              <a:t>: </a:t>
            </a:r>
          </a:p>
          <a:p>
            <a:r>
              <a:rPr lang="ru-RU" dirty="0"/>
              <a:t>– по содержанию регулируемых отношений (материальный критерий); </a:t>
            </a:r>
          </a:p>
          <a:p>
            <a:r>
              <a:rPr lang="ru-RU" dirty="0"/>
              <a:t>– по способу регулирования правоотношений (формальный критерий). </a:t>
            </a:r>
          </a:p>
          <a:p>
            <a:r>
              <a:rPr lang="ru-RU" dirty="0"/>
              <a:t>Категория метода, в отличие от категории предмета, давала возможность произвести действительное разграничение гражданского права с иными нормами законодательства. В сущности, метод позволял обособить гражданское право от публичного </a:t>
            </a:r>
            <a:r>
              <a:rPr lang="ru-RU" dirty="0" smtClean="0"/>
              <a:t>права. </a:t>
            </a:r>
          </a:p>
          <a:p>
            <a:r>
              <a:rPr lang="ru-RU" dirty="0" smtClean="0"/>
              <a:t>В </a:t>
            </a:r>
            <a:r>
              <a:rPr lang="ru-RU" dirty="0"/>
              <a:t>дальнейшем они продолжили совместное </a:t>
            </a:r>
            <a:r>
              <a:rPr lang="ru-RU" dirty="0" smtClean="0"/>
              <a:t>существова</a:t>
            </a:r>
            <a:r>
              <a:rPr lang="ru-RU" dirty="0"/>
              <a:t>ние, несмотря на то что по сути они являются взаимоисключающими подходами к пониманию гражданского права. </a:t>
            </a:r>
          </a:p>
          <a:p>
            <a:r>
              <a:rPr lang="ru-RU" dirty="0"/>
              <a:t>Конкуренция между предметом и методом показала, где должна проходить демаркационная линия частного и публичного, поставив точку в длительном споре материальной и формальной теорий. </a:t>
            </a:r>
          </a:p>
        </p:txBody>
      </p:sp>
    </p:spTree>
    <p:extLst>
      <p:ext uri="{BB962C8B-B14F-4D97-AF65-F5344CB8AC3E}">
        <p14:creationId xmlns:p14="http://schemas.microsoft.com/office/powerpoint/2010/main" val="3375628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22269" y="624110"/>
            <a:ext cx="9782344" cy="663152"/>
          </a:xfrm>
        </p:spPr>
        <p:txBody>
          <a:bodyPr/>
          <a:lstStyle/>
          <a:p>
            <a:r>
              <a:rPr lang="ru-RU" b="1" dirty="0"/>
              <a:t>Предмет гражданского права </a:t>
            </a:r>
            <a:endParaRPr lang="ru-RU" dirty="0"/>
          </a:p>
        </p:txBody>
      </p:sp>
      <p:sp>
        <p:nvSpPr>
          <p:cNvPr id="3" name="Объект 2"/>
          <p:cNvSpPr>
            <a:spLocks noGrp="1"/>
          </p:cNvSpPr>
          <p:nvPr>
            <p:ph idx="1"/>
          </p:nvPr>
        </p:nvSpPr>
        <p:spPr>
          <a:xfrm>
            <a:off x="1420427" y="1447060"/>
            <a:ext cx="10084185" cy="4464162"/>
          </a:xfrm>
        </p:spPr>
        <p:txBody>
          <a:bodyPr>
            <a:normAutofit/>
          </a:bodyPr>
          <a:lstStyle/>
          <a:p>
            <a:r>
              <a:rPr lang="ru-RU" sz="2400" dirty="0"/>
              <a:t>Предмет гражданского права определяется посредством установления сферы его правового регулирования. </a:t>
            </a:r>
            <a:endParaRPr lang="ru-RU" sz="2400" dirty="0" smtClean="0"/>
          </a:p>
          <a:p>
            <a:r>
              <a:rPr lang="ru-RU" sz="2400" dirty="0"/>
              <a:t>Указанный подход позволяет зафиксировать </a:t>
            </a:r>
            <a:r>
              <a:rPr lang="ru-RU" sz="2400" dirty="0" smtClean="0"/>
              <a:t>:</a:t>
            </a:r>
          </a:p>
          <a:p>
            <a:pPr marL="0" indent="0">
              <a:buNone/>
            </a:pPr>
            <a:r>
              <a:rPr lang="ru-RU" sz="2400" dirty="0" smtClean="0"/>
              <a:t>1.содержание </a:t>
            </a:r>
            <a:r>
              <a:rPr lang="ru-RU" sz="2400" dirty="0"/>
              <a:t>гражданских </a:t>
            </a:r>
            <a:r>
              <a:rPr lang="ru-RU" sz="2400" dirty="0" smtClean="0"/>
              <a:t>правоотношений</a:t>
            </a:r>
          </a:p>
          <a:p>
            <a:pPr marL="0" indent="0">
              <a:buNone/>
            </a:pPr>
            <a:r>
              <a:rPr lang="ru-RU" sz="2400" dirty="0" smtClean="0"/>
              <a:t>2. границы</a:t>
            </a:r>
            <a:r>
              <a:rPr lang="ru-RU" sz="2400" dirty="0"/>
              <a:t>: где правоотношения заканчиваются и начинаются отношения, не попадающие в сферу гражданско-правового регулирования</a:t>
            </a:r>
            <a:r>
              <a:rPr lang="ru-RU" sz="2400" dirty="0" smtClean="0"/>
              <a:t>.</a:t>
            </a:r>
          </a:p>
          <a:p>
            <a:pPr marL="0" indent="0">
              <a:buNone/>
            </a:pPr>
            <a:r>
              <a:rPr lang="ru-RU" sz="2400" dirty="0" smtClean="0"/>
              <a:t> </a:t>
            </a:r>
            <a:endParaRPr lang="ru-RU" sz="2400" dirty="0"/>
          </a:p>
        </p:txBody>
      </p:sp>
    </p:spTree>
    <p:extLst>
      <p:ext uri="{BB962C8B-B14F-4D97-AF65-F5344CB8AC3E}">
        <p14:creationId xmlns:p14="http://schemas.microsoft.com/office/powerpoint/2010/main" val="1358265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73189" y="650743"/>
            <a:ext cx="9631424" cy="583253"/>
          </a:xfrm>
        </p:spPr>
        <p:txBody>
          <a:bodyPr>
            <a:normAutofit fontScale="90000"/>
          </a:bodyPr>
          <a:lstStyle/>
          <a:p>
            <a:r>
              <a:rPr lang="ru-RU" dirty="0" smtClean="0"/>
              <a:t>Предмет гражданского права</a:t>
            </a:r>
            <a:endParaRPr lang="ru-RU" dirty="0"/>
          </a:p>
        </p:txBody>
      </p:sp>
      <p:sp>
        <p:nvSpPr>
          <p:cNvPr id="3" name="Объект 2"/>
          <p:cNvSpPr>
            <a:spLocks noGrp="1"/>
          </p:cNvSpPr>
          <p:nvPr>
            <p:ph idx="1"/>
          </p:nvPr>
        </p:nvSpPr>
        <p:spPr>
          <a:xfrm>
            <a:off x="1562470" y="1358283"/>
            <a:ext cx="9942142" cy="4552939"/>
          </a:xfrm>
        </p:spPr>
        <p:txBody>
          <a:bodyPr>
            <a:normAutofit lnSpcReduction="10000"/>
          </a:bodyPr>
          <a:lstStyle/>
          <a:p>
            <a:r>
              <a:rPr lang="ru-RU" b="1" dirty="0" smtClean="0"/>
              <a:t>Предмет</a:t>
            </a:r>
            <a:r>
              <a:rPr lang="ru-RU" dirty="0" smtClean="0"/>
              <a:t> </a:t>
            </a:r>
            <a:r>
              <a:rPr lang="ru-RU" dirty="0"/>
              <a:t>гражданского права </a:t>
            </a:r>
            <a:r>
              <a:rPr lang="ru-RU" dirty="0" smtClean="0"/>
              <a:t>-имущественные </a:t>
            </a:r>
            <a:r>
              <a:rPr lang="ru-RU" dirty="0"/>
              <a:t>и неимущественные отношения, закрепляющие принадлежность определенных благ за конкретными субъектами и оформляющие гражданский оборот по поводу указанных благ. </a:t>
            </a:r>
            <a:endParaRPr lang="ru-RU" dirty="0" smtClean="0"/>
          </a:p>
          <a:p>
            <a:r>
              <a:rPr lang="ru-RU" dirty="0" smtClean="0"/>
              <a:t>Имущественные правоотношения.</a:t>
            </a:r>
            <a:r>
              <a:rPr lang="ru-RU" dirty="0"/>
              <a:t> </a:t>
            </a:r>
            <a:r>
              <a:rPr lang="ru-RU" dirty="0" smtClean="0"/>
              <a:t>При </a:t>
            </a:r>
            <a:r>
              <a:rPr lang="ru-RU" dirty="0"/>
              <a:t>определении имущественных отношений могут быть использованы два подхода – экономический и юридический. </a:t>
            </a:r>
            <a:endParaRPr lang="ru-RU" dirty="0" smtClean="0"/>
          </a:p>
          <a:p>
            <a:pPr marL="0" indent="0">
              <a:buNone/>
            </a:pPr>
            <a:r>
              <a:rPr lang="ru-RU" i="1" dirty="0" smtClean="0"/>
              <a:t>1.экономический подход</a:t>
            </a:r>
            <a:r>
              <a:rPr lang="ru-RU" dirty="0" smtClean="0"/>
              <a:t>, </a:t>
            </a:r>
            <a:r>
              <a:rPr lang="ru-RU" dirty="0"/>
              <a:t>имущественными признаются конкретные экономические отношения, которые складываются между лицами по поводу материальных благ (сторонники подхода – Д.М. Генкин, Ю.К. Толстой, О.А. Красавчиков, М.И. Бару). </a:t>
            </a:r>
            <a:endParaRPr lang="ru-RU" dirty="0" smtClean="0"/>
          </a:p>
          <a:p>
            <a:pPr marL="0" indent="0">
              <a:buNone/>
            </a:pPr>
            <a:r>
              <a:rPr lang="ru-RU" i="1" dirty="0" smtClean="0"/>
              <a:t>2.юридический подход</a:t>
            </a:r>
            <a:r>
              <a:rPr lang="ru-RU" dirty="0" smtClean="0"/>
              <a:t>, </a:t>
            </a:r>
            <a:r>
              <a:rPr lang="ru-RU" dirty="0"/>
              <a:t>имущественные отношения – это социальные связи, которые возникают в результате владения, пользования и распоряжения вещами или вследствие наступления иных юридических фактов и влекут за собой признание или закрепление прав на указанные объекты за определенными лицами либо переход данных объектов от одних лиц к другим (сторонник подхода – В.И. Корецкий). </a:t>
            </a:r>
          </a:p>
        </p:txBody>
      </p:sp>
    </p:spTree>
    <p:extLst>
      <p:ext uri="{BB962C8B-B14F-4D97-AF65-F5344CB8AC3E}">
        <p14:creationId xmlns:p14="http://schemas.microsoft.com/office/powerpoint/2010/main" val="1614512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473693" y="248574"/>
            <a:ext cx="10440140" cy="6186309"/>
          </a:xfrm>
          <a:prstGeom prst="rect">
            <a:avLst/>
          </a:prstGeom>
        </p:spPr>
        <p:txBody>
          <a:bodyPr wrap="square">
            <a:spAutoFit/>
          </a:bodyPr>
          <a:lstStyle/>
          <a:p>
            <a:r>
              <a:rPr lang="ru-RU" b="1" dirty="0" smtClean="0"/>
              <a:t>Экономический подход</a:t>
            </a:r>
          </a:p>
          <a:p>
            <a:r>
              <a:rPr lang="ru-RU" dirty="0" smtClean="0"/>
              <a:t>Важной </a:t>
            </a:r>
            <a:r>
              <a:rPr lang="ru-RU" dirty="0"/>
              <a:t>характеристикой таких отношений является определение стоимости тех материальных благ, по поводу которого они возникли . Поскольку  в гражданском праве под благами понимаются не только объекты, имеющие форму товара, но и права, то принято различать </a:t>
            </a:r>
            <a:r>
              <a:rPr lang="ru-RU" b="1" dirty="0"/>
              <a:t>цену того или иного права </a:t>
            </a:r>
            <a:r>
              <a:rPr lang="ru-RU" dirty="0"/>
              <a:t>и </a:t>
            </a:r>
            <a:r>
              <a:rPr lang="ru-RU" b="1" dirty="0"/>
              <a:t>меновую стоимость товара</a:t>
            </a:r>
            <a:r>
              <a:rPr lang="ru-RU" dirty="0"/>
              <a:t>. </a:t>
            </a:r>
            <a:r>
              <a:rPr lang="ru-RU" dirty="0" smtClean="0"/>
              <a:t>Каждое </a:t>
            </a:r>
            <a:r>
              <a:rPr lang="ru-RU" dirty="0"/>
              <a:t>субъективное право имеет уникальную стоимость, определяемую совокупностью результатов его осуществления, которая включает имущественную и неимущественную составляющие. Таким образом, </a:t>
            </a:r>
            <a:r>
              <a:rPr lang="ru-RU" b="1" dirty="0"/>
              <a:t>стоимость права </a:t>
            </a:r>
            <a:r>
              <a:rPr lang="ru-RU" dirty="0"/>
              <a:t>является смешанной. </a:t>
            </a:r>
            <a:endParaRPr lang="ru-RU" dirty="0" smtClean="0"/>
          </a:p>
          <a:p>
            <a:r>
              <a:rPr lang="ru-RU" dirty="0" smtClean="0"/>
              <a:t>В </a:t>
            </a:r>
            <a:r>
              <a:rPr lang="ru-RU" dirty="0"/>
              <a:t>свою очередь </a:t>
            </a:r>
            <a:r>
              <a:rPr lang="ru-RU" b="1" dirty="0"/>
              <a:t>меновая стоимость </a:t>
            </a:r>
            <a:r>
              <a:rPr lang="ru-RU" dirty="0"/>
              <a:t>товара определяется не свойствами предмета (вещи, действия), а его </a:t>
            </a:r>
            <a:r>
              <a:rPr lang="ru-RU" b="1" dirty="0"/>
              <a:t>экономическим положением на рынке </a:t>
            </a:r>
            <a:r>
              <a:rPr lang="ru-RU" dirty="0"/>
              <a:t>(иначе говоря, спросом) и отражает имущественную составляющую. Поскольку имущественные отношения суть меновые отношения, то они должны иметь возмездный или эквивалентно-возмездный характер. Эквивалентность предполагает равенство сторон и соразмерность благ в процессе товарообмена, в то время как </a:t>
            </a:r>
            <a:r>
              <a:rPr lang="ru-RU" dirty="0" err="1"/>
              <a:t>возмездность</a:t>
            </a:r>
            <a:r>
              <a:rPr lang="ru-RU" dirty="0"/>
              <a:t> </a:t>
            </a:r>
            <a:r>
              <a:rPr lang="ru-RU" dirty="0" smtClean="0"/>
              <a:t>имеет </a:t>
            </a:r>
            <a:r>
              <a:rPr lang="ru-RU" dirty="0"/>
              <a:t>место в случае наличия встречного предоставления в пропорциях, которые устанавливаются сторонами по собственному усмотрению. </a:t>
            </a:r>
            <a:endParaRPr lang="ru-RU" dirty="0" smtClean="0"/>
          </a:p>
          <a:p>
            <a:r>
              <a:rPr lang="ru-RU" dirty="0" smtClean="0"/>
              <a:t>Иными </a:t>
            </a:r>
            <a:r>
              <a:rPr lang="ru-RU" dirty="0"/>
              <a:t>словами, </a:t>
            </a:r>
            <a:r>
              <a:rPr lang="ru-RU" b="1" dirty="0"/>
              <a:t>отношения могут быть возмездными, но не эквивалентными</a:t>
            </a:r>
            <a:r>
              <a:rPr lang="ru-RU" dirty="0"/>
              <a:t>. </a:t>
            </a:r>
            <a:endParaRPr lang="ru-RU" dirty="0" smtClean="0"/>
          </a:p>
          <a:p>
            <a:r>
              <a:rPr lang="ru-RU" dirty="0" smtClean="0"/>
              <a:t>При </a:t>
            </a:r>
            <a:r>
              <a:rPr lang="ru-RU" dirty="0"/>
              <a:t>этом эквивалентность всегда предполагает </a:t>
            </a:r>
            <a:r>
              <a:rPr lang="ru-RU" dirty="0" err="1"/>
              <a:t>возмездность</a:t>
            </a:r>
            <a:r>
              <a:rPr lang="ru-RU" dirty="0"/>
              <a:t>. </a:t>
            </a:r>
            <a:endParaRPr lang="ru-RU" dirty="0" smtClean="0"/>
          </a:p>
          <a:p>
            <a:r>
              <a:rPr lang="ru-RU" b="1" dirty="0" smtClean="0"/>
              <a:t>Эта </a:t>
            </a:r>
            <a:r>
              <a:rPr lang="ru-RU" b="1" dirty="0"/>
              <a:t>характеристика имущественных отношений находит важное выражение на практике. В частности, в соответствии с подп. 4 п. 1 ст. 575 ГК РФ запрещено дарение между коммерческими организациями. </a:t>
            </a:r>
          </a:p>
        </p:txBody>
      </p:sp>
    </p:spTree>
    <p:extLst>
      <p:ext uri="{BB962C8B-B14F-4D97-AF65-F5344CB8AC3E}">
        <p14:creationId xmlns:p14="http://schemas.microsoft.com/office/powerpoint/2010/main" val="234048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15414" y="1133340"/>
            <a:ext cx="10676586" cy="5755422"/>
          </a:xfrm>
          <a:prstGeom prst="rect">
            <a:avLst/>
          </a:prstGeom>
        </p:spPr>
        <p:txBody>
          <a:bodyPr wrap="square">
            <a:spAutoFit/>
          </a:bodyPr>
          <a:lstStyle/>
          <a:p>
            <a:pPr algn="just"/>
            <a:r>
              <a:rPr lang="ru-RU" sz="2400" b="1" dirty="0" smtClean="0"/>
              <a:t>Концепция </a:t>
            </a:r>
            <a:r>
              <a:rPr lang="ru-RU" sz="2400" b="1" dirty="0"/>
              <a:t>курса предполагает формирование </a:t>
            </a:r>
            <a:r>
              <a:rPr lang="ru-RU" sz="2400" b="1" dirty="0" smtClean="0"/>
              <a:t>:</a:t>
            </a:r>
          </a:p>
          <a:p>
            <a:pPr algn="just"/>
            <a:r>
              <a:rPr lang="ru-RU" sz="2400" dirty="0"/>
              <a:t>1) четких представлений об основных проблемных вопросах </a:t>
            </a:r>
            <a:r>
              <a:rPr lang="ru-RU" sz="2400" dirty="0" smtClean="0"/>
              <a:t>современного </a:t>
            </a:r>
            <a:r>
              <a:rPr lang="ru-RU" sz="2400" dirty="0"/>
              <a:t>гражданского права России путем привития навыков целенаправленного восприятия гражданско-правовых явлений, расширения объема представлений о конкретных предметах и явлениях, входящих в сферу регулирования </a:t>
            </a:r>
            <a:r>
              <a:rPr lang="ru-RU" sz="2400" dirty="0" err="1"/>
              <a:t>граж-данского</a:t>
            </a:r>
            <a:r>
              <a:rPr lang="ru-RU" sz="2400" dirty="0"/>
              <a:t> права;</a:t>
            </a:r>
          </a:p>
          <a:p>
            <a:pPr algn="just"/>
            <a:r>
              <a:rPr lang="ru-RU" sz="2400" dirty="0"/>
              <a:t>2) гражданско-правовых понятий путем обогащение словаря </a:t>
            </a:r>
            <a:r>
              <a:rPr lang="ru-RU" sz="2400" dirty="0" smtClean="0"/>
              <a:t>гражданско-правовых </a:t>
            </a:r>
            <a:r>
              <a:rPr lang="ru-RU" sz="2400" dirty="0"/>
              <a:t>терминов, выделения и распознавания гражданско-правовых понятий, среди других, по существенным признакам и на основе овладения приемами сравнения, группировки, классификации и обобщения знаний в предметах и явлениях гражданского права;</a:t>
            </a:r>
          </a:p>
          <a:p>
            <a:endParaRPr lang="ru-RU" sz="2800" dirty="0"/>
          </a:p>
          <a:p>
            <a:endParaRPr lang="ru-RU" sz="2800" dirty="0"/>
          </a:p>
        </p:txBody>
      </p:sp>
    </p:spTree>
    <p:extLst>
      <p:ext uri="{BB962C8B-B14F-4D97-AF65-F5344CB8AC3E}">
        <p14:creationId xmlns:p14="http://schemas.microsoft.com/office/powerpoint/2010/main" val="10812737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71347" y="337350"/>
            <a:ext cx="10076155" cy="5016758"/>
          </a:xfrm>
          <a:prstGeom prst="rect">
            <a:avLst/>
          </a:prstGeom>
        </p:spPr>
        <p:txBody>
          <a:bodyPr wrap="square">
            <a:spAutoFit/>
          </a:bodyPr>
          <a:lstStyle/>
          <a:p>
            <a:r>
              <a:rPr lang="ru-RU" b="1" dirty="0" smtClean="0"/>
              <a:t>Юридический подход</a:t>
            </a:r>
          </a:p>
          <a:p>
            <a:r>
              <a:rPr lang="ru-RU" dirty="0" smtClean="0"/>
              <a:t>круг </a:t>
            </a:r>
            <a:r>
              <a:rPr lang="ru-RU" dirty="0"/>
              <a:t>имущественных отношений, регулируемых гражданским правом, складывается из: </a:t>
            </a:r>
          </a:p>
          <a:p>
            <a:r>
              <a:rPr lang="ru-RU" dirty="0"/>
              <a:t>– отношений по принадлежности имущества (статика), которые оформляются нормами вещного права и исключительного права; </a:t>
            </a:r>
          </a:p>
          <a:p>
            <a:r>
              <a:rPr lang="ru-RU" dirty="0"/>
              <a:t>– отношений участия (членства) в корпоративных организациях, которые оформляются нормами корпоративного права; </a:t>
            </a:r>
          </a:p>
          <a:p>
            <a:r>
              <a:rPr lang="ru-RU" dirty="0"/>
              <a:t>– отношений по переходу имущества от одного лица к другому (динамика), которые оформляются нормами обязательственного и наследственного права. </a:t>
            </a:r>
          </a:p>
          <a:p>
            <a:r>
              <a:rPr lang="ru-RU" dirty="0"/>
              <a:t>Указанное разделение нашло отражение в ГК РФ (абзац первый п. 1 ст. 2). </a:t>
            </a:r>
          </a:p>
          <a:p>
            <a:r>
              <a:rPr lang="ru-RU" sz="2800" i="1" dirty="0">
                <a:solidFill>
                  <a:srgbClr val="0070C0"/>
                </a:solidFill>
              </a:rPr>
              <a:t>Каждый из перечисленных подходов обращает внимание лишь на отдельный аспект имущественных отношений в гражданском праве, следовательно, для наилучшего понимания необходимо их </a:t>
            </a:r>
            <a:r>
              <a:rPr lang="ru-RU" sz="2800" i="1" dirty="0" smtClean="0">
                <a:solidFill>
                  <a:srgbClr val="0070C0"/>
                </a:solidFill>
              </a:rPr>
              <a:t>комплекс</a:t>
            </a:r>
            <a:r>
              <a:rPr lang="ru-RU" sz="2800" i="1" dirty="0">
                <a:solidFill>
                  <a:srgbClr val="0070C0"/>
                </a:solidFill>
              </a:rPr>
              <a:t>ное использование. </a:t>
            </a:r>
          </a:p>
        </p:txBody>
      </p:sp>
    </p:spTree>
    <p:extLst>
      <p:ext uri="{BB962C8B-B14F-4D97-AF65-F5344CB8AC3E}">
        <p14:creationId xmlns:p14="http://schemas.microsoft.com/office/powerpoint/2010/main" val="2279841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4615" y="624110"/>
            <a:ext cx="9879998" cy="778562"/>
          </a:xfrm>
        </p:spPr>
        <p:txBody>
          <a:bodyPr/>
          <a:lstStyle/>
          <a:p>
            <a:r>
              <a:rPr lang="ru-RU" b="1" i="1" dirty="0"/>
              <a:t>Неимущественные отношения </a:t>
            </a:r>
            <a:endParaRPr lang="ru-RU" dirty="0"/>
          </a:p>
        </p:txBody>
      </p:sp>
      <p:sp>
        <p:nvSpPr>
          <p:cNvPr id="3" name="Объект 2"/>
          <p:cNvSpPr>
            <a:spLocks noGrp="1"/>
          </p:cNvSpPr>
          <p:nvPr>
            <p:ph idx="1"/>
          </p:nvPr>
        </p:nvSpPr>
        <p:spPr/>
        <p:txBody>
          <a:bodyPr/>
          <a:lstStyle/>
          <a:p>
            <a:r>
              <a:rPr lang="ru-RU" dirty="0"/>
              <a:t>В доктрине </a:t>
            </a:r>
            <a:r>
              <a:rPr lang="ru-RU" dirty="0" smtClean="0"/>
              <a:t>гражданского права </a:t>
            </a:r>
            <a:r>
              <a:rPr lang="ru-RU" dirty="0"/>
              <a:t>имеется одна из самых острых дискуссий, посвященных вопросу о том, может ли </a:t>
            </a:r>
            <a:r>
              <a:rPr lang="ru-RU" b="1" dirty="0"/>
              <a:t>неимущественный интерес </a:t>
            </a:r>
            <a:r>
              <a:rPr lang="ru-RU" dirty="0"/>
              <a:t>быть </a:t>
            </a:r>
            <a:r>
              <a:rPr lang="ru-RU" b="1" dirty="0"/>
              <a:t>предметом обязательства </a:t>
            </a:r>
            <a:r>
              <a:rPr lang="ru-RU" dirty="0"/>
              <a:t>или для обязательства имеет значение только имущественный интерес. </a:t>
            </a:r>
            <a:endParaRPr lang="ru-RU" dirty="0" smtClean="0"/>
          </a:p>
          <a:p>
            <a:r>
              <a:rPr lang="ru-RU" dirty="0" smtClean="0"/>
              <a:t>Сторонниками </a:t>
            </a:r>
            <a:r>
              <a:rPr lang="ru-RU" dirty="0"/>
              <a:t>теории имущественного интереса в обязательстве являются Д.И. Мейер, Г.Ф. </a:t>
            </a:r>
            <a:r>
              <a:rPr lang="ru-RU" dirty="0" err="1"/>
              <a:t>Шершеневич</a:t>
            </a:r>
            <a:r>
              <a:rPr lang="ru-RU" dirty="0"/>
              <a:t>, А.Г. </a:t>
            </a:r>
            <a:r>
              <a:rPr lang="ru-RU" dirty="0" err="1"/>
              <a:t>Гойхбарг</a:t>
            </a:r>
            <a:r>
              <a:rPr lang="ru-RU" dirty="0"/>
              <a:t>, М.М. </a:t>
            </a:r>
            <a:r>
              <a:rPr lang="ru-RU" dirty="0" err="1"/>
              <a:t>Агарков</a:t>
            </a:r>
            <a:r>
              <a:rPr lang="ru-RU" dirty="0"/>
              <a:t>, О.С. Иоффе, Е.А. Суханов, </a:t>
            </a:r>
            <a:endParaRPr lang="ru-RU" dirty="0" smtClean="0"/>
          </a:p>
          <a:p>
            <a:r>
              <a:rPr lang="ru-RU" dirty="0" smtClean="0"/>
              <a:t> </a:t>
            </a:r>
            <a:r>
              <a:rPr lang="ru-RU" dirty="0"/>
              <a:t>неимущественного </a:t>
            </a:r>
            <a:r>
              <a:rPr lang="ru-RU" dirty="0" smtClean="0"/>
              <a:t> интереса– </a:t>
            </a:r>
            <a:r>
              <a:rPr lang="ru-RU" dirty="0"/>
              <a:t>М.М. </a:t>
            </a:r>
            <a:r>
              <a:rPr lang="ru-RU" dirty="0" err="1"/>
              <a:t>Винавер</a:t>
            </a:r>
            <a:r>
              <a:rPr lang="ru-RU" dirty="0"/>
              <a:t>, Ю.С. </a:t>
            </a:r>
            <a:r>
              <a:rPr lang="ru-RU" dirty="0" err="1"/>
              <a:t>Гамбаров</a:t>
            </a:r>
            <a:r>
              <a:rPr lang="ru-RU" dirty="0"/>
              <a:t>, И.А. Покровский, М.И. Брагинский. </a:t>
            </a:r>
            <a:endParaRPr lang="ru-RU" dirty="0" smtClean="0"/>
          </a:p>
          <a:p>
            <a:pPr marL="0" indent="0">
              <a:buNone/>
            </a:pPr>
            <a:r>
              <a:rPr lang="ru-RU" i="1" dirty="0" smtClean="0">
                <a:solidFill>
                  <a:srgbClr val="0070C0"/>
                </a:solidFill>
              </a:rPr>
              <a:t>Как </a:t>
            </a:r>
            <a:r>
              <a:rPr lang="ru-RU" i="1" dirty="0">
                <a:solidFill>
                  <a:srgbClr val="0070C0"/>
                </a:solidFill>
              </a:rPr>
              <a:t>представляется, ответ на вышеуказанный вопрос зависит от исторических и культурных особенностей правопорядка </a:t>
            </a:r>
          </a:p>
        </p:txBody>
      </p:sp>
    </p:spTree>
    <p:extLst>
      <p:ext uri="{BB962C8B-B14F-4D97-AF65-F5344CB8AC3E}">
        <p14:creationId xmlns:p14="http://schemas.microsoft.com/office/powerpoint/2010/main" val="11603768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18082" y="213065"/>
            <a:ext cx="10200442" cy="6186309"/>
          </a:xfrm>
          <a:prstGeom prst="rect">
            <a:avLst/>
          </a:prstGeom>
        </p:spPr>
        <p:txBody>
          <a:bodyPr wrap="square">
            <a:spAutoFit/>
          </a:bodyPr>
          <a:lstStyle/>
          <a:p>
            <a:r>
              <a:rPr lang="ru-RU" sz="2400" b="1" dirty="0"/>
              <a:t>Неимущественные отношения, </a:t>
            </a:r>
            <a:r>
              <a:rPr lang="ru-RU" sz="2400" dirty="0"/>
              <a:t>регулируемые гражданским правом, классифицируются на: </a:t>
            </a:r>
          </a:p>
          <a:p>
            <a:r>
              <a:rPr lang="ru-RU" sz="2400" dirty="0"/>
              <a:t>– отношения, связанные с имущественным оборотом (управленческие отношения в сфере корпоративного права, право акционеров на получение информации, отношения с участием создателей результатов интеллектуальной деятельности); </a:t>
            </a:r>
          </a:p>
          <a:p>
            <a:r>
              <a:rPr lang="ru-RU" sz="2400" dirty="0"/>
              <a:t>– отношения, не связанные с имущественным оборотом (личные неимущественные отношения). </a:t>
            </a:r>
          </a:p>
          <a:p>
            <a:r>
              <a:rPr lang="ru-RU" i="1" dirty="0"/>
              <a:t>Неимущественные отношения, связанные с имущественным оборотом, выступают в качестве предпосылки возникновения имущественных прав</a:t>
            </a:r>
            <a:r>
              <a:rPr lang="ru-RU" i="1" dirty="0" smtClean="0"/>
              <a:t>.</a:t>
            </a:r>
          </a:p>
          <a:p>
            <a:r>
              <a:rPr lang="ru-RU" i="1" dirty="0" smtClean="0">
                <a:solidFill>
                  <a:srgbClr val="0070C0"/>
                </a:solidFill>
              </a:rPr>
              <a:t>1.Право </a:t>
            </a:r>
            <a:r>
              <a:rPr lang="ru-RU" i="1" dirty="0">
                <a:solidFill>
                  <a:srgbClr val="0070C0"/>
                </a:solidFill>
              </a:rPr>
              <a:t>авторства (личное неимущественное право), которое возникает у создателей результатов интеллектуальной деятельности, автоматически влечет появление имущественных (исключительных) прав, а именно права распоряжения, права на получение дохода от использования и т.п. </a:t>
            </a:r>
            <a:endParaRPr lang="ru-RU" i="1" dirty="0" smtClean="0">
              <a:solidFill>
                <a:srgbClr val="0070C0"/>
              </a:solidFill>
            </a:endParaRPr>
          </a:p>
          <a:p>
            <a:r>
              <a:rPr lang="ru-RU" i="1" dirty="0" smtClean="0">
                <a:solidFill>
                  <a:srgbClr val="0070C0"/>
                </a:solidFill>
              </a:rPr>
              <a:t>2.Право </a:t>
            </a:r>
            <a:r>
              <a:rPr lang="ru-RU" i="1" dirty="0">
                <a:solidFill>
                  <a:srgbClr val="0070C0"/>
                </a:solidFill>
              </a:rPr>
              <a:t>акционера на получение информации, несмотря на неимущественную природу, имеет конечной целью удовлетворение имущественных интересов его носителя. Таким образом, в данной ситуации достижение имущественного интереса косвенно реализуется посредством неимущественного права. </a:t>
            </a:r>
          </a:p>
        </p:txBody>
      </p:sp>
    </p:spTree>
    <p:extLst>
      <p:ext uri="{BB962C8B-B14F-4D97-AF65-F5344CB8AC3E}">
        <p14:creationId xmlns:p14="http://schemas.microsoft.com/office/powerpoint/2010/main" val="2874822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44715" y="417250"/>
            <a:ext cx="10235953" cy="4524315"/>
          </a:xfrm>
          <a:prstGeom prst="rect">
            <a:avLst/>
          </a:prstGeom>
        </p:spPr>
        <p:txBody>
          <a:bodyPr wrap="square">
            <a:spAutoFit/>
          </a:bodyPr>
          <a:lstStyle/>
          <a:p>
            <a:r>
              <a:rPr lang="ru-RU" sz="2400" b="1" dirty="0"/>
              <a:t>Личные неимущественные отношения </a:t>
            </a:r>
            <a:r>
              <a:rPr lang="ru-RU" sz="2400" dirty="0"/>
              <a:t>возникают по поводу неотчуждаемых, непередаваемых и тесно связанных с личностью нематериальных благ, к которым относятся жизнь, здоровье, достоинство личности, личная неприкосновенность, честь и доброе имя, деловая репутация, неприкосновенность частной жизни, неприкосновенность жилища, личная и семейная тайна, свобода передвижения, свобода выбора места пребывания и жительства, имя гражданина, авторство и т.п. (ст. 150 ГК РФ). </a:t>
            </a:r>
          </a:p>
          <a:p>
            <a:r>
              <a:rPr lang="ru-RU" sz="2400" dirty="0"/>
              <a:t>Главным признаком указанных благ является их </a:t>
            </a:r>
            <a:r>
              <a:rPr lang="ru-RU" sz="2400" i="1" dirty="0"/>
              <a:t>тесная связь с личностью, которая обусловливает их </a:t>
            </a:r>
            <a:r>
              <a:rPr lang="ru-RU" sz="2400" b="1" i="1" dirty="0" err="1"/>
              <a:t>неотчуждаемость</a:t>
            </a:r>
            <a:r>
              <a:rPr lang="ru-RU" sz="2400" b="1" i="1" dirty="0"/>
              <a:t> и непередаваемость</a:t>
            </a:r>
            <a:r>
              <a:rPr lang="ru-RU" sz="2400" dirty="0"/>
              <a:t>. </a:t>
            </a:r>
          </a:p>
        </p:txBody>
      </p:sp>
    </p:spTree>
    <p:extLst>
      <p:ext uri="{BB962C8B-B14F-4D97-AF65-F5344CB8AC3E}">
        <p14:creationId xmlns:p14="http://schemas.microsoft.com/office/powerpoint/2010/main" val="752803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20427" y="497149"/>
            <a:ext cx="10475651" cy="4893647"/>
          </a:xfrm>
          <a:prstGeom prst="rect">
            <a:avLst/>
          </a:prstGeom>
        </p:spPr>
        <p:txBody>
          <a:bodyPr wrap="square">
            <a:spAutoFit/>
          </a:bodyPr>
          <a:lstStyle/>
          <a:p>
            <a:r>
              <a:rPr lang="ru-RU" sz="2400" dirty="0" smtClean="0"/>
              <a:t>На </a:t>
            </a:r>
            <a:r>
              <a:rPr lang="ru-RU" sz="2400" dirty="0"/>
              <a:t>практике использование предмета в качестве средства определения границ гражданского права зачастую не позволяет добиться желаемого результата. </a:t>
            </a:r>
            <a:endParaRPr lang="ru-RU" sz="2400" dirty="0" smtClean="0"/>
          </a:p>
          <a:p>
            <a:r>
              <a:rPr lang="ru-RU" sz="2400" b="1" dirty="0" smtClean="0"/>
              <a:t>Пример:</a:t>
            </a:r>
            <a:endParaRPr lang="ru-RU" sz="2400" b="1" dirty="0"/>
          </a:p>
          <a:p>
            <a:r>
              <a:rPr lang="ru-RU" sz="2400" dirty="0"/>
              <a:t>Наличие у налогоплательщика переплаты по налоговым платежам может рассматриваться в качестве определенного имущественного блага, которое ему принадлежит. Однако факт его принадлежности конкретному лицу в данном случае не позволяет квалифицировать соответствующие отношения в качестве гражданско-правовых. </a:t>
            </a:r>
          </a:p>
          <a:p>
            <a:r>
              <a:rPr lang="ru-RU" sz="2400" dirty="0"/>
              <a:t>Это означает, что наряду с предметом гражданско-правового регулирования должен использоваться дополнительный критерий, которым является </a:t>
            </a:r>
            <a:r>
              <a:rPr lang="ru-RU" sz="2400" b="1" dirty="0"/>
              <a:t>метод гражданско-правового регулирования</a:t>
            </a:r>
          </a:p>
        </p:txBody>
      </p:sp>
    </p:spTree>
    <p:extLst>
      <p:ext uri="{BB962C8B-B14F-4D97-AF65-F5344CB8AC3E}">
        <p14:creationId xmlns:p14="http://schemas.microsoft.com/office/powerpoint/2010/main" val="3196108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 права</a:t>
            </a:r>
            <a:endParaRPr lang="ru-RU" dirty="0"/>
          </a:p>
        </p:txBody>
      </p:sp>
      <p:sp>
        <p:nvSpPr>
          <p:cNvPr id="3" name="Объект 2"/>
          <p:cNvSpPr>
            <a:spLocks noGrp="1"/>
          </p:cNvSpPr>
          <p:nvPr>
            <p:ph idx="1"/>
          </p:nvPr>
        </p:nvSpPr>
        <p:spPr/>
        <p:txBody>
          <a:bodyPr/>
          <a:lstStyle/>
          <a:p>
            <a:r>
              <a:rPr lang="ru-RU" dirty="0"/>
              <a:t>специфический способ, при помощи которого государство на основе данной совокупности юридических норм обеспечивает нужное ему поведение людей – участников правоотношений  (Иоффе, О.С.)</a:t>
            </a:r>
          </a:p>
          <a:p>
            <a:r>
              <a:rPr lang="ru-RU" dirty="0"/>
              <a:t>совокупность юридических средств воздействия на общественные отношения, определяемых предметом и целью правового регулирования. </a:t>
            </a:r>
          </a:p>
          <a:p>
            <a:r>
              <a:rPr lang="ru-RU" dirty="0"/>
              <a:t>внутренне связанная, органически единая и цельная совокупность юридических особенностей отрасли  (Алексеев, С.С.)</a:t>
            </a:r>
          </a:p>
          <a:p>
            <a:r>
              <a:rPr lang="ru-RU" dirty="0"/>
              <a:t>сама правовая форма, отражающая содержание, т.е., определенный </a:t>
            </a:r>
            <a:r>
              <a:rPr lang="ru-RU" dirty="0" smtClean="0"/>
              <a:t>вид регулируемых </a:t>
            </a:r>
            <a:r>
              <a:rPr lang="ru-RU" dirty="0"/>
              <a:t>общественных отношений (</a:t>
            </a:r>
            <a:r>
              <a:rPr lang="ru-RU" dirty="0" err="1"/>
              <a:t>Братусь</a:t>
            </a:r>
            <a:r>
              <a:rPr lang="ru-RU" dirty="0"/>
              <a:t>, С.Н.)</a:t>
            </a:r>
          </a:p>
          <a:p>
            <a:endParaRPr lang="ru-RU" dirty="0"/>
          </a:p>
        </p:txBody>
      </p:sp>
    </p:spTree>
    <p:extLst>
      <p:ext uri="{BB962C8B-B14F-4D97-AF65-F5344CB8AC3E}">
        <p14:creationId xmlns:p14="http://schemas.microsoft.com/office/powerpoint/2010/main" val="14873900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20427" y="624110"/>
            <a:ext cx="10084185" cy="885094"/>
          </a:xfrm>
        </p:spPr>
        <p:txBody>
          <a:bodyPr>
            <a:normAutofit fontScale="90000"/>
          </a:bodyPr>
          <a:lstStyle/>
          <a:p>
            <a:r>
              <a:rPr lang="ru-RU" b="1" dirty="0"/>
              <a:t>Метод гражданско-правового регулирования </a:t>
            </a:r>
            <a:endParaRPr lang="ru-RU" dirty="0"/>
          </a:p>
        </p:txBody>
      </p:sp>
      <p:sp>
        <p:nvSpPr>
          <p:cNvPr id="3" name="Объект 2"/>
          <p:cNvSpPr>
            <a:spLocks noGrp="1"/>
          </p:cNvSpPr>
          <p:nvPr>
            <p:ph idx="1"/>
          </p:nvPr>
        </p:nvSpPr>
        <p:spPr>
          <a:xfrm>
            <a:off x="923278" y="2133600"/>
            <a:ext cx="10581334" cy="3777622"/>
          </a:xfrm>
        </p:spPr>
        <p:txBody>
          <a:bodyPr>
            <a:normAutofit lnSpcReduction="10000"/>
          </a:bodyPr>
          <a:lstStyle/>
          <a:p>
            <a:r>
              <a:rPr lang="ru-RU" dirty="0"/>
              <a:t>Метод гражданско-правового регулирования повторяет принципы, которые лежат в основе разграничения публичного и частного права. </a:t>
            </a:r>
            <a:endParaRPr lang="ru-RU" dirty="0" smtClean="0"/>
          </a:p>
          <a:p>
            <a:r>
              <a:rPr lang="ru-RU" dirty="0" smtClean="0"/>
              <a:t>Метод позволяет </a:t>
            </a:r>
            <a:r>
              <a:rPr lang="ru-RU" dirty="0"/>
              <a:t>определить то, каким образом гражданское право воздействует на общественные отношения. Характер метода напрямую связан с регулируемыми общественными отношениями: каковы отношения, таковы и способы воздействия </a:t>
            </a:r>
            <a:endParaRPr lang="ru-RU" dirty="0" smtClean="0"/>
          </a:p>
          <a:p>
            <a:r>
              <a:rPr lang="ru-RU" dirty="0" smtClean="0"/>
              <a:t>гражданско- правовые отношения основаны </a:t>
            </a:r>
            <a:r>
              <a:rPr lang="ru-RU" dirty="0"/>
              <a:t>на началах равенства, автономии воли и имущественной самостоятельности (обособленности) субъектов. </a:t>
            </a:r>
            <a:endParaRPr lang="ru-RU" dirty="0" smtClean="0"/>
          </a:p>
          <a:p>
            <a:r>
              <a:rPr lang="ru-RU" dirty="0" smtClean="0"/>
              <a:t>в </a:t>
            </a:r>
            <a:r>
              <a:rPr lang="ru-RU" dirty="0"/>
              <a:t>сравнении с публичными отношениями характеризуются как </a:t>
            </a:r>
            <a:r>
              <a:rPr lang="ru-RU" b="1" dirty="0"/>
              <a:t>горизонтальные или координационные.</a:t>
            </a:r>
            <a:r>
              <a:rPr lang="ru-RU" dirty="0"/>
              <a:t> </a:t>
            </a:r>
            <a:endParaRPr lang="ru-RU" dirty="0" smtClean="0"/>
          </a:p>
          <a:p>
            <a:r>
              <a:rPr lang="ru-RU" dirty="0" smtClean="0"/>
              <a:t>В </a:t>
            </a:r>
            <a:r>
              <a:rPr lang="ru-RU" dirty="0"/>
              <a:t>сфере гражданского права физические и юридические лица приобретают и осуществляют свои гражданские права своей волей и в своем интересе (абзац первый п. 2 ст. 1 ГК РФ). </a:t>
            </a:r>
          </a:p>
        </p:txBody>
      </p:sp>
    </p:spTree>
    <p:extLst>
      <p:ext uri="{BB962C8B-B14F-4D97-AF65-F5344CB8AC3E}">
        <p14:creationId xmlns:p14="http://schemas.microsoft.com/office/powerpoint/2010/main" val="15894974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09709" y="624110"/>
            <a:ext cx="10394904" cy="441210"/>
          </a:xfrm>
        </p:spPr>
        <p:txBody>
          <a:bodyPr>
            <a:noAutofit/>
          </a:bodyPr>
          <a:lstStyle/>
          <a:p>
            <a:r>
              <a:rPr lang="ru-RU" sz="2400" b="1" dirty="0"/>
              <a:t>Метод гражданско-правового регулирования </a:t>
            </a:r>
            <a:endParaRPr lang="ru-RU" sz="2400" dirty="0"/>
          </a:p>
        </p:txBody>
      </p:sp>
      <p:sp>
        <p:nvSpPr>
          <p:cNvPr id="3" name="Объект 2"/>
          <p:cNvSpPr>
            <a:spLocks noGrp="1"/>
          </p:cNvSpPr>
          <p:nvPr>
            <p:ph idx="1"/>
          </p:nvPr>
        </p:nvSpPr>
        <p:spPr>
          <a:xfrm>
            <a:off x="1287262" y="1233996"/>
            <a:ext cx="10217350" cy="4677226"/>
          </a:xfrm>
        </p:spPr>
        <p:txBody>
          <a:bodyPr>
            <a:normAutofit fontScale="92500" lnSpcReduction="20000"/>
          </a:bodyPr>
          <a:lstStyle/>
          <a:p>
            <a:r>
              <a:rPr lang="ru-RU" dirty="0"/>
              <a:t>гражданско-правовой метод </a:t>
            </a:r>
            <a:r>
              <a:rPr lang="ru-RU" dirty="0" smtClean="0"/>
              <a:t> как разновидность </a:t>
            </a:r>
            <a:r>
              <a:rPr lang="ru-RU" dirty="0"/>
              <a:t>правового </a:t>
            </a:r>
            <a:r>
              <a:rPr lang="ru-RU" dirty="0" smtClean="0"/>
              <a:t>метода регулирования </a:t>
            </a:r>
            <a:r>
              <a:rPr lang="ru-RU" dirty="0"/>
              <a:t>с присущими ему чертами, </a:t>
            </a:r>
            <a:r>
              <a:rPr lang="ru-RU" dirty="0" smtClean="0"/>
              <a:t>содержит </a:t>
            </a:r>
            <a:r>
              <a:rPr lang="ru-RU" dirty="0"/>
              <a:t>эти черты в такой пропорции, которая позволяет </a:t>
            </a:r>
            <a:r>
              <a:rPr lang="ru-RU" dirty="0" smtClean="0"/>
              <a:t>считать гражданско-правовой </a:t>
            </a:r>
            <a:r>
              <a:rPr lang="ru-RU" dirty="0"/>
              <a:t>метод в целом по его сущности </a:t>
            </a:r>
            <a:r>
              <a:rPr lang="ru-RU" b="1" dirty="0"/>
              <a:t>дозволительным.</a:t>
            </a:r>
          </a:p>
          <a:p>
            <a:pPr marL="0" indent="0">
              <a:buNone/>
            </a:pPr>
            <a:r>
              <a:rPr lang="ru-RU" dirty="0"/>
              <a:t>Развивают </a:t>
            </a:r>
            <a:r>
              <a:rPr lang="ru-RU" dirty="0" err="1"/>
              <a:t>дозволительность</a:t>
            </a:r>
            <a:r>
              <a:rPr lang="ru-RU" dirty="0"/>
              <a:t> регулирования такие приемы, </a:t>
            </a:r>
            <a:r>
              <a:rPr lang="ru-RU" dirty="0" smtClean="0"/>
              <a:t>как наделение </a:t>
            </a:r>
            <a:r>
              <a:rPr lang="ru-RU" dirty="0"/>
              <a:t>субъектов юридической диспозитивностью, </a:t>
            </a:r>
            <a:r>
              <a:rPr lang="ru-RU" dirty="0" smtClean="0"/>
              <a:t>правовой инициативой</a:t>
            </a:r>
            <a:r>
              <a:rPr lang="ru-RU" dirty="0"/>
              <a:t>, построением правовых связей на началах </a:t>
            </a:r>
            <a:r>
              <a:rPr lang="ru-RU" dirty="0" smtClean="0"/>
              <a:t>юридического равенства </a:t>
            </a:r>
            <a:r>
              <a:rPr lang="ru-RU" dirty="0"/>
              <a:t>их участников. Поскольку гражданско-правовой </a:t>
            </a:r>
            <a:r>
              <a:rPr lang="ru-RU" dirty="0" smtClean="0"/>
              <a:t>метод является </a:t>
            </a:r>
            <a:r>
              <a:rPr lang="ru-RU" dirty="0"/>
              <a:t>по своей сути дозволительным, то на первый план </a:t>
            </a:r>
            <a:r>
              <a:rPr lang="ru-RU" dirty="0" smtClean="0"/>
              <a:t>выдвигается такой </a:t>
            </a:r>
            <a:r>
              <a:rPr lang="ru-RU" dirty="0"/>
              <a:t>прием регулирования, как наделение лиц субъективными </a:t>
            </a:r>
            <a:r>
              <a:rPr lang="ru-RU" dirty="0" smtClean="0"/>
              <a:t>правами (</a:t>
            </a:r>
            <a:r>
              <a:rPr lang="ru-RU" dirty="0" err="1" smtClean="0"/>
              <a:t>правонаделение</a:t>
            </a:r>
            <a:r>
              <a:rPr lang="ru-RU" dirty="0" smtClean="0"/>
              <a:t>). (</a:t>
            </a:r>
            <a:r>
              <a:rPr lang="ru-RU" b="1" dirty="0" smtClean="0"/>
              <a:t>В.Ф. Яковлев)</a:t>
            </a:r>
          </a:p>
          <a:p>
            <a:pPr marL="0" indent="0">
              <a:buNone/>
            </a:pPr>
            <a:endParaRPr lang="ru-RU" b="1" dirty="0" smtClean="0"/>
          </a:p>
          <a:p>
            <a:r>
              <a:rPr lang="ru-RU" dirty="0" smtClean="0"/>
              <a:t>равное </a:t>
            </a:r>
            <a:r>
              <a:rPr lang="ru-RU" dirty="0"/>
              <a:t>положении субъектов, </a:t>
            </a:r>
            <a:r>
              <a:rPr lang="ru-RU" dirty="0" smtClean="0"/>
              <a:t>исковой способ </a:t>
            </a:r>
            <a:r>
              <a:rPr lang="ru-RU" dirty="0"/>
              <a:t>защиты </a:t>
            </a:r>
            <a:r>
              <a:rPr lang="ru-RU" dirty="0" smtClean="0"/>
              <a:t>гражданских прав, специфическая форма </a:t>
            </a:r>
            <a:r>
              <a:rPr lang="ru-RU" dirty="0"/>
              <a:t>воздействия на правонарушителя </a:t>
            </a:r>
            <a:r>
              <a:rPr lang="ru-RU" dirty="0" smtClean="0"/>
              <a:t> в виде</a:t>
            </a:r>
            <a:r>
              <a:rPr lang="ru-RU" dirty="0"/>
              <a:t> </a:t>
            </a:r>
            <a:r>
              <a:rPr lang="ru-RU" dirty="0" smtClean="0"/>
              <a:t>имущественной ответственности </a:t>
            </a:r>
            <a:r>
              <a:rPr lang="ru-RU" b="1" dirty="0" smtClean="0"/>
              <a:t>(В.П</a:t>
            </a:r>
            <a:r>
              <a:rPr lang="ru-RU" b="1" dirty="0"/>
              <a:t>. </a:t>
            </a:r>
            <a:r>
              <a:rPr lang="ru-RU" b="1" dirty="0" smtClean="0"/>
              <a:t>Грибанов)</a:t>
            </a:r>
            <a:endParaRPr lang="ru-RU" b="1" i="1" dirty="0"/>
          </a:p>
          <a:p>
            <a:endParaRPr lang="ru-RU" dirty="0" smtClean="0"/>
          </a:p>
          <a:p>
            <a:r>
              <a:rPr lang="ru-RU" dirty="0"/>
              <a:t>Метод гражданского права - это средство воздействия на общественные отношения путем </a:t>
            </a:r>
            <a:r>
              <a:rPr lang="ru-RU" dirty="0" err="1"/>
              <a:t>правонаделения</a:t>
            </a:r>
            <a:r>
              <a:rPr lang="ru-RU" dirty="0"/>
              <a:t> с использованием правовой инициативы субъектов и правовой диспозитивности на основе юридического равенства субъектов. </a:t>
            </a:r>
            <a:r>
              <a:rPr lang="ru-RU" b="1" dirty="0"/>
              <a:t>(</a:t>
            </a:r>
            <a:r>
              <a:rPr lang="ru-RU" b="1" dirty="0" err="1"/>
              <a:t>Карапетов</a:t>
            </a:r>
            <a:r>
              <a:rPr lang="ru-RU" b="1" dirty="0"/>
              <a:t> А.Г. </a:t>
            </a:r>
            <a:r>
              <a:rPr lang="ru-RU" b="1" i="1" dirty="0" err="1"/>
              <a:t>Алейникова</a:t>
            </a:r>
            <a:r>
              <a:rPr lang="ru-RU" b="1" i="1" dirty="0"/>
              <a:t> В. В.)</a:t>
            </a:r>
          </a:p>
          <a:p>
            <a:endParaRPr lang="ru-RU" dirty="0"/>
          </a:p>
          <a:p>
            <a:endParaRPr lang="ru-RU" dirty="0" smtClean="0"/>
          </a:p>
          <a:p>
            <a:endParaRPr lang="ru-RU" dirty="0"/>
          </a:p>
          <a:p>
            <a:endParaRPr lang="ru-RU" dirty="0"/>
          </a:p>
        </p:txBody>
      </p:sp>
    </p:spTree>
    <p:extLst>
      <p:ext uri="{BB962C8B-B14F-4D97-AF65-F5344CB8AC3E}">
        <p14:creationId xmlns:p14="http://schemas.microsoft.com/office/powerpoint/2010/main" val="22482665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70339" y="230819"/>
            <a:ext cx="9134274" cy="692459"/>
          </a:xfrm>
        </p:spPr>
        <p:txBody>
          <a:bodyPr>
            <a:normAutofit/>
          </a:bodyPr>
          <a:lstStyle/>
          <a:p>
            <a:r>
              <a:rPr lang="ru-RU" dirty="0" smtClean="0"/>
              <a:t>Метод гражданского права</a:t>
            </a:r>
            <a:endParaRPr lang="ru-RU" dirty="0"/>
          </a:p>
        </p:txBody>
      </p:sp>
      <p:sp>
        <p:nvSpPr>
          <p:cNvPr id="3" name="Объект 2"/>
          <p:cNvSpPr>
            <a:spLocks noGrp="1"/>
          </p:cNvSpPr>
          <p:nvPr>
            <p:ph idx="1"/>
          </p:nvPr>
        </p:nvSpPr>
        <p:spPr>
          <a:xfrm>
            <a:off x="1429305" y="816747"/>
            <a:ext cx="10075307" cy="5094476"/>
          </a:xfrm>
        </p:spPr>
        <p:txBody>
          <a:bodyPr>
            <a:normAutofit fontScale="85000" lnSpcReduction="20000"/>
          </a:bodyPr>
          <a:lstStyle/>
          <a:p>
            <a:r>
              <a:rPr lang="ru-RU" sz="2600" b="1" dirty="0" smtClean="0"/>
              <a:t>метод </a:t>
            </a:r>
            <a:r>
              <a:rPr lang="ru-RU" sz="2600" b="1" i="1" dirty="0" smtClean="0"/>
              <a:t>правовой инициативы</a:t>
            </a:r>
            <a:r>
              <a:rPr lang="ru-RU" sz="2000" b="1" i="1" dirty="0" smtClean="0"/>
              <a:t> </a:t>
            </a:r>
            <a:r>
              <a:rPr lang="ru-RU" sz="2000" dirty="0"/>
              <a:t>в области приобретения, осуществления и защиты гражданских прав, так как граждане (физические лица) и юридические лица приобретают и осуществляют свои гражданские права только своей волей. Тем самым свобода выбора, предоставленная субъектам гражданского права при реализации правоспособности, приобретении прав и использовании принудительных мер защиты, выражается в том, что определение содержания конкретного правоотношения целиком и полностью зависит от воли его участников. Указанное свойство метода регулирования именуется </a:t>
            </a:r>
            <a:r>
              <a:rPr lang="ru-RU" sz="2000" b="1" i="1" dirty="0"/>
              <a:t>диспозитивностью</a:t>
            </a:r>
            <a:r>
              <a:rPr lang="ru-RU" sz="2000" dirty="0"/>
              <a:t>. </a:t>
            </a:r>
            <a:endParaRPr lang="ru-RU" sz="2000" dirty="0" smtClean="0"/>
          </a:p>
          <a:p>
            <a:r>
              <a:rPr lang="ru-RU" sz="2600" b="1" dirty="0" smtClean="0"/>
              <a:t>метод </a:t>
            </a:r>
            <a:r>
              <a:rPr lang="ru-RU" sz="2600" b="1" dirty="0" err="1" smtClean="0"/>
              <a:t>правонаделения</a:t>
            </a:r>
            <a:r>
              <a:rPr lang="ru-RU" sz="2000" b="1" dirty="0" smtClean="0"/>
              <a:t>- </a:t>
            </a:r>
            <a:r>
              <a:rPr lang="ru-RU" sz="2000" dirty="0" smtClean="0"/>
              <a:t>участники </a:t>
            </a:r>
            <a:r>
              <a:rPr lang="ru-RU" sz="2000" dirty="0"/>
              <a:t>гражданско-правовых отношений наделяются способностью к приобретению субъективных гражданских прав, т.е. изначально рассматриваются как потенциальные правообладатели. </a:t>
            </a:r>
            <a:endParaRPr lang="ru-RU" sz="2000" dirty="0" smtClean="0"/>
          </a:p>
          <a:p>
            <a:r>
              <a:rPr lang="ru-RU" sz="2000" dirty="0"/>
              <a:t>гражданское право основано на признании </a:t>
            </a:r>
            <a:r>
              <a:rPr lang="ru-RU" sz="2600" b="1" i="1" dirty="0"/>
              <a:t>равенства участников </a:t>
            </a:r>
            <a:r>
              <a:rPr lang="ru-RU" sz="2000" dirty="0"/>
              <a:t>регулируемых им отношений. </a:t>
            </a:r>
            <a:endParaRPr lang="ru-RU" sz="2000" dirty="0" smtClean="0"/>
          </a:p>
          <a:p>
            <a:pPr marL="0" indent="0">
              <a:buNone/>
            </a:pPr>
            <a:r>
              <a:rPr lang="ru-RU" sz="2000" dirty="0"/>
              <a:t>содержание равенства предполагает, что субъекты изначально обладают одинаковым объемом возможностей, предоставленных гражданским правом, а именно: </a:t>
            </a:r>
          </a:p>
          <a:p>
            <a:pPr marL="0" indent="0">
              <a:buNone/>
            </a:pPr>
            <a:r>
              <a:rPr lang="ru-RU" sz="2000" dirty="0"/>
              <a:t>– субъекты имеют одну и ту же правоспособность (равное исходное положение); </a:t>
            </a:r>
          </a:p>
          <a:p>
            <a:pPr marL="0" indent="0">
              <a:buNone/>
            </a:pPr>
            <a:r>
              <a:rPr lang="ru-RU" sz="2000" dirty="0"/>
              <a:t>– субъекты обладают равной правовой инициативой (свобода вступления в гражданские отношения); </a:t>
            </a:r>
          </a:p>
          <a:p>
            <a:pPr marL="0" indent="0">
              <a:buNone/>
            </a:pPr>
            <a:r>
              <a:rPr lang="ru-RU" sz="2000" dirty="0"/>
              <a:t>– субъекты самостоятельно формируют содержание правоотношения. </a:t>
            </a:r>
          </a:p>
        </p:txBody>
      </p:sp>
    </p:spTree>
    <p:extLst>
      <p:ext uri="{BB962C8B-B14F-4D97-AF65-F5344CB8AC3E}">
        <p14:creationId xmlns:p14="http://schemas.microsoft.com/office/powerpoint/2010/main" val="201039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62975" y="612559"/>
            <a:ext cx="8433786" cy="369332"/>
          </a:xfrm>
          <a:prstGeom prst="rect">
            <a:avLst/>
          </a:prstGeom>
        </p:spPr>
        <p:txBody>
          <a:bodyPr wrap="square">
            <a:spAutoFit/>
          </a:bodyPr>
          <a:lstStyle/>
          <a:p>
            <a:r>
              <a:rPr lang="ru-RU" dirty="0" smtClean="0"/>
              <a:t> </a:t>
            </a:r>
            <a:endParaRPr lang="ru-RU" dirty="0"/>
          </a:p>
        </p:txBody>
      </p:sp>
      <p:sp>
        <p:nvSpPr>
          <p:cNvPr id="3" name="Прямоугольник 2"/>
          <p:cNvSpPr/>
          <p:nvPr/>
        </p:nvSpPr>
        <p:spPr>
          <a:xfrm>
            <a:off x="1793289" y="1681529"/>
            <a:ext cx="9303799" cy="2862322"/>
          </a:xfrm>
          <a:prstGeom prst="rect">
            <a:avLst/>
          </a:prstGeom>
        </p:spPr>
        <p:txBody>
          <a:bodyPr wrap="square">
            <a:spAutoFit/>
          </a:bodyPr>
          <a:lstStyle/>
          <a:p>
            <a:r>
              <a:rPr lang="ru-RU" dirty="0"/>
              <a:t>На практике принцип равенства субъектов гражданского права получил свое расширительное толкование и используется не только как способ, позволяющий распространять регулирование, подготовленное для узкой социальной группы (банки, уполномоченные органы при банкротстве и т.п.), на все общество, но и как средство, с помощью которого ошибочно признается возможность повторения ошибки. Так, если по одному делу допущена ошибка, то в некоторых случаях она может быть повторена и по другим делам с участием иных лиц (равенство «в ошибке», или «равенство важнее ошибки»). </a:t>
            </a:r>
          </a:p>
          <a:p>
            <a:endParaRPr lang="ru-RU" dirty="0"/>
          </a:p>
        </p:txBody>
      </p:sp>
    </p:spTree>
    <p:extLst>
      <p:ext uri="{BB962C8B-B14F-4D97-AF65-F5344CB8AC3E}">
        <p14:creationId xmlns:p14="http://schemas.microsoft.com/office/powerpoint/2010/main" val="76135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38687" y="648070"/>
            <a:ext cx="10298097" cy="2308324"/>
          </a:xfrm>
          <a:prstGeom prst="rect">
            <a:avLst/>
          </a:prstGeom>
        </p:spPr>
        <p:txBody>
          <a:bodyPr wrap="square">
            <a:spAutoFit/>
          </a:bodyPr>
          <a:lstStyle/>
          <a:p>
            <a:pPr algn="just"/>
            <a:r>
              <a:rPr lang="ru-RU" sz="2400" dirty="0"/>
              <a:t>3) навыков оперирования гражданско-правовыми знаниями, умениями и понятиями в практической деятельности путем обучения применению </a:t>
            </a:r>
            <a:r>
              <a:rPr lang="ru-RU" sz="2400" dirty="0" smtClean="0"/>
              <a:t>теоретических </a:t>
            </a:r>
            <a:r>
              <a:rPr lang="ru-RU" sz="2400" dirty="0"/>
              <a:t>гражданско-правовых знаний в самостоятельной практической и научно-практической деятельности, соединению их с новыми гражданско-правовыми понятиями.</a:t>
            </a:r>
          </a:p>
        </p:txBody>
      </p:sp>
    </p:spTree>
    <p:extLst>
      <p:ext uri="{BB962C8B-B14F-4D97-AF65-F5344CB8AC3E}">
        <p14:creationId xmlns:p14="http://schemas.microsoft.com/office/powerpoint/2010/main" val="1992087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89103" y="612559"/>
            <a:ext cx="9907480" cy="5078313"/>
          </a:xfrm>
          <a:prstGeom prst="rect">
            <a:avLst/>
          </a:prstGeom>
        </p:spPr>
        <p:txBody>
          <a:bodyPr wrap="square">
            <a:spAutoFit/>
          </a:bodyPr>
          <a:lstStyle/>
          <a:p>
            <a:r>
              <a:rPr lang="ru-RU" b="1" dirty="0" smtClean="0"/>
              <a:t>Императивный метод</a:t>
            </a:r>
          </a:p>
          <a:p>
            <a:r>
              <a:rPr lang="ru-RU" dirty="0" smtClean="0"/>
              <a:t>1.Цель </a:t>
            </a:r>
            <a:r>
              <a:rPr lang="ru-RU" dirty="0"/>
              <a:t>императивности в гражданском праве – юридическое ограничение в широком смысле, направленное на защиту экономической свободы субъектов имущественного оборота в установленных законом пределах при высокой степени монополизации соответствующих отношений, а также защита социально значимых законных интересов общества и государства в превентивном порядке. </a:t>
            </a:r>
            <a:endParaRPr lang="ru-RU" dirty="0" smtClean="0"/>
          </a:p>
          <a:p>
            <a:r>
              <a:rPr lang="ru-RU" dirty="0" smtClean="0"/>
              <a:t>2. В гражданском </a:t>
            </a:r>
            <a:r>
              <a:rPr lang="ru-RU" dirty="0"/>
              <a:t>праве соотношение императивных и диспозитивных правовых норм отличается существенными особенностями применительно как к каждой из существующих </a:t>
            </a:r>
            <a:r>
              <a:rPr lang="ru-RU" dirty="0" err="1"/>
              <a:t>подотраслей</a:t>
            </a:r>
            <a:r>
              <a:rPr lang="ru-RU" dirty="0"/>
              <a:t> гражданского права, так и к его отдельным </a:t>
            </a:r>
            <a:r>
              <a:rPr lang="ru-RU" dirty="0" smtClean="0"/>
              <a:t> </a:t>
            </a:r>
            <a:r>
              <a:rPr lang="ru-RU" dirty="0"/>
              <a:t>правовым институтам</a:t>
            </a:r>
            <a:r>
              <a:rPr lang="ru-RU" dirty="0" smtClean="0"/>
              <a:t>.</a:t>
            </a:r>
          </a:p>
          <a:p>
            <a:r>
              <a:rPr lang="ru-RU" dirty="0"/>
              <a:t>3. </a:t>
            </a:r>
            <a:r>
              <a:rPr lang="ru-RU" dirty="0" smtClean="0"/>
              <a:t>Частноправовой </a:t>
            </a:r>
            <a:r>
              <a:rPr lang="ru-RU" dirty="0"/>
              <a:t>интерес выражается преимущественно в диспозитивных нормах (дозволениях), в то время как публично-правовой интерес представлен императивными нормами (позитивными </a:t>
            </a:r>
            <a:r>
              <a:rPr lang="ru-RU" dirty="0" err="1"/>
              <a:t>обязываниями</a:t>
            </a:r>
            <a:r>
              <a:rPr lang="ru-RU" dirty="0"/>
              <a:t> и запретами</a:t>
            </a:r>
            <a:r>
              <a:rPr lang="ru-RU" dirty="0" smtClean="0"/>
              <a:t>).</a:t>
            </a:r>
          </a:p>
          <a:p>
            <a:r>
              <a:rPr lang="ru-RU" dirty="0"/>
              <a:t>4. </a:t>
            </a:r>
            <a:r>
              <a:rPr lang="ru-RU" dirty="0" smtClean="0"/>
              <a:t>В </a:t>
            </a:r>
            <a:r>
              <a:rPr lang="ru-RU" dirty="0"/>
              <a:t>гражданско-правовом методе регулирования диспозитивность и императивность находятся в таком сочетании, в котором диспозитивность является определяющим началом, в тоже время императивность сосуществует с диспозитивностью в качестве ее границы и </a:t>
            </a:r>
            <a:r>
              <a:rPr lang="ru-RU" dirty="0" smtClean="0"/>
              <a:t>реализуется самими </a:t>
            </a:r>
            <a:r>
              <a:rPr lang="ru-RU" dirty="0"/>
              <a:t>дозволительными по характеру </a:t>
            </a:r>
            <a:r>
              <a:rPr lang="ru-RU" dirty="0" smtClean="0"/>
              <a:t>гражданско-правовыми </a:t>
            </a:r>
            <a:r>
              <a:rPr lang="ru-RU" dirty="0"/>
              <a:t>способами</a:t>
            </a:r>
          </a:p>
        </p:txBody>
      </p:sp>
    </p:spTree>
    <p:extLst>
      <p:ext uri="{BB962C8B-B14F-4D97-AF65-F5344CB8AC3E}">
        <p14:creationId xmlns:p14="http://schemas.microsoft.com/office/powerpoint/2010/main" val="2912859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57779" y="624110"/>
            <a:ext cx="9746833" cy="787440"/>
          </a:xfrm>
        </p:spPr>
        <p:txBody>
          <a:bodyPr>
            <a:normAutofit fontScale="90000"/>
          </a:bodyPr>
          <a:lstStyle/>
          <a:p>
            <a:r>
              <a:rPr lang="ru-RU" sz="3100" dirty="0"/>
              <a:t>Модели взаимодействия частноправовых и публично-правовых начал в гражданском праве: </a:t>
            </a:r>
            <a:r>
              <a:rPr lang="ru-RU" dirty="0"/>
              <a:t/>
            </a:r>
            <a:br>
              <a:rPr lang="ru-RU" dirty="0"/>
            </a:br>
            <a:endParaRPr lang="ru-RU" dirty="0"/>
          </a:p>
        </p:txBody>
      </p:sp>
      <p:sp>
        <p:nvSpPr>
          <p:cNvPr id="3" name="Объект 2"/>
          <p:cNvSpPr>
            <a:spLocks noGrp="1"/>
          </p:cNvSpPr>
          <p:nvPr>
            <p:ph idx="1"/>
          </p:nvPr>
        </p:nvSpPr>
        <p:spPr>
          <a:xfrm>
            <a:off x="1091953" y="1180731"/>
            <a:ext cx="10412659" cy="4820574"/>
          </a:xfrm>
        </p:spPr>
        <p:txBody>
          <a:bodyPr>
            <a:normAutofit fontScale="92500" lnSpcReduction="20000"/>
          </a:bodyPr>
          <a:lstStyle/>
          <a:p>
            <a:pPr>
              <a:buAutoNum type="arabicParenR"/>
            </a:pPr>
            <a:endParaRPr lang="ru-RU" dirty="0" smtClean="0"/>
          </a:p>
          <a:p>
            <a:pPr>
              <a:buAutoNum type="arabicParenR"/>
            </a:pPr>
            <a:r>
              <a:rPr lang="ru-RU" dirty="0" smtClean="0"/>
              <a:t>внедрение частноправовых начал в материю, носящую по своей природе публично-правовой характер;</a:t>
            </a:r>
          </a:p>
          <a:p>
            <a:r>
              <a:rPr lang="ru-RU" dirty="0" smtClean="0"/>
              <a:t> 2) максимальное императивное регулирование некоторых общественных отношений, хотя в целом и относящихся к предмету гражданского права, однако с учетом их повышенной социальной и общественной значимости, нуждающихся в регулировании публично-правовым способами; </a:t>
            </a:r>
          </a:p>
          <a:p>
            <a:r>
              <a:rPr lang="ru-RU" dirty="0" smtClean="0"/>
              <a:t>3</a:t>
            </a:r>
            <a:r>
              <a:rPr lang="ru-RU" dirty="0"/>
              <a:t>) индивидуальное воздействие публично-правовых начал на гражданские правоотношения; </a:t>
            </a:r>
          </a:p>
          <a:p>
            <a:r>
              <a:rPr lang="ru-RU" dirty="0"/>
              <a:t>4) осуществление частноправовыми и публично-правовыми началами равнозначных по своему характеру функций в процессе гражданско-правового регулирования;</a:t>
            </a:r>
          </a:p>
          <a:p>
            <a:r>
              <a:rPr lang="ru-RU" dirty="0"/>
              <a:t> 5) возможность публичного по своей природе акта органа государственной власти породить либо прекратить частные гражданские правоотношения;</a:t>
            </a:r>
          </a:p>
          <a:p>
            <a:r>
              <a:rPr lang="ru-RU" dirty="0"/>
              <a:t> 6) исполнение отдельными частноправовыми формами воздействия на общественные отношения публичных функций в гражданском праве; </a:t>
            </a:r>
          </a:p>
          <a:p>
            <a:r>
              <a:rPr lang="ru-RU" dirty="0"/>
              <a:t>7) включение в частноправовое регулирование отдельных элементов </a:t>
            </a:r>
            <a:r>
              <a:rPr lang="ru-RU" dirty="0" smtClean="0"/>
              <a:t>публично-правового </a:t>
            </a:r>
            <a:r>
              <a:rPr lang="ru-RU" dirty="0"/>
              <a:t>воздействия на субъектов гражданского права, а также отношения с их участием.</a:t>
            </a:r>
          </a:p>
          <a:p>
            <a:endParaRPr lang="ru-RU" dirty="0"/>
          </a:p>
        </p:txBody>
      </p:sp>
    </p:spTree>
    <p:extLst>
      <p:ext uri="{BB962C8B-B14F-4D97-AF65-F5344CB8AC3E}">
        <p14:creationId xmlns:p14="http://schemas.microsoft.com/office/powerpoint/2010/main" val="6307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85926" y="834501"/>
            <a:ext cx="8558074" cy="4524315"/>
          </a:xfrm>
          <a:prstGeom prst="rect">
            <a:avLst/>
          </a:prstGeom>
        </p:spPr>
        <p:txBody>
          <a:bodyPr wrap="square">
            <a:spAutoFit/>
          </a:bodyPr>
          <a:lstStyle/>
          <a:p>
            <a:r>
              <a:rPr lang="ru-RU" sz="2800" dirty="0" smtClean="0"/>
              <a:t>Тенденции развития </a:t>
            </a:r>
            <a:r>
              <a:rPr lang="ru-RU" sz="2800" dirty="0"/>
              <a:t>гражданского </a:t>
            </a:r>
            <a:r>
              <a:rPr lang="ru-RU" sz="2800" dirty="0" smtClean="0"/>
              <a:t>права:</a:t>
            </a:r>
            <a:endParaRPr lang="ru-RU" sz="2800" dirty="0"/>
          </a:p>
          <a:p>
            <a:r>
              <a:rPr lang="ru-RU" sz="2000" dirty="0"/>
              <a:t>1) возрождение ценностей «чистого» частного права, призванного</a:t>
            </a:r>
          </a:p>
          <a:p>
            <a:r>
              <a:rPr lang="ru-RU" sz="2000" dirty="0"/>
              <a:t>реализовывать и обеспечивать реальную свободу участников</a:t>
            </a:r>
          </a:p>
          <a:p>
            <a:r>
              <a:rPr lang="ru-RU" sz="2000" dirty="0"/>
              <a:t>современных общественных отношений;</a:t>
            </a:r>
          </a:p>
          <a:p>
            <a:r>
              <a:rPr lang="ru-RU" sz="2000" dirty="0"/>
              <a:t>2) прямое выражение в гражданских законах одного из самых</a:t>
            </a:r>
          </a:p>
          <a:p>
            <a:r>
              <a:rPr lang="ru-RU" sz="2000" dirty="0"/>
              <a:t>значительных явлений в праве – приобретение правами человека </a:t>
            </a:r>
            <a:r>
              <a:rPr lang="ru-RU" sz="2000" dirty="0" err="1" smtClean="0"/>
              <a:t>как</a:t>
            </a:r>
            <a:r>
              <a:rPr lang="ru-RU" sz="2000" dirty="0" err="1"/>
              <a:t>феноменами</a:t>
            </a:r>
            <a:r>
              <a:rPr lang="ru-RU" sz="2000" dirty="0"/>
              <a:t> естественного права непосредственного правового</a:t>
            </a:r>
          </a:p>
          <a:p>
            <a:r>
              <a:rPr lang="ru-RU" sz="2000" dirty="0"/>
              <a:t>действия, их проникновения в самую ткань правовой материи;</a:t>
            </a:r>
          </a:p>
          <a:p>
            <a:r>
              <a:rPr lang="ru-RU" sz="2000" dirty="0"/>
              <a:t>3) утверждение статуса личной свободы, независимости и</a:t>
            </a:r>
          </a:p>
          <a:p>
            <a:r>
              <a:rPr lang="ru-RU" sz="2000" dirty="0"/>
              <a:t>самостоятельности индивидов и их объединений как субъектов</a:t>
            </a:r>
          </a:p>
          <a:p>
            <a:r>
              <a:rPr lang="ru-RU" sz="2000" dirty="0"/>
              <a:t>гражданского права, и, как разновидности свободы – свободы</a:t>
            </a:r>
          </a:p>
          <a:p>
            <a:r>
              <a:rPr lang="ru-RU" sz="2000" dirty="0"/>
              <a:t>предпринимательской деятельности</a:t>
            </a:r>
            <a:r>
              <a:rPr lang="ru-RU" sz="2000" dirty="0" smtClean="0"/>
              <a:t>;</a:t>
            </a:r>
            <a:endParaRPr lang="ru-RU" sz="2000" dirty="0"/>
          </a:p>
        </p:txBody>
      </p:sp>
    </p:spTree>
    <p:extLst>
      <p:ext uri="{BB962C8B-B14F-4D97-AF65-F5344CB8AC3E}">
        <p14:creationId xmlns:p14="http://schemas.microsoft.com/office/powerpoint/2010/main" val="38947689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36342" y="976544"/>
            <a:ext cx="9996256" cy="4247317"/>
          </a:xfrm>
          <a:prstGeom prst="rect">
            <a:avLst/>
          </a:prstGeom>
        </p:spPr>
        <p:txBody>
          <a:bodyPr wrap="square">
            <a:spAutoFit/>
          </a:bodyPr>
          <a:lstStyle/>
          <a:p>
            <a:r>
              <a:rPr lang="ru-RU" dirty="0"/>
              <a:t>4) юридически возвысившиеся права человека оказывают</a:t>
            </a:r>
          </a:p>
          <a:p>
            <a:r>
              <a:rPr lang="ru-RU" dirty="0"/>
              <a:t>решающее влияние на переоценку ценностей в обществе, на человека,</a:t>
            </a:r>
          </a:p>
          <a:p>
            <a:r>
              <a:rPr lang="ru-RU" dirty="0"/>
              <a:t>его правовой статус и возможности, создают новые юридические</a:t>
            </a:r>
          </a:p>
          <a:p>
            <a:r>
              <a:rPr lang="ru-RU" dirty="0"/>
              <a:t>импульсы к его активности, творчеству, правовой обеспеченности его</a:t>
            </a:r>
          </a:p>
          <a:p>
            <a:r>
              <a:rPr lang="ru-RU" dirty="0"/>
              <a:t>частных интересов, защищенности в личной и имущественной сфере,</a:t>
            </a:r>
          </a:p>
          <a:p>
            <a:r>
              <a:rPr lang="ru-RU" dirty="0"/>
              <a:t>персональной ответственности за свои действия;</a:t>
            </a:r>
          </a:p>
          <a:p>
            <a:r>
              <a:rPr lang="ru-RU" dirty="0"/>
              <a:t>5) утверждение системы истинных отношений собственности с их</a:t>
            </a:r>
          </a:p>
          <a:p>
            <a:r>
              <a:rPr lang="ru-RU" dirty="0"/>
              <a:t>вещным, </a:t>
            </a:r>
            <a:r>
              <a:rPr lang="ru-RU" dirty="0" err="1"/>
              <a:t>персонолитическим</a:t>
            </a:r>
            <a:r>
              <a:rPr lang="ru-RU" dirty="0"/>
              <a:t> характером и свойством абсолютности и</a:t>
            </a:r>
          </a:p>
          <a:p>
            <a:r>
              <a:rPr lang="ru-RU" dirty="0"/>
              <a:t>неприкосновенности для субъектов данных отношений;</a:t>
            </a:r>
          </a:p>
          <a:p>
            <a:r>
              <a:rPr lang="ru-RU" dirty="0"/>
              <a:t>6) развитие конструктивного и свободного содержания</a:t>
            </a:r>
          </a:p>
          <a:p>
            <a:r>
              <a:rPr lang="ru-RU" dirty="0"/>
              <a:t>обязательственных, прежде всего договорных отношений</a:t>
            </a:r>
            <a:r>
              <a:rPr lang="ru-RU"/>
              <a:t>; </a:t>
            </a:r>
            <a:endParaRPr lang="ru-RU" smtClean="0"/>
          </a:p>
          <a:p>
            <a:r>
              <a:rPr lang="ru-RU" smtClean="0"/>
              <a:t>7</a:t>
            </a:r>
            <a:r>
              <a:rPr lang="ru-RU" dirty="0"/>
              <a:t>) </a:t>
            </a:r>
            <a:r>
              <a:rPr lang="ru-RU" dirty="0" err="1"/>
              <a:t>конституирование</a:t>
            </a:r>
            <a:r>
              <a:rPr lang="ru-RU" dirty="0"/>
              <a:t> отношений интеллектуальной собственности</a:t>
            </a:r>
          </a:p>
          <a:p>
            <a:r>
              <a:rPr lang="ru-RU" dirty="0"/>
              <a:t>с учетом гигантского научно-технического прогресса с целью</a:t>
            </a:r>
          </a:p>
          <a:p>
            <a:r>
              <a:rPr lang="ru-RU" dirty="0"/>
              <a:t>удовлетворения как духовных, так и материальных потребностей</a:t>
            </a:r>
          </a:p>
          <a:p>
            <a:r>
              <a:rPr lang="ru-RU" dirty="0"/>
              <a:t>граждан.</a:t>
            </a:r>
          </a:p>
        </p:txBody>
      </p:sp>
    </p:spTree>
    <p:extLst>
      <p:ext uri="{BB962C8B-B14F-4D97-AF65-F5344CB8AC3E}">
        <p14:creationId xmlns:p14="http://schemas.microsoft.com/office/powerpoint/2010/main" val="17163706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Принципы гражданского права</a:t>
            </a:r>
            <a:endParaRPr lang="ru-RU" dirty="0"/>
          </a:p>
        </p:txBody>
      </p:sp>
      <p:sp>
        <p:nvSpPr>
          <p:cNvPr id="3" name="Объект 2"/>
          <p:cNvSpPr>
            <a:spLocks noGrp="1"/>
          </p:cNvSpPr>
          <p:nvPr>
            <p:ph idx="1"/>
          </p:nvPr>
        </p:nvSpPr>
        <p:spPr>
          <a:xfrm>
            <a:off x="585926" y="1935332"/>
            <a:ext cx="10918686" cy="3975890"/>
          </a:xfrm>
        </p:spPr>
        <p:txBody>
          <a:bodyPr>
            <a:normAutofit/>
          </a:bodyPr>
          <a:lstStyle/>
          <a:p>
            <a:r>
              <a:rPr lang="ru-RU" sz="2000" dirty="0">
                <a:latin typeface="Times New Roman" panose="02020603050405020304" pitchFamily="18" charset="0"/>
                <a:cs typeface="Times New Roman" panose="02020603050405020304" pitchFamily="18" charset="0"/>
              </a:rPr>
              <a:t>Под принципами права в доктрине принято понимать основные начала, руководящие идеи, согласно которым осуществляется правовое регулирование общественных отношений в той или иной сфере права</a:t>
            </a:r>
            <a:r>
              <a:rPr lang="ru-RU" sz="2000" dirty="0" smtClean="0">
                <a:latin typeface="Times New Roman" panose="02020603050405020304" pitchFamily="18" charset="0"/>
                <a:cs typeface="Times New Roman" panose="02020603050405020304" pitchFamily="18" charset="0"/>
              </a:rPr>
              <a:t>.</a:t>
            </a:r>
          </a:p>
          <a:p>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Принципы права отражают сущность правового регулирования отношений и их специфику. В то же время принципы могут служить критерием для оценки поведения субъектов правоотношений в ситуациях, когда строгих норм права недостаточно. </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116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086252" y="621437"/>
            <a:ext cx="9418360" cy="5289785"/>
          </a:xfrm>
        </p:spPr>
        <p:txBody>
          <a:bodyPr/>
          <a:lstStyle/>
          <a:p>
            <a:r>
              <a:rPr lang="ru-RU" i="1" dirty="0"/>
              <a:t>функции принципов гражданского права</a:t>
            </a:r>
            <a:r>
              <a:rPr lang="ru-RU" dirty="0"/>
              <a:t>: </a:t>
            </a:r>
          </a:p>
          <a:p>
            <a:r>
              <a:rPr lang="ru-RU" dirty="0"/>
              <a:t>1) на их основе строится все правовое регулирование общественных отношений в данной отрасли права; </a:t>
            </a:r>
          </a:p>
          <a:p>
            <a:r>
              <a:rPr lang="ru-RU" dirty="0"/>
              <a:t>2) субъекты правоотношений в своей деятельности должны исходить из соблюдения принципов права; </a:t>
            </a:r>
          </a:p>
          <a:p>
            <a:r>
              <a:rPr lang="ru-RU" dirty="0"/>
              <a:t>3) принципы позволяют толковать нормы права, а также подлежат применению в случае </a:t>
            </a:r>
            <a:r>
              <a:rPr lang="ru-RU" dirty="0" err="1"/>
              <a:t>пробельности</a:t>
            </a:r>
            <a:r>
              <a:rPr lang="ru-RU" dirty="0"/>
              <a:t> в законодательном регулировании; </a:t>
            </a:r>
          </a:p>
          <a:p>
            <a:r>
              <a:rPr lang="ru-RU" dirty="0"/>
              <a:t>4) правоприменительные органы могут оценивать поведение участников правоотношений с точки зрения соблюдения ими принципов, в том числе когда отсутствует специальная норма, либо корректировать применение той или иной нормы с учетом фактических обстоятельств, что обеспечивает </a:t>
            </a:r>
            <a:r>
              <a:rPr lang="ru-RU" dirty="0" err="1"/>
              <a:t>бóльшую</a:t>
            </a:r>
            <a:r>
              <a:rPr lang="ru-RU" dirty="0"/>
              <a:t> гибкость. </a:t>
            </a:r>
            <a:endParaRPr lang="ru-RU" dirty="0" smtClean="0"/>
          </a:p>
          <a:p>
            <a:r>
              <a:rPr lang="ru-RU" dirty="0"/>
              <a:t>В российском правопорядке принципы гражданского права нашли закрепление в ст. 1 ГК РФ, где они именуются «основными началами гражданского законодательства».</a:t>
            </a:r>
            <a:endParaRPr lang="ru-RU" dirty="0"/>
          </a:p>
        </p:txBody>
      </p:sp>
      <p:pic>
        <p:nvPicPr>
          <p:cNvPr id="4" name="Объект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16" y="2911214"/>
            <a:ext cx="1344967" cy="2699473"/>
          </a:xfrm>
          <a:prstGeom prst="rect">
            <a:avLst/>
          </a:prstGeom>
        </p:spPr>
      </p:pic>
    </p:spTree>
    <p:extLst>
      <p:ext uri="{BB962C8B-B14F-4D97-AF65-F5344CB8AC3E}">
        <p14:creationId xmlns:p14="http://schemas.microsoft.com/office/powerpoint/2010/main" val="21706783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2773" y="834501"/>
            <a:ext cx="10181839" cy="5076721"/>
          </a:xfrm>
        </p:spPr>
        <p:txBody>
          <a:bodyPr>
            <a:normAutofit/>
          </a:bodyPr>
          <a:lstStyle/>
          <a:p>
            <a:r>
              <a:rPr lang="ru-RU" sz="2800" i="1" dirty="0"/>
              <a:t>В</a:t>
            </a:r>
            <a:r>
              <a:rPr lang="ru-RU" sz="2800" i="1" dirty="0" smtClean="0"/>
              <a:t>о </a:t>
            </a:r>
            <a:r>
              <a:rPr lang="ru-RU" sz="2800" i="1" dirty="0"/>
              <a:t>многих правопорядках нет исторических предпосылок для активного регулирования принципов на законодательном уровне. В частности, в Германии развитие принципов происходит за пределами текста закона. Наиболее известен пример с принципом добросовестности, который был отражен законодательно только для сферы обязательственного права (§ 242 ГГУ), но получил общеправовое значение посредством развития доктрины и судебной практики. </a:t>
            </a:r>
            <a:endParaRPr lang="ru-RU" sz="2800" i="1" dirty="0"/>
          </a:p>
        </p:txBody>
      </p:sp>
    </p:spTree>
    <p:extLst>
      <p:ext uri="{BB962C8B-B14F-4D97-AF65-F5344CB8AC3E}">
        <p14:creationId xmlns:p14="http://schemas.microsoft.com/office/powerpoint/2010/main" val="191703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000" i="1" dirty="0"/>
              <a:t>Принцип приобретения и осуществления своих гражданских прав своей волей и в своем интересе. </a:t>
            </a:r>
            <a:endParaRPr lang="ru-RU" sz="2000" dirty="0"/>
          </a:p>
        </p:txBody>
      </p:sp>
      <p:sp>
        <p:nvSpPr>
          <p:cNvPr id="3" name="Объект 2"/>
          <p:cNvSpPr>
            <a:spLocks noGrp="1"/>
          </p:cNvSpPr>
          <p:nvPr>
            <p:ph idx="1"/>
          </p:nvPr>
        </p:nvSpPr>
        <p:spPr>
          <a:xfrm>
            <a:off x="2246050" y="1704513"/>
            <a:ext cx="9258562" cy="4206709"/>
          </a:xfrm>
        </p:spPr>
        <p:txBody>
          <a:bodyPr/>
          <a:lstStyle/>
          <a:p>
            <a:r>
              <a:rPr lang="ru-RU" dirty="0" smtClean="0"/>
              <a:t>Одной </a:t>
            </a:r>
            <a:r>
              <a:rPr lang="ru-RU" dirty="0"/>
              <a:t>из главных характеристик частной автономии (автономии </a:t>
            </a:r>
            <a:r>
              <a:rPr lang="ru-RU" dirty="0" err="1" smtClean="0"/>
              <a:t>волиявляется</a:t>
            </a:r>
            <a:r>
              <a:rPr lang="ru-RU" dirty="0" smtClean="0"/>
              <a:t> </a:t>
            </a:r>
            <a:r>
              <a:rPr lang="ru-RU" dirty="0"/>
              <a:t>приобретение и осуществление субъектами своих гражданских прав самостоятельно, т.е. своей волей. В абзаце первом п. 2 ст. 1 ГК РФ содержание рассматриваемого принципа конкретизировано: граждане (физические лица) и юридические лица свободны в установлении своих прав и обязанностей на основе договора и в определении любых не противоречащих законодательству условий договора. </a:t>
            </a:r>
            <a:endParaRPr lang="ru-RU" dirty="0" smtClean="0"/>
          </a:p>
          <a:p>
            <a:r>
              <a:rPr lang="ru-RU" dirty="0" smtClean="0"/>
              <a:t>Указанное </a:t>
            </a:r>
            <a:r>
              <a:rPr lang="ru-RU" dirty="0"/>
              <a:t>законодательное </a:t>
            </a:r>
            <a:r>
              <a:rPr lang="ru-RU" dirty="0" smtClean="0"/>
              <a:t>положение, </a:t>
            </a:r>
            <a:r>
              <a:rPr lang="ru-RU" dirty="0"/>
              <a:t>не должно служить основанием для вывода о том, что данный принцип распространяется только на договорные (обязательственные) отношения. </a:t>
            </a:r>
            <a:r>
              <a:rPr lang="ru-RU" dirty="0" smtClean="0"/>
              <a:t>Осуществление </a:t>
            </a:r>
            <a:r>
              <a:rPr lang="ru-RU" dirty="0"/>
              <a:t>субъектами действий «своей волей и в своем интересе» возможно в любых сферах гражданского права, например при первоначальном приобретении права собственности </a:t>
            </a:r>
            <a:endParaRPr lang="ru-RU" dirty="0"/>
          </a:p>
        </p:txBody>
      </p:sp>
    </p:spTree>
    <p:extLst>
      <p:ext uri="{BB962C8B-B14F-4D97-AF65-F5344CB8AC3E}">
        <p14:creationId xmlns:p14="http://schemas.microsoft.com/office/powerpoint/2010/main" val="22303950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41865" y="624110"/>
            <a:ext cx="9462748" cy="601008"/>
          </a:xfrm>
        </p:spPr>
        <p:txBody>
          <a:bodyPr>
            <a:normAutofit fontScale="90000"/>
          </a:bodyPr>
          <a:lstStyle/>
          <a:p>
            <a:r>
              <a:rPr lang="ru-RU" i="1" dirty="0"/>
              <a:t>Принцип свободы договора </a:t>
            </a:r>
            <a:endParaRPr lang="ru-RU" dirty="0"/>
          </a:p>
        </p:txBody>
      </p:sp>
      <p:sp>
        <p:nvSpPr>
          <p:cNvPr id="3" name="Объект 2"/>
          <p:cNvSpPr>
            <a:spLocks noGrp="1"/>
          </p:cNvSpPr>
          <p:nvPr>
            <p:ph idx="1"/>
          </p:nvPr>
        </p:nvSpPr>
        <p:spPr>
          <a:xfrm>
            <a:off x="1322773" y="1677880"/>
            <a:ext cx="10181839" cy="4233342"/>
          </a:xfrm>
        </p:spPr>
        <p:txBody>
          <a:bodyPr/>
          <a:lstStyle/>
          <a:p>
            <a:r>
              <a:rPr lang="ru-RU" dirty="0" smtClean="0"/>
              <a:t>является </a:t>
            </a:r>
            <a:r>
              <a:rPr lang="ru-RU" dirty="0"/>
              <a:t>одним из фундаментальных принципов гражданского права. Он предполагает свободу выбора – заключать или не заключать договор; если заключать, то с кем именно и на каких условиях (см. подробнее ст. 421 ГК РФ). В то же время важно обратить внимание, что принцип свободы договора, являясь принципом обязательственного права, представляет собой разновидность более широкого принципа, не закрепленного в указанной статье ГК РФ, а именно принципа частной автономии (автономии воли). </a:t>
            </a:r>
            <a:endParaRPr lang="ru-RU" dirty="0"/>
          </a:p>
        </p:txBody>
      </p:sp>
    </p:spTree>
    <p:extLst>
      <p:ext uri="{BB962C8B-B14F-4D97-AF65-F5344CB8AC3E}">
        <p14:creationId xmlns:p14="http://schemas.microsoft.com/office/powerpoint/2010/main" val="7093233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i="1" dirty="0"/>
              <a:t>Принцип неприкосновенности собственности. </a:t>
            </a:r>
            <a:endParaRPr lang="ru-RU" dirty="0"/>
          </a:p>
        </p:txBody>
      </p:sp>
      <p:sp>
        <p:nvSpPr>
          <p:cNvPr id="3" name="Объект 2"/>
          <p:cNvSpPr>
            <a:spLocks noGrp="1"/>
          </p:cNvSpPr>
          <p:nvPr>
            <p:ph idx="1"/>
          </p:nvPr>
        </p:nvSpPr>
        <p:spPr/>
        <p:txBody>
          <a:bodyPr>
            <a:normAutofit/>
          </a:bodyPr>
          <a:lstStyle/>
          <a:p>
            <a:r>
              <a:rPr lang="ru-RU" dirty="0" smtClean="0"/>
              <a:t>Призван </a:t>
            </a:r>
            <a:r>
              <a:rPr lang="ru-RU" dirty="0"/>
              <a:t>обеспечивать стабильность гражданского оборота. </a:t>
            </a:r>
          </a:p>
          <a:p>
            <a:r>
              <a:rPr lang="ru-RU" dirty="0"/>
              <a:t>Одной из ключевых характеристик гражданского </a:t>
            </a:r>
            <a:r>
              <a:rPr lang="ru-RU" dirty="0" smtClean="0"/>
              <a:t>права является </a:t>
            </a:r>
            <a:r>
              <a:rPr lang="ru-RU" dirty="0"/>
              <a:t>имущественная самостоятельность (обособленность) его субъектов. Наибольшая имущественная самостоятельность возможна лишь в случаях, когда субъекты являются собственниками принадлежащего им имущества. Неприкосновенность собственности базируется на известном конституционном принципе, согласно которому никто не может быть лишен своего имущества иначе как по решению суда (ч. 3 ст. 35 Конституции РФ), и означает недопустимость совершения действий, препятствующих реализации собственником правомочий владения, пользования и распоряжения (п. 1 ст. 209 ГК РФ). </a:t>
            </a:r>
            <a:endParaRPr lang="ru-RU" dirty="0"/>
          </a:p>
        </p:txBody>
      </p:sp>
    </p:spTree>
    <p:extLst>
      <p:ext uri="{BB962C8B-B14F-4D97-AF65-F5344CB8AC3E}">
        <p14:creationId xmlns:p14="http://schemas.microsoft.com/office/powerpoint/2010/main" val="9600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53592" y="1074198"/>
            <a:ext cx="10022890" cy="3539430"/>
          </a:xfrm>
          <a:prstGeom prst="rect">
            <a:avLst/>
          </a:prstGeom>
        </p:spPr>
        <p:txBody>
          <a:bodyPr wrap="square">
            <a:spAutoFit/>
          </a:bodyPr>
          <a:lstStyle/>
          <a:p>
            <a:r>
              <a:rPr lang="ru-RU" sz="2800" dirty="0" smtClean="0"/>
              <a:t>«</a:t>
            </a:r>
            <a:r>
              <a:rPr lang="ru-RU" sz="2800" dirty="0"/>
              <a:t>Юридические воззрения народа, содержащие в себе законы, по которым</a:t>
            </a:r>
          </a:p>
          <a:p>
            <a:r>
              <a:rPr lang="ru-RU" sz="2800" dirty="0"/>
              <a:t>происходят имущественные явления в юридическом быту, как и обычаи,</a:t>
            </a:r>
          </a:p>
          <a:p>
            <a:r>
              <a:rPr lang="ru-RU" sz="2800" dirty="0"/>
              <a:t>существуют независимо от общественной власти и могут устанавливаться</a:t>
            </a:r>
          </a:p>
          <a:p>
            <a:r>
              <a:rPr lang="ru-RU" sz="2800" dirty="0"/>
              <a:t>только сообразно законам </a:t>
            </a:r>
            <a:r>
              <a:rPr lang="ru-RU" sz="2800" b="1" dirty="0"/>
              <a:t>экономическим и нравственным</a:t>
            </a:r>
            <a:r>
              <a:rPr lang="ru-RU" sz="2800" dirty="0"/>
              <a:t>».</a:t>
            </a:r>
          </a:p>
        </p:txBody>
      </p:sp>
      <p:sp>
        <p:nvSpPr>
          <p:cNvPr id="3" name="Прямоугольник 2"/>
          <p:cNvSpPr/>
          <p:nvPr/>
        </p:nvSpPr>
        <p:spPr>
          <a:xfrm>
            <a:off x="9659710" y="615435"/>
            <a:ext cx="1534394" cy="369332"/>
          </a:xfrm>
          <a:prstGeom prst="rect">
            <a:avLst/>
          </a:prstGeom>
        </p:spPr>
        <p:txBody>
          <a:bodyPr wrap="none">
            <a:spAutoFit/>
          </a:bodyPr>
          <a:lstStyle/>
          <a:p>
            <a:pPr lvl="0"/>
            <a:r>
              <a:rPr lang="ru-RU" dirty="0">
                <a:solidFill>
                  <a:prstClr val="black"/>
                </a:solidFill>
              </a:rPr>
              <a:t>Д.И. </a:t>
            </a:r>
            <a:r>
              <a:rPr lang="ru-RU" dirty="0" smtClean="0">
                <a:solidFill>
                  <a:prstClr val="black"/>
                </a:solidFill>
              </a:rPr>
              <a:t>Мейер</a:t>
            </a:r>
            <a:endParaRPr lang="ru-RU" dirty="0">
              <a:solidFill>
                <a:prstClr val="black"/>
              </a:solidFill>
            </a:endParaRPr>
          </a:p>
        </p:txBody>
      </p:sp>
    </p:spTree>
    <p:extLst>
      <p:ext uri="{BB962C8B-B14F-4D97-AF65-F5344CB8AC3E}">
        <p14:creationId xmlns:p14="http://schemas.microsoft.com/office/powerpoint/2010/main" val="42792472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i="1" dirty="0"/>
              <a:t>Принцип недопустимости произвольного вмешательства в частные дела. </a:t>
            </a:r>
            <a:endParaRPr lang="ru-RU" dirty="0"/>
          </a:p>
        </p:txBody>
      </p:sp>
      <p:sp>
        <p:nvSpPr>
          <p:cNvPr id="3" name="Объект 2"/>
          <p:cNvSpPr>
            <a:spLocks noGrp="1"/>
          </p:cNvSpPr>
          <p:nvPr>
            <p:ph idx="1"/>
          </p:nvPr>
        </p:nvSpPr>
        <p:spPr>
          <a:xfrm>
            <a:off x="1473693" y="1651247"/>
            <a:ext cx="10030919" cy="4259975"/>
          </a:xfrm>
        </p:spPr>
        <p:txBody>
          <a:bodyPr>
            <a:normAutofit/>
          </a:bodyPr>
          <a:lstStyle/>
          <a:p>
            <a:r>
              <a:rPr lang="ru-RU" dirty="0" smtClean="0"/>
              <a:t>Данный </a:t>
            </a:r>
            <a:r>
              <a:rPr lang="ru-RU" dirty="0"/>
              <a:t>принцип тесно связан с рассматриваемым ниже принципом беспрепятственного осуществления гражданских прав, а также частной автономией (автономией воли) субъектов гражданского права, которая предоставляет им возможность самостоятельно определять содержание имущественных и неимущественных отношений, в которые они вступают. Вмешательство (прежде всего публично-правовых органов) в данный процесс по общему правилу не допускается. Более того, ГК РФ устанавливает санкции на случай подобного вмешательства, закрепляя право физических и юридических лиц на возмещение убытков, причиненных государственными органами и органами местного самоуправления, а также компенсацию ущерба, причиненного правомерными действиями государственных органов и органов местного самоуправления (ст. 16 и 16.1 ГК РФ). </a:t>
            </a:r>
            <a:endParaRPr lang="ru-RU" dirty="0"/>
          </a:p>
        </p:txBody>
      </p:sp>
    </p:spTree>
    <p:extLst>
      <p:ext uri="{BB962C8B-B14F-4D97-AF65-F5344CB8AC3E}">
        <p14:creationId xmlns:p14="http://schemas.microsoft.com/office/powerpoint/2010/main" val="1147765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i="1" dirty="0"/>
              <a:t>Принцип беспрепятственного осуществления гражданских прав </a:t>
            </a:r>
            <a:endParaRPr lang="ru-RU" dirty="0"/>
          </a:p>
        </p:txBody>
      </p:sp>
      <p:sp>
        <p:nvSpPr>
          <p:cNvPr id="3" name="Объект 2"/>
          <p:cNvSpPr>
            <a:spLocks noGrp="1"/>
          </p:cNvSpPr>
          <p:nvPr>
            <p:ph idx="1"/>
          </p:nvPr>
        </p:nvSpPr>
        <p:spPr/>
        <p:txBody>
          <a:bodyPr/>
          <a:lstStyle/>
          <a:p>
            <a:r>
              <a:rPr lang="ru-RU" dirty="0" smtClean="0"/>
              <a:t>означает </a:t>
            </a:r>
            <a:r>
              <a:rPr lang="ru-RU" dirty="0"/>
              <a:t>запрет создания препятствий к осуществлению другим лицом принадлежащего ему права, а также в случае вмешательства возможность обладателя субъективного права требовать от нарушителя устранить препятствия к осуществлению права. Важно, однако, обратить внимание, что беспрепятственное осуществление гражданских прав все же имеет определенные ограничения (или пределы) </a:t>
            </a:r>
            <a:endParaRPr lang="ru-RU" dirty="0"/>
          </a:p>
        </p:txBody>
      </p:sp>
    </p:spTree>
    <p:extLst>
      <p:ext uri="{BB962C8B-B14F-4D97-AF65-F5344CB8AC3E}">
        <p14:creationId xmlns:p14="http://schemas.microsoft.com/office/powerpoint/2010/main" val="40827606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Принцип добросовестности</a:t>
            </a:r>
            <a:endParaRPr lang="ru-RU" dirty="0"/>
          </a:p>
        </p:txBody>
      </p:sp>
      <p:sp>
        <p:nvSpPr>
          <p:cNvPr id="3" name="Объект 2"/>
          <p:cNvSpPr>
            <a:spLocks noGrp="1"/>
          </p:cNvSpPr>
          <p:nvPr>
            <p:ph idx="1"/>
          </p:nvPr>
        </p:nvSpPr>
        <p:spPr>
          <a:xfrm>
            <a:off x="1358283" y="1420427"/>
            <a:ext cx="10146329" cy="4490795"/>
          </a:xfrm>
        </p:spPr>
        <p:txBody>
          <a:bodyPr>
            <a:normAutofit fontScale="92500" lnSpcReduction="20000"/>
          </a:bodyPr>
          <a:lstStyle/>
          <a:p>
            <a:r>
              <a:rPr lang="ru-RU" dirty="0"/>
              <a:t>Определение критериев добросовестности, разумности и справедливости ввиду абстрактности и </a:t>
            </a:r>
            <a:r>
              <a:rPr lang="ru-RU" dirty="0" err="1"/>
              <a:t>оценочности</a:t>
            </a:r>
            <a:r>
              <a:rPr lang="ru-RU" dirty="0"/>
              <a:t> этих понятий и многогранности их содержания относится к числу наиболее сложных и дискуссионных вопросов в науке гражданского права. </a:t>
            </a:r>
          </a:p>
          <a:p>
            <a:r>
              <a:rPr lang="ru-RU" dirty="0"/>
              <a:t>Ключевым для данных принципов является то, что, даже если в законе и возможно установить общие критерии добросовестности, разумности и справедливости, реализация таких критериев на практике </a:t>
            </a:r>
            <a:endParaRPr lang="ru-RU" dirty="0" smtClean="0"/>
          </a:p>
          <a:p>
            <a:r>
              <a:rPr lang="ru-RU" dirty="0"/>
              <a:t>будет зависеть от конкретных фактических обстоятельств. Это может сделать только суд при рассмотрении конкретного спора с учетом всех обстоятельств. В то же время в законе невозможно определить исчерпывающим образом все действия субъектов гражданских правоотношений и требования к ним, поэтому значение указанных принципов велико. Принципы разумности, справедливости и добросовестности при их правильном применении судами способны скорректировать и сбалансировать отношения там, где это невозможно с помощью нормы права; в доктрине в отношении принципа добросовестности отмечалось, что он выполняет функцию фильтра более тонкой очистки, чем прямые запреты закона. Такой же вывод можно сделать применительно к принципу разумности и принципу справедливости. Иными словами, суды получают возможность уточнять и дополнять нормы, развивать право согласно новым реалиям. </a:t>
            </a:r>
          </a:p>
        </p:txBody>
      </p:sp>
    </p:spTree>
    <p:extLst>
      <p:ext uri="{BB962C8B-B14F-4D97-AF65-F5344CB8AC3E}">
        <p14:creationId xmlns:p14="http://schemas.microsoft.com/office/powerpoint/2010/main" val="32739070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2571" y="692458"/>
            <a:ext cx="10022041" cy="5218764"/>
          </a:xfrm>
        </p:spPr>
        <p:txBody>
          <a:bodyPr>
            <a:normAutofit/>
          </a:bodyPr>
          <a:lstStyle/>
          <a:p>
            <a:r>
              <a:rPr lang="ru-RU" dirty="0"/>
              <a:t>п. 1 постановления Пленума ВС РФ от 23 июня 2015 г. № 25 «О применении судами некоторых положений раздела I части первой Гражданского кодекса Российской Федерации» (далее – Постановление № 25) дается следующее определение добросовестности: «Оценивая действия сторон как добросовестные или недобросовестные, </a:t>
            </a:r>
            <a:r>
              <a:rPr lang="ru-RU" i="1" dirty="0"/>
              <a:t>следует исходить из поведения, ожидаемого от любого участника гражданского оборота, учитывающего права и законные интересы другой стороны, содействующего ей, в том числе в получении необходимой информации</a:t>
            </a:r>
            <a:r>
              <a:rPr lang="ru-RU" dirty="0"/>
              <a:t>. По общему правилу пункта 5 статьи 10 ГК РФ добросовестность участников гражданских правоотношений и разумность их действий предполагаются, пока не доказано иное</a:t>
            </a:r>
            <a:r>
              <a:rPr lang="ru-RU" dirty="0" smtClean="0"/>
              <a:t>»</a:t>
            </a:r>
            <a:endParaRPr lang="ru-RU" dirty="0"/>
          </a:p>
        </p:txBody>
      </p:sp>
    </p:spTree>
    <p:extLst>
      <p:ext uri="{BB962C8B-B14F-4D97-AF65-F5344CB8AC3E}">
        <p14:creationId xmlns:p14="http://schemas.microsoft.com/office/powerpoint/2010/main" val="826290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97981" y="763480"/>
            <a:ext cx="7546019" cy="4524315"/>
          </a:xfrm>
          <a:prstGeom prst="rect">
            <a:avLst/>
          </a:prstGeom>
        </p:spPr>
        <p:txBody>
          <a:bodyPr wrap="square">
            <a:spAutoFit/>
          </a:bodyPr>
          <a:lstStyle/>
          <a:p>
            <a:r>
              <a:rPr lang="ru-RU" sz="3200" dirty="0" smtClean="0"/>
              <a:t>Человечество </a:t>
            </a:r>
            <a:r>
              <a:rPr lang="ru-RU" sz="3200" dirty="0"/>
              <a:t>«должно было научиться управлять лежащими в его основе</a:t>
            </a:r>
          </a:p>
          <a:p>
            <a:r>
              <a:rPr lang="ru-RU" sz="3200" dirty="0"/>
              <a:t>имущественными отношениями</a:t>
            </a:r>
            <a:r>
              <a:rPr lang="ru-RU" sz="3200" dirty="0" smtClean="0"/>
              <a:t>».</a:t>
            </a:r>
          </a:p>
          <a:p>
            <a:r>
              <a:rPr lang="ru-RU" sz="3200" dirty="0" smtClean="0"/>
              <a:t>…эта </a:t>
            </a:r>
            <a:r>
              <a:rPr lang="ru-RU" sz="3200" dirty="0"/>
              <a:t>нелегкая задача</a:t>
            </a:r>
          </a:p>
          <a:p>
            <a:r>
              <a:rPr lang="ru-RU" sz="3200" dirty="0"/>
              <a:t>главным образом ложится на плечи политической экономии и </a:t>
            </a:r>
            <a:r>
              <a:rPr lang="ru-RU" sz="3200" b="1" dirty="0"/>
              <a:t>гражданского</a:t>
            </a:r>
          </a:p>
          <a:p>
            <a:r>
              <a:rPr lang="ru-RU" sz="3200" b="1" dirty="0"/>
              <a:t>права</a:t>
            </a:r>
            <a:r>
              <a:rPr lang="ru-RU" sz="3200" b="1" dirty="0" smtClean="0"/>
              <a:t>.</a:t>
            </a:r>
            <a:endParaRPr lang="ru-RU" sz="3200" b="1" dirty="0"/>
          </a:p>
        </p:txBody>
      </p:sp>
      <p:sp>
        <p:nvSpPr>
          <p:cNvPr id="3" name="Прямоугольник 2"/>
          <p:cNvSpPr/>
          <p:nvPr/>
        </p:nvSpPr>
        <p:spPr>
          <a:xfrm>
            <a:off x="9605639" y="509072"/>
            <a:ext cx="3834652" cy="369332"/>
          </a:xfrm>
          <a:prstGeom prst="rect">
            <a:avLst/>
          </a:prstGeom>
        </p:spPr>
        <p:txBody>
          <a:bodyPr wrap="square">
            <a:spAutoFit/>
          </a:bodyPr>
          <a:lstStyle/>
          <a:p>
            <a:r>
              <a:rPr lang="ru-RU" dirty="0">
                <a:solidFill>
                  <a:prstClr val="black"/>
                </a:solidFill>
              </a:rPr>
              <a:t>И.А. </a:t>
            </a:r>
            <a:r>
              <a:rPr lang="ru-RU" dirty="0" smtClean="0">
                <a:solidFill>
                  <a:prstClr val="black"/>
                </a:solidFill>
              </a:rPr>
              <a:t>Покровский</a:t>
            </a:r>
            <a:endParaRPr lang="ru-RU" dirty="0"/>
          </a:p>
        </p:txBody>
      </p:sp>
    </p:spTree>
    <p:extLst>
      <p:ext uri="{BB962C8B-B14F-4D97-AF65-F5344CB8AC3E}">
        <p14:creationId xmlns:p14="http://schemas.microsoft.com/office/powerpoint/2010/main" val="314242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29631" y="899597"/>
            <a:ext cx="8238478" cy="5262979"/>
          </a:xfrm>
          <a:prstGeom prst="rect">
            <a:avLst/>
          </a:prstGeom>
        </p:spPr>
        <p:txBody>
          <a:bodyPr wrap="square">
            <a:spAutoFit/>
          </a:bodyPr>
          <a:lstStyle/>
          <a:p>
            <a:pPr algn="just"/>
            <a:r>
              <a:rPr lang="ru-RU" sz="2800" dirty="0" smtClean="0"/>
              <a:t>Право существует(изучается</a:t>
            </a:r>
            <a:r>
              <a:rPr lang="ru-RU" sz="2800" dirty="0"/>
              <a:t>) </a:t>
            </a:r>
            <a:r>
              <a:rPr lang="ru-RU" sz="2800" dirty="0" smtClean="0"/>
              <a:t>в </a:t>
            </a:r>
            <a:r>
              <a:rPr lang="ru-RU" sz="2800" dirty="0"/>
              <a:t>двух аспектах: </a:t>
            </a:r>
            <a:endParaRPr lang="ru-RU" sz="2800" dirty="0" smtClean="0"/>
          </a:p>
          <a:p>
            <a:pPr algn="just"/>
            <a:r>
              <a:rPr lang="ru-RU" sz="2800" b="1" dirty="0" smtClean="0"/>
              <a:t>публичном</a:t>
            </a:r>
            <a:r>
              <a:rPr lang="ru-RU" sz="2800" dirty="0" smtClean="0"/>
              <a:t> </a:t>
            </a:r>
            <a:r>
              <a:rPr lang="ru-RU" sz="2800" dirty="0"/>
              <a:t>и </a:t>
            </a:r>
            <a:r>
              <a:rPr lang="ru-RU" sz="2800" b="1" dirty="0"/>
              <a:t>частном</a:t>
            </a:r>
            <a:r>
              <a:rPr lang="ru-RU" sz="2800" dirty="0"/>
              <a:t>. </a:t>
            </a:r>
            <a:endParaRPr lang="ru-RU" sz="2800" dirty="0" smtClean="0"/>
          </a:p>
          <a:p>
            <a:pPr algn="just"/>
            <a:r>
              <a:rPr lang="ru-RU" sz="2800" dirty="0" smtClean="0"/>
              <a:t>Публичное </a:t>
            </a:r>
            <a:r>
              <a:rPr lang="ru-RU" sz="2800" dirty="0"/>
              <a:t>право относится</a:t>
            </a:r>
          </a:p>
          <a:p>
            <a:pPr algn="just"/>
            <a:r>
              <a:rPr lang="ru-RU" sz="2800" dirty="0"/>
              <a:t>к положению Римского государства (т. е. публичной </a:t>
            </a:r>
            <a:r>
              <a:rPr lang="ru-RU" sz="2800" dirty="0" smtClean="0"/>
              <a:t>власти</a:t>
            </a:r>
            <a:r>
              <a:rPr lang="ru-RU" sz="2800" dirty="0"/>
              <a:t>, </a:t>
            </a:r>
            <a:r>
              <a:rPr lang="ru-RU" sz="2800" dirty="0" smtClean="0"/>
              <a:t>имея </a:t>
            </a:r>
            <a:r>
              <a:rPr lang="ru-RU" sz="2800" dirty="0"/>
              <a:t>в </a:t>
            </a:r>
            <a:r>
              <a:rPr lang="ru-RU" sz="2800" dirty="0" smtClean="0"/>
              <a:t>виду ее</a:t>
            </a:r>
            <a:r>
              <a:rPr lang="ru-RU" sz="2800" dirty="0"/>
              <a:t> </a:t>
            </a:r>
            <a:r>
              <a:rPr lang="ru-RU" sz="2800" b="1" dirty="0" smtClean="0"/>
              <a:t>интересы </a:t>
            </a:r>
            <a:r>
              <a:rPr lang="ru-RU" sz="2800" b="1" dirty="0"/>
              <a:t>как целого</a:t>
            </a:r>
            <a:r>
              <a:rPr lang="ru-RU" sz="2800" dirty="0"/>
              <a:t>), </a:t>
            </a:r>
            <a:endParaRPr lang="ru-RU" sz="2800" dirty="0" smtClean="0"/>
          </a:p>
          <a:p>
            <a:pPr algn="just"/>
            <a:r>
              <a:rPr lang="ru-RU" sz="2800" dirty="0" smtClean="0"/>
              <a:t>а </a:t>
            </a:r>
            <a:r>
              <a:rPr lang="ru-RU" sz="2800" dirty="0"/>
              <a:t>частное – </a:t>
            </a:r>
            <a:r>
              <a:rPr lang="ru-RU" sz="2800" b="1" dirty="0"/>
              <a:t>к пользе отдельных лиц</a:t>
            </a:r>
            <a:r>
              <a:rPr lang="ru-RU" sz="2800" dirty="0"/>
              <a:t>. </a:t>
            </a:r>
            <a:endParaRPr lang="ru-RU" sz="2800" dirty="0" smtClean="0"/>
          </a:p>
          <a:p>
            <a:pPr algn="just"/>
            <a:r>
              <a:rPr lang="ru-RU" sz="2800" dirty="0" err="1" smtClean="0"/>
              <a:t>Ульпиан</a:t>
            </a:r>
            <a:r>
              <a:rPr lang="ru-RU" sz="2800" dirty="0" smtClean="0"/>
              <a:t> отмечал значимость </a:t>
            </a:r>
            <a:r>
              <a:rPr lang="ru-RU" sz="2800" dirty="0"/>
              <a:t>публичной и частной полезности, но при этом </a:t>
            </a:r>
            <a:r>
              <a:rPr lang="ru-RU" sz="2800" b="1" dirty="0"/>
              <a:t>не противопоставлял</a:t>
            </a:r>
          </a:p>
          <a:p>
            <a:pPr algn="just"/>
            <a:r>
              <a:rPr lang="ru-RU" sz="2800" dirty="0"/>
              <a:t>их друг другу</a:t>
            </a:r>
          </a:p>
        </p:txBody>
      </p:sp>
      <p:sp>
        <p:nvSpPr>
          <p:cNvPr id="3" name="Прямоугольник 2"/>
          <p:cNvSpPr/>
          <p:nvPr/>
        </p:nvSpPr>
        <p:spPr>
          <a:xfrm>
            <a:off x="9055223" y="338138"/>
            <a:ext cx="1466874" cy="461665"/>
          </a:xfrm>
          <a:prstGeom prst="rect">
            <a:avLst/>
          </a:prstGeom>
        </p:spPr>
        <p:txBody>
          <a:bodyPr wrap="square">
            <a:spAutoFit/>
          </a:bodyPr>
          <a:lstStyle/>
          <a:p>
            <a:r>
              <a:rPr lang="ru-RU" sz="2400" b="1" dirty="0" err="1" smtClean="0">
                <a:solidFill>
                  <a:srgbClr val="0070C0"/>
                </a:solidFill>
              </a:rPr>
              <a:t>Ульпиан</a:t>
            </a:r>
            <a:endParaRPr lang="ru-RU" sz="2400" b="1" dirty="0">
              <a:solidFill>
                <a:srgbClr val="0070C0"/>
              </a:solidFill>
            </a:endParaRPr>
          </a:p>
        </p:txBody>
      </p:sp>
      <p:pic>
        <p:nvPicPr>
          <p:cNvPr id="4" name="Объект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98460" cy="2614411"/>
          </a:xfrm>
          <a:prstGeom prst="rect">
            <a:avLst/>
          </a:prstGeom>
        </p:spPr>
      </p:pic>
    </p:spTree>
    <p:extLst>
      <p:ext uri="{BB962C8B-B14F-4D97-AF65-F5344CB8AC3E}">
        <p14:creationId xmlns:p14="http://schemas.microsoft.com/office/powerpoint/2010/main" val="364077223"/>
      </p:ext>
    </p:extLst>
  </p:cSld>
  <p:clrMapOvr>
    <a:masterClrMapping/>
  </p:clrMapOvr>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1083</TotalTime>
  <Words>7228</Words>
  <Application>Microsoft Office PowerPoint</Application>
  <PresentationFormat>Произвольный</PresentationFormat>
  <Paragraphs>320</Paragraphs>
  <Slides>73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73</vt:i4>
      </vt:variant>
    </vt:vector>
  </HeadingPairs>
  <TitlesOfParts>
    <vt:vector size="74" baseType="lpstr">
      <vt:lpstr>Легкий дым</vt:lpstr>
      <vt:lpstr>Основные общетеоретические проблемы современного гражданского права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Роль государства в создании норм частного права  </vt:lpstr>
      <vt:lpstr>Презентация PowerPoint</vt:lpstr>
      <vt:lpstr>Презентация PowerPoint</vt:lpstr>
      <vt:lpstr>Презентация PowerPoint</vt:lpstr>
      <vt:lpstr>Критерии разграничения частного права и публичного права </vt:lpstr>
      <vt:lpstr>Критерии разграничения частного права и публичного права </vt:lpstr>
      <vt:lpstr>Критерий интереса </vt:lpstr>
      <vt:lpstr>Презентация PowerPoint</vt:lpstr>
      <vt:lpstr>Презентация PowerPoint</vt:lpstr>
      <vt:lpstr>Презентация PowerPoint</vt:lpstr>
      <vt:lpstr>Презентация PowerPoint</vt:lpstr>
      <vt:lpstr>Функциональная направленность норм </vt:lpstr>
      <vt:lpstr>Презентация PowerPoint</vt:lpstr>
      <vt:lpstr>Презентация PowerPoint</vt:lpstr>
      <vt:lpstr>Критерий метода правового регулирования  (Характер отношений между субъектами)</vt:lpstr>
      <vt:lpstr>Критерий метода правового регулирования  (Характер отношений между субъектами)</vt:lpstr>
      <vt:lpstr>Презентация PowerPoint</vt:lpstr>
      <vt:lpstr>Теория субъекта</vt:lpstr>
      <vt:lpstr>Субъект создания норм </vt:lpstr>
      <vt:lpstr>Критерий предмета правового регулирования</vt:lpstr>
      <vt:lpstr>Критерий юрисдикции </vt:lpstr>
      <vt:lpstr>Презентация PowerPoint</vt:lpstr>
      <vt:lpstr>Частное и публичное право в странах англо-американской правовой системы. </vt:lpstr>
      <vt:lpstr>Дуализм частного права</vt:lpstr>
      <vt:lpstr>Презентация PowerPoint</vt:lpstr>
      <vt:lpstr>Практическое значение деления права на частное и публичное</vt:lpstr>
      <vt:lpstr>Презентация PowerPoint</vt:lpstr>
      <vt:lpstr>Конвергенция публичного и частного права</vt:lpstr>
      <vt:lpstr>Презентация PowerPoint</vt:lpstr>
      <vt:lpstr>Презентация PowerPoint</vt:lpstr>
      <vt:lpstr>Презентация PowerPoint</vt:lpstr>
      <vt:lpstr>Презентация PowerPoint</vt:lpstr>
      <vt:lpstr>Презентация PowerPoint</vt:lpstr>
      <vt:lpstr>ПРОБЛЕМЫ ОПРЕДЕЛЕНИЯ ПРЕДМЕТА  И МЕТОДА ГРАЖДАНСКО-ПРАВОВОГО РЕГУЛИРОВАНИЯ </vt:lpstr>
      <vt:lpstr>Презентация PowerPoint</vt:lpstr>
      <vt:lpstr>Предмет гражданского права </vt:lpstr>
      <vt:lpstr>Предмет гражданского права</vt:lpstr>
      <vt:lpstr>Презентация PowerPoint</vt:lpstr>
      <vt:lpstr>Презентация PowerPoint</vt:lpstr>
      <vt:lpstr>Неимущественные отношения </vt:lpstr>
      <vt:lpstr>Презентация PowerPoint</vt:lpstr>
      <vt:lpstr>Презентация PowerPoint</vt:lpstr>
      <vt:lpstr>Презентация PowerPoint</vt:lpstr>
      <vt:lpstr>Метод права</vt:lpstr>
      <vt:lpstr>Метод гражданско-правового регулирования </vt:lpstr>
      <vt:lpstr>Метод гражданско-правового регулирования </vt:lpstr>
      <vt:lpstr>Метод гражданского права</vt:lpstr>
      <vt:lpstr>Презентация PowerPoint</vt:lpstr>
      <vt:lpstr>Презентация PowerPoint</vt:lpstr>
      <vt:lpstr>Модели взаимодействия частноправовых и публично-правовых начал в гражданском праве:  </vt:lpstr>
      <vt:lpstr>Презентация PowerPoint</vt:lpstr>
      <vt:lpstr>Презентация PowerPoint</vt:lpstr>
      <vt:lpstr>Принципы гражданского права</vt:lpstr>
      <vt:lpstr>Презентация PowerPoint</vt:lpstr>
      <vt:lpstr>Презентация PowerPoint</vt:lpstr>
      <vt:lpstr>Принцип приобретения и осуществления своих гражданских прав своей волей и в своем интересе. </vt:lpstr>
      <vt:lpstr>Принцип свободы договора </vt:lpstr>
      <vt:lpstr>Принцип неприкосновенности собственности. </vt:lpstr>
      <vt:lpstr>Принцип недопустимости произвольного вмешательства в частные дела. </vt:lpstr>
      <vt:lpstr>Принцип беспрепятственного осуществления гражданских прав </vt:lpstr>
      <vt:lpstr>Принцип добросовестности</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Способы возмещения вреда</dc:title>
  <dc:creator>админ</dc:creator>
  <cp:lastModifiedBy>Пользователь Windows</cp:lastModifiedBy>
  <cp:revision>48</cp:revision>
  <dcterms:created xsi:type="dcterms:W3CDTF">2020-05-19T12:51:29Z</dcterms:created>
  <dcterms:modified xsi:type="dcterms:W3CDTF">2020-09-02T13:57:11Z</dcterms:modified>
</cp:coreProperties>
</file>