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5"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57" d="100"/>
          <a:sy n="57" d="100"/>
        </p:scale>
        <p:origin x="78" y="1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F9D01F-82DF-479E-9DFA-E7BCFAD3F568}"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6EDFA-A288-4CB6-B826-93AA9D5474AB}" type="slidenum">
              <a:rPr lang="en-US" smtClean="0"/>
              <a:t>‹#›</a:t>
            </a:fld>
            <a:endParaRPr lang="en-US"/>
          </a:p>
        </p:txBody>
      </p:sp>
    </p:spTree>
    <p:extLst>
      <p:ext uri="{BB962C8B-B14F-4D97-AF65-F5344CB8AC3E}">
        <p14:creationId xmlns:p14="http://schemas.microsoft.com/office/powerpoint/2010/main" val="375338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F9D01F-82DF-479E-9DFA-E7BCFAD3F568}"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6EDFA-A288-4CB6-B826-93AA9D5474AB}" type="slidenum">
              <a:rPr lang="en-US" smtClean="0"/>
              <a:t>‹#›</a:t>
            </a:fld>
            <a:endParaRPr lang="en-US"/>
          </a:p>
        </p:txBody>
      </p:sp>
    </p:spTree>
    <p:extLst>
      <p:ext uri="{BB962C8B-B14F-4D97-AF65-F5344CB8AC3E}">
        <p14:creationId xmlns:p14="http://schemas.microsoft.com/office/powerpoint/2010/main" val="441033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F9D01F-82DF-479E-9DFA-E7BCFAD3F568}"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6EDFA-A288-4CB6-B826-93AA9D5474AB}" type="slidenum">
              <a:rPr lang="en-US" smtClean="0"/>
              <a:t>‹#›</a:t>
            </a:fld>
            <a:endParaRPr lang="en-US"/>
          </a:p>
        </p:txBody>
      </p:sp>
    </p:spTree>
    <p:extLst>
      <p:ext uri="{BB962C8B-B14F-4D97-AF65-F5344CB8AC3E}">
        <p14:creationId xmlns:p14="http://schemas.microsoft.com/office/powerpoint/2010/main" val="149476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F9D01F-82DF-479E-9DFA-E7BCFAD3F568}"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6EDFA-A288-4CB6-B826-93AA9D5474AB}" type="slidenum">
              <a:rPr lang="en-US" smtClean="0"/>
              <a:t>‹#›</a:t>
            </a:fld>
            <a:endParaRPr lang="en-US"/>
          </a:p>
        </p:txBody>
      </p:sp>
    </p:spTree>
    <p:extLst>
      <p:ext uri="{BB962C8B-B14F-4D97-AF65-F5344CB8AC3E}">
        <p14:creationId xmlns:p14="http://schemas.microsoft.com/office/powerpoint/2010/main" val="319502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F9D01F-82DF-479E-9DFA-E7BCFAD3F568}"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6EDFA-A288-4CB6-B826-93AA9D5474AB}" type="slidenum">
              <a:rPr lang="en-US" smtClean="0"/>
              <a:t>‹#›</a:t>
            </a:fld>
            <a:endParaRPr lang="en-US"/>
          </a:p>
        </p:txBody>
      </p:sp>
    </p:spTree>
    <p:extLst>
      <p:ext uri="{BB962C8B-B14F-4D97-AF65-F5344CB8AC3E}">
        <p14:creationId xmlns:p14="http://schemas.microsoft.com/office/powerpoint/2010/main" val="1856803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F9D01F-82DF-479E-9DFA-E7BCFAD3F568}"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6EDFA-A288-4CB6-B826-93AA9D5474AB}" type="slidenum">
              <a:rPr lang="en-US" smtClean="0"/>
              <a:t>‹#›</a:t>
            </a:fld>
            <a:endParaRPr lang="en-US"/>
          </a:p>
        </p:txBody>
      </p:sp>
    </p:spTree>
    <p:extLst>
      <p:ext uri="{BB962C8B-B14F-4D97-AF65-F5344CB8AC3E}">
        <p14:creationId xmlns:p14="http://schemas.microsoft.com/office/powerpoint/2010/main" val="2993875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F9D01F-82DF-479E-9DFA-E7BCFAD3F568}" type="datetimeFigureOut">
              <a:rPr lang="en-US" smtClean="0"/>
              <a:t>6/25/2024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16EDFA-A288-4CB6-B826-93AA9D5474AB}" type="slidenum">
              <a:rPr lang="en-US" smtClean="0"/>
              <a:t>‹#›</a:t>
            </a:fld>
            <a:endParaRPr lang="en-US"/>
          </a:p>
        </p:txBody>
      </p:sp>
    </p:spTree>
    <p:extLst>
      <p:ext uri="{BB962C8B-B14F-4D97-AF65-F5344CB8AC3E}">
        <p14:creationId xmlns:p14="http://schemas.microsoft.com/office/powerpoint/2010/main" val="2949700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F9D01F-82DF-479E-9DFA-E7BCFAD3F568}"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16EDFA-A288-4CB6-B826-93AA9D5474AB}" type="slidenum">
              <a:rPr lang="en-US" smtClean="0"/>
              <a:t>‹#›</a:t>
            </a:fld>
            <a:endParaRPr lang="en-US"/>
          </a:p>
        </p:txBody>
      </p:sp>
    </p:spTree>
    <p:extLst>
      <p:ext uri="{BB962C8B-B14F-4D97-AF65-F5344CB8AC3E}">
        <p14:creationId xmlns:p14="http://schemas.microsoft.com/office/powerpoint/2010/main" val="353771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F9D01F-82DF-479E-9DFA-E7BCFAD3F568}" type="datetimeFigureOut">
              <a:rPr lang="en-US" smtClean="0"/>
              <a:t>6/25/2024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16EDFA-A288-4CB6-B826-93AA9D5474AB}" type="slidenum">
              <a:rPr lang="en-US" smtClean="0"/>
              <a:t>‹#›</a:t>
            </a:fld>
            <a:endParaRPr lang="en-US"/>
          </a:p>
        </p:txBody>
      </p:sp>
    </p:spTree>
    <p:extLst>
      <p:ext uri="{BB962C8B-B14F-4D97-AF65-F5344CB8AC3E}">
        <p14:creationId xmlns:p14="http://schemas.microsoft.com/office/powerpoint/2010/main" val="2426390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F9D01F-82DF-479E-9DFA-E7BCFAD3F568}"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6EDFA-A288-4CB6-B826-93AA9D5474AB}" type="slidenum">
              <a:rPr lang="en-US" smtClean="0"/>
              <a:t>‹#›</a:t>
            </a:fld>
            <a:endParaRPr lang="en-US"/>
          </a:p>
        </p:txBody>
      </p:sp>
    </p:spTree>
    <p:extLst>
      <p:ext uri="{BB962C8B-B14F-4D97-AF65-F5344CB8AC3E}">
        <p14:creationId xmlns:p14="http://schemas.microsoft.com/office/powerpoint/2010/main" val="1453764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F9D01F-82DF-479E-9DFA-E7BCFAD3F568}"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6EDFA-A288-4CB6-B826-93AA9D5474AB}" type="slidenum">
              <a:rPr lang="en-US" smtClean="0"/>
              <a:t>‹#›</a:t>
            </a:fld>
            <a:endParaRPr lang="en-US"/>
          </a:p>
        </p:txBody>
      </p:sp>
    </p:spTree>
    <p:extLst>
      <p:ext uri="{BB962C8B-B14F-4D97-AF65-F5344CB8AC3E}">
        <p14:creationId xmlns:p14="http://schemas.microsoft.com/office/powerpoint/2010/main" val="2834884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9D01F-82DF-479E-9DFA-E7BCFAD3F568}" type="datetimeFigureOut">
              <a:rPr lang="en-US" smtClean="0"/>
              <a:t>6/25/2024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16EDFA-A288-4CB6-B826-93AA9D5474AB}" type="slidenum">
              <a:rPr lang="en-US" smtClean="0"/>
              <a:t>‹#›</a:t>
            </a:fld>
            <a:endParaRPr lang="en-US"/>
          </a:p>
        </p:txBody>
      </p:sp>
    </p:spTree>
    <p:extLst>
      <p:ext uri="{BB962C8B-B14F-4D97-AF65-F5344CB8AC3E}">
        <p14:creationId xmlns:p14="http://schemas.microsoft.com/office/powerpoint/2010/main" val="501912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oogle.com/url?q=https://www.kaggle.com/datasets/kritikseth/fruit-and-vegetable-image-recogni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507525" y="2990334"/>
            <a:ext cx="9144000" cy="1450503"/>
          </a:xfrm>
        </p:spPr>
        <p:txBody>
          <a:bodyPr>
            <a:normAutofit/>
          </a:bodyPr>
          <a:lstStyle/>
          <a:p>
            <a:r>
              <a:rPr lang="en-US" sz="4400" dirty="0" smtClean="0">
                <a:latin typeface="Times New Roman" panose="02020603050405020304" pitchFamily="18" charset="0"/>
                <a:cs typeface="Times New Roman" panose="02020603050405020304" pitchFamily="18" charset="0"/>
              </a:rPr>
              <a:t>Project Presentation on Fruits and Vegetables Classification </a:t>
            </a:r>
            <a:endParaRPr lang="en-US" sz="4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504" y="763930"/>
            <a:ext cx="7529384" cy="1229626"/>
          </a:xfrm>
          <a:prstGeom prst="rect">
            <a:avLst/>
          </a:prstGeom>
        </p:spPr>
      </p:pic>
    </p:spTree>
    <p:extLst>
      <p:ext uri="{BB962C8B-B14F-4D97-AF65-F5344CB8AC3E}">
        <p14:creationId xmlns:p14="http://schemas.microsoft.com/office/powerpoint/2010/main" val="35809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100172" y="2619631"/>
            <a:ext cx="7144495" cy="18871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smtClean="0">
                <a:latin typeface="Times New Roman" panose="02020603050405020304" pitchFamily="18" charset="0"/>
                <a:cs typeface="Times New Roman" panose="02020603050405020304" pitchFamily="18" charset="0"/>
              </a:rPr>
              <a:t>Presented By:</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Mohammad </a:t>
            </a:r>
            <a:r>
              <a:rPr lang="en-US" sz="3200" dirty="0" err="1" smtClean="0">
                <a:latin typeface="Times New Roman" panose="02020603050405020304" pitchFamily="18" charset="0"/>
                <a:cs typeface="Times New Roman" panose="02020603050405020304" pitchFamily="18" charset="0"/>
              </a:rPr>
              <a:t>Kamrul</a:t>
            </a:r>
            <a:r>
              <a:rPr lang="en-US" sz="3200" dirty="0" smtClean="0">
                <a:latin typeface="Times New Roman" panose="02020603050405020304" pitchFamily="18" charset="0"/>
                <a:cs typeface="Times New Roman" panose="02020603050405020304" pitchFamily="18" charset="0"/>
              </a:rPr>
              <a:t> Hasan(C193072)</a:t>
            </a:r>
            <a:br>
              <a:rPr lang="en-US" sz="3200" dirty="0" smtClean="0">
                <a:latin typeface="Times New Roman" panose="02020603050405020304" pitchFamily="18" charset="0"/>
                <a:cs typeface="Times New Roman" panose="02020603050405020304" pitchFamily="18" charset="0"/>
              </a:rPr>
            </a:br>
            <a:r>
              <a:rPr lang="en-US" sz="3200" dirty="0" err="1" smtClean="0">
                <a:latin typeface="Times New Roman" panose="02020603050405020304" pitchFamily="18" charset="0"/>
                <a:cs typeface="Times New Roman" panose="02020603050405020304" pitchFamily="18" charset="0"/>
              </a:rPr>
              <a:t>Munir</a:t>
            </a:r>
            <a:r>
              <a:rPr lang="en-US" sz="3200" dirty="0" smtClean="0">
                <a:latin typeface="Times New Roman" panose="02020603050405020304" pitchFamily="18" charset="0"/>
                <a:cs typeface="Times New Roman" panose="02020603050405020304" pitchFamily="18" charset="0"/>
              </a:rPr>
              <a:t> Uddin Rohan(C201066)</a:t>
            </a:r>
            <a:br>
              <a:rPr lang="en-US" sz="3200" dirty="0" smtClean="0">
                <a:latin typeface="Times New Roman" panose="02020603050405020304" pitchFamily="18" charset="0"/>
                <a:cs typeface="Times New Roman" panose="02020603050405020304" pitchFamily="18" charset="0"/>
              </a:rPr>
            </a:br>
            <a:r>
              <a:rPr lang="en-US" sz="3200" dirty="0" err="1" smtClean="0">
                <a:latin typeface="Times New Roman" panose="02020603050405020304" pitchFamily="18" charset="0"/>
                <a:cs typeface="Times New Roman" panose="02020603050405020304" pitchFamily="18" charset="0"/>
              </a:rPr>
              <a:t>Miraj</a:t>
            </a:r>
            <a:r>
              <a:rPr lang="en-US" sz="3200" dirty="0" smtClean="0">
                <a:latin typeface="Times New Roman" panose="02020603050405020304" pitchFamily="18" charset="0"/>
                <a:cs typeface="Times New Roman" panose="02020603050405020304" pitchFamily="18" charset="0"/>
              </a:rPr>
              <a:t> Uddin Chowdhury(C201074)</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136214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Content Placeholder 2"/>
          <p:cNvSpPr txBox="1">
            <a:spLocks/>
          </p:cNvSpPr>
          <p:nvPr/>
        </p:nvSpPr>
        <p:spPr>
          <a:xfrm>
            <a:off x="770466" y="1910291"/>
            <a:ext cx="5325533" cy="45074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200" dirty="0" smtClean="0">
                <a:latin typeface="Times New Roman" panose="02020603050405020304" pitchFamily="18" charset="0"/>
                <a:cs typeface="Times New Roman" panose="02020603050405020304" pitchFamily="18" charset="0"/>
              </a:rPr>
              <a:t>Classification of fruits and vegetables is needed for dietary guidance materials to help people select appropriate types of these foods to meet their nutrient and health needs. Many countries have food guides with graphic depictions of the food groups and subgroups along with recommendations for consumption.</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The goal of this project is to build a model that can classify different kinds of images of fruits and vegetables.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2516" y="2133598"/>
            <a:ext cx="4095750" cy="3742267"/>
          </a:xfrm>
          <a:prstGeom prst="rect">
            <a:avLst/>
          </a:prstGeom>
        </p:spPr>
      </p:pic>
    </p:spTree>
    <p:extLst>
      <p:ext uri="{BB962C8B-B14F-4D97-AF65-F5344CB8AC3E}">
        <p14:creationId xmlns:p14="http://schemas.microsoft.com/office/powerpoint/2010/main" val="2127519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Problem Statement</a:t>
            </a:r>
            <a:endParaRPr lang="en-US"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736599" y="1656291"/>
            <a:ext cx="5325533" cy="45074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200" dirty="0">
                <a:latin typeface="Times New Roman" panose="02020603050405020304" pitchFamily="18" charset="0"/>
                <a:cs typeface="Times New Roman" panose="02020603050405020304" pitchFamily="18" charset="0"/>
              </a:rPr>
              <a:t>Classification of fruits and vegetables is one of the key </a:t>
            </a:r>
            <a:r>
              <a:rPr lang="en-US" sz="2200" dirty="0" smtClean="0">
                <a:latin typeface="Times New Roman" panose="02020603050405020304" pitchFamily="18" charset="0"/>
                <a:cs typeface="Times New Roman" panose="02020603050405020304" pitchFamily="18" charset="0"/>
              </a:rPr>
              <a:t>challenges in </a:t>
            </a:r>
            <a:r>
              <a:rPr lang="en-US" sz="2200" dirty="0">
                <a:latin typeface="Times New Roman" panose="02020603050405020304" pitchFamily="18" charset="0"/>
                <a:cs typeface="Times New Roman" panose="02020603050405020304" pitchFamily="18" charset="0"/>
              </a:rPr>
              <a:t>the agricultural field. It consumes a lot of money, time and </a:t>
            </a:r>
            <a:r>
              <a:rPr lang="en-US" sz="2200" dirty="0" smtClean="0">
                <a:latin typeface="Times New Roman" panose="02020603050405020304" pitchFamily="18" charset="0"/>
                <a:cs typeface="Times New Roman" panose="02020603050405020304" pitchFamily="18" charset="0"/>
              </a:rPr>
              <a:t>needs more </a:t>
            </a:r>
            <a:r>
              <a:rPr lang="en-US" sz="2200" dirty="0">
                <a:latin typeface="Times New Roman" panose="02020603050405020304" pitchFamily="18" charset="0"/>
                <a:cs typeface="Times New Roman" panose="02020603050405020304" pitchFamily="18" charset="0"/>
              </a:rPr>
              <a:t>manpower. Time is one of the factors which </a:t>
            </a:r>
            <a:r>
              <a:rPr lang="en-US" sz="2200" dirty="0" smtClean="0">
                <a:latin typeface="Times New Roman" panose="02020603050405020304" pitchFamily="18" charset="0"/>
                <a:cs typeface="Times New Roman" panose="02020603050405020304" pitchFamily="18" charset="0"/>
              </a:rPr>
              <a:t>affects classification</a:t>
            </a:r>
            <a:r>
              <a:rPr lang="en-US" sz="2200" dirty="0">
                <a:latin typeface="Times New Roman" panose="02020603050405020304" pitchFamily="18" charset="0"/>
                <a:cs typeface="Times New Roman" panose="02020603050405020304" pitchFamily="18" charset="0"/>
              </a:rPr>
              <a:t>. The fruits or vegetables may get spoil due to the </a:t>
            </a:r>
            <a:r>
              <a:rPr lang="en-US" sz="2200" dirty="0" smtClean="0">
                <a:latin typeface="Times New Roman" panose="02020603050405020304" pitchFamily="18" charset="0"/>
                <a:cs typeface="Times New Roman" panose="02020603050405020304" pitchFamily="18" charset="0"/>
              </a:rPr>
              <a:t>time consumption</a:t>
            </a:r>
            <a:r>
              <a:rPr lang="en-US" sz="2200" dirty="0">
                <a:latin typeface="Times New Roman" panose="02020603050405020304" pitchFamily="18" charset="0"/>
                <a:cs typeface="Times New Roman" panose="02020603050405020304" pitchFamily="18" charset="0"/>
              </a:rPr>
              <a:t>. Therefore, an automated system to classify fruits </a:t>
            </a:r>
            <a:r>
              <a:rPr lang="en-US" sz="2200" dirty="0" smtClean="0">
                <a:latin typeface="Times New Roman" panose="02020603050405020304" pitchFamily="18" charset="0"/>
                <a:cs typeface="Times New Roman" panose="02020603050405020304" pitchFamily="18" charset="0"/>
              </a:rPr>
              <a:t>and vegetables </a:t>
            </a:r>
            <a:r>
              <a:rPr lang="en-US" sz="2200" dirty="0">
                <a:latin typeface="Times New Roman" panose="02020603050405020304" pitchFamily="18" charset="0"/>
                <a:cs typeface="Times New Roman" panose="02020603050405020304" pitchFamily="18" charset="0"/>
              </a:rPr>
              <a:t>is required. With the help of Artificial Intelligence (AI)and Machine Learning (ML), this research can develop an </a:t>
            </a:r>
            <a:r>
              <a:rPr lang="en-US" sz="2200" dirty="0" smtClean="0">
                <a:latin typeface="Times New Roman" panose="02020603050405020304" pitchFamily="18" charset="0"/>
                <a:cs typeface="Times New Roman" panose="02020603050405020304" pitchFamily="18" charset="0"/>
              </a:rPr>
              <a:t>automatic fruit </a:t>
            </a:r>
            <a:r>
              <a:rPr lang="en-US" sz="2200" dirty="0">
                <a:latin typeface="Times New Roman" panose="02020603050405020304" pitchFamily="18" charset="0"/>
                <a:cs typeface="Times New Roman" panose="02020603050405020304" pitchFamily="18" charset="0"/>
              </a:rPr>
              <a:t>classification system with an information dataset of each fruit. </a:t>
            </a:r>
            <a:endParaRPr lang="en-US" sz="2200"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76533" y="1658021"/>
            <a:ext cx="3877734" cy="3955894"/>
          </a:xfrm>
          <a:prstGeom prst="rect">
            <a:avLst/>
          </a:prstGeom>
        </p:spPr>
      </p:pic>
    </p:spTree>
    <p:extLst>
      <p:ext uri="{BB962C8B-B14F-4D97-AF65-F5344CB8AC3E}">
        <p14:creationId xmlns:p14="http://schemas.microsoft.com/office/powerpoint/2010/main" val="8867325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5" name="Content Placeholder 2"/>
          <p:cNvSpPr txBox="1">
            <a:spLocks/>
          </p:cNvSpPr>
          <p:nvPr/>
        </p:nvSpPr>
        <p:spPr>
          <a:xfrm>
            <a:off x="736599" y="1656291"/>
            <a:ext cx="10811934" cy="45074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smtClean="0"/>
              <a:t> </a:t>
            </a:r>
            <a:r>
              <a:rPr lang="en-US" dirty="0"/>
              <a:t/>
            </a:r>
            <a:br>
              <a:rPr lang="en-US" dirty="0"/>
            </a:br>
            <a:endParaRPr lang="en-US" sz="2200" dirty="0" smtClean="0">
              <a:latin typeface="Times New Roman" panose="02020603050405020304" pitchFamily="18" charset="0"/>
              <a:cs typeface="Times New Roman" panose="02020603050405020304" pitchFamily="18" charset="0"/>
            </a:endParaRPr>
          </a:p>
        </p:txBody>
      </p:sp>
      <p:sp>
        <p:nvSpPr>
          <p:cNvPr id="3" name="Oval 2"/>
          <p:cNvSpPr/>
          <p:nvPr/>
        </p:nvSpPr>
        <p:spPr>
          <a:xfrm>
            <a:off x="8962722" y="1377537"/>
            <a:ext cx="2492679" cy="626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Upload Image</a:t>
            </a:r>
            <a:endParaRPr lang="en-US" b="1" dirty="0"/>
          </a:p>
        </p:txBody>
      </p:sp>
      <p:sp>
        <p:nvSpPr>
          <p:cNvPr id="6" name="Rectangle 5"/>
          <p:cNvSpPr/>
          <p:nvPr/>
        </p:nvSpPr>
        <p:spPr>
          <a:xfrm>
            <a:off x="8831198" y="2417987"/>
            <a:ext cx="2755726" cy="764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Image Pre-processing</a:t>
            </a:r>
            <a:endParaRPr lang="en-US" b="1" dirty="0"/>
          </a:p>
        </p:txBody>
      </p:sp>
      <p:sp>
        <p:nvSpPr>
          <p:cNvPr id="7" name="Rectangle 6"/>
          <p:cNvSpPr/>
          <p:nvPr/>
        </p:nvSpPr>
        <p:spPr>
          <a:xfrm>
            <a:off x="8831198" y="3623166"/>
            <a:ext cx="2755726" cy="776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Use CNN Algorithm</a:t>
            </a:r>
            <a:endParaRPr lang="en-US" b="1" dirty="0"/>
          </a:p>
        </p:txBody>
      </p:sp>
      <p:sp>
        <p:nvSpPr>
          <p:cNvPr id="8" name="Rounded Rectangle 7"/>
          <p:cNvSpPr/>
          <p:nvPr/>
        </p:nvSpPr>
        <p:spPr>
          <a:xfrm>
            <a:off x="8831198" y="5013555"/>
            <a:ext cx="2755726" cy="1065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Model Trained</a:t>
            </a:r>
            <a:endParaRPr lang="en-US" b="1" dirty="0"/>
          </a:p>
        </p:txBody>
      </p:sp>
      <p:cxnSp>
        <p:nvCxnSpPr>
          <p:cNvPr id="10" name="Straight Arrow Connector 9"/>
          <p:cNvCxnSpPr>
            <a:stCxn id="3" idx="4"/>
          </p:cNvCxnSpPr>
          <p:nvPr/>
        </p:nvCxnSpPr>
        <p:spPr>
          <a:xfrm flipH="1">
            <a:off x="10209061" y="2003839"/>
            <a:ext cx="1" cy="414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209061" y="3182074"/>
            <a:ext cx="0" cy="400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0209061" y="4399780"/>
            <a:ext cx="0" cy="613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499" y="1660157"/>
            <a:ext cx="7198873" cy="2739624"/>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877" y="4643493"/>
            <a:ext cx="7278116" cy="1276528"/>
          </a:xfrm>
          <a:prstGeom prst="rect">
            <a:avLst/>
          </a:prstGeom>
        </p:spPr>
      </p:pic>
    </p:spTree>
    <p:extLst>
      <p:ext uri="{BB962C8B-B14F-4D97-AF65-F5344CB8AC3E}">
        <p14:creationId xmlns:p14="http://schemas.microsoft.com/office/powerpoint/2010/main" val="34362570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Accuracy of results</a:t>
            </a:r>
          </a:p>
        </p:txBody>
      </p:sp>
      <p:sp>
        <p:nvSpPr>
          <p:cNvPr id="6" name="TextBox 5"/>
          <p:cNvSpPr txBox="1"/>
          <p:nvPr/>
        </p:nvSpPr>
        <p:spPr>
          <a:xfrm>
            <a:off x="1464688" y="5398718"/>
            <a:ext cx="3439468" cy="369332"/>
          </a:xfrm>
          <a:prstGeom prst="rect">
            <a:avLst/>
          </a:prstGeom>
          <a:noFill/>
        </p:spPr>
        <p:txBody>
          <a:bodyPr wrap="none" rtlCol="0">
            <a:spAutoFit/>
          </a:bodyPr>
          <a:lstStyle/>
          <a:p>
            <a:r>
              <a:rPr lang="en-US" dirty="0" smtClean="0"/>
              <a:t>Fig: </a:t>
            </a:r>
            <a:r>
              <a:rPr lang="en-US" dirty="0" smtClean="0"/>
              <a:t> Training </a:t>
            </a:r>
            <a:r>
              <a:rPr lang="en-US" dirty="0" smtClean="0"/>
              <a:t>accuracy visualization</a:t>
            </a:r>
            <a:endParaRPr lang="en-US" dirty="0"/>
          </a:p>
        </p:txBody>
      </p:sp>
      <p:sp>
        <p:nvSpPr>
          <p:cNvPr id="7" name="TextBox 6"/>
          <p:cNvSpPr txBox="1"/>
          <p:nvPr/>
        </p:nvSpPr>
        <p:spPr>
          <a:xfrm>
            <a:off x="6665639" y="5386192"/>
            <a:ext cx="3635932" cy="369332"/>
          </a:xfrm>
          <a:prstGeom prst="rect">
            <a:avLst/>
          </a:prstGeom>
          <a:noFill/>
        </p:spPr>
        <p:txBody>
          <a:bodyPr wrap="none" rtlCol="0">
            <a:spAutoFit/>
          </a:bodyPr>
          <a:lstStyle/>
          <a:p>
            <a:r>
              <a:rPr lang="en-US" dirty="0" smtClean="0"/>
              <a:t>Fig: </a:t>
            </a:r>
            <a:r>
              <a:rPr lang="en-US" dirty="0" smtClean="0"/>
              <a:t> Validation </a:t>
            </a:r>
            <a:r>
              <a:rPr lang="en-US" dirty="0" smtClean="0"/>
              <a:t>accuracy visualization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6445" y="1642533"/>
            <a:ext cx="4839375" cy="32004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919" y="1476102"/>
            <a:ext cx="4314390" cy="3468431"/>
          </a:xfrm>
          <a:prstGeom prst="rect">
            <a:avLst/>
          </a:prstGeom>
        </p:spPr>
      </p:pic>
    </p:spTree>
    <p:extLst>
      <p:ext uri="{BB962C8B-B14F-4D97-AF65-F5344CB8AC3E}">
        <p14:creationId xmlns:p14="http://schemas.microsoft.com/office/powerpoint/2010/main" val="25184948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72298" y="2605816"/>
            <a:ext cx="10515600" cy="1325563"/>
          </a:xfrm>
        </p:spPr>
        <p:txBody>
          <a:bodyPr/>
          <a:lstStyle/>
          <a:p>
            <a:pPr algn="ctr"/>
            <a:r>
              <a:rPr lang="en-US" b="1" dirty="0">
                <a:latin typeface="Times New Roman" panose="02020603050405020304" pitchFamily="18" charset="0"/>
                <a:cs typeface="Times New Roman" panose="02020603050405020304" pitchFamily="18" charset="0"/>
              </a:rPr>
              <a:t>Accuracy of results</a:t>
            </a:r>
          </a:p>
        </p:txBody>
      </p:sp>
      <p:sp>
        <p:nvSpPr>
          <p:cNvPr id="6" name="Content Placeholder 2"/>
          <p:cNvSpPr txBox="1">
            <a:spLocks/>
          </p:cNvSpPr>
          <p:nvPr/>
        </p:nvSpPr>
        <p:spPr>
          <a:xfrm>
            <a:off x="4436304" y="3682314"/>
            <a:ext cx="5325533" cy="12686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200" dirty="0" smtClean="0">
                <a:solidFill>
                  <a:schemeClr val="accent1">
                    <a:lumMod val="75000"/>
                  </a:schemeClr>
                </a:solidFill>
                <a:latin typeface="Times New Roman" panose="02020603050405020304" pitchFamily="18" charset="0"/>
                <a:cs typeface="Times New Roman" panose="02020603050405020304" pitchFamily="18" charset="0"/>
              </a:rPr>
              <a:t>The final test accuracy is :</a:t>
            </a:r>
          </a:p>
          <a:p>
            <a:pPr marL="0" indent="0" algn="just">
              <a:buNone/>
            </a:pPr>
            <a:r>
              <a:rPr lang="en-US" sz="2200" dirty="0" smtClean="0">
                <a:solidFill>
                  <a:schemeClr val="accent1">
                    <a:lumMod val="75000"/>
                  </a:schemeClr>
                </a:solidFill>
                <a:latin typeface="Times New Roman" panose="02020603050405020304" pitchFamily="18" charset="0"/>
                <a:cs typeface="Times New Roman" panose="02020603050405020304" pitchFamily="18" charset="0"/>
              </a:rPr>
              <a:t>95.82% </a:t>
            </a:r>
          </a:p>
        </p:txBody>
      </p:sp>
    </p:spTree>
    <p:extLst>
      <p:ext uri="{BB962C8B-B14F-4D97-AF65-F5344CB8AC3E}">
        <p14:creationId xmlns:p14="http://schemas.microsoft.com/office/powerpoint/2010/main" val="8051272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736599" y="1656291"/>
            <a:ext cx="10811934" cy="45074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latin typeface="Times New Roman" panose="02020603050405020304" pitchFamily="18" charset="0"/>
                <a:cs typeface="Times New Roman" panose="02020603050405020304" pitchFamily="18" charset="0"/>
              </a:rPr>
              <a:t>Mainly this project evaluates the basic method flow of fruit </a:t>
            </a:r>
            <a:r>
              <a:rPr lang="en-US" dirty="0" smtClean="0">
                <a:latin typeface="Times New Roman" panose="02020603050405020304" pitchFamily="18" charset="0"/>
                <a:cs typeface="Times New Roman" panose="02020603050405020304" pitchFamily="18" charset="0"/>
              </a:rPr>
              <a:t>and vegetable </a:t>
            </a:r>
            <a:r>
              <a:rPr lang="en-US" dirty="0">
                <a:latin typeface="Times New Roman" panose="02020603050405020304" pitchFamily="18" charset="0"/>
                <a:cs typeface="Times New Roman" panose="02020603050405020304" pitchFamily="18" charset="0"/>
              </a:rPr>
              <a:t>classification. The implementation of deep learning models has significantly improved the accuracy of fruit and vegetable classification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By reducing the dependency on manual labor, AI-driven classification systems lower operational costs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Deep learning models are inherently scalable, capable of handling diverse and large datasets. The improvements in accuracy, efficiency, cost reduction, scalability, and reliability introduced by AI not only enhance current operations but also pave the way for innovative future applications.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b="1" dirty="0" smtClean="0"/>
              <a:t>Dataset Link</a:t>
            </a:r>
            <a:r>
              <a:rPr lang="en-US" b="1" dirty="0"/>
              <a:t>:</a:t>
            </a:r>
            <a:r>
              <a:rPr lang="en-US" dirty="0"/>
              <a:t> </a:t>
            </a:r>
            <a:r>
              <a:rPr lang="en-US" dirty="0">
                <a:hlinkClick r:id="rId2"/>
              </a:rPr>
              <a:t>https://www.kaggle.com/datasets/kritikseth/fruit-and-vegetable-image-recognition</a:t>
            </a:r>
            <a:r>
              <a:rPr lang="en-US" dirty="0"/>
              <a:t/>
            </a:r>
            <a:br>
              <a:rPr lang="en-US" dirty="0"/>
            </a:br>
            <a:endParaRPr lang="en-US" sz="2200" dirty="0" smtClean="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838200" y="365125"/>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59608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13487" y="2811763"/>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The End</a:t>
            </a:r>
            <a:br>
              <a:rPr lang="en-US" b="1" dirty="0" smtClean="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5189837" y="3468128"/>
            <a:ext cx="4333103" cy="7908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smtClean="0"/>
              <a:t> </a:t>
            </a:r>
            <a:r>
              <a:rPr lang="en-US" dirty="0"/>
              <a:t/>
            </a:r>
            <a:br>
              <a:rPr lang="en-US" dirty="0"/>
            </a:br>
            <a:r>
              <a:rPr lang="en-US" dirty="0" smtClean="0">
                <a:latin typeface="Times New Roman" panose="02020603050405020304" pitchFamily="18" charset="0"/>
                <a:cs typeface="Times New Roman" panose="02020603050405020304" pitchFamily="18" charset="0"/>
              </a:rPr>
              <a:t>Thank you </a:t>
            </a:r>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040975"/>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313</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Project Presentation on Fruits and Vegetables Classification </vt:lpstr>
      <vt:lpstr>PowerPoint Presentation</vt:lpstr>
      <vt:lpstr>Introduction</vt:lpstr>
      <vt:lpstr>Problem Statement</vt:lpstr>
      <vt:lpstr>Methodology</vt:lpstr>
      <vt:lpstr>Accuracy of results</vt:lpstr>
      <vt:lpstr>Accuracy of results</vt:lpstr>
      <vt:lpstr>Conclusion</vt:lpstr>
      <vt:lpstr>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Fruits and Vegetables Classification</dc:title>
  <dc:creator>User</dc:creator>
  <cp:lastModifiedBy>User</cp:lastModifiedBy>
  <cp:revision>16</cp:revision>
  <dcterms:created xsi:type="dcterms:W3CDTF">2024-05-19T18:10:38Z</dcterms:created>
  <dcterms:modified xsi:type="dcterms:W3CDTF">2024-06-25T16:50:13Z</dcterms:modified>
</cp:coreProperties>
</file>