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2" r:id="rId3"/>
    <p:sldId id="269" r:id="rId4"/>
    <p:sldId id="264" r:id="rId5"/>
    <p:sldId id="267" r:id="rId6"/>
    <p:sldId id="265" r:id="rId7"/>
    <p:sldId id="268" r:id="rId8"/>
    <p:sldId id="259" r:id="rId9"/>
    <p:sldId id="270" r:id="rId10"/>
    <p:sldId id="261" r:id="rId11"/>
    <p:sldId id="262" r:id="rId12"/>
    <p:sldId id="27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5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7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8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7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1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ABF7-AE7B-45AB-BF2E-20CDAD0830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4ABF7-AE7B-45AB-BF2E-20CDAD083029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863D-47EF-4D1F-A423-DCC2907F2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2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list_clear.asp" TargetMode="External"/><Relationship Id="rId2" Type="http://schemas.openxmlformats.org/officeDocument/2006/relationships/hyperlink" Target="https://www.w3schools.com/python/ref_list_append.asp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3schools.com/python/ref_list_extend.asp" TargetMode="External"/><Relationship Id="rId4" Type="http://schemas.openxmlformats.org/officeDocument/2006/relationships/hyperlink" Target="https://www.w3schools.com/python/ref_list_count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list_insert.asp" TargetMode="External"/><Relationship Id="rId7" Type="http://schemas.openxmlformats.org/officeDocument/2006/relationships/hyperlink" Target="https://www.w3schools.com/python/ref_list_sort.asp" TargetMode="External"/><Relationship Id="rId2" Type="http://schemas.openxmlformats.org/officeDocument/2006/relationships/hyperlink" Target="https://www.w3schools.com/python/ref_list_index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python/ref_list_reverse.asp" TargetMode="External"/><Relationship Id="rId5" Type="http://schemas.openxmlformats.org/officeDocument/2006/relationships/hyperlink" Target="https://www.w3schools.com/python/ref_list_remove.asp" TargetMode="External"/><Relationship Id="rId4" Type="http://schemas.openxmlformats.org/officeDocument/2006/relationships/hyperlink" Target="https://www.w3schools.com/python/ref_list_pop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44946" y="2179405"/>
            <a:ext cx="11093380" cy="21852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rgbClr val="00B0F0"/>
                </a:solidFill>
                <a:latin typeface="Roboto"/>
              </a:rPr>
              <a:t>List, Tuples, Set, Dictionaries</a:t>
            </a:r>
          </a:p>
          <a:p>
            <a:pPr algn="ctr"/>
            <a:r>
              <a:rPr lang="en-US" sz="3200" b="1" dirty="0">
                <a:latin typeface="Roboto"/>
              </a:rPr>
              <a:t>By 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11195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4415" y="157949"/>
            <a:ext cx="5842504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Unpacking/Comparing  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1873" y="1023538"/>
            <a:ext cx="9418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are allowed to extract the values back into variables of a tuples. This is called "unpacking":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3355" y="2105520"/>
            <a:ext cx="385074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fruits = ("apple", "banana", "cherry")</a:t>
            </a:r>
          </a:p>
          <a:p>
            <a:endParaRPr lang="en-US" dirty="0"/>
          </a:p>
          <a:p>
            <a:r>
              <a:rPr lang="en-US" dirty="0"/>
              <a:t>(green, yellow, red) = fruits</a:t>
            </a:r>
          </a:p>
          <a:p>
            <a:endParaRPr lang="en-US" dirty="0"/>
          </a:p>
          <a:p>
            <a:r>
              <a:rPr lang="en-US" dirty="0"/>
              <a:t>print(green)</a:t>
            </a:r>
          </a:p>
          <a:p>
            <a:r>
              <a:rPr lang="en-US" dirty="0"/>
              <a:t>print(yellow)</a:t>
            </a:r>
          </a:p>
          <a:p>
            <a:r>
              <a:rPr lang="en-US" dirty="0"/>
              <a:t>print(red)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5693120" y="2105519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fruits = ("apple", "banana", "cherry", "strawberry", "raspberry")</a:t>
            </a:r>
          </a:p>
          <a:p>
            <a:endParaRPr lang="en-US" dirty="0"/>
          </a:p>
          <a:p>
            <a:r>
              <a:rPr lang="en-US" dirty="0"/>
              <a:t>(green, yellow, *red) = fruits</a:t>
            </a:r>
          </a:p>
          <a:p>
            <a:endParaRPr lang="en-US" dirty="0"/>
          </a:p>
          <a:p>
            <a:r>
              <a:rPr lang="en-US" dirty="0"/>
              <a:t>print(green)</a:t>
            </a:r>
          </a:p>
          <a:p>
            <a:r>
              <a:rPr lang="en-US" dirty="0"/>
              <a:t>print(yellow)</a:t>
            </a:r>
          </a:p>
          <a:p>
            <a:r>
              <a:rPr lang="en-US" dirty="0"/>
              <a:t>print(red)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49228" y="4523569"/>
            <a:ext cx="253798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a=(5,6)</a:t>
            </a:r>
          </a:p>
          <a:p>
            <a:r>
              <a:rPr lang="en-US" dirty="0"/>
              <a:t>b=(1,4)</a:t>
            </a:r>
          </a:p>
          <a:p>
            <a:r>
              <a:rPr lang="en-US"/>
              <a:t>if a&gt;b:</a:t>
            </a:r>
            <a:endParaRPr lang="en-US" dirty="0"/>
          </a:p>
          <a:p>
            <a:r>
              <a:rPr lang="en-US" dirty="0"/>
              <a:t>    print("a is bigger")</a:t>
            </a:r>
          </a:p>
          <a:p>
            <a:r>
              <a:rPr lang="en-US" dirty="0"/>
              <a:t>else: </a:t>
            </a:r>
          </a:p>
          <a:p>
            <a:r>
              <a:rPr lang="en-US" dirty="0"/>
              <a:t>    print("b is bigger")</a:t>
            </a:r>
          </a:p>
        </p:txBody>
      </p:sp>
    </p:spTree>
    <p:extLst>
      <p:ext uri="{BB962C8B-B14F-4D97-AF65-F5344CB8AC3E}">
        <p14:creationId xmlns:p14="http://schemas.microsoft.com/office/powerpoint/2010/main" val="229185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1907" y="153046"/>
            <a:ext cx="7164309" cy="657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3600" dirty="0">
                <a:solidFill>
                  <a:srgbClr val="92D050"/>
                </a:solidFill>
              </a:rPr>
              <a:t>(Union/Intersection/Difference)</a:t>
            </a: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857062" y="3671768"/>
            <a:ext cx="3570083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Different types of sets in Python</a:t>
            </a:r>
          </a:p>
          <a:p>
            <a:r>
              <a:rPr lang="en-US" dirty="0"/>
              <a:t># set of integers</a:t>
            </a:r>
          </a:p>
          <a:p>
            <a:r>
              <a:rPr lang="en-US" dirty="0" err="1"/>
              <a:t>my_set</a:t>
            </a:r>
            <a:r>
              <a:rPr lang="en-US" dirty="0"/>
              <a:t> = {1, 2, 3}</a:t>
            </a:r>
          </a:p>
          <a:p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set of mixed </a:t>
            </a:r>
            <a:r>
              <a:rPr lang="en-US" dirty="0" err="1"/>
              <a:t>datatypes</a:t>
            </a:r>
            <a:endParaRPr lang="en-US" dirty="0"/>
          </a:p>
          <a:p>
            <a:r>
              <a:rPr lang="en-US" dirty="0" err="1"/>
              <a:t>my_set</a:t>
            </a:r>
            <a:r>
              <a:rPr lang="en-US" dirty="0"/>
              <a:t> = {1.0, "Hello", (1, 2, 3)}</a:t>
            </a:r>
          </a:p>
          <a:p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62821" y="999261"/>
            <a:ext cx="9300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Sets are used to store multiple items in a single variable.</a:t>
            </a:r>
          </a:p>
          <a:p>
            <a:endParaRPr lang="en-US" dirty="0"/>
          </a:p>
          <a:p>
            <a:r>
              <a:rPr lang="en-US" dirty="0"/>
              <a:t>Set is one of 4 built-in data types in Python used to store collections of data, the other 3 are List, Tuple, and Dictionary, all with different qualities and usage.</a:t>
            </a:r>
          </a:p>
          <a:p>
            <a:endParaRPr lang="en-US" dirty="0"/>
          </a:p>
          <a:p>
            <a:r>
              <a:rPr lang="en-US" dirty="0"/>
              <a:t>A set is a collection which is unordered, unchangeable*, and unindexed.</a:t>
            </a:r>
          </a:p>
          <a:p>
            <a:endParaRPr lang="en-US" dirty="0"/>
          </a:p>
          <a:p>
            <a:r>
              <a:rPr lang="en-US" dirty="0"/>
              <a:t>* Note: Set items are unchangeable, but you can remove items and add new items.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50050" y="3685936"/>
            <a:ext cx="3280373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set cannot have duplicates</a:t>
            </a:r>
          </a:p>
          <a:p>
            <a:r>
              <a:rPr lang="en-US" dirty="0" err="1"/>
              <a:t>my_set</a:t>
            </a:r>
            <a:r>
              <a:rPr lang="en-US" dirty="0"/>
              <a:t> = {1, 2, 3, 4, 3, 2}</a:t>
            </a:r>
          </a:p>
          <a:p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we can make set from a list</a:t>
            </a:r>
          </a:p>
          <a:p>
            <a:r>
              <a:rPr lang="en-US" dirty="0" err="1"/>
              <a:t>my_set</a:t>
            </a:r>
            <a:r>
              <a:rPr lang="en-US" dirty="0"/>
              <a:t> = set([1, 2, 3, 2])</a:t>
            </a:r>
          </a:p>
          <a:p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8176046" y="3391850"/>
            <a:ext cx="3524816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num1 ={1, 2, 3, 4, 5}</a:t>
            </a:r>
          </a:p>
          <a:p>
            <a:r>
              <a:rPr lang="pt-BR" dirty="0"/>
              <a:t>num2 ={4, 5, 6, 7}</a:t>
            </a:r>
          </a:p>
          <a:p>
            <a:endParaRPr lang="pt-BR" dirty="0"/>
          </a:p>
          <a:p>
            <a:r>
              <a:rPr lang="pt-BR" dirty="0"/>
              <a:t>print(num1 | num2)   #union</a:t>
            </a:r>
          </a:p>
          <a:p>
            <a:r>
              <a:rPr lang="pt-BR" dirty="0"/>
              <a:t>print(num1 &amp; num2)   #intersection</a:t>
            </a:r>
          </a:p>
          <a:p>
            <a:r>
              <a:rPr lang="pt-BR" dirty="0"/>
              <a:t>print(num1 - num2)   #difference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31159" y="5869155"/>
            <a:ext cx="308221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sorting</a:t>
            </a:r>
          </a:p>
          <a:p>
            <a:r>
              <a:rPr lang="en-US" dirty="0"/>
              <a:t>aa = {100, 200, 300, 400}</a:t>
            </a:r>
          </a:p>
          <a:p>
            <a:r>
              <a:rPr lang="en-US" dirty="0"/>
              <a:t>print(sorted(aa))</a:t>
            </a:r>
          </a:p>
        </p:txBody>
      </p:sp>
    </p:spTree>
    <p:extLst>
      <p:ext uri="{BB962C8B-B14F-4D97-AF65-F5344CB8AC3E}">
        <p14:creationId xmlns:p14="http://schemas.microsoft.com/office/powerpoint/2010/main" val="373603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078475"/>
              </p:ext>
            </p:extLst>
          </p:nvPr>
        </p:nvGraphicFramePr>
        <p:xfrm>
          <a:off x="1546286" y="1522538"/>
          <a:ext cx="9301386" cy="2914708"/>
        </p:xfrm>
        <a:graphic>
          <a:graphicData uri="http://schemas.openxmlformats.org/drawingml/2006/table">
            <a:tbl>
              <a:tblPr/>
              <a:tblGrid>
                <a:gridCol w="71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1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5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72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S.No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946" marR="70946" marT="70946" marB="70946">
                    <a:lnL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List</a:t>
                      </a:r>
                    </a:p>
                  </a:txBody>
                  <a:tcPr marL="70946" marR="70946" marT="70946" marB="70946">
                    <a:lnL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Set</a:t>
                      </a:r>
                    </a:p>
                  </a:txBody>
                  <a:tcPr marL="70946" marR="70946" marT="70946" marB="70946">
                    <a:lnL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15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list implementation allows us to add the same or duplicate elements.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set implementation doesn't allow us to add the same or duplicate elements.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39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insertion order is maintained by the List.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doesn't maintain the insertion order of elements.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1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We can get the element of a specified index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We cannot find the element from the Set based on the index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80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when we want to frequently access the elements by using the index.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when we want to design a collection of distinct elements.</a:t>
                      </a:r>
                    </a:p>
                  </a:txBody>
                  <a:tcPr marL="47297" marR="47297" marT="47297" marB="47297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90986" y="169499"/>
            <a:ext cx="8212127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List and Set  </a:t>
            </a:r>
          </a:p>
        </p:txBody>
      </p:sp>
    </p:spTree>
    <p:extLst>
      <p:ext uri="{BB962C8B-B14F-4D97-AF65-F5344CB8AC3E}">
        <p14:creationId xmlns:p14="http://schemas.microsoft.com/office/powerpoint/2010/main" val="266676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8325" y="248485"/>
            <a:ext cx="3117410" cy="650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Dictionaries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0983" y="1056279"/>
            <a:ext cx="102756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Dictionaries are used to store data values in </a:t>
            </a:r>
            <a:r>
              <a:rPr lang="en-US" b="1" dirty="0" err="1"/>
              <a:t>key:value</a:t>
            </a:r>
            <a:r>
              <a:rPr lang="en-US" b="1" dirty="0"/>
              <a:t> pairs.</a:t>
            </a:r>
          </a:p>
          <a:p>
            <a:r>
              <a:rPr lang="en-US" dirty="0"/>
              <a:t>A dictionary is a collection which is ordered, changeable and do not allow duplicates.</a:t>
            </a:r>
          </a:p>
          <a:p>
            <a:r>
              <a:rPr lang="en-US" dirty="0"/>
              <a:t>Dictionaries are written with curly brackets, and have keys and values: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1695" y="2307394"/>
            <a:ext cx="264663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	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451287" y="2307394"/>
            <a:ext cx="2637576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["brand"])</a:t>
            </a:r>
          </a:p>
        </p:txBody>
      </p:sp>
      <p:sp>
        <p:nvSpPr>
          <p:cNvPr id="6" name="Rectangle 5"/>
          <p:cNvSpPr/>
          <p:nvPr/>
        </p:nvSpPr>
        <p:spPr>
          <a:xfrm>
            <a:off x="5547809" y="4355707"/>
            <a:ext cx="253497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1964,</a:t>
            </a:r>
          </a:p>
          <a:p>
            <a:r>
              <a:rPr lang="en-US" dirty="0"/>
              <a:t>  "year": 2020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1695" y="4342616"/>
            <a:ext cx="364251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"electric": False,</a:t>
            </a:r>
          </a:p>
          <a:p>
            <a:r>
              <a:rPr lang="en-US" dirty="0"/>
              <a:t>  "year": 1964,</a:t>
            </a:r>
          </a:p>
          <a:p>
            <a:r>
              <a:rPr lang="en-US" dirty="0"/>
              <a:t>  "colors": ["red", "white", "blue"]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51825" y="2290495"/>
            <a:ext cx="402728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</a:t>
            </a:r>
            <a:r>
              <a:rPr lang="en-US" dirty="0" err="1"/>
              <a:t>thisdict.get</a:t>
            </a:r>
            <a:r>
              <a:rPr lang="en-US" dirty="0"/>
              <a:t>("Name", "Invalid Key"))</a:t>
            </a:r>
          </a:p>
        </p:txBody>
      </p:sp>
    </p:spTree>
    <p:extLst>
      <p:ext uri="{BB962C8B-B14F-4D97-AF65-F5344CB8AC3E}">
        <p14:creationId xmlns:p14="http://schemas.microsoft.com/office/powerpoint/2010/main" val="34659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39077" y="212819"/>
            <a:ext cx="2576123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Agenda </a:t>
            </a:r>
            <a:endParaRPr lang="en-US" sz="36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33092" y="1652436"/>
            <a:ext cx="6096000" cy="40440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Methods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 Function in a list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2D Lists/Matrix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Unpacking/Comparing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List and Tuple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(Union/Intersection/Difference)</a:t>
            </a:r>
          </a:p>
          <a:p>
            <a:pPr marL="228600">
              <a:lnSpc>
                <a:spcPct val="107000"/>
              </a:lnSpc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List and Set  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Dictionaries </a:t>
            </a:r>
          </a:p>
        </p:txBody>
      </p:sp>
    </p:spTree>
    <p:extLst>
      <p:ext uri="{BB962C8B-B14F-4D97-AF65-F5344CB8AC3E}">
        <p14:creationId xmlns:p14="http://schemas.microsoft.com/office/powerpoint/2010/main" val="397558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93259" y="185110"/>
            <a:ext cx="1741283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  <a:endParaRPr lang="en-US" sz="36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6939" y="870234"/>
            <a:ext cx="11280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Lists are used to store multiple items in a single variable. Lists are one of 4 built-in data types in Python used to store collections of data, the other 3 are Tuple, Set, and Dictionary, all with different qualities and usage. Lists are created using square brackets:</a:t>
            </a:r>
          </a:p>
        </p:txBody>
      </p:sp>
      <p:sp>
        <p:nvSpPr>
          <p:cNvPr id="5" name="Rectangle 4"/>
          <p:cNvSpPr/>
          <p:nvPr/>
        </p:nvSpPr>
        <p:spPr>
          <a:xfrm>
            <a:off x="666939" y="2155522"/>
            <a:ext cx="6096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err="1"/>
              <a:t>thislist</a:t>
            </a:r>
            <a:r>
              <a:rPr lang="en-US" dirty="0"/>
              <a:t> = ["</a:t>
            </a:r>
            <a:r>
              <a:rPr lang="en-US" dirty="0">
                <a:solidFill>
                  <a:srgbClr val="FFC000"/>
                </a:solidFill>
              </a:rPr>
              <a:t>apple</a:t>
            </a:r>
            <a:r>
              <a:rPr lang="en-US" dirty="0"/>
              <a:t>", "banana", "</a:t>
            </a:r>
            <a:r>
              <a:rPr lang="en-US" dirty="0">
                <a:solidFill>
                  <a:schemeClr val="accent6"/>
                </a:solidFill>
              </a:rPr>
              <a:t>cherry</a:t>
            </a:r>
            <a:r>
              <a:rPr lang="en-US" dirty="0"/>
              <a:t>", "</a:t>
            </a:r>
            <a:r>
              <a:rPr lang="en-US" dirty="0">
                <a:solidFill>
                  <a:srgbClr val="FFC000"/>
                </a:solidFill>
              </a:rPr>
              <a:t>apple</a:t>
            </a:r>
            <a:r>
              <a:rPr lang="en-US" dirty="0"/>
              <a:t>", "</a:t>
            </a:r>
            <a:r>
              <a:rPr lang="en-US" dirty="0">
                <a:solidFill>
                  <a:schemeClr val="accent6"/>
                </a:solidFill>
              </a:rPr>
              <a:t>cherry</a:t>
            </a:r>
            <a:r>
              <a:rPr lang="en-US" dirty="0"/>
              <a:t>"]</a:t>
            </a:r>
          </a:p>
          <a:p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66939" y="3302313"/>
            <a:ext cx="403181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list1 = ["apple", "banana", "cherry"]</a:t>
            </a:r>
          </a:p>
          <a:p>
            <a:r>
              <a:rPr lang="en-US" dirty="0"/>
              <a:t>list2 = [1, 5, 7, 9, 3]</a:t>
            </a:r>
          </a:p>
          <a:p>
            <a:r>
              <a:rPr lang="en-US" dirty="0"/>
              <a:t>list3 = [True, False, False]</a:t>
            </a:r>
          </a:p>
          <a:p>
            <a:r>
              <a:rPr lang="en-US" dirty="0"/>
              <a:t>list4 = ["</a:t>
            </a:r>
            <a:r>
              <a:rPr lang="en-US" dirty="0" err="1"/>
              <a:t>abc</a:t>
            </a:r>
            <a:r>
              <a:rPr lang="en-US" dirty="0"/>
              <a:t>", 34, True, 40, "male"]</a:t>
            </a:r>
          </a:p>
          <a:p>
            <a:r>
              <a:rPr lang="en-US" dirty="0"/>
              <a:t>list5 = ["apple"]</a:t>
            </a:r>
          </a:p>
          <a:p>
            <a:r>
              <a:rPr lang="en-US" dirty="0"/>
              <a:t>string1 = "apple"</a:t>
            </a:r>
          </a:p>
          <a:p>
            <a:r>
              <a:rPr lang="en-US" dirty="0"/>
              <a:t>print(list1[0])</a:t>
            </a:r>
          </a:p>
          <a:p>
            <a:r>
              <a:rPr lang="en-US" dirty="0"/>
              <a:t>print(string1[0])</a:t>
            </a:r>
          </a:p>
        </p:txBody>
      </p:sp>
      <p:sp>
        <p:nvSpPr>
          <p:cNvPr id="9" name="Rectangle 8"/>
          <p:cNvSpPr/>
          <p:nvPr/>
        </p:nvSpPr>
        <p:spPr>
          <a:xfrm>
            <a:off x="5293258" y="3302313"/>
            <a:ext cx="6222749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dirty="0"/>
              <a:t>list1 = ["Apple", "Banana", "Cherry", "Mango", "Guava"]</a:t>
            </a:r>
          </a:p>
          <a:p>
            <a:endParaRPr lang="it-IT" dirty="0"/>
          </a:p>
          <a:p>
            <a:r>
              <a:rPr lang="it-IT" dirty="0"/>
              <a:t>print(list1[0:2])</a:t>
            </a:r>
          </a:p>
          <a:p>
            <a:r>
              <a:rPr lang="it-IT" dirty="0"/>
              <a:t>print(list1[2:])</a:t>
            </a:r>
          </a:p>
          <a:p>
            <a:r>
              <a:rPr lang="it-IT" dirty="0"/>
              <a:t>print(list1[-1])</a:t>
            </a:r>
          </a:p>
          <a:p>
            <a:r>
              <a:rPr lang="it-IT" dirty="0"/>
              <a:t>print(list1[-3:-1])</a:t>
            </a:r>
          </a:p>
          <a:p>
            <a:r>
              <a:rPr lang="it-IT" dirty="0"/>
              <a:t>print(list1[0:5])</a:t>
            </a:r>
          </a:p>
          <a:p>
            <a:r>
              <a:rPr lang="it-IT" dirty="0"/>
              <a:t>print(list1[0:5:2])</a:t>
            </a:r>
          </a:p>
          <a:p>
            <a:r>
              <a:rPr lang="it-IT" dirty="0"/>
              <a:t>print(list1[-1:-2])</a:t>
            </a:r>
          </a:p>
          <a:p>
            <a:r>
              <a:rPr lang="it-IT" dirty="0"/>
              <a:t>print(list1[-1:-2:-1])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0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93259" y="185110"/>
            <a:ext cx="1741283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  <a:endParaRPr lang="en-US" sz="36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144" y="2646121"/>
            <a:ext cx="554675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list1 = ["apple", "banana", "cherry", "mango", "orange"]</a:t>
            </a:r>
          </a:p>
          <a:p>
            <a:r>
              <a:rPr lang="en-US" dirty="0"/>
              <a:t>print(list1 + ["tomato", 50])</a:t>
            </a:r>
          </a:p>
          <a:p>
            <a:r>
              <a:rPr lang="en-US" dirty="0"/>
              <a:t>print(list1 * 3)</a:t>
            </a:r>
          </a:p>
          <a:p>
            <a:r>
              <a:rPr lang="en-US" dirty="0"/>
              <a:t>print(list1)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6140" y="2646121"/>
            <a:ext cx="559323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list1 = ["apple", "banana", "cherry", "mango", "orange"]</a:t>
            </a:r>
          </a:p>
          <a:p>
            <a:r>
              <a:rPr lang="en-US" dirty="0"/>
              <a:t>list1[0] = "tomato"</a:t>
            </a:r>
          </a:p>
          <a:p>
            <a:r>
              <a:rPr lang="en-US" dirty="0"/>
              <a:t>print(list1)</a:t>
            </a:r>
          </a:p>
        </p:txBody>
      </p:sp>
    </p:spTree>
    <p:extLst>
      <p:ext uri="{BB962C8B-B14F-4D97-AF65-F5344CB8AC3E}">
        <p14:creationId xmlns:p14="http://schemas.microsoft.com/office/powerpoint/2010/main" val="323460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1698" y="112682"/>
            <a:ext cx="5462258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Methods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25439"/>
              </p:ext>
            </p:extLst>
          </p:nvPr>
        </p:nvGraphicFramePr>
        <p:xfrm>
          <a:off x="1966349" y="1440653"/>
          <a:ext cx="8481348" cy="4093758"/>
        </p:xfrm>
        <a:graphic>
          <a:graphicData uri="http://schemas.openxmlformats.org/drawingml/2006/table">
            <a:tbl>
              <a:tblPr/>
              <a:tblGrid>
                <a:gridCol w="95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8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4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Method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1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2"/>
                        </a:rPr>
                        <a:t>append()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fruits = ['apple', 'banana', 'cherry']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fruits.append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("orange")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print(fruits)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Adds an element at the end of the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3"/>
                        </a:rPr>
                        <a:t>clear()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'cherry', 'orange']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Removes all the elements from the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4"/>
                        </a:rPr>
                        <a:t>count()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["cherry", "apple", "banana", "cherry"]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x = </a:t>
                      </a:r>
                      <a:r>
                        <a:rPr lang="en-US" sz="1600" dirty="0" err="1">
                          <a:effectLst/>
                        </a:rPr>
                        <a:t>fruits.count</a:t>
                      </a:r>
                      <a:r>
                        <a:rPr lang="en-US" sz="1600" dirty="0">
                          <a:effectLst/>
                        </a:rPr>
                        <a:t>("cherry")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print(x)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Returns the number of elements with the specified value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5"/>
                        </a:rPr>
                        <a:t>extend()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cars = ['Ford', 'BMW', 'Volvo']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fruits.extend</a:t>
                      </a:r>
                      <a:r>
                        <a:rPr lang="en-US" sz="1600" dirty="0">
                          <a:effectLst/>
                        </a:rPr>
                        <a:t>(cars)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 the elements of a list (or any </a:t>
                      </a:r>
                      <a:r>
                        <a:rPr lang="en-US" sz="1600" dirty="0" err="1">
                          <a:effectLst/>
                        </a:rPr>
                        <a:t>iterable</a:t>
                      </a:r>
                      <a:r>
                        <a:rPr lang="en-US" sz="1600" dirty="0">
                          <a:effectLst/>
                        </a:rPr>
                        <a:t>), to the end of the current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76807" y="731780"/>
            <a:ext cx="84861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has a set of built-in methods that you can use on lists/arrays</a:t>
            </a:r>
          </a:p>
        </p:txBody>
      </p:sp>
    </p:spTree>
    <p:extLst>
      <p:ext uri="{BB962C8B-B14F-4D97-AF65-F5344CB8AC3E}">
        <p14:creationId xmlns:p14="http://schemas.microsoft.com/office/powerpoint/2010/main" val="386952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1698" y="112682"/>
            <a:ext cx="5462258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Methods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484005"/>
              </p:ext>
            </p:extLst>
          </p:nvPr>
        </p:nvGraphicFramePr>
        <p:xfrm>
          <a:off x="1939189" y="1159996"/>
          <a:ext cx="8481348" cy="5753042"/>
        </p:xfrm>
        <a:graphic>
          <a:graphicData uri="http://schemas.openxmlformats.org/drawingml/2006/table">
            <a:tbl>
              <a:tblPr/>
              <a:tblGrid>
                <a:gridCol w="95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1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47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Method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b="1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2"/>
                        </a:rPr>
                        <a:t>index()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x = </a:t>
                      </a:r>
                      <a:r>
                        <a:rPr lang="en-US" sz="1600" dirty="0" err="1">
                          <a:effectLst/>
                        </a:rPr>
                        <a:t>fruits.index</a:t>
                      </a:r>
                      <a:r>
                        <a:rPr lang="en-US" sz="1600" dirty="0">
                          <a:effectLst/>
                        </a:rPr>
                        <a:t>("cherry")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print(x)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Returns the index of the specified value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linkClick r:id="rId3"/>
                        </a:rPr>
                        <a:t>insert()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fruits.insert</a:t>
                      </a:r>
                      <a:r>
                        <a:rPr lang="en-US" sz="1600" dirty="0">
                          <a:effectLst/>
                        </a:rPr>
                        <a:t>(1, "orange")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Adds an element at the specified position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4"/>
                        </a:rPr>
                        <a:t>pop()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fruits.pop</a:t>
                      </a:r>
                      <a:r>
                        <a:rPr lang="en-US" sz="1600" dirty="0">
                          <a:effectLst/>
                        </a:rPr>
                        <a:t>(1)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Removes the element at the specified position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5"/>
                        </a:rPr>
                        <a:t>remove()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fruits.remove</a:t>
                      </a:r>
                      <a:r>
                        <a:rPr lang="en-US" sz="1600" dirty="0">
                          <a:effectLst/>
                        </a:rPr>
                        <a:t>("banana")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Removes the first item with the specified value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6"/>
                        </a:rPr>
                        <a:t>reverse()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fruits = ['apple', 'banana', 'cherry']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fruits.reverse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print(fruits)</a:t>
                      </a: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Reverses the order of the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90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hlinkClick r:id="rId7"/>
                        </a:rPr>
                        <a:t>sort()</a:t>
                      </a:r>
                      <a:endParaRPr lang="en-US" sz="160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cars = ['Ford', 'BMW', 'Volvo']</a:t>
                      </a:r>
                    </a:p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cars.sort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print(cars)</a:t>
                      </a:r>
                    </a:p>
                    <a:p>
                      <a:pPr algn="l" fontAlgn="t"/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 err="1"/>
                        <a:t>cars.sort</a:t>
                      </a:r>
                      <a:r>
                        <a:rPr lang="en-US" sz="1600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</a:t>
                      </a:r>
                      <a:r>
                        <a:rPr lang="en-US" sz="1600" dirty="0"/>
                        <a:t>=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n-US" sz="1600" dirty="0"/>
                        <a:t>) </a:t>
                      </a:r>
                      <a:endParaRPr lang="en-US" sz="1600" dirty="0">
                        <a:effectLst/>
                      </a:endParaRPr>
                    </a:p>
                  </a:txBody>
                  <a:tcPr marL="82883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Sorts the list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83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27008" y="121737"/>
            <a:ext cx="5136333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2D Lists/Matrix </a:t>
            </a:r>
          </a:p>
        </p:txBody>
      </p:sp>
      <p:sp>
        <p:nvSpPr>
          <p:cNvPr id="2" name="Rectangle 1"/>
          <p:cNvSpPr/>
          <p:nvPr/>
        </p:nvSpPr>
        <p:spPr>
          <a:xfrm>
            <a:off x="1699032" y="731130"/>
            <a:ext cx="8685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Python matrix is a specialized two-dimensional rectangular array of data stored in rows and columns. The data in a matrix can be numbers, strings, expressions, symbols, etc.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32" y="1377461"/>
            <a:ext cx="4162425" cy="2390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41677" y="1783077"/>
            <a:ext cx="530834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= [[1, 4, 5, 12], </a:t>
            </a:r>
          </a:p>
          <a:p>
            <a:r>
              <a:rPr lang="en-US" dirty="0"/>
              <a:t>    [-5, 8, 9, 0],</a:t>
            </a:r>
          </a:p>
          <a:p>
            <a:r>
              <a:rPr lang="en-US" dirty="0"/>
              <a:t>    [-6, 7, 11, 19]]</a:t>
            </a:r>
          </a:p>
          <a:p>
            <a:endParaRPr lang="en-US" dirty="0"/>
          </a:p>
          <a:p>
            <a:r>
              <a:rPr lang="en-US" dirty="0"/>
              <a:t>print("A =", A) </a:t>
            </a:r>
          </a:p>
          <a:p>
            <a:r>
              <a:rPr lang="en-US" dirty="0"/>
              <a:t>print("A[1] =", A[1]) </a:t>
            </a:r>
          </a:p>
          <a:p>
            <a:r>
              <a:rPr lang="en-US" dirty="0"/>
              <a:t>print("A[1][2] =", A[1][2])</a:t>
            </a:r>
          </a:p>
          <a:p>
            <a:r>
              <a:rPr lang="en-US" dirty="0"/>
              <a:t>print("A[0][-1] =", A[0][-</a:t>
            </a:r>
            <a:r>
              <a:rPr lang="en-US"/>
              <a:t>1])</a:t>
            </a:r>
            <a:endParaRPr lang="en-US" dirty="0"/>
          </a:p>
          <a:p>
            <a:endParaRPr lang="en-US" dirty="0"/>
          </a:p>
          <a:p>
            <a:r>
              <a:rPr lang="en-US" dirty="0"/>
              <a:t>column = []        # empty list</a:t>
            </a:r>
          </a:p>
          <a:p>
            <a:r>
              <a:rPr lang="en-US" dirty="0"/>
              <a:t>for row in A:</a:t>
            </a:r>
          </a:p>
          <a:p>
            <a:r>
              <a:rPr lang="en-US" dirty="0"/>
              <a:t>  </a:t>
            </a:r>
            <a:r>
              <a:rPr lang="en-US" dirty="0" err="1"/>
              <a:t>column.append</a:t>
            </a:r>
            <a:r>
              <a:rPr lang="en-US" dirty="0"/>
              <a:t>(row[2])   </a:t>
            </a:r>
          </a:p>
          <a:p>
            <a:endParaRPr lang="en-US" dirty="0"/>
          </a:p>
          <a:p>
            <a:r>
              <a:rPr lang="en-US" dirty="0"/>
              <a:t>print("3rd column =", column)</a:t>
            </a:r>
          </a:p>
        </p:txBody>
      </p:sp>
    </p:spTree>
    <p:extLst>
      <p:ext uri="{BB962C8B-B14F-4D97-AF65-F5344CB8AC3E}">
        <p14:creationId xmlns:p14="http://schemas.microsoft.com/office/powerpoint/2010/main" val="79960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4495" y="203217"/>
            <a:ext cx="3117410" cy="650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989846" y="1040870"/>
            <a:ext cx="11126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Tuples are used to store multiple items in a single variable.</a:t>
            </a:r>
          </a:p>
          <a:p>
            <a:endParaRPr lang="en-US" dirty="0"/>
          </a:p>
          <a:p>
            <a:r>
              <a:rPr lang="en-US" dirty="0"/>
              <a:t>Tuple is one of 4 built-in data types in Python used to store collections of data, the other 3 are List, Set, and Dictionary, all with different qualities and usage.</a:t>
            </a:r>
          </a:p>
          <a:p>
            <a:endParaRPr lang="en-US" dirty="0"/>
          </a:p>
          <a:p>
            <a:r>
              <a:rPr lang="en-US" dirty="0"/>
              <a:t>A tuple is a collection which is ordered and </a:t>
            </a:r>
            <a:r>
              <a:rPr lang="en-US" b="1" dirty="0"/>
              <a:t>unchangeable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Tuples are written with </a:t>
            </a:r>
            <a:r>
              <a:rPr lang="en-US" b="1" dirty="0"/>
              <a:t>round brackets</a:t>
            </a:r>
            <a:r>
              <a:rPr lang="en-US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3066107" y="3621883"/>
            <a:ext cx="6096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err="1"/>
              <a:t>thistuple</a:t>
            </a:r>
            <a:r>
              <a:rPr lang="en-US" dirty="0"/>
              <a:t> = ("apple", "banana", "cherry")</a:t>
            </a:r>
          </a:p>
          <a:p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816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6232" y="304253"/>
            <a:ext cx="8212127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 between List and Tuple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96896"/>
              </p:ext>
            </p:extLst>
          </p:nvPr>
        </p:nvGraphicFramePr>
        <p:xfrm>
          <a:off x="2170028" y="1946501"/>
          <a:ext cx="7898331" cy="3004494"/>
        </p:xfrm>
        <a:graphic>
          <a:graphicData uri="http://schemas.openxmlformats.org/drawingml/2006/table">
            <a:tbl>
              <a:tblPr/>
              <a:tblGrid>
                <a:gridCol w="99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5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SR.NO.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 Square Braces is used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) First Braces is used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09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are mutable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Tuples are immutable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have several built-in methods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 does not have many built-in methods.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Lists consume more memory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 consume less memory as compared to the list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86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1652</Words>
  <Application>Microsoft Office PowerPoint</Application>
  <PresentationFormat>Widescreen</PresentationFormat>
  <Paragraphs>252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inter-regular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Kaium Razu</cp:lastModifiedBy>
  <cp:revision>72</cp:revision>
  <dcterms:created xsi:type="dcterms:W3CDTF">2022-04-09T16:44:45Z</dcterms:created>
  <dcterms:modified xsi:type="dcterms:W3CDTF">2024-02-16T06:22:39Z</dcterms:modified>
</cp:coreProperties>
</file>