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1" r:id="rId2"/>
    <p:sldId id="304" r:id="rId3"/>
    <p:sldId id="303" r:id="rId4"/>
    <p:sldId id="262" r:id="rId5"/>
    <p:sldId id="314" r:id="rId6"/>
    <p:sldId id="315" r:id="rId7"/>
    <p:sldId id="316" r:id="rId8"/>
    <p:sldId id="317" r:id="rId9"/>
    <p:sldId id="268" r:id="rId10"/>
    <p:sldId id="313" r:id="rId11"/>
    <p:sldId id="306" r:id="rId12"/>
    <p:sldId id="270" r:id="rId13"/>
    <p:sldId id="271" r:id="rId14"/>
    <p:sldId id="269" r:id="rId15"/>
    <p:sldId id="305" r:id="rId16"/>
    <p:sldId id="310" r:id="rId17"/>
    <p:sldId id="307" r:id="rId18"/>
    <p:sldId id="311" r:id="rId19"/>
    <p:sldId id="308" r:id="rId20"/>
    <p:sldId id="312"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57667-AEDC-4703-B2FC-5B8363979F05}"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6E527-3E42-4EB2-8578-C5D581D19B0E}" type="slidenum">
              <a:rPr lang="en-US" smtClean="0"/>
              <a:t>‹#›</a:t>
            </a:fld>
            <a:endParaRPr lang="en-US"/>
          </a:p>
        </p:txBody>
      </p:sp>
    </p:spTree>
    <p:extLst>
      <p:ext uri="{BB962C8B-B14F-4D97-AF65-F5344CB8AC3E}">
        <p14:creationId xmlns:p14="http://schemas.microsoft.com/office/powerpoint/2010/main" val="2439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6E527-3E42-4EB2-8578-C5D581D19B0E}" type="slidenum">
              <a:rPr lang="en-US" smtClean="0"/>
              <a:t>19</a:t>
            </a:fld>
            <a:endParaRPr lang="en-US"/>
          </a:p>
        </p:txBody>
      </p:sp>
    </p:spTree>
    <p:extLst>
      <p:ext uri="{BB962C8B-B14F-4D97-AF65-F5344CB8AC3E}">
        <p14:creationId xmlns:p14="http://schemas.microsoft.com/office/powerpoint/2010/main" val="319026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6E527-3E42-4EB2-8578-C5D581D19B0E}" type="slidenum">
              <a:rPr lang="en-US" smtClean="0"/>
              <a:t>20</a:t>
            </a:fld>
            <a:endParaRPr lang="en-US"/>
          </a:p>
        </p:txBody>
      </p:sp>
    </p:spTree>
    <p:extLst>
      <p:ext uri="{BB962C8B-B14F-4D97-AF65-F5344CB8AC3E}">
        <p14:creationId xmlns:p14="http://schemas.microsoft.com/office/powerpoint/2010/main" val="30817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DC89A4-7F2E-4419-9B19-13C21B9B0165}"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16433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C89A4-7F2E-4419-9B19-13C21B9B0165}"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70541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C89A4-7F2E-4419-9B19-13C21B9B0165}"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0281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C89A4-7F2E-4419-9B19-13C21B9B0165}"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39014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C89A4-7F2E-4419-9B19-13C21B9B0165}"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45436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DC89A4-7F2E-4419-9B19-13C21B9B0165}"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01449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DC89A4-7F2E-4419-9B19-13C21B9B0165}"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98100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DC89A4-7F2E-4419-9B19-13C21B9B0165}"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15681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C89A4-7F2E-4419-9B19-13C21B9B0165}"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57056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DC89A4-7F2E-4419-9B19-13C21B9B0165}"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97020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DC89A4-7F2E-4419-9B19-13C21B9B0165}"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06650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C89A4-7F2E-4419-9B19-13C21B9B0165}" type="datetimeFigureOut">
              <a:rPr lang="en-US" smtClean="0"/>
              <a:t>2/21/2024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5EC37-BFFD-491A-8561-397A1A0C84AE}" type="slidenum">
              <a:rPr lang="en-US" smtClean="0"/>
              <a:t>‹#›</a:t>
            </a:fld>
            <a:endParaRPr lang="en-US"/>
          </a:p>
        </p:txBody>
      </p:sp>
    </p:spTree>
    <p:extLst>
      <p:ext uri="{BB962C8B-B14F-4D97-AF65-F5344CB8AC3E}">
        <p14:creationId xmlns:p14="http://schemas.microsoft.com/office/powerpoint/2010/main" val="2642720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pn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w3schools.com/sql/default.as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655" y="2244060"/>
            <a:ext cx="11998035" cy="283154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1" dirty="0">
                <a:solidFill>
                  <a:srgbClr val="00B0F0"/>
                </a:solidFill>
                <a:latin typeface="Roboto"/>
              </a:rPr>
              <a:t>Day-6 </a:t>
            </a:r>
          </a:p>
          <a:p>
            <a:pPr algn="ctr"/>
            <a:r>
              <a:rPr lang="en-US" sz="4800" b="1" dirty="0">
                <a:solidFill>
                  <a:srgbClr val="00B0F0"/>
                </a:solidFill>
                <a:latin typeface="Roboto"/>
              </a:rPr>
              <a:t>SQL Normalization/Relationship/Query</a:t>
            </a:r>
          </a:p>
          <a:p>
            <a:pPr algn="ctr"/>
            <a:r>
              <a:rPr lang="en-US" sz="3200" b="1" dirty="0">
                <a:latin typeface="Roboto"/>
              </a:rPr>
              <a:t>By Aksadur Rahman</a:t>
            </a:r>
          </a:p>
          <a:p>
            <a:pPr algn="ctr"/>
            <a:r>
              <a:rPr lang="en-US" sz="4400" b="1" dirty="0">
                <a:solidFill>
                  <a:schemeClr val="accent1"/>
                </a:solidFill>
                <a:latin typeface="Roboto"/>
              </a:rPr>
              <a:t>aksadur@yahoo.com</a:t>
            </a:r>
          </a:p>
        </p:txBody>
      </p:sp>
    </p:spTree>
    <p:extLst>
      <p:ext uri="{BB962C8B-B14F-4D97-AF65-F5344CB8AC3E}">
        <p14:creationId xmlns:p14="http://schemas.microsoft.com/office/powerpoint/2010/main" val="300141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gn="ct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a:t>
            </a:r>
          </a:p>
        </p:txBody>
      </p:sp>
      <p:sp>
        <p:nvSpPr>
          <p:cNvPr id="10" name="TextBox 9">
            <a:extLst>
              <a:ext uri="{FF2B5EF4-FFF2-40B4-BE49-F238E27FC236}">
                <a16:creationId xmlns:a16="http://schemas.microsoft.com/office/drawing/2014/main" id="{BF65448D-1D18-4E10-836A-7BC4DF046634}"/>
              </a:ext>
            </a:extLst>
          </p:cNvPr>
          <p:cNvSpPr txBox="1"/>
          <p:nvPr/>
        </p:nvSpPr>
        <p:spPr>
          <a:xfrm>
            <a:off x="796100" y="826279"/>
            <a:ext cx="3171825" cy="3416320"/>
          </a:xfrm>
          <a:prstGeom prst="rect">
            <a:avLst/>
          </a:prstGeom>
          <a:noFill/>
        </p:spPr>
        <p:txBody>
          <a:bodyPr wrap="square">
            <a:spAutoFit/>
          </a:bodyPr>
          <a:lstStyle/>
          <a:p>
            <a:pPr algn="ctr"/>
            <a:r>
              <a:rPr lang="en-US" b="1" dirty="0">
                <a:solidFill>
                  <a:srgbClr val="222222"/>
                </a:solidFill>
                <a:latin typeface="Source Sans Pro" panose="020B0503030403020204" pitchFamily="34" charset="0"/>
              </a:rPr>
              <a:t>Document</a:t>
            </a:r>
          </a:p>
          <a:p>
            <a:r>
              <a:rPr lang="en-US" dirty="0">
                <a:solidFill>
                  <a:srgbClr val="222222"/>
                </a:solidFill>
                <a:latin typeface="Source Sans Pro" panose="020B0503030403020204" pitchFamily="34" charset="0"/>
              </a:rPr>
              <a:t>{</a:t>
            </a:r>
          </a:p>
          <a:p>
            <a:r>
              <a:rPr lang="en-US" dirty="0">
                <a:solidFill>
                  <a:srgbClr val="222222"/>
                </a:solidFill>
                <a:latin typeface="Source Sans Pro" panose="020B0503030403020204" pitchFamily="34" charset="0"/>
              </a:rPr>
              <a:t>SID : 100</a:t>
            </a:r>
          </a:p>
          <a:p>
            <a:r>
              <a:rPr lang="en-US" dirty="0">
                <a:solidFill>
                  <a:srgbClr val="222222"/>
                </a:solidFill>
                <a:latin typeface="Source Sans Pro" panose="020B0503030403020204" pitchFamily="34" charset="0"/>
              </a:rPr>
              <a:t>Name : Abul Kalam,</a:t>
            </a:r>
          </a:p>
          <a:p>
            <a:r>
              <a:rPr lang="en-US" dirty="0">
                <a:solidFill>
                  <a:srgbClr val="222222"/>
                </a:solidFill>
                <a:latin typeface="Source Sans Pro" panose="020B0503030403020204" pitchFamily="34" charset="0"/>
              </a:rPr>
              <a:t>Phone : 01714---989,</a:t>
            </a:r>
          </a:p>
          <a:p>
            <a:r>
              <a:rPr lang="en-US" dirty="0"/>
              <a:t>Address : </a:t>
            </a:r>
            <a:r>
              <a:rPr lang="en-US" dirty="0" err="1"/>
              <a:t>Kalabagan</a:t>
            </a:r>
            <a:r>
              <a:rPr lang="en-US" dirty="0"/>
              <a:t>, Dhaka,</a:t>
            </a:r>
          </a:p>
          <a:p>
            <a:r>
              <a:rPr lang="en-US" dirty="0"/>
              <a:t>Designation : Manager,</a:t>
            </a:r>
          </a:p>
          <a:p>
            <a:r>
              <a:rPr lang="en-US" dirty="0"/>
              <a:t>Books : [</a:t>
            </a:r>
          </a:p>
          <a:p>
            <a:r>
              <a:rPr lang="en-US" dirty="0"/>
              <a:t>	{id : 2, name : ABC}</a:t>
            </a:r>
          </a:p>
          <a:p>
            <a:r>
              <a:rPr lang="en-US" dirty="0"/>
              <a:t>	{id : 3, name : XYZ}</a:t>
            </a:r>
          </a:p>
          <a:p>
            <a:r>
              <a:rPr lang="en-US" dirty="0"/>
              <a:t>              ]</a:t>
            </a:r>
          </a:p>
          <a:p>
            <a:r>
              <a:rPr lang="en-US" dirty="0"/>
              <a:t>}</a:t>
            </a:r>
          </a:p>
        </p:txBody>
      </p:sp>
      <p:sp>
        <p:nvSpPr>
          <p:cNvPr id="11" name="TextBox 10">
            <a:extLst>
              <a:ext uri="{FF2B5EF4-FFF2-40B4-BE49-F238E27FC236}">
                <a16:creationId xmlns:a16="http://schemas.microsoft.com/office/drawing/2014/main" id="{608DABFC-1EFB-4AE7-8A1A-726FB02A9635}"/>
              </a:ext>
            </a:extLst>
          </p:cNvPr>
          <p:cNvSpPr txBox="1"/>
          <p:nvPr/>
        </p:nvSpPr>
        <p:spPr>
          <a:xfrm>
            <a:off x="4867275" y="958476"/>
            <a:ext cx="3171825" cy="2308324"/>
          </a:xfrm>
          <a:prstGeom prst="rect">
            <a:avLst/>
          </a:prstGeom>
          <a:no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dirty="0">
                <a:solidFill>
                  <a:srgbClr val="222222"/>
                </a:solidFill>
                <a:latin typeface="Source Sans Pro" panose="020B0503030403020204" pitchFamily="34" charset="0"/>
              </a:rPr>
              <a:t>{</a:t>
            </a:r>
          </a:p>
          <a:p>
            <a:r>
              <a:rPr lang="en-US" dirty="0">
                <a:solidFill>
                  <a:srgbClr val="222222"/>
                </a:solidFill>
                <a:latin typeface="Source Sans Pro" panose="020B0503030403020204" pitchFamily="34" charset="0"/>
              </a:rPr>
              <a:t>SID : 101</a:t>
            </a:r>
          </a:p>
          <a:p>
            <a:r>
              <a:rPr lang="en-US" dirty="0">
                <a:solidFill>
                  <a:srgbClr val="222222"/>
                </a:solidFill>
                <a:latin typeface="Source Sans Pro" panose="020B0503030403020204" pitchFamily="34" charset="0"/>
              </a:rPr>
              <a:t>Name : Akas Ali,</a:t>
            </a:r>
          </a:p>
          <a:p>
            <a:r>
              <a:rPr lang="en-US" dirty="0">
                <a:solidFill>
                  <a:srgbClr val="222222"/>
                </a:solidFill>
                <a:latin typeface="Source Sans Pro" panose="020B0503030403020204" pitchFamily="34" charset="0"/>
              </a:rPr>
              <a:t>Phone : 01714---456,</a:t>
            </a:r>
          </a:p>
          <a:p>
            <a:r>
              <a:rPr lang="en-US" dirty="0"/>
              <a:t>Address : Gulshan, Dhaka,</a:t>
            </a:r>
          </a:p>
          <a:p>
            <a:r>
              <a:rPr lang="en-US" dirty="0"/>
              <a:t>Designation : Executive,</a:t>
            </a:r>
          </a:p>
          <a:p>
            <a:r>
              <a:rPr lang="en-US" dirty="0"/>
              <a:t>}</a:t>
            </a:r>
          </a:p>
        </p:txBody>
      </p:sp>
      <p:graphicFrame>
        <p:nvGraphicFramePr>
          <p:cNvPr id="6" name="Table 6">
            <a:extLst>
              <a:ext uri="{FF2B5EF4-FFF2-40B4-BE49-F238E27FC236}">
                <a16:creationId xmlns:a16="http://schemas.microsoft.com/office/drawing/2014/main" id="{7558EACD-6207-4762-A3C8-41E336DC8FAD}"/>
              </a:ext>
            </a:extLst>
          </p:cNvPr>
          <p:cNvGraphicFramePr>
            <a:graphicFrameLocks noGrp="1"/>
          </p:cNvGraphicFramePr>
          <p:nvPr/>
        </p:nvGraphicFramePr>
        <p:xfrm>
          <a:off x="347132" y="4977357"/>
          <a:ext cx="5034493" cy="1259840"/>
        </p:xfrm>
        <a:graphic>
          <a:graphicData uri="http://schemas.openxmlformats.org/drawingml/2006/table">
            <a:tbl>
              <a:tblPr firstRow="1" bandRow="1">
                <a:tableStyleId>{5940675A-B579-460E-94D1-54222C63F5DA}</a:tableStyleId>
              </a:tblPr>
              <a:tblGrid>
                <a:gridCol w="480442">
                  <a:extLst>
                    <a:ext uri="{9D8B030D-6E8A-4147-A177-3AD203B41FA5}">
                      <a16:colId xmlns:a16="http://schemas.microsoft.com/office/drawing/2014/main" val="1326598018"/>
                    </a:ext>
                  </a:extLst>
                </a:gridCol>
                <a:gridCol w="896529">
                  <a:extLst>
                    <a:ext uri="{9D8B030D-6E8A-4147-A177-3AD203B41FA5}">
                      <a16:colId xmlns:a16="http://schemas.microsoft.com/office/drawing/2014/main" val="3967434883"/>
                    </a:ext>
                  </a:extLst>
                </a:gridCol>
                <a:gridCol w="1495347">
                  <a:extLst>
                    <a:ext uri="{9D8B030D-6E8A-4147-A177-3AD203B41FA5}">
                      <a16:colId xmlns:a16="http://schemas.microsoft.com/office/drawing/2014/main" val="3073501830"/>
                    </a:ext>
                  </a:extLst>
                </a:gridCol>
                <a:gridCol w="1343025">
                  <a:extLst>
                    <a:ext uri="{9D8B030D-6E8A-4147-A177-3AD203B41FA5}">
                      <a16:colId xmlns:a16="http://schemas.microsoft.com/office/drawing/2014/main" val="2538133942"/>
                    </a:ext>
                  </a:extLst>
                </a:gridCol>
                <a:gridCol w="819150">
                  <a:extLst>
                    <a:ext uri="{9D8B030D-6E8A-4147-A177-3AD203B41FA5}">
                      <a16:colId xmlns:a16="http://schemas.microsoft.com/office/drawing/2014/main" val="1608236861"/>
                    </a:ext>
                  </a:extLst>
                </a:gridCol>
              </a:tblGrid>
              <a:tr h="370840">
                <a:tc>
                  <a:txBody>
                    <a:bodyPr/>
                    <a:lstStyle/>
                    <a:p>
                      <a:r>
                        <a:rPr lang="en-US" sz="1400" b="1" dirty="0"/>
                        <a:t>SID</a:t>
                      </a:r>
                    </a:p>
                  </a:txBody>
                  <a:tcPr>
                    <a:solidFill>
                      <a:schemeClr val="accent2">
                        <a:lumMod val="20000"/>
                        <a:lumOff val="80000"/>
                      </a:schemeClr>
                    </a:solidFill>
                  </a:tcPr>
                </a:tc>
                <a:tc>
                  <a:txBody>
                    <a:bodyPr/>
                    <a:lstStyle/>
                    <a:p>
                      <a:r>
                        <a:rPr lang="en-US" sz="1400" b="1" dirty="0">
                          <a:solidFill>
                            <a:srgbClr val="222222"/>
                          </a:solidFill>
                          <a:latin typeface="Source Sans Pro" panose="020B0503030403020204" pitchFamily="34" charset="0"/>
                        </a:rPr>
                        <a:t>Name</a:t>
                      </a:r>
                      <a:endParaRPr lang="en-US" sz="1400" b="1" dirty="0"/>
                    </a:p>
                  </a:txBody>
                  <a:tcPr/>
                </a:tc>
                <a:tc>
                  <a:txBody>
                    <a:bodyPr/>
                    <a:lstStyle/>
                    <a:p>
                      <a:r>
                        <a:rPr lang="en-US" sz="1400" b="1" dirty="0"/>
                        <a:t>Phone</a:t>
                      </a:r>
                    </a:p>
                  </a:txBody>
                  <a:tcPr/>
                </a:tc>
                <a:tc>
                  <a:txBody>
                    <a:bodyPr/>
                    <a:lstStyle/>
                    <a:p>
                      <a:r>
                        <a:rPr lang="en-US" sz="1400" b="1" dirty="0"/>
                        <a:t>Address</a:t>
                      </a:r>
                    </a:p>
                  </a:txBody>
                  <a:tcPr/>
                </a:tc>
                <a:tc>
                  <a:txBody>
                    <a:bodyPr/>
                    <a:lstStyle/>
                    <a:p>
                      <a:pPr algn="ctr"/>
                      <a:r>
                        <a:rPr lang="en-US" sz="1400" b="1" dirty="0" err="1"/>
                        <a:t>DesigID</a:t>
                      </a:r>
                      <a:endParaRPr lang="en-US" sz="1400" b="1" dirty="0"/>
                    </a:p>
                  </a:txBody>
                  <a:tcPr>
                    <a:solidFill>
                      <a:schemeClr val="accent5">
                        <a:lumMod val="20000"/>
                        <a:lumOff val="80000"/>
                      </a:schemeClr>
                    </a:solidFill>
                  </a:tcPr>
                </a:tc>
                <a:extLst>
                  <a:ext uri="{0D108BD9-81ED-4DB2-BD59-A6C34878D82A}">
                    <a16:rowId xmlns:a16="http://schemas.microsoft.com/office/drawing/2014/main" val="3489458458"/>
                  </a:ext>
                </a:extLst>
              </a:tr>
              <a:tr h="370840">
                <a:tc>
                  <a:txBody>
                    <a:bodyPr/>
                    <a:lstStyle/>
                    <a:p>
                      <a:r>
                        <a:rPr lang="en-US" sz="1400" dirty="0">
                          <a:solidFill>
                            <a:srgbClr val="222222"/>
                          </a:solidFill>
                          <a:latin typeface="Source Sans Pro" panose="020B0503030403020204" pitchFamily="34" charset="0"/>
                        </a:rPr>
                        <a:t>100</a:t>
                      </a:r>
                      <a:endParaRPr lang="en-US" sz="1400" dirty="0"/>
                    </a:p>
                  </a:txBody>
                  <a:tcPr>
                    <a:solidFill>
                      <a:schemeClr val="accent2">
                        <a:lumMod val="20000"/>
                        <a:lumOff val="80000"/>
                      </a:schemeClr>
                    </a:solidFill>
                  </a:tcPr>
                </a:tc>
                <a:tc>
                  <a:txBody>
                    <a:bodyPr/>
                    <a:lstStyle/>
                    <a:p>
                      <a:r>
                        <a:rPr lang="en-US" sz="1400" dirty="0">
                          <a:solidFill>
                            <a:srgbClr val="222222"/>
                          </a:solidFill>
                          <a:latin typeface="Source Sans Pro" panose="020B0503030403020204" pitchFamily="34" charset="0"/>
                        </a:rPr>
                        <a:t>Abul Kalam</a:t>
                      </a:r>
                      <a:endParaRPr lang="en-US" sz="1400" dirty="0"/>
                    </a:p>
                  </a:txBody>
                  <a:tcPr/>
                </a:tc>
                <a:tc>
                  <a:txBody>
                    <a:bodyPr/>
                    <a:lstStyle/>
                    <a:p>
                      <a:r>
                        <a:rPr lang="en-US" sz="1400" dirty="0">
                          <a:solidFill>
                            <a:srgbClr val="222222"/>
                          </a:solidFill>
                          <a:latin typeface="Source Sans Pro" panose="020B0503030403020204" pitchFamily="34" charset="0"/>
                        </a:rPr>
                        <a:t>01714---989</a:t>
                      </a:r>
                      <a:endParaRPr lang="en-US" sz="1400" dirty="0"/>
                    </a:p>
                  </a:txBody>
                  <a:tcPr/>
                </a:tc>
                <a:tc>
                  <a:txBody>
                    <a:bodyPr/>
                    <a:lstStyle/>
                    <a:p>
                      <a:r>
                        <a:rPr lang="en-US" sz="1400" dirty="0" err="1"/>
                        <a:t>Kalabagan</a:t>
                      </a:r>
                      <a:r>
                        <a:rPr lang="en-US" sz="1400" dirty="0"/>
                        <a:t>, Dhaka</a:t>
                      </a:r>
                    </a:p>
                  </a:txBody>
                  <a:tcPr/>
                </a:tc>
                <a:tc>
                  <a:txBody>
                    <a:bodyPr/>
                    <a:lstStyle/>
                    <a:p>
                      <a:pPr algn="ctr"/>
                      <a:r>
                        <a:rPr lang="en-US" sz="1400" dirty="0"/>
                        <a:t>1</a:t>
                      </a:r>
                    </a:p>
                  </a:txBody>
                  <a:tcPr>
                    <a:solidFill>
                      <a:schemeClr val="accent5">
                        <a:lumMod val="20000"/>
                        <a:lumOff val="80000"/>
                      </a:schemeClr>
                    </a:solidFill>
                  </a:tcPr>
                </a:tc>
                <a:extLst>
                  <a:ext uri="{0D108BD9-81ED-4DB2-BD59-A6C34878D82A}">
                    <a16:rowId xmlns:a16="http://schemas.microsoft.com/office/drawing/2014/main" val="2906954085"/>
                  </a:ext>
                </a:extLst>
              </a:tr>
              <a:tr h="370840">
                <a:tc>
                  <a:txBody>
                    <a:bodyPr/>
                    <a:lstStyle/>
                    <a:p>
                      <a:r>
                        <a:rPr lang="en-US" sz="1400" dirty="0"/>
                        <a:t>101</a:t>
                      </a:r>
                    </a:p>
                  </a:txBody>
                  <a:tcPr>
                    <a:solidFill>
                      <a:schemeClr val="accent2">
                        <a:lumMod val="20000"/>
                        <a:lumOff val="80000"/>
                      </a:schemeClr>
                    </a:solidFill>
                  </a:tcPr>
                </a:tc>
                <a:tc>
                  <a:txBody>
                    <a:bodyPr/>
                    <a:lstStyle/>
                    <a:p>
                      <a:r>
                        <a:rPr lang="en-US" sz="1400" dirty="0">
                          <a:solidFill>
                            <a:srgbClr val="222222"/>
                          </a:solidFill>
                          <a:latin typeface="Source Sans Pro" panose="020B0503030403020204" pitchFamily="34" charset="0"/>
                        </a:rPr>
                        <a:t>Akas Ali</a:t>
                      </a:r>
                      <a:endParaRPr lang="en-US" sz="1400" dirty="0"/>
                    </a:p>
                  </a:txBody>
                  <a:tcPr/>
                </a:tc>
                <a:tc>
                  <a:txBody>
                    <a:bodyPr/>
                    <a:lstStyle/>
                    <a:p>
                      <a:r>
                        <a:rPr lang="en-US" sz="1400" dirty="0">
                          <a:solidFill>
                            <a:srgbClr val="222222"/>
                          </a:solidFill>
                          <a:latin typeface="Source Sans Pro" panose="020B0503030403020204" pitchFamily="34" charset="0"/>
                        </a:rPr>
                        <a:t>01714---456</a:t>
                      </a:r>
                      <a:endParaRPr lang="en-US" sz="1400" dirty="0"/>
                    </a:p>
                  </a:txBody>
                  <a:tcPr/>
                </a:tc>
                <a:tc>
                  <a:txBody>
                    <a:bodyPr/>
                    <a:lstStyle/>
                    <a:p>
                      <a:r>
                        <a:rPr lang="en-US" sz="1400" dirty="0"/>
                        <a:t>Gulshan, Dhaka</a:t>
                      </a:r>
                    </a:p>
                  </a:txBody>
                  <a:tcPr/>
                </a:tc>
                <a:tc>
                  <a:txBody>
                    <a:bodyPr/>
                    <a:lstStyle/>
                    <a:p>
                      <a:pPr algn="ctr"/>
                      <a:r>
                        <a:rPr lang="en-US" sz="1400" dirty="0"/>
                        <a:t>2</a:t>
                      </a:r>
                    </a:p>
                  </a:txBody>
                  <a:tcPr>
                    <a:solidFill>
                      <a:schemeClr val="accent5">
                        <a:lumMod val="20000"/>
                        <a:lumOff val="80000"/>
                      </a:schemeClr>
                    </a:solidFill>
                  </a:tcPr>
                </a:tc>
                <a:extLst>
                  <a:ext uri="{0D108BD9-81ED-4DB2-BD59-A6C34878D82A}">
                    <a16:rowId xmlns:a16="http://schemas.microsoft.com/office/drawing/2014/main" val="1636605820"/>
                  </a:ext>
                </a:extLst>
              </a:tr>
            </a:tbl>
          </a:graphicData>
        </a:graphic>
      </p:graphicFrame>
      <p:graphicFrame>
        <p:nvGraphicFramePr>
          <p:cNvPr id="7" name="Table 11">
            <a:extLst>
              <a:ext uri="{FF2B5EF4-FFF2-40B4-BE49-F238E27FC236}">
                <a16:creationId xmlns:a16="http://schemas.microsoft.com/office/drawing/2014/main" id="{CD3C7F45-CD6C-4346-8625-39CEDF431E36}"/>
              </a:ext>
            </a:extLst>
          </p:cNvPr>
          <p:cNvGraphicFramePr>
            <a:graphicFrameLocks noGrp="1"/>
          </p:cNvGraphicFramePr>
          <p:nvPr/>
        </p:nvGraphicFramePr>
        <p:xfrm>
          <a:off x="5705475" y="4977356"/>
          <a:ext cx="2486025" cy="1259841"/>
        </p:xfrm>
        <a:graphic>
          <a:graphicData uri="http://schemas.openxmlformats.org/drawingml/2006/table">
            <a:tbl>
              <a:tblPr firstRow="1" bandRow="1">
                <a:tableStyleId>{5940675A-B579-460E-94D1-54222C63F5DA}</a:tableStyleId>
              </a:tblPr>
              <a:tblGrid>
                <a:gridCol w="847725">
                  <a:extLst>
                    <a:ext uri="{9D8B030D-6E8A-4147-A177-3AD203B41FA5}">
                      <a16:colId xmlns:a16="http://schemas.microsoft.com/office/drawing/2014/main" val="724880083"/>
                    </a:ext>
                  </a:extLst>
                </a:gridCol>
                <a:gridCol w="1638300">
                  <a:extLst>
                    <a:ext uri="{9D8B030D-6E8A-4147-A177-3AD203B41FA5}">
                      <a16:colId xmlns:a16="http://schemas.microsoft.com/office/drawing/2014/main" val="2139834647"/>
                    </a:ext>
                  </a:extLst>
                </a:gridCol>
              </a:tblGrid>
              <a:tr h="419947">
                <a:tc>
                  <a:txBody>
                    <a:bodyPr/>
                    <a:lstStyle/>
                    <a:p>
                      <a:pPr algn="ctr"/>
                      <a:r>
                        <a:rPr lang="en-US" sz="1400" b="1" dirty="0" err="1"/>
                        <a:t>DesigID</a:t>
                      </a:r>
                      <a:endParaRPr lang="en-US" sz="1400" b="1" dirty="0"/>
                    </a:p>
                  </a:txBody>
                  <a:tcPr>
                    <a:solidFill>
                      <a:schemeClr val="accent2">
                        <a:lumMod val="20000"/>
                        <a:lumOff val="80000"/>
                      </a:schemeClr>
                    </a:solidFill>
                  </a:tcPr>
                </a:tc>
                <a:tc>
                  <a:txBody>
                    <a:bodyPr/>
                    <a:lstStyle/>
                    <a:p>
                      <a:r>
                        <a:rPr lang="en-US" sz="1400" b="1" dirty="0"/>
                        <a:t>Designation</a:t>
                      </a:r>
                    </a:p>
                  </a:txBody>
                  <a:tcPr/>
                </a:tc>
                <a:extLst>
                  <a:ext uri="{0D108BD9-81ED-4DB2-BD59-A6C34878D82A}">
                    <a16:rowId xmlns:a16="http://schemas.microsoft.com/office/drawing/2014/main" val="1449210795"/>
                  </a:ext>
                </a:extLst>
              </a:tr>
              <a:tr h="419947">
                <a:tc>
                  <a:txBody>
                    <a:bodyPr/>
                    <a:lstStyle/>
                    <a:p>
                      <a:pPr algn="ctr"/>
                      <a:r>
                        <a:rPr lang="en-US" sz="1400" dirty="0"/>
                        <a:t>1</a:t>
                      </a:r>
                    </a:p>
                  </a:txBody>
                  <a:tcPr>
                    <a:solidFill>
                      <a:schemeClr val="accent2">
                        <a:lumMod val="20000"/>
                        <a:lumOff val="80000"/>
                      </a:schemeClr>
                    </a:solidFill>
                  </a:tcPr>
                </a:tc>
                <a:tc>
                  <a:txBody>
                    <a:bodyPr/>
                    <a:lstStyle/>
                    <a:p>
                      <a:r>
                        <a:rPr lang="en-US" sz="1400" dirty="0"/>
                        <a:t>Manager</a:t>
                      </a:r>
                    </a:p>
                  </a:txBody>
                  <a:tcPr/>
                </a:tc>
                <a:extLst>
                  <a:ext uri="{0D108BD9-81ED-4DB2-BD59-A6C34878D82A}">
                    <a16:rowId xmlns:a16="http://schemas.microsoft.com/office/drawing/2014/main" val="819742965"/>
                  </a:ext>
                </a:extLst>
              </a:tr>
              <a:tr h="419947">
                <a:tc>
                  <a:txBody>
                    <a:bodyPr/>
                    <a:lstStyle/>
                    <a:p>
                      <a:pPr algn="ctr"/>
                      <a:r>
                        <a:rPr lang="en-US" sz="1400" dirty="0"/>
                        <a:t>2</a:t>
                      </a:r>
                    </a:p>
                  </a:txBody>
                  <a:tcPr>
                    <a:solidFill>
                      <a:schemeClr val="accent2">
                        <a:lumMod val="20000"/>
                        <a:lumOff val="80000"/>
                      </a:schemeClr>
                    </a:solidFill>
                  </a:tcPr>
                </a:tc>
                <a:tc>
                  <a:txBody>
                    <a:bodyPr/>
                    <a:lstStyle/>
                    <a:p>
                      <a:r>
                        <a:rPr lang="en-US" sz="1400" dirty="0"/>
                        <a:t>Executive</a:t>
                      </a:r>
                    </a:p>
                  </a:txBody>
                  <a:tcPr/>
                </a:tc>
                <a:extLst>
                  <a:ext uri="{0D108BD9-81ED-4DB2-BD59-A6C34878D82A}">
                    <a16:rowId xmlns:a16="http://schemas.microsoft.com/office/drawing/2014/main" val="4114698080"/>
                  </a:ext>
                </a:extLst>
              </a:tr>
            </a:tbl>
          </a:graphicData>
        </a:graphic>
      </p:graphicFrame>
      <p:graphicFrame>
        <p:nvGraphicFramePr>
          <p:cNvPr id="12" name="Table 12">
            <a:extLst>
              <a:ext uri="{FF2B5EF4-FFF2-40B4-BE49-F238E27FC236}">
                <a16:creationId xmlns:a16="http://schemas.microsoft.com/office/drawing/2014/main" id="{072D7C57-A65F-491E-A6A2-5FA5ADD3F3A1}"/>
              </a:ext>
            </a:extLst>
          </p:cNvPr>
          <p:cNvGraphicFramePr>
            <a:graphicFrameLocks noGrp="1"/>
          </p:cNvGraphicFramePr>
          <p:nvPr/>
        </p:nvGraphicFramePr>
        <p:xfrm>
          <a:off x="8485632" y="4977356"/>
          <a:ext cx="3505962" cy="1259838"/>
        </p:xfrm>
        <a:graphic>
          <a:graphicData uri="http://schemas.openxmlformats.org/drawingml/2006/table">
            <a:tbl>
              <a:tblPr firstRow="1" bandRow="1">
                <a:tableStyleId>{5940675A-B579-460E-94D1-54222C63F5DA}</a:tableStyleId>
              </a:tblPr>
              <a:tblGrid>
                <a:gridCol w="953643">
                  <a:extLst>
                    <a:ext uri="{9D8B030D-6E8A-4147-A177-3AD203B41FA5}">
                      <a16:colId xmlns:a16="http://schemas.microsoft.com/office/drawing/2014/main" val="359851262"/>
                    </a:ext>
                  </a:extLst>
                </a:gridCol>
                <a:gridCol w="885825">
                  <a:extLst>
                    <a:ext uri="{9D8B030D-6E8A-4147-A177-3AD203B41FA5}">
                      <a16:colId xmlns:a16="http://schemas.microsoft.com/office/drawing/2014/main" val="409983033"/>
                    </a:ext>
                  </a:extLst>
                </a:gridCol>
                <a:gridCol w="1666494">
                  <a:extLst>
                    <a:ext uri="{9D8B030D-6E8A-4147-A177-3AD203B41FA5}">
                      <a16:colId xmlns:a16="http://schemas.microsoft.com/office/drawing/2014/main" val="2683590549"/>
                    </a:ext>
                  </a:extLst>
                </a:gridCol>
              </a:tblGrid>
              <a:tr h="419946">
                <a:tc>
                  <a:txBody>
                    <a:bodyPr/>
                    <a:lstStyle/>
                    <a:p>
                      <a:pPr algn="ctr"/>
                      <a:r>
                        <a:rPr lang="en-US" sz="1400" b="1" dirty="0"/>
                        <a:t>BID</a:t>
                      </a:r>
                    </a:p>
                  </a:txBody>
                  <a:tcPr>
                    <a:solidFill>
                      <a:schemeClr val="accent5">
                        <a:lumMod val="20000"/>
                        <a:lumOff val="80000"/>
                      </a:schemeClr>
                    </a:solidFill>
                  </a:tcPr>
                </a:tc>
                <a:tc>
                  <a:txBody>
                    <a:bodyPr/>
                    <a:lstStyle/>
                    <a:p>
                      <a:pPr algn="ctr"/>
                      <a:r>
                        <a:rPr lang="en-US" sz="1400" b="1" dirty="0"/>
                        <a:t>SID</a:t>
                      </a:r>
                    </a:p>
                  </a:txBody>
                  <a:tcPr>
                    <a:solidFill>
                      <a:schemeClr val="accent5">
                        <a:lumMod val="20000"/>
                        <a:lumOff val="80000"/>
                      </a:schemeClr>
                    </a:solidFill>
                  </a:tcPr>
                </a:tc>
                <a:tc>
                  <a:txBody>
                    <a:bodyPr/>
                    <a:lstStyle/>
                    <a:p>
                      <a:r>
                        <a:rPr lang="en-US" sz="1400" b="1" dirty="0"/>
                        <a:t>Name</a:t>
                      </a:r>
                    </a:p>
                  </a:txBody>
                  <a:tcPr/>
                </a:tc>
                <a:extLst>
                  <a:ext uri="{0D108BD9-81ED-4DB2-BD59-A6C34878D82A}">
                    <a16:rowId xmlns:a16="http://schemas.microsoft.com/office/drawing/2014/main" val="2415567468"/>
                  </a:ext>
                </a:extLst>
              </a:tr>
              <a:tr h="419946">
                <a:tc>
                  <a:txBody>
                    <a:bodyPr/>
                    <a:lstStyle/>
                    <a:p>
                      <a:pPr algn="ctr"/>
                      <a:r>
                        <a:rPr lang="en-US" sz="1400" dirty="0"/>
                        <a:t>2</a:t>
                      </a:r>
                    </a:p>
                  </a:txBody>
                  <a:tcPr>
                    <a:solidFill>
                      <a:schemeClr val="accent5">
                        <a:lumMod val="20000"/>
                        <a:lumOff val="80000"/>
                      </a:schemeClr>
                    </a:solidFill>
                  </a:tcPr>
                </a:tc>
                <a:tc>
                  <a:txBody>
                    <a:bodyPr/>
                    <a:lstStyle/>
                    <a:p>
                      <a:pPr algn="ctr"/>
                      <a:r>
                        <a:rPr lang="en-US" sz="1400" dirty="0"/>
                        <a:t>100</a:t>
                      </a:r>
                    </a:p>
                  </a:txBody>
                  <a:tcPr>
                    <a:solidFill>
                      <a:schemeClr val="accent5">
                        <a:lumMod val="20000"/>
                        <a:lumOff val="80000"/>
                      </a:schemeClr>
                    </a:solidFill>
                  </a:tcPr>
                </a:tc>
                <a:tc>
                  <a:txBody>
                    <a:bodyPr/>
                    <a:lstStyle/>
                    <a:p>
                      <a:r>
                        <a:rPr lang="en-US" sz="1400" dirty="0"/>
                        <a:t>ABC</a:t>
                      </a:r>
                    </a:p>
                  </a:txBody>
                  <a:tcPr/>
                </a:tc>
                <a:extLst>
                  <a:ext uri="{0D108BD9-81ED-4DB2-BD59-A6C34878D82A}">
                    <a16:rowId xmlns:a16="http://schemas.microsoft.com/office/drawing/2014/main" val="2990252181"/>
                  </a:ext>
                </a:extLst>
              </a:tr>
              <a:tr h="419946">
                <a:tc>
                  <a:txBody>
                    <a:bodyPr/>
                    <a:lstStyle/>
                    <a:p>
                      <a:pPr algn="ctr"/>
                      <a:r>
                        <a:rPr lang="en-US" sz="1400" dirty="0"/>
                        <a:t>3</a:t>
                      </a:r>
                    </a:p>
                  </a:txBody>
                  <a:tcPr>
                    <a:solidFill>
                      <a:schemeClr val="accent5">
                        <a:lumMod val="20000"/>
                        <a:lumOff val="80000"/>
                      </a:schemeClr>
                    </a:solidFill>
                  </a:tcPr>
                </a:tc>
                <a:tc>
                  <a:txBody>
                    <a:bodyPr/>
                    <a:lstStyle/>
                    <a:p>
                      <a:pPr algn="ctr"/>
                      <a:r>
                        <a:rPr lang="en-US" sz="1400" dirty="0"/>
                        <a:t>100</a:t>
                      </a:r>
                    </a:p>
                  </a:txBody>
                  <a:tcPr>
                    <a:solidFill>
                      <a:schemeClr val="accent5">
                        <a:lumMod val="20000"/>
                        <a:lumOff val="80000"/>
                      </a:schemeClr>
                    </a:solidFill>
                  </a:tcPr>
                </a:tc>
                <a:tc>
                  <a:txBody>
                    <a:bodyPr/>
                    <a:lstStyle/>
                    <a:p>
                      <a:r>
                        <a:rPr lang="en-US" sz="1400" dirty="0"/>
                        <a:t>XYZ</a:t>
                      </a:r>
                    </a:p>
                  </a:txBody>
                  <a:tcPr/>
                </a:tc>
                <a:extLst>
                  <a:ext uri="{0D108BD9-81ED-4DB2-BD59-A6C34878D82A}">
                    <a16:rowId xmlns:a16="http://schemas.microsoft.com/office/drawing/2014/main" val="1989593854"/>
                  </a:ext>
                </a:extLst>
              </a:tr>
            </a:tbl>
          </a:graphicData>
        </a:graphic>
      </p:graphicFrame>
      <p:sp>
        <p:nvSpPr>
          <p:cNvPr id="15" name="TextBox 14">
            <a:extLst>
              <a:ext uri="{FF2B5EF4-FFF2-40B4-BE49-F238E27FC236}">
                <a16:creationId xmlns:a16="http://schemas.microsoft.com/office/drawing/2014/main" id="{68A3D9AA-C8B7-4201-A064-FC0CFACDE36F}"/>
              </a:ext>
            </a:extLst>
          </p:cNvPr>
          <p:cNvSpPr txBox="1"/>
          <p:nvPr/>
        </p:nvSpPr>
        <p:spPr>
          <a:xfrm>
            <a:off x="2250015" y="4608024"/>
            <a:ext cx="1228725" cy="369332"/>
          </a:xfrm>
          <a:prstGeom prst="rect">
            <a:avLst/>
          </a:prstGeom>
          <a:noFill/>
        </p:spPr>
        <p:txBody>
          <a:bodyPr wrap="square">
            <a:spAutoFit/>
          </a:bodyPr>
          <a:lstStyle/>
          <a:p>
            <a:r>
              <a:rPr lang="en-US" b="1" dirty="0">
                <a:solidFill>
                  <a:srgbClr val="222222"/>
                </a:solidFill>
                <a:latin typeface="Source Sans Pro" panose="020B0503030403020204" pitchFamily="34" charset="0"/>
              </a:rPr>
              <a:t>Student</a:t>
            </a:r>
            <a:endParaRPr lang="en-US" dirty="0"/>
          </a:p>
        </p:txBody>
      </p:sp>
      <p:sp>
        <p:nvSpPr>
          <p:cNvPr id="16" name="TextBox 15">
            <a:extLst>
              <a:ext uri="{FF2B5EF4-FFF2-40B4-BE49-F238E27FC236}">
                <a16:creationId xmlns:a16="http://schemas.microsoft.com/office/drawing/2014/main" id="{8AAB7506-F6D0-405D-A727-4E0941588039}"/>
              </a:ext>
            </a:extLst>
          </p:cNvPr>
          <p:cNvSpPr txBox="1"/>
          <p:nvPr/>
        </p:nvSpPr>
        <p:spPr>
          <a:xfrm>
            <a:off x="6256020" y="4608024"/>
            <a:ext cx="1582788" cy="369332"/>
          </a:xfrm>
          <a:prstGeom prst="rect">
            <a:avLst/>
          </a:prstGeom>
          <a:noFill/>
        </p:spPr>
        <p:txBody>
          <a:bodyPr wrap="square">
            <a:spAutoFit/>
          </a:bodyPr>
          <a:lstStyle/>
          <a:p>
            <a:r>
              <a:rPr lang="en-US" sz="1800" b="1" dirty="0"/>
              <a:t>Designation</a:t>
            </a:r>
            <a:endParaRPr lang="en-US" dirty="0"/>
          </a:p>
        </p:txBody>
      </p:sp>
      <p:sp>
        <p:nvSpPr>
          <p:cNvPr id="18" name="TextBox 17">
            <a:extLst>
              <a:ext uri="{FF2B5EF4-FFF2-40B4-BE49-F238E27FC236}">
                <a16:creationId xmlns:a16="http://schemas.microsoft.com/office/drawing/2014/main" id="{E14224FB-358C-47F9-B424-E68FFA879637}"/>
              </a:ext>
            </a:extLst>
          </p:cNvPr>
          <p:cNvSpPr txBox="1"/>
          <p:nvPr/>
        </p:nvSpPr>
        <p:spPr>
          <a:xfrm>
            <a:off x="9741693" y="4608024"/>
            <a:ext cx="1490663" cy="369332"/>
          </a:xfrm>
          <a:prstGeom prst="rect">
            <a:avLst/>
          </a:prstGeom>
          <a:noFill/>
        </p:spPr>
        <p:txBody>
          <a:bodyPr wrap="square">
            <a:spAutoFit/>
          </a:bodyPr>
          <a:lstStyle/>
          <a:p>
            <a:r>
              <a:rPr lang="en-US" sz="1800" b="1" dirty="0"/>
              <a:t>Book</a:t>
            </a:r>
            <a:endParaRPr lang="en-US" dirty="0"/>
          </a:p>
        </p:txBody>
      </p:sp>
      <p:sp>
        <p:nvSpPr>
          <p:cNvPr id="19" name="Rectangle 18">
            <a:extLst>
              <a:ext uri="{FF2B5EF4-FFF2-40B4-BE49-F238E27FC236}">
                <a16:creationId xmlns:a16="http://schemas.microsoft.com/office/drawing/2014/main" id="{3CA03F6D-78E3-4808-9F18-05D34671E62D}"/>
              </a:ext>
            </a:extLst>
          </p:cNvPr>
          <p:cNvSpPr/>
          <p:nvPr/>
        </p:nvSpPr>
        <p:spPr>
          <a:xfrm>
            <a:off x="3988308" y="3816172"/>
            <a:ext cx="4459224" cy="527901"/>
          </a:xfrm>
          <a:prstGeom prst="rect">
            <a:avLst/>
          </a:prstGeom>
        </p:spPr>
        <p:txBody>
          <a:bodyPr wrap="square">
            <a:spAutoFit/>
          </a:bodyPr>
          <a:lstStyle/>
          <a:p>
            <a:pPr algn="ct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SQL </a:t>
            </a:r>
          </a:p>
        </p:txBody>
      </p:sp>
    </p:spTree>
    <p:extLst>
      <p:ext uri="{BB962C8B-B14F-4D97-AF65-F5344CB8AC3E}">
        <p14:creationId xmlns:p14="http://schemas.microsoft.com/office/powerpoint/2010/main" val="368238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1931" y="466919"/>
            <a:ext cx="4459224" cy="527901"/>
          </a:xfrm>
          <a:prstGeom prst="rect">
            <a:avLst/>
          </a:prstGeom>
        </p:spPr>
        <p:txBody>
          <a:bodyPr wrap="square">
            <a:spAutoFit/>
          </a:bodyPr>
          <a:lstStyle/>
          <a:p>
            <a:pPr algn="ct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Collection</a:t>
            </a:r>
          </a:p>
        </p:txBody>
      </p:sp>
      <p:sp>
        <p:nvSpPr>
          <p:cNvPr id="10" name="TextBox 9">
            <a:extLst>
              <a:ext uri="{FF2B5EF4-FFF2-40B4-BE49-F238E27FC236}">
                <a16:creationId xmlns:a16="http://schemas.microsoft.com/office/drawing/2014/main" id="{BF65448D-1D18-4E10-836A-7BC4DF046634}"/>
              </a:ext>
            </a:extLst>
          </p:cNvPr>
          <p:cNvSpPr txBox="1"/>
          <p:nvPr/>
        </p:nvSpPr>
        <p:spPr>
          <a:xfrm>
            <a:off x="854583" y="1454929"/>
            <a:ext cx="2862549" cy="3077766"/>
          </a:xfrm>
          <a:prstGeom prst="rect">
            <a:avLst/>
          </a:prstGeom>
          <a:solidFill>
            <a:schemeClr val="accent4">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100</a:t>
            </a:r>
          </a:p>
          <a:p>
            <a:r>
              <a:rPr lang="en-US" sz="1600" dirty="0">
                <a:solidFill>
                  <a:srgbClr val="222222"/>
                </a:solidFill>
                <a:latin typeface="Source Sans Pro" panose="020B0503030403020204" pitchFamily="34" charset="0"/>
              </a:rPr>
              <a:t>Name : Abul Kalam,</a:t>
            </a:r>
          </a:p>
          <a:p>
            <a:r>
              <a:rPr lang="en-US" sz="1600" dirty="0">
                <a:solidFill>
                  <a:srgbClr val="222222"/>
                </a:solidFill>
                <a:latin typeface="Source Sans Pro" panose="020B0503030403020204" pitchFamily="34" charset="0"/>
              </a:rPr>
              <a:t>Phone : 01714---989,</a:t>
            </a:r>
          </a:p>
          <a:p>
            <a:r>
              <a:rPr lang="en-US" sz="1600" dirty="0"/>
              <a:t>Address : </a:t>
            </a:r>
            <a:r>
              <a:rPr lang="en-US" sz="1600" dirty="0" err="1"/>
              <a:t>Kalabagan</a:t>
            </a:r>
            <a:r>
              <a:rPr lang="en-US" sz="1600" dirty="0"/>
              <a:t>, Dhaka,</a:t>
            </a:r>
          </a:p>
          <a:p>
            <a:r>
              <a:rPr lang="en-US" sz="1600" dirty="0"/>
              <a:t>Designation : Manager,</a:t>
            </a:r>
          </a:p>
          <a:p>
            <a:r>
              <a:rPr lang="en-US" sz="1600" dirty="0"/>
              <a:t>Books : [</a:t>
            </a:r>
          </a:p>
          <a:p>
            <a:r>
              <a:rPr lang="en-US" sz="1600" dirty="0"/>
              <a:t>	{id : 2, name : ABC}</a:t>
            </a:r>
          </a:p>
          <a:p>
            <a:r>
              <a:rPr lang="en-US" sz="1600" dirty="0"/>
              <a:t>	{id : 3, name : XYZ}</a:t>
            </a:r>
          </a:p>
          <a:p>
            <a:r>
              <a:rPr lang="en-US" sz="1600" dirty="0"/>
              <a:t>              ]</a:t>
            </a:r>
          </a:p>
          <a:p>
            <a:r>
              <a:rPr lang="en-US" sz="1600" dirty="0"/>
              <a:t>}</a:t>
            </a:r>
          </a:p>
        </p:txBody>
      </p:sp>
      <p:sp>
        <p:nvSpPr>
          <p:cNvPr id="11" name="TextBox 10">
            <a:extLst>
              <a:ext uri="{FF2B5EF4-FFF2-40B4-BE49-F238E27FC236}">
                <a16:creationId xmlns:a16="http://schemas.microsoft.com/office/drawing/2014/main" id="{608DABFC-1EFB-4AE7-8A1A-726FB02A9635}"/>
              </a:ext>
            </a:extLst>
          </p:cNvPr>
          <p:cNvSpPr txBox="1"/>
          <p:nvPr/>
        </p:nvSpPr>
        <p:spPr>
          <a:xfrm>
            <a:off x="3842675" y="1454928"/>
            <a:ext cx="2378868" cy="2092881"/>
          </a:xfrm>
          <a:prstGeom prst="rect">
            <a:avLst/>
          </a:prstGeom>
          <a:solidFill>
            <a:schemeClr val="accent1">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101</a:t>
            </a:r>
          </a:p>
          <a:p>
            <a:r>
              <a:rPr lang="en-US" sz="1600" dirty="0">
                <a:solidFill>
                  <a:srgbClr val="222222"/>
                </a:solidFill>
                <a:latin typeface="Source Sans Pro" panose="020B0503030403020204" pitchFamily="34" charset="0"/>
              </a:rPr>
              <a:t>Name : Akas Ali,</a:t>
            </a:r>
          </a:p>
          <a:p>
            <a:r>
              <a:rPr lang="en-US" sz="1600" dirty="0">
                <a:solidFill>
                  <a:srgbClr val="222222"/>
                </a:solidFill>
                <a:latin typeface="Source Sans Pro" panose="020B0503030403020204" pitchFamily="34" charset="0"/>
              </a:rPr>
              <a:t>Phone : 01714---456,</a:t>
            </a:r>
          </a:p>
          <a:p>
            <a:r>
              <a:rPr lang="en-US" sz="1600" dirty="0"/>
              <a:t>Address : Gulshan, Dhaka,</a:t>
            </a:r>
          </a:p>
          <a:p>
            <a:r>
              <a:rPr lang="en-US" sz="1600" dirty="0"/>
              <a:t>Designation : Executive,</a:t>
            </a:r>
          </a:p>
          <a:p>
            <a:r>
              <a:rPr lang="en-US" sz="1600" dirty="0"/>
              <a:t>}</a:t>
            </a:r>
          </a:p>
        </p:txBody>
      </p:sp>
      <p:sp>
        <p:nvSpPr>
          <p:cNvPr id="13" name="TextBox 12">
            <a:extLst>
              <a:ext uri="{FF2B5EF4-FFF2-40B4-BE49-F238E27FC236}">
                <a16:creationId xmlns:a16="http://schemas.microsoft.com/office/drawing/2014/main" id="{3E7B7BE9-5D98-4BBB-9F2B-028AC6E27EA8}"/>
              </a:ext>
            </a:extLst>
          </p:cNvPr>
          <p:cNvSpPr txBox="1"/>
          <p:nvPr/>
        </p:nvSpPr>
        <p:spPr>
          <a:xfrm>
            <a:off x="6306122" y="1454682"/>
            <a:ext cx="2712536" cy="3077766"/>
          </a:xfrm>
          <a:prstGeom prst="rect">
            <a:avLst/>
          </a:prstGeom>
          <a:solidFill>
            <a:schemeClr val="accent4">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102</a:t>
            </a:r>
          </a:p>
          <a:p>
            <a:r>
              <a:rPr lang="en-US" sz="1600" dirty="0">
                <a:solidFill>
                  <a:srgbClr val="222222"/>
                </a:solidFill>
                <a:latin typeface="Source Sans Pro" panose="020B0503030403020204" pitchFamily="34" charset="0"/>
              </a:rPr>
              <a:t>Name : Jamal Ali,</a:t>
            </a:r>
          </a:p>
          <a:p>
            <a:r>
              <a:rPr lang="en-US" sz="1600" dirty="0">
                <a:solidFill>
                  <a:srgbClr val="222222"/>
                </a:solidFill>
                <a:latin typeface="Source Sans Pro" panose="020B0503030403020204" pitchFamily="34" charset="0"/>
              </a:rPr>
              <a:t>Phone : 01714---456,</a:t>
            </a:r>
          </a:p>
          <a:p>
            <a:r>
              <a:rPr lang="en-US" sz="1600" dirty="0"/>
              <a:t>Address : Gulshan, Dhaka,</a:t>
            </a:r>
          </a:p>
          <a:p>
            <a:r>
              <a:rPr lang="en-US" sz="1600" dirty="0"/>
              <a:t>Designation : Executive,</a:t>
            </a:r>
          </a:p>
          <a:p>
            <a:r>
              <a:rPr lang="en-US" sz="1600" dirty="0"/>
              <a:t>Books : [</a:t>
            </a:r>
          </a:p>
          <a:p>
            <a:r>
              <a:rPr lang="en-US" sz="1600" dirty="0"/>
              <a:t>	{id : 2, name : ABC}</a:t>
            </a:r>
          </a:p>
          <a:p>
            <a:r>
              <a:rPr lang="en-US" sz="1600" dirty="0"/>
              <a:t>	{id : 3, name : XYZ}</a:t>
            </a:r>
          </a:p>
          <a:p>
            <a:r>
              <a:rPr lang="en-US" sz="1600" dirty="0"/>
              <a:t>              ]</a:t>
            </a:r>
          </a:p>
          <a:p>
            <a:r>
              <a:rPr lang="en-US" sz="1600" dirty="0"/>
              <a:t>}</a:t>
            </a:r>
          </a:p>
        </p:txBody>
      </p:sp>
      <p:sp>
        <p:nvSpPr>
          <p:cNvPr id="14" name="TextBox 13">
            <a:extLst>
              <a:ext uri="{FF2B5EF4-FFF2-40B4-BE49-F238E27FC236}">
                <a16:creationId xmlns:a16="http://schemas.microsoft.com/office/drawing/2014/main" id="{332EC033-D319-47A8-968B-45F1CFA601D6}"/>
              </a:ext>
            </a:extLst>
          </p:cNvPr>
          <p:cNvSpPr txBox="1"/>
          <p:nvPr/>
        </p:nvSpPr>
        <p:spPr>
          <a:xfrm>
            <a:off x="9118570" y="1454929"/>
            <a:ext cx="2218848" cy="2339102"/>
          </a:xfrm>
          <a:prstGeom prst="rect">
            <a:avLst/>
          </a:prstGeom>
          <a:solidFill>
            <a:schemeClr val="accent1">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103</a:t>
            </a:r>
          </a:p>
          <a:p>
            <a:r>
              <a:rPr lang="en-US" sz="1600" dirty="0">
                <a:solidFill>
                  <a:srgbClr val="222222"/>
                </a:solidFill>
                <a:latin typeface="Source Sans Pro" panose="020B0503030403020204" pitchFamily="34" charset="0"/>
              </a:rPr>
              <a:t>Name : Kamal Ali,</a:t>
            </a:r>
          </a:p>
          <a:p>
            <a:r>
              <a:rPr lang="en-US" sz="1600" dirty="0">
                <a:solidFill>
                  <a:srgbClr val="222222"/>
                </a:solidFill>
                <a:latin typeface="Source Sans Pro" panose="020B0503030403020204" pitchFamily="34" charset="0"/>
              </a:rPr>
              <a:t>Phone : 01714---456,</a:t>
            </a:r>
          </a:p>
          <a:p>
            <a:r>
              <a:rPr lang="en-US" sz="1600" dirty="0"/>
              <a:t>Address : Gulshan, Dhaka,</a:t>
            </a:r>
          </a:p>
          <a:p>
            <a:r>
              <a:rPr lang="en-US" sz="1600" dirty="0"/>
              <a:t>Designation : Executive,</a:t>
            </a:r>
          </a:p>
          <a:p>
            <a:r>
              <a:rPr lang="en-US" sz="1600" dirty="0"/>
              <a:t>}</a:t>
            </a:r>
          </a:p>
        </p:txBody>
      </p:sp>
      <p:sp>
        <p:nvSpPr>
          <p:cNvPr id="17" name="TextBox 16">
            <a:extLst>
              <a:ext uri="{FF2B5EF4-FFF2-40B4-BE49-F238E27FC236}">
                <a16:creationId xmlns:a16="http://schemas.microsoft.com/office/drawing/2014/main" id="{AFC77613-4042-4326-AC6F-BDE60636A232}"/>
              </a:ext>
            </a:extLst>
          </p:cNvPr>
          <p:cNvSpPr txBox="1"/>
          <p:nvPr/>
        </p:nvSpPr>
        <p:spPr>
          <a:xfrm flipH="1">
            <a:off x="154113" y="462117"/>
            <a:ext cx="47625" cy="4708981"/>
          </a:xfrm>
          <a:prstGeom prst="rect">
            <a:avLst/>
          </a:prstGeom>
          <a:noFill/>
        </p:spPr>
        <p:txBody>
          <a:bodyPr wrap="square">
            <a:spAutoFit/>
          </a:bodyPr>
          <a:lstStyle/>
          <a:p>
            <a:r>
              <a:rPr lang="en-US" sz="30000" dirty="0">
                <a:latin typeface="Bahnschrift Light Condensed" panose="020B0502040204020203" pitchFamily="34" charset="0"/>
              </a:rPr>
              <a:t>[ </a:t>
            </a:r>
          </a:p>
        </p:txBody>
      </p:sp>
      <p:sp>
        <p:nvSpPr>
          <p:cNvPr id="20" name="TextBox 19">
            <a:extLst>
              <a:ext uri="{FF2B5EF4-FFF2-40B4-BE49-F238E27FC236}">
                <a16:creationId xmlns:a16="http://schemas.microsoft.com/office/drawing/2014/main" id="{F8D8A46D-8680-4BCA-A24D-1B612675F7B7}"/>
              </a:ext>
            </a:extLst>
          </p:cNvPr>
          <p:cNvSpPr txBox="1"/>
          <p:nvPr/>
        </p:nvSpPr>
        <p:spPr>
          <a:xfrm>
            <a:off x="11104822" y="339099"/>
            <a:ext cx="47625" cy="4708981"/>
          </a:xfrm>
          <a:prstGeom prst="rect">
            <a:avLst/>
          </a:prstGeom>
          <a:noFill/>
        </p:spPr>
        <p:txBody>
          <a:bodyPr wrap="square">
            <a:spAutoFit/>
          </a:bodyPr>
          <a:lstStyle/>
          <a:p>
            <a:r>
              <a:rPr lang="en-US" sz="30000" dirty="0">
                <a:latin typeface="Bahnschrift Light Condensed" panose="020B0502040204020203" pitchFamily="34" charset="0"/>
              </a:rPr>
              <a:t>]</a:t>
            </a:r>
          </a:p>
        </p:txBody>
      </p:sp>
    </p:spTree>
    <p:extLst>
      <p:ext uri="{BB962C8B-B14F-4D97-AF65-F5344CB8AC3E}">
        <p14:creationId xmlns:p14="http://schemas.microsoft.com/office/powerpoint/2010/main" val="101190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Why No SQL Database</a:t>
            </a:r>
          </a:p>
        </p:txBody>
      </p:sp>
      <p:pic>
        <p:nvPicPr>
          <p:cNvPr id="5" name="Picture 4"/>
          <p:cNvPicPr>
            <a:picLocks noChangeAspect="1"/>
          </p:cNvPicPr>
          <p:nvPr/>
        </p:nvPicPr>
        <p:blipFill>
          <a:blip r:embed="rId2"/>
          <a:stretch>
            <a:fillRect/>
          </a:stretch>
        </p:blipFill>
        <p:spPr>
          <a:xfrm>
            <a:off x="1566291" y="1616964"/>
            <a:ext cx="8401050" cy="4648200"/>
          </a:xfrm>
          <a:prstGeom prst="rect">
            <a:avLst/>
          </a:prstGeom>
        </p:spPr>
      </p:pic>
    </p:spTree>
    <p:extLst>
      <p:ext uri="{BB962C8B-B14F-4D97-AF65-F5344CB8AC3E}">
        <p14:creationId xmlns:p14="http://schemas.microsoft.com/office/powerpoint/2010/main" val="3632673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53357"/>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p>
        </p:txBody>
      </p:sp>
      <p:pic>
        <p:nvPicPr>
          <p:cNvPr id="2" name="Picture 1"/>
          <p:cNvPicPr>
            <a:picLocks noChangeAspect="1"/>
          </p:cNvPicPr>
          <p:nvPr/>
        </p:nvPicPr>
        <p:blipFill>
          <a:blip r:embed="rId2"/>
          <a:stretch>
            <a:fillRect/>
          </a:stretch>
        </p:blipFill>
        <p:spPr>
          <a:xfrm>
            <a:off x="2829687" y="2059496"/>
            <a:ext cx="6542913" cy="4179800"/>
          </a:xfrm>
          <a:prstGeom prst="rect">
            <a:avLst/>
          </a:prstGeom>
        </p:spPr>
      </p:pic>
      <p:sp>
        <p:nvSpPr>
          <p:cNvPr id="4" name="Rectangle 3"/>
          <p:cNvSpPr/>
          <p:nvPr/>
        </p:nvSpPr>
        <p:spPr>
          <a:xfrm>
            <a:off x="3213079" y="1373487"/>
            <a:ext cx="5637825" cy="369332"/>
          </a:xfrm>
          <a:prstGeom prst="rect">
            <a:avLst/>
          </a:prstGeom>
        </p:spPr>
        <p:txBody>
          <a:bodyPr wrap="none">
            <a:spAutoFit/>
          </a:bodyPr>
          <a:lstStyle/>
          <a:p>
            <a:r>
              <a:rPr lang="en-US" dirty="0"/>
              <a:t>Amazon, Google, Netflix and Facebook Switched to </a:t>
            </a:r>
            <a:r>
              <a:rPr lang="en-US" dirty="0" err="1"/>
              <a:t>NoSQL</a:t>
            </a:r>
            <a:endParaRPr lang="en-US" dirty="0"/>
          </a:p>
        </p:txBody>
      </p:sp>
    </p:spTree>
    <p:extLst>
      <p:ext uri="{BB962C8B-B14F-4D97-AF65-F5344CB8AC3E}">
        <p14:creationId xmlns:p14="http://schemas.microsoft.com/office/powerpoint/2010/main" val="418421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p>
        </p:txBody>
      </p:sp>
      <p:sp>
        <p:nvSpPr>
          <p:cNvPr id="4" name="Rectangle 3"/>
          <p:cNvSpPr/>
          <p:nvPr/>
        </p:nvSpPr>
        <p:spPr>
          <a:xfrm>
            <a:off x="2191525" y="1501425"/>
            <a:ext cx="1917513" cy="369332"/>
          </a:xfrm>
          <a:prstGeom prst="rect">
            <a:avLst/>
          </a:prstGeom>
        </p:spPr>
        <p:txBody>
          <a:bodyPr wrap="none">
            <a:spAutoFit/>
          </a:bodyPr>
          <a:lstStyle/>
          <a:p>
            <a:r>
              <a:rPr lang="en-US" b="1" dirty="0">
                <a:solidFill>
                  <a:srgbClr val="222222"/>
                </a:solidFill>
                <a:latin typeface="Source Sans Pro" panose="020B0503030403020204" pitchFamily="34" charset="0"/>
              </a:rPr>
              <a:t>RDBMS Database</a:t>
            </a:r>
            <a:endParaRPr lang="en-US" dirty="0"/>
          </a:p>
        </p:txBody>
      </p:sp>
      <p:sp>
        <p:nvSpPr>
          <p:cNvPr id="8" name="Rectangle 7"/>
          <p:cNvSpPr/>
          <p:nvPr/>
        </p:nvSpPr>
        <p:spPr>
          <a:xfrm>
            <a:off x="8076997" y="1486453"/>
            <a:ext cx="1874231" cy="369332"/>
          </a:xfrm>
          <a:prstGeom prst="rect">
            <a:avLst/>
          </a:prstGeom>
        </p:spPr>
        <p:txBody>
          <a:bodyPr wrap="none">
            <a:spAutoFit/>
          </a:bodyPr>
          <a:lstStyle/>
          <a:p>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 Database</a:t>
            </a:r>
            <a:endParaRPr lang="en-US" dirty="0"/>
          </a:p>
        </p:txBody>
      </p:sp>
      <p:pic>
        <p:nvPicPr>
          <p:cNvPr id="1026" name="Picture 2" descr="MongoDB | Brands MA - M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389" y="2171122"/>
            <a:ext cx="1638243" cy="7610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Fonts Logo » Apache Cassandra Logo Fo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7375" y="2138263"/>
            <a:ext cx="1609217" cy="79388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What is Apache HBase? | AW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2407" y="3449138"/>
            <a:ext cx="1673225" cy="7979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Amazon DynamoDB Core Concepts. This article is a short and brief… | by  Revda Uluışık | adessoTurkey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57376" y="3301855"/>
            <a:ext cx="1609217" cy="8991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IBM-Cloudant | iSOCRA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2407" y="4570724"/>
            <a:ext cx="1662619" cy="8965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Pros and Cons of Google Cloud Datastore 20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4112" y="4570724"/>
            <a:ext cx="1552479" cy="9010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configure disk devices using Oracle ASMLIB - IT Tutoria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9658" y="2217996"/>
            <a:ext cx="1773809" cy="7115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SQL Server's LocalDB Database Engine – TECH NOTE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5210" y="2202765"/>
            <a:ext cx="1828818" cy="6994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2" name="Picture 18" descr="Mysql, horizontal, logo Icon in Vector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9658" y="3276763"/>
            <a:ext cx="1772899" cy="71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4" name="Picture 20" descr="Askdata: How to connect to a PostgreSQL database | by ⚡AskData | Askdata |  Medium"/>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14300" y="3276763"/>
            <a:ext cx="1765511" cy="71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12"/>
          <a:stretch>
            <a:fillRect/>
          </a:stretch>
        </p:blipFill>
        <p:spPr>
          <a:xfrm>
            <a:off x="1117538" y="4333726"/>
            <a:ext cx="1925019" cy="841212"/>
          </a:xfrm>
          <a:prstGeom prst="rect">
            <a:avLst/>
          </a:prstGeom>
          <a:ln>
            <a:solidFill>
              <a:schemeClr val="tx1"/>
            </a:solidFill>
          </a:ln>
        </p:spPr>
      </p:pic>
      <p:pic>
        <p:nvPicPr>
          <p:cNvPr id="1046" name="Picture 22" descr="SAP HANA Cloud Services: DBaaS and DWaa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503402" y="4333726"/>
            <a:ext cx="1746377" cy="808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70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012592294"/>
              </p:ext>
            </p:extLst>
          </p:nvPr>
        </p:nvGraphicFramePr>
        <p:xfrm>
          <a:off x="1366981" y="1407954"/>
          <a:ext cx="9103592" cy="4556760"/>
        </p:xfrm>
        <a:graphic>
          <a:graphicData uri="http://schemas.openxmlformats.org/drawingml/2006/table">
            <a:tbl>
              <a:tblPr>
                <a:tableStyleId>{5C22544A-7EE6-4342-B048-85BDC9FD1C3A}</a:tableStyleId>
              </a:tblPr>
              <a:tblGrid>
                <a:gridCol w="962892">
                  <a:extLst>
                    <a:ext uri="{9D8B030D-6E8A-4147-A177-3AD203B41FA5}">
                      <a16:colId xmlns:a16="http://schemas.microsoft.com/office/drawing/2014/main" val="20000"/>
                    </a:ext>
                  </a:extLst>
                </a:gridCol>
                <a:gridCol w="8509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892300">
                  <a:extLst>
                    <a:ext uri="{9D8B030D-6E8A-4147-A177-3AD203B41FA5}">
                      <a16:colId xmlns:a16="http://schemas.microsoft.com/office/drawing/2014/main" val="20004"/>
                    </a:ext>
                  </a:extLst>
                </a:gridCol>
                <a:gridCol w="1511300">
                  <a:extLst>
                    <a:ext uri="{9D8B030D-6E8A-4147-A177-3AD203B41FA5}">
                      <a16:colId xmlns:a16="http://schemas.microsoft.com/office/drawing/2014/main" val="20005"/>
                    </a:ext>
                  </a:extLst>
                </a:gridCol>
                <a:gridCol w="10033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tblGrid>
              <a:tr h="228600">
                <a:tc>
                  <a:txBody>
                    <a:bodyPr/>
                    <a:lstStyle/>
                    <a:p>
                      <a:pPr algn="l" fontAlgn="b"/>
                      <a:r>
                        <a:rPr lang="en-US" sz="1200" b="1" u="none" strike="noStrike" dirty="0" err="1">
                          <a:effectLst/>
                        </a:rPr>
                        <a:t>customer_id</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first_name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last_name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phone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email</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street</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city</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state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zip_code</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0"/>
                  </a:ext>
                </a:extLst>
              </a:tr>
              <a:tr h="182880">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Debra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Burks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debra.burks@yahoo.com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9273 Thorne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Orchard Park</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14127</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182880">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Kasha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Todd</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kasha.todd@yahoo.com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910 Vine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Campbell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95008</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2"/>
                  </a:ext>
                </a:extLst>
              </a:tr>
              <a:tr h="182880">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Tameka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Fisher</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tameka.fisher@aol.com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769C Honey Creek St.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Redondo Beach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90278</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3"/>
                  </a:ext>
                </a:extLst>
              </a:tr>
              <a:tr h="182880">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Daryl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Spence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daryl.spence@aol.com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988 Pearl Lane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Uniondale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11553</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4"/>
                  </a:ext>
                </a:extLst>
              </a:tr>
              <a:tr h="182880">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Charolette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Rice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(916) 381-6003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charolette.rice@msn.com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107 River Dr.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Sacramento</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95820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5"/>
                  </a:ext>
                </a:extLst>
              </a:tr>
              <a:tr h="182880">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Lyndsey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Bean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lyndsey.bean@hotmail.com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769 West Road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Fairport</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14450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6"/>
                  </a:ext>
                </a:extLst>
              </a:tr>
              <a:tr h="182880">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Latasha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Hays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(716) 986-3359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latasha.hays@hotmail.com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7014 Manor Station Rd.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Buffalo</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14215</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7"/>
                  </a:ext>
                </a:extLst>
              </a:tr>
              <a:tr h="182880">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Jacquline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Duncan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jacquline.duncan@yahoo.com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15 Brown St.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Jackson Heights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11372</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8"/>
                  </a:ext>
                </a:extLst>
              </a:tr>
              <a:tr h="182880">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Genoveva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Baldwin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genoveva.baldwin@msn.com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8550 Spruce Drive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Port Washington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11050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9"/>
                  </a:ext>
                </a:extLst>
              </a:tr>
              <a:tr h="182880">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Pamelia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Newman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pamelia.newman@gmail.com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476 Chestnut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Monroe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10950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0"/>
                  </a:ext>
                </a:extLst>
              </a:tr>
              <a:tr h="182880">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Deshawn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Mendoza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deshawn.mendoza@yahoo.com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8790 Cobblestone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Monsey</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10952</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1"/>
                  </a:ext>
                </a:extLst>
              </a:tr>
              <a:tr h="182880">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Robby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Sykes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(516) 583-7761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robby.sykes@hotmail.com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486 Rock Maple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Hempstead</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11550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2"/>
                  </a:ext>
                </a:extLst>
              </a:tr>
              <a:tr h="182880">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Lashawn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Ortiz</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lashawn.ortiz@msn.com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27 Washington Rd.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Longview</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TX</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75604</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3"/>
                  </a:ext>
                </a:extLst>
              </a:tr>
              <a:tr h="182880">
                <a:tc>
                  <a:txBody>
                    <a:bodyPr/>
                    <a:lstStyle/>
                    <a:p>
                      <a:pPr algn="r" fontAlgn="b"/>
                      <a:r>
                        <a:rPr lang="en-US" sz="1200" u="none" strike="noStrike">
                          <a:effectLst/>
                        </a:rPr>
                        <a:t>14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Garry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Espinoza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garry.espinoza@hotmail.com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7858 Rockaway Court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Forney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TX</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75126</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4"/>
                  </a:ext>
                </a:extLst>
              </a:tr>
              <a:tr h="182880">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Linnie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Branch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linnie.branch@gmail.com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314 South Columbia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Plattsburgh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12901</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5"/>
                  </a:ext>
                </a:extLst>
              </a:tr>
              <a:tr h="182880">
                <a:tc>
                  <a:txBody>
                    <a:bodyPr/>
                    <a:lstStyle/>
                    <a:p>
                      <a:pPr algn="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Emmitt</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Sanchez</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(212) 945-8823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emmitt.sanchez@hotmail.com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461 Squaw Creek Road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New York</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10002</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6"/>
                  </a:ext>
                </a:extLst>
              </a:tr>
            </a:tbl>
          </a:graphicData>
        </a:graphic>
      </p:graphicFrame>
      <p:sp>
        <p:nvSpPr>
          <p:cNvPr id="11" name="Rectangle 10"/>
          <p:cNvSpPr/>
          <p:nvPr/>
        </p:nvSpPr>
        <p:spPr>
          <a:xfrm>
            <a:off x="5160799" y="272534"/>
            <a:ext cx="2629246" cy="584775"/>
          </a:xfrm>
          <a:prstGeom prst="rect">
            <a:avLst/>
          </a:prstGeom>
        </p:spPr>
        <p:txBody>
          <a:bodyPr wrap="none">
            <a:spAutoFit/>
          </a:bodyPr>
          <a:lstStyle/>
          <a:p>
            <a:r>
              <a:rPr lang="en-US" sz="3200" dirty="0">
                <a:solidFill>
                  <a:schemeClr val="accent1">
                    <a:lumMod val="75000"/>
                  </a:schemeClr>
                </a:solidFill>
              </a:rPr>
              <a:t>Query Practice</a:t>
            </a:r>
          </a:p>
        </p:txBody>
      </p:sp>
      <p:sp>
        <p:nvSpPr>
          <p:cNvPr id="2" name="Rectangle 1"/>
          <p:cNvSpPr/>
          <p:nvPr/>
        </p:nvSpPr>
        <p:spPr>
          <a:xfrm>
            <a:off x="1366981" y="947966"/>
            <a:ext cx="1193340" cy="369332"/>
          </a:xfrm>
          <a:prstGeom prst="rect">
            <a:avLst/>
          </a:prstGeom>
        </p:spPr>
        <p:txBody>
          <a:bodyPr wrap="none">
            <a:spAutoFit/>
          </a:bodyPr>
          <a:lstStyle/>
          <a:p>
            <a:r>
              <a:rPr lang="en-US" b="1"/>
              <a:t>Customers</a:t>
            </a:r>
            <a:endParaRPr lang="en-US" dirty="0"/>
          </a:p>
        </p:txBody>
      </p:sp>
    </p:spTree>
    <p:extLst>
      <p:ext uri="{BB962C8B-B14F-4D97-AF65-F5344CB8AC3E}">
        <p14:creationId xmlns:p14="http://schemas.microsoft.com/office/powerpoint/2010/main" val="408634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4103" y="162806"/>
            <a:ext cx="3014608" cy="584775"/>
          </a:xfrm>
          <a:prstGeom prst="rect">
            <a:avLst/>
          </a:prstGeom>
        </p:spPr>
        <p:txBody>
          <a:bodyPr wrap="none">
            <a:spAutoFit/>
          </a:bodyPr>
          <a:lstStyle/>
          <a:p>
            <a:r>
              <a:rPr lang="en-US" sz="3200" dirty="0">
                <a:solidFill>
                  <a:schemeClr val="accent5"/>
                </a:solidFill>
              </a:rPr>
              <a:t>Select Statement</a:t>
            </a:r>
          </a:p>
        </p:txBody>
      </p:sp>
      <p:sp>
        <p:nvSpPr>
          <p:cNvPr id="4" name="Rectangle 3"/>
          <p:cNvSpPr/>
          <p:nvPr/>
        </p:nvSpPr>
        <p:spPr>
          <a:xfrm>
            <a:off x="2644908" y="1741316"/>
            <a:ext cx="2895664" cy="369332"/>
          </a:xfrm>
          <a:prstGeom prst="rect">
            <a:avLst/>
          </a:prstGeom>
        </p:spPr>
        <p:txBody>
          <a:bodyPr wrap="none">
            <a:spAutoFit/>
          </a:bodyPr>
          <a:lstStyle/>
          <a:p>
            <a:r>
              <a:rPr lang="en-US"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Select specific columns </a:t>
            </a:r>
          </a:p>
        </p:txBody>
      </p:sp>
      <p:sp>
        <p:nvSpPr>
          <p:cNvPr id="6" name="Rectangle 5"/>
          <p:cNvSpPr/>
          <p:nvPr/>
        </p:nvSpPr>
        <p:spPr>
          <a:xfrm>
            <a:off x="2628897" y="3161771"/>
            <a:ext cx="1889107" cy="369332"/>
          </a:xfrm>
          <a:prstGeom prst="rect">
            <a:avLst/>
          </a:prstGeom>
        </p:spPr>
        <p:txBody>
          <a:bodyPr wrap="none">
            <a:spAutoFit/>
          </a:bodyPr>
          <a:lstStyle/>
          <a:p>
            <a:r>
              <a:rPr lang="en-US" b="1" dirty="0"/>
              <a:t>Select all columns</a:t>
            </a:r>
          </a:p>
        </p:txBody>
      </p:sp>
      <p:sp>
        <p:nvSpPr>
          <p:cNvPr id="7" name="Rectangle 6"/>
          <p:cNvSpPr/>
          <p:nvPr/>
        </p:nvSpPr>
        <p:spPr>
          <a:xfrm>
            <a:off x="2644908" y="3664171"/>
            <a:ext cx="3097323"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endParaRPr lang="en-US" dirty="0"/>
          </a:p>
        </p:txBody>
      </p:sp>
      <p:sp>
        <p:nvSpPr>
          <p:cNvPr id="8" name="Rectangle 7"/>
          <p:cNvSpPr/>
          <p:nvPr/>
        </p:nvSpPr>
        <p:spPr>
          <a:xfrm>
            <a:off x="2623406" y="2230430"/>
            <a:ext cx="7217279" cy="369332"/>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endParaRPr lang="en-US" dirty="0"/>
          </a:p>
        </p:txBody>
      </p:sp>
    </p:spTree>
    <p:extLst>
      <p:ext uri="{BB962C8B-B14F-4D97-AF65-F5344CB8AC3E}">
        <p14:creationId xmlns:p14="http://schemas.microsoft.com/office/powerpoint/2010/main" val="3943520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799" y="272534"/>
            <a:ext cx="1654556" cy="584775"/>
          </a:xfrm>
          <a:prstGeom prst="rect">
            <a:avLst/>
          </a:prstGeom>
        </p:spPr>
        <p:txBody>
          <a:bodyPr wrap="none">
            <a:spAutoFit/>
          </a:bodyPr>
          <a:lstStyle/>
          <a:p>
            <a:r>
              <a:rPr lang="en-US" sz="3200" dirty="0">
                <a:solidFill>
                  <a:schemeClr val="accent1">
                    <a:lumMod val="75000"/>
                  </a:schemeClr>
                </a:solidFill>
              </a:rPr>
              <a:t>Order By</a:t>
            </a:r>
          </a:p>
        </p:txBody>
      </p:sp>
      <p:sp>
        <p:nvSpPr>
          <p:cNvPr id="7" name="Rectangle 6"/>
          <p:cNvSpPr/>
          <p:nvPr/>
        </p:nvSpPr>
        <p:spPr>
          <a:xfrm>
            <a:off x="3212901" y="872420"/>
            <a:ext cx="1162498" cy="369332"/>
          </a:xfrm>
          <a:prstGeom prst="rect">
            <a:avLst/>
          </a:prstGeom>
        </p:spPr>
        <p:txBody>
          <a:bodyPr wrap="none">
            <a:spAutoFit/>
          </a:bodyPr>
          <a:lstStyle/>
          <a:p>
            <a:r>
              <a:rPr lang="en-US" b="1" dirty="0"/>
              <a:t>Ascending</a:t>
            </a:r>
          </a:p>
        </p:txBody>
      </p:sp>
      <p:sp>
        <p:nvSpPr>
          <p:cNvPr id="9" name="Rectangle 8"/>
          <p:cNvSpPr/>
          <p:nvPr/>
        </p:nvSpPr>
        <p:spPr>
          <a:xfrm>
            <a:off x="3227118" y="2241453"/>
            <a:ext cx="1284326" cy="369332"/>
          </a:xfrm>
          <a:prstGeom prst="rect">
            <a:avLst/>
          </a:prstGeom>
        </p:spPr>
        <p:txBody>
          <a:bodyPr wrap="none">
            <a:spAutoFit/>
          </a:bodyPr>
          <a:lstStyle/>
          <a:p>
            <a:r>
              <a:rPr lang="en-US" b="1" dirty="0"/>
              <a:t>Descending</a:t>
            </a:r>
          </a:p>
        </p:txBody>
      </p:sp>
      <p:sp>
        <p:nvSpPr>
          <p:cNvPr id="3" name="Rectangle 2"/>
          <p:cNvSpPr/>
          <p:nvPr/>
        </p:nvSpPr>
        <p:spPr>
          <a:xfrm>
            <a:off x="3212901" y="1284809"/>
            <a:ext cx="6096000" cy="369332"/>
          </a:xfrm>
          <a:prstGeom prst="rect">
            <a:avLst/>
          </a:prstGeom>
        </p:spPr>
        <p:txBody>
          <a:bodyPr>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endParaRPr lang="en-US" dirty="0"/>
          </a:p>
        </p:txBody>
      </p:sp>
      <p:sp>
        <p:nvSpPr>
          <p:cNvPr id="10" name="Rectangle 9"/>
          <p:cNvSpPr/>
          <p:nvPr/>
        </p:nvSpPr>
        <p:spPr>
          <a:xfrm>
            <a:off x="3227118" y="1805623"/>
            <a:ext cx="6096000" cy="369332"/>
          </a:xfrm>
          <a:prstGeom prst="rect">
            <a:avLst/>
          </a:prstGeom>
        </p:spPr>
        <p:txBody>
          <a:bodyPr>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asc</a:t>
            </a:r>
            <a:endParaRPr lang="en-US" dirty="0">
              <a:solidFill>
                <a:srgbClr val="0070C0"/>
              </a:solidFill>
            </a:endParaRPr>
          </a:p>
        </p:txBody>
      </p:sp>
      <p:sp>
        <p:nvSpPr>
          <p:cNvPr id="11" name="Rectangle 10"/>
          <p:cNvSpPr/>
          <p:nvPr/>
        </p:nvSpPr>
        <p:spPr>
          <a:xfrm>
            <a:off x="3210067" y="2749284"/>
            <a:ext cx="6525059"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desc</a:t>
            </a:r>
            <a:endParaRPr lang="en-US" dirty="0">
              <a:solidFill>
                <a:srgbClr val="0070C0"/>
              </a:solidFill>
            </a:endParaRPr>
          </a:p>
        </p:txBody>
      </p:sp>
    </p:spTree>
    <p:extLst>
      <p:ext uri="{BB962C8B-B14F-4D97-AF65-F5344CB8AC3E}">
        <p14:creationId xmlns:p14="http://schemas.microsoft.com/office/powerpoint/2010/main" val="329405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6591" y="199382"/>
            <a:ext cx="4668073" cy="1077218"/>
          </a:xfrm>
          <a:prstGeom prst="rect">
            <a:avLst/>
          </a:prstGeom>
        </p:spPr>
        <p:txBody>
          <a:bodyPr wrap="none">
            <a:spAutoFit/>
          </a:bodyPr>
          <a:lstStyle/>
          <a:p>
            <a:r>
              <a:rPr lang="en-US" sz="3200" dirty="0">
                <a:solidFill>
                  <a:schemeClr val="accent1">
                    <a:lumMod val="75000"/>
                  </a:schemeClr>
                </a:solidFill>
              </a:rPr>
              <a:t>Filtering with where clause</a:t>
            </a:r>
          </a:p>
          <a:p>
            <a:endParaRPr lang="en-US" sz="3200" dirty="0">
              <a:solidFill>
                <a:schemeClr val="accent5"/>
              </a:solidFill>
            </a:endParaRPr>
          </a:p>
        </p:txBody>
      </p:sp>
      <p:sp>
        <p:nvSpPr>
          <p:cNvPr id="5" name="Rectangle 4"/>
          <p:cNvSpPr/>
          <p:nvPr/>
        </p:nvSpPr>
        <p:spPr>
          <a:xfrm>
            <a:off x="3047999" y="2592489"/>
            <a:ext cx="3005951" cy="374846"/>
          </a:xfrm>
          <a:prstGeom prst="rect">
            <a:avLst/>
          </a:prstGeom>
        </p:spPr>
        <p:txBody>
          <a:bodyPr wrap="none">
            <a:spAutoFit/>
          </a:bodyPr>
          <a:lstStyle/>
          <a:p>
            <a:pPr>
              <a:lnSpc>
                <a:spcPct val="107000"/>
              </a:lnSpc>
            </a:pPr>
            <a:r>
              <a:rPr lang="en-US" b="1" dirty="0">
                <a:latin typeface="Roboto" panose="02000000000000000000" pitchFamily="2" charset="0"/>
                <a:ea typeface="Times New Roman" panose="02020603050405020304" pitchFamily="18" charset="0"/>
                <a:cs typeface="Times New Roman" panose="02020603050405020304" pitchFamily="18" charset="0"/>
              </a:rPr>
              <a:t>Joining multiple conditions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17668" y="1361361"/>
            <a:ext cx="9936481" cy="646331"/>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FF0000"/>
                </a:solidFill>
              </a:rPr>
              <a:t>Monsey</a:t>
            </a:r>
            <a:r>
              <a:rPr lang="en-US" dirty="0">
                <a:solidFill>
                  <a:srgbClr val="FF0000"/>
                </a:solidFill>
                <a:latin typeface="Consolas" panose="020B0609020204030204" pitchFamily="49" charset="0"/>
              </a:rPr>
              <a:t>'</a:t>
            </a:r>
            <a:endParaRPr lang="en-US" dirty="0"/>
          </a:p>
        </p:txBody>
      </p:sp>
      <p:sp>
        <p:nvSpPr>
          <p:cNvPr id="3" name="Rectangle 2"/>
          <p:cNvSpPr/>
          <p:nvPr/>
        </p:nvSpPr>
        <p:spPr>
          <a:xfrm>
            <a:off x="3047999" y="2967335"/>
            <a:ext cx="7435273" cy="646331"/>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FF0000"/>
                </a:solidFill>
              </a:rPr>
              <a:t>Monsey</a:t>
            </a:r>
            <a:r>
              <a:rPr lang="en-US" dirty="0">
                <a:solidFill>
                  <a:srgbClr val="FF0000"/>
                </a:solidFill>
                <a:latin typeface="Consolas" panose="020B0609020204030204" pitchFamily="49" charset="0"/>
              </a:rPr>
              <a:t>'</a:t>
            </a:r>
            <a:r>
              <a:rPr lang="en-US" dirty="0"/>
              <a:t> </a:t>
            </a:r>
            <a:r>
              <a:rPr lang="en-US" dirty="0">
                <a:solidFill>
                  <a:srgbClr val="FF0000"/>
                </a:solidFill>
                <a:latin typeface="Consolas" panose="020B0609020204030204" pitchFamily="49" charset="0"/>
              </a:rPr>
              <a:t> </a:t>
            </a:r>
            <a:r>
              <a:rPr lang="en-US" dirty="0">
                <a:latin typeface="Consolas" panose="020B0609020204030204" pitchFamily="49" charset="0"/>
              </a:rPr>
              <a:t>and</a:t>
            </a:r>
            <a:r>
              <a:rPr lang="en-US" dirty="0">
                <a:solidFill>
                  <a:srgbClr val="FF0000"/>
                </a:solidFill>
                <a:latin typeface="Consolas" panose="020B0609020204030204" pitchFamily="49" charset="0"/>
              </a:rPr>
              <a:t> </a:t>
            </a:r>
            <a:r>
              <a:rPr lang="en-US" dirty="0">
                <a:solidFill>
                  <a:srgbClr val="0000FF"/>
                </a:solidFill>
                <a:latin typeface="Consolas" panose="020B0609020204030204" pitchFamily="49" charset="0"/>
              </a:rPr>
              <a:t>State</a:t>
            </a:r>
            <a:r>
              <a:rPr lang="en-US" dirty="0">
                <a:solidFill>
                  <a:srgbClr val="FF0000"/>
                </a:solidFill>
                <a:latin typeface="Consolas" panose="020B0609020204030204" pitchFamily="49" charset="0"/>
              </a:rPr>
              <a:t> </a:t>
            </a:r>
            <a:r>
              <a:rPr lang="en-US" dirty="0">
                <a:latin typeface="Consolas" panose="020B0609020204030204" pitchFamily="49" charset="0"/>
              </a:rPr>
              <a:t>=</a:t>
            </a:r>
            <a:r>
              <a:rPr lang="en-US" dirty="0">
                <a:solidFill>
                  <a:srgbClr val="FF0000"/>
                </a:solidFill>
                <a:latin typeface="Consolas" panose="020B0609020204030204" pitchFamily="49" charset="0"/>
              </a:rPr>
              <a:t> 'NY'</a:t>
            </a:r>
            <a:r>
              <a:rPr lang="en-US" dirty="0"/>
              <a:t> </a:t>
            </a:r>
          </a:p>
        </p:txBody>
      </p:sp>
    </p:spTree>
    <p:extLst>
      <p:ext uri="{BB962C8B-B14F-4D97-AF65-F5344CB8AC3E}">
        <p14:creationId xmlns:p14="http://schemas.microsoft.com/office/powerpoint/2010/main" val="307886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799" y="272534"/>
            <a:ext cx="1448025" cy="584775"/>
          </a:xfrm>
          <a:prstGeom prst="rect">
            <a:avLst/>
          </a:prstGeom>
        </p:spPr>
        <p:txBody>
          <a:bodyPr wrap="none">
            <a:spAutoFit/>
          </a:bodyPr>
          <a:lstStyle/>
          <a:p>
            <a:r>
              <a:rPr lang="en-US" sz="3200" dirty="0">
                <a:solidFill>
                  <a:schemeClr val="accent1">
                    <a:lumMod val="75000"/>
                  </a:schemeClr>
                </a:solidFill>
              </a:rPr>
              <a:t>Distinct</a:t>
            </a:r>
          </a:p>
        </p:txBody>
      </p:sp>
      <p:sp>
        <p:nvSpPr>
          <p:cNvPr id="6" name="Rectangle 5"/>
          <p:cNvSpPr/>
          <p:nvPr/>
        </p:nvSpPr>
        <p:spPr>
          <a:xfrm>
            <a:off x="2664282" y="2476757"/>
            <a:ext cx="849913" cy="369332"/>
          </a:xfrm>
          <a:prstGeom prst="rect">
            <a:avLst/>
          </a:prstGeom>
        </p:spPr>
        <p:txBody>
          <a:bodyPr wrap="none">
            <a:spAutoFit/>
          </a:bodyPr>
          <a:lstStyle/>
          <a:p>
            <a:r>
              <a:rPr lang="en-US" dirty="0">
                <a:latin typeface="Roboto" panose="02000000000000000000" pitchFamily="2" charset="0"/>
                <a:ea typeface="Times New Roman" panose="02020603050405020304" pitchFamily="18" charset="0"/>
                <a:cs typeface="Times New Roman" panose="02020603050405020304" pitchFamily="18" charset="0"/>
              </a:rPr>
              <a:t>TOP N</a:t>
            </a:r>
            <a:endParaRPr lang="en-US" dirty="0"/>
          </a:p>
        </p:txBody>
      </p:sp>
      <p:sp>
        <p:nvSpPr>
          <p:cNvPr id="13" name="Rectangle 12"/>
          <p:cNvSpPr/>
          <p:nvPr/>
        </p:nvSpPr>
        <p:spPr>
          <a:xfrm>
            <a:off x="2664282" y="4138751"/>
            <a:ext cx="603050" cy="369332"/>
          </a:xfrm>
          <a:prstGeom prst="rect">
            <a:avLst/>
          </a:prstGeom>
        </p:spPr>
        <p:txBody>
          <a:bodyPr wrap="none">
            <a:spAutoFit/>
          </a:bodyPr>
          <a:lstStyle/>
          <a:p>
            <a:r>
              <a:rPr lang="en-US" dirty="0">
                <a:latin typeface="Roboto" panose="02000000000000000000" pitchFamily="2" charset="0"/>
                <a:cs typeface="Times New Roman" panose="02020603050405020304" pitchFamily="18" charset="0"/>
              </a:rPr>
              <a:t>Like</a:t>
            </a:r>
            <a:endParaRPr lang="en-US" dirty="0"/>
          </a:p>
        </p:txBody>
      </p:sp>
      <p:sp>
        <p:nvSpPr>
          <p:cNvPr id="4" name="Rectangle 3"/>
          <p:cNvSpPr/>
          <p:nvPr/>
        </p:nvSpPr>
        <p:spPr>
          <a:xfrm>
            <a:off x="2664280" y="1322595"/>
            <a:ext cx="6996955"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a:t>
            </a:r>
            <a:r>
              <a:rPr lang="en-US" dirty="0">
                <a:solidFill>
                  <a:srgbClr val="0070C0"/>
                </a:solidFill>
                <a:latin typeface="Consolas" panose="020B0609020204030204" pitchFamily="49" charset="0"/>
              </a:rPr>
              <a:t>distinct</a:t>
            </a:r>
            <a:r>
              <a:rPr lang="en-US" dirty="0">
                <a:latin typeface="Consolas" panose="020B0609020204030204" pitchFamily="49" charset="0"/>
              </a:rPr>
              <a:t> </a:t>
            </a:r>
            <a:r>
              <a:rPr lang="en-US" dirty="0" err="1">
                <a:latin typeface="Consolas" panose="020B0609020204030204" pitchFamily="49" charset="0"/>
              </a:rPr>
              <a:t>last_name</a:t>
            </a:r>
            <a:r>
              <a:rPr lang="en-US" dirty="0">
                <a:latin typeface="Consolas" panose="020B0609020204030204" pitchFamily="49" charset="0"/>
              </a:rPr>
              <a:t>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endParaRPr lang="en-US" dirty="0"/>
          </a:p>
        </p:txBody>
      </p:sp>
      <p:sp>
        <p:nvSpPr>
          <p:cNvPr id="7" name="Rectangle 6"/>
          <p:cNvSpPr/>
          <p:nvPr/>
        </p:nvSpPr>
        <p:spPr>
          <a:xfrm>
            <a:off x="2664281" y="2977269"/>
            <a:ext cx="7514192"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a:t>
            </a:r>
            <a:r>
              <a:rPr lang="en-US" dirty="0">
                <a:solidFill>
                  <a:srgbClr val="0070C0"/>
                </a:solidFill>
                <a:latin typeface="Consolas" panose="020B0609020204030204" pitchFamily="49" charset="0"/>
              </a:rPr>
              <a:t>top</a:t>
            </a:r>
            <a:r>
              <a:rPr lang="en-US" dirty="0">
                <a:latin typeface="Consolas" panose="020B0609020204030204" pitchFamily="49" charset="0"/>
              </a:rPr>
              <a:t> 1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desc</a:t>
            </a:r>
            <a:endParaRPr lang="en-US" dirty="0">
              <a:solidFill>
                <a:srgbClr val="0070C0"/>
              </a:solidFill>
            </a:endParaRPr>
          </a:p>
        </p:txBody>
      </p:sp>
      <p:sp>
        <p:nvSpPr>
          <p:cNvPr id="8" name="Rectangle 7"/>
          <p:cNvSpPr/>
          <p:nvPr/>
        </p:nvSpPr>
        <p:spPr>
          <a:xfrm>
            <a:off x="2664281" y="4743884"/>
            <a:ext cx="7263490"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where</a:t>
            </a:r>
            <a:r>
              <a:rPr lang="en-US" dirty="0">
                <a:latin typeface="Consolas" panose="020B0609020204030204" pitchFamily="49" charset="0"/>
              </a:rPr>
              <a:t> </a:t>
            </a:r>
            <a:r>
              <a:rPr lang="en-US" dirty="0" err="1">
                <a:latin typeface="Consolas" panose="020B0609020204030204" pitchFamily="49" charset="0"/>
              </a:rPr>
              <a:t>first_name</a:t>
            </a:r>
            <a:r>
              <a:rPr lang="en-US" dirty="0">
                <a:latin typeface="Consolas" panose="020B0609020204030204" pitchFamily="49" charset="0"/>
              </a:rPr>
              <a:t> </a:t>
            </a:r>
            <a:r>
              <a:rPr lang="en-US" dirty="0">
                <a:solidFill>
                  <a:srgbClr val="0070C0"/>
                </a:solidFill>
                <a:latin typeface="Consolas" panose="020B0609020204030204" pitchFamily="49" charset="0"/>
              </a:rPr>
              <a:t>like</a:t>
            </a:r>
            <a:r>
              <a:rPr lang="en-US" dirty="0">
                <a:latin typeface="Consolas" panose="020B0609020204030204" pitchFamily="49" charset="0"/>
              </a:rPr>
              <a:t> 'j%'</a:t>
            </a:r>
            <a:endParaRPr lang="en-US" dirty="0"/>
          </a:p>
        </p:txBody>
      </p:sp>
    </p:spTree>
    <p:extLst>
      <p:ext uri="{BB962C8B-B14F-4D97-AF65-F5344CB8AC3E}">
        <p14:creationId xmlns:p14="http://schemas.microsoft.com/office/powerpoint/2010/main" val="401367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1854" y="1249693"/>
            <a:ext cx="3426691" cy="2585323"/>
          </a:xfrm>
          <a:prstGeom prst="rect">
            <a:avLst/>
          </a:prstGeom>
        </p:spPr>
        <p:txBody>
          <a:bodyPr wrap="square">
            <a:spAutoFit/>
          </a:bodyPr>
          <a:lstStyle/>
          <a:p>
            <a:r>
              <a:rPr lang="en-US" dirty="0"/>
              <a:t>Understanding the RDBMS</a:t>
            </a:r>
          </a:p>
          <a:p>
            <a:r>
              <a:rPr lang="en-US" dirty="0"/>
              <a:t>Database Normalization</a:t>
            </a:r>
          </a:p>
          <a:p>
            <a:r>
              <a:rPr lang="en-US" dirty="0"/>
              <a:t>NoSQL database</a:t>
            </a:r>
          </a:p>
          <a:p>
            <a:r>
              <a:rPr lang="en-US" dirty="0"/>
              <a:t>Select Statement</a:t>
            </a:r>
          </a:p>
          <a:p>
            <a:r>
              <a:rPr lang="en-US" dirty="0"/>
              <a:t>Filtering with where clause</a:t>
            </a:r>
          </a:p>
          <a:p>
            <a:r>
              <a:rPr lang="en-US" dirty="0"/>
              <a:t>Joining multiple conditions</a:t>
            </a:r>
          </a:p>
          <a:p>
            <a:r>
              <a:rPr lang="en-US" dirty="0"/>
              <a:t>Order By</a:t>
            </a:r>
          </a:p>
          <a:p>
            <a:r>
              <a:rPr lang="en-US" dirty="0"/>
              <a:t>Distinct</a:t>
            </a:r>
          </a:p>
          <a:p>
            <a:r>
              <a:rPr lang="en-US" dirty="0"/>
              <a:t>TOP/Like</a:t>
            </a:r>
          </a:p>
        </p:txBody>
      </p:sp>
      <p:sp>
        <p:nvSpPr>
          <p:cNvPr id="3" name="Rectangle 2"/>
          <p:cNvSpPr/>
          <p:nvPr/>
        </p:nvSpPr>
        <p:spPr>
          <a:xfrm>
            <a:off x="5023200" y="307170"/>
            <a:ext cx="1539204" cy="584775"/>
          </a:xfrm>
          <a:prstGeom prst="rect">
            <a:avLst/>
          </a:prstGeom>
        </p:spPr>
        <p:txBody>
          <a:bodyPr wrap="none">
            <a:spAutoFit/>
          </a:bodyPr>
          <a:lstStyle/>
          <a:p>
            <a:r>
              <a:rPr lang="en-US" sz="3200" b="1" dirty="0">
                <a:solidFill>
                  <a:schemeClr val="accent1">
                    <a:lumMod val="75000"/>
                  </a:schemeClr>
                </a:solidFill>
                <a:latin typeface="Source Sans Pro" panose="020B0503030403020204" pitchFamily="34" charset="0"/>
              </a:rPr>
              <a:t>Agenda</a:t>
            </a:r>
            <a:endParaRPr lang="en-US" sz="3200" dirty="0"/>
          </a:p>
        </p:txBody>
      </p:sp>
    </p:spTree>
    <p:extLst>
      <p:ext uri="{BB962C8B-B14F-4D97-AF65-F5344CB8AC3E}">
        <p14:creationId xmlns:p14="http://schemas.microsoft.com/office/powerpoint/2010/main" val="3425205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51564" y="1683481"/>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latin typeface="Consolas" panose="020B0609020204030204" pitchFamily="49" charset="0"/>
              </a:rPr>
              <a:t>state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max</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zip_code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a:latin typeface="Consolas" panose="020B0609020204030204" pitchFamily="49" charset="0"/>
              </a:rPr>
              <a:t>state</a:t>
            </a:r>
            <a:endParaRPr lang="en-US" dirty="0"/>
          </a:p>
        </p:txBody>
      </p:sp>
      <p:sp>
        <p:nvSpPr>
          <p:cNvPr id="5" name="Rectangle 4"/>
          <p:cNvSpPr/>
          <p:nvPr/>
        </p:nvSpPr>
        <p:spPr>
          <a:xfrm>
            <a:off x="4408562" y="482662"/>
            <a:ext cx="1959191" cy="523220"/>
          </a:xfrm>
          <a:prstGeom prst="rect">
            <a:avLst/>
          </a:prstGeom>
        </p:spPr>
        <p:txBody>
          <a:bodyPr wrap="none">
            <a:spAutoFit/>
          </a:bodyPr>
          <a:lstStyle/>
          <a:p>
            <a:r>
              <a:rPr lang="en-US" sz="2800" dirty="0">
                <a:solidFill>
                  <a:srgbClr val="0000FF"/>
                </a:solidFill>
                <a:latin typeface="Consolas" panose="020B0609020204030204" pitchFamily="49" charset="0"/>
              </a:rPr>
              <a:t>Group</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by</a:t>
            </a:r>
            <a:r>
              <a:rPr lang="en-US" sz="2800" dirty="0">
                <a:solidFill>
                  <a:srgbClr val="000000"/>
                </a:solidFill>
                <a:latin typeface="Consolas" panose="020B0609020204030204" pitchFamily="49" charset="0"/>
              </a:rPr>
              <a:t> </a:t>
            </a:r>
            <a:endParaRPr lang="en-US" sz="2800" dirty="0"/>
          </a:p>
        </p:txBody>
      </p:sp>
    </p:spTree>
    <p:extLst>
      <p:ext uri="{BB962C8B-B14F-4D97-AF65-F5344CB8AC3E}">
        <p14:creationId xmlns:p14="http://schemas.microsoft.com/office/powerpoint/2010/main" val="385973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8212" y="805825"/>
            <a:ext cx="1509965" cy="584775"/>
          </a:xfrm>
          <a:prstGeom prst="rect">
            <a:avLst/>
          </a:prstGeom>
        </p:spPr>
        <p:txBody>
          <a:bodyPr wrap="none">
            <a:spAutoFit/>
          </a:bodyPr>
          <a:lstStyle/>
          <a:p>
            <a:r>
              <a:rPr lang="en-US" sz="3200" dirty="0">
                <a:solidFill>
                  <a:schemeClr val="accent5"/>
                </a:solidFill>
              </a:rPr>
              <a:t>Practice</a:t>
            </a:r>
          </a:p>
        </p:txBody>
      </p:sp>
      <p:sp>
        <p:nvSpPr>
          <p:cNvPr id="3" name="Rectangle 2"/>
          <p:cNvSpPr/>
          <p:nvPr/>
        </p:nvSpPr>
        <p:spPr>
          <a:xfrm>
            <a:off x="3306335" y="1748867"/>
            <a:ext cx="4858894" cy="369332"/>
          </a:xfrm>
          <a:prstGeom prst="rect">
            <a:avLst/>
          </a:prstGeom>
        </p:spPr>
        <p:txBody>
          <a:bodyPr wrap="none">
            <a:spAutoFit/>
          </a:bodyPr>
          <a:lstStyle/>
          <a:p>
            <a:r>
              <a:rPr lang="en-US" dirty="0">
                <a:solidFill>
                  <a:srgbClr val="0070C0"/>
                </a:solidFill>
              </a:rPr>
              <a:t>https://www.programiz.com/sql/online-compiler</a:t>
            </a:r>
            <a:r>
              <a:rPr lang="en-US" dirty="0"/>
              <a:t>/</a:t>
            </a:r>
          </a:p>
        </p:txBody>
      </p:sp>
      <p:sp>
        <p:nvSpPr>
          <p:cNvPr id="9" name="Rectangle 8"/>
          <p:cNvSpPr/>
          <p:nvPr/>
        </p:nvSpPr>
        <p:spPr>
          <a:xfrm>
            <a:off x="3306335" y="2107134"/>
            <a:ext cx="2940998" cy="369332"/>
          </a:xfrm>
          <a:prstGeom prst="rect">
            <a:avLst/>
          </a:prstGeom>
        </p:spPr>
        <p:txBody>
          <a:bodyPr wrap="none">
            <a:spAutoFit/>
          </a:bodyPr>
          <a:lstStyle/>
          <a:p>
            <a:r>
              <a:rPr lang="en-US" dirty="0">
                <a:hlinkClick r:id="rId2"/>
              </a:rPr>
              <a:t>SQL Tutorial (w3schools.com)</a:t>
            </a:r>
            <a:endParaRPr lang="en-US" dirty="0"/>
          </a:p>
        </p:txBody>
      </p:sp>
      <p:sp>
        <p:nvSpPr>
          <p:cNvPr id="5" name="Rectangle 4"/>
          <p:cNvSpPr/>
          <p:nvPr/>
        </p:nvSpPr>
        <p:spPr>
          <a:xfrm>
            <a:off x="3306335" y="2650067"/>
            <a:ext cx="3195042" cy="369332"/>
          </a:xfrm>
          <a:prstGeom prst="rect">
            <a:avLst/>
          </a:prstGeom>
        </p:spPr>
        <p:txBody>
          <a:bodyPr wrap="none">
            <a:spAutoFit/>
          </a:bodyPr>
          <a:lstStyle/>
          <a:p>
            <a:r>
              <a:rPr lang="en-US">
                <a:solidFill>
                  <a:srgbClr val="0070C0"/>
                </a:solidFill>
              </a:rPr>
              <a:t>https://www.stratascratch.com/</a:t>
            </a:r>
          </a:p>
        </p:txBody>
      </p:sp>
    </p:spTree>
    <p:extLst>
      <p:ext uri="{BB962C8B-B14F-4D97-AF65-F5344CB8AC3E}">
        <p14:creationId xmlns:p14="http://schemas.microsoft.com/office/powerpoint/2010/main" val="225168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7391" y="181094"/>
            <a:ext cx="3773790" cy="584775"/>
          </a:xfrm>
          <a:prstGeom prst="rect">
            <a:avLst/>
          </a:prstGeom>
        </p:spPr>
        <p:txBody>
          <a:bodyPr wrap="none">
            <a:spAutoFit/>
          </a:bodyPr>
          <a:lstStyle/>
          <a:p>
            <a:r>
              <a:rPr lang="en-US" sz="3200" b="1" dirty="0">
                <a:solidFill>
                  <a:schemeClr val="accent1">
                    <a:lumMod val="75000"/>
                  </a:schemeClr>
                </a:solidFill>
                <a:latin typeface="Source Sans Pro" panose="020B0503030403020204" pitchFamily="34" charset="0"/>
              </a:rPr>
              <a:t>What is SQL Server?</a:t>
            </a:r>
            <a:endParaRPr lang="en-US" sz="3200" b="1" i="0" dirty="0">
              <a:solidFill>
                <a:schemeClr val="accent1">
                  <a:lumMod val="75000"/>
                </a:schemeClr>
              </a:solidFill>
              <a:effectLst/>
              <a:latin typeface="Source Sans Pro" panose="020B0503030403020204" pitchFamily="34" charset="0"/>
            </a:endParaRPr>
          </a:p>
        </p:txBody>
      </p:sp>
      <p:sp>
        <p:nvSpPr>
          <p:cNvPr id="3" name="Rectangle 2"/>
          <p:cNvSpPr/>
          <p:nvPr/>
        </p:nvSpPr>
        <p:spPr>
          <a:xfrm>
            <a:off x="482918" y="1182684"/>
            <a:ext cx="11222736" cy="2862322"/>
          </a:xfrm>
          <a:prstGeom prst="rect">
            <a:avLst/>
          </a:prstGeom>
        </p:spPr>
        <p:txBody>
          <a:bodyPr wrap="square">
            <a:spAutoFit/>
          </a:bodyPr>
          <a:lstStyle/>
          <a:p>
            <a:pPr algn="just"/>
            <a:r>
              <a:rPr lang="en-US" dirty="0"/>
              <a:t>SQL Server is a relational database management system (RDBMS) developed by Microsoft. It is primarily designed and developed to compete with MySQL and Oracle database. SQL Server supports ANSI SQL, which is the standard SQL (Structured Query Language) language. However, SQL Server comes with its own implementation of the SQL language, T-SQL (Transact-SQL).</a:t>
            </a:r>
          </a:p>
          <a:p>
            <a:pPr algn="just"/>
            <a:endParaRPr lang="en-US" dirty="0"/>
          </a:p>
          <a:p>
            <a:pPr algn="just"/>
            <a:r>
              <a:rPr lang="en-US" dirty="0"/>
              <a:t>T-SQL is a Microsoft propriety Language known as Transact-SQL. It provides further capabilities of declaring variable, exception</a:t>
            </a:r>
          </a:p>
          <a:p>
            <a:pPr algn="just"/>
            <a:endParaRPr lang="en-US" dirty="0"/>
          </a:p>
          <a:p>
            <a:pPr algn="just"/>
            <a:r>
              <a:rPr lang="en-US" dirty="0"/>
              <a:t>SQL Server Management Studio (SSMS) is the main interface tool for SQL Server, and it supports both 32-bit and 64-bit environments.</a:t>
            </a:r>
          </a:p>
        </p:txBody>
      </p:sp>
      <p:sp>
        <p:nvSpPr>
          <p:cNvPr id="5" name="Rectangle 4"/>
          <p:cNvSpPr/>
          <p:nvPr/>
        </p:nvSpPr>
        <p:spPr>
          <a:xfrm>
            <a:off x="482918" y="4291894"/>
            <a:ext cx="10183368" cy="1754326"/>
          </a:xfrm>
          <a:prstGeom prst="rect">
            <a:avLst/>
          </a:prstGeom>
        </p:spPr>
        <p:txBody>
          <a:bodyPr wrap="square">
            <a:spAutoFit/>
          </a:bodyPr>
          <a:lstStyle/>
          <a:p>
            <a:r>
              <a:rPr lang="en-US" b="1" dirty="0">
                <a:solidFill>
                  <a:srgbClr val="222222"/>
                </a:solidFill>
                <a:latin typeface="Source Sans Pro" panose="020B0503030403020204" pitchFamily="34" charset="0"/>
              </a:rPr>
              <a:t>Version History of SQL Server</a:t>
            </a:r>
          </a:p>
          <a:p>
            <a:pPr>
              <a:buFont typeface="Arial" panose="020B0604020202020204" pitchFamily="34" charset="0"/>
              <a:buChar char="•"/>
            </a:pPr>
            <a:r>
              <a:rPr lang="en-US" dirty="0">
                <a:solidFill>
                  <a:srgbClr val="222222"/>
                </a:solidFill>
                <a:latin typeface="Source Sans Pro" panose="020B0503030403020204" pitchFamily="34" charset="0"/>
              </a:rPr>
              <a:t>Microsoft and Sybase released version 1.0 in 1989.</a:t>
            </a:r>
          </a:p>
          <a:p>
            <a:pPr>
              <a:buFont typeface="Arial" panose="020B0604020202020204" pitchFamily="34" charset="0"/>
              <a:buChar char="•"/>
            </a:pPr>
            <a:r>
              <a:rPr lang="en-US" dirty="0">
                <a:solidFill>
                  <a:srgbClr val="222222"/>
                </a:solidFill>
                <a:latin typeface="Source Sans Pro" panose="020B0503030403020204" pitchFamily="34" charset="0"/>
              </a:rPr>
              <a:t>However, the partnership between these two ended in the early 1990s.</a:t>
            </a:r>
          </a:p>
          <a:p>
            <a:pPr>
              <a:buFont typeface="Arial" panose="020B0604020202020204" pitchFamily="34" charset="0"/>
              <a:buChar char="•"/>
            </a:pPr>
            <a:r>
              <a:rPr lang="en-US" dirty="0">
                <a:solidFill>
                  <a:srgbClr val="222222"/>
                </a:solidFill>
                <a:latin typeface="Source Sans Pro" panose="020B0503030403020204" pitchFamily="34" charset="0"/>
              </a:rPr>
              <a:t>Microsoft maintained ownership rights to the name SQL Server.</a:t>
            </a:r>
          </a:p>
          <a:p>
            <a:pPr>
              <a:buFont typeface="Arial" panose="020B0604020202020204" pitchFamily="34" charset="0"/>
              <a:buChar char="•"/>
            </a:pPr>
            <a:r>
              <a:rPr lang="en-US" dirty="0">
                <a:solidFill>
                  <a:srgbClr val="222222"/>
                </a:solidFill>
                <a:latin typeface="Source Sans Pro" panose="020B0503030403020204" pitchFamily="34" charset="0"/>
              </a:rPr>
              <a:t>Since the 1990s, subsequent versions of SQL Server have been released including SQL Server 2000, 2005, 2008, 2012, 2014, 2016, 2017, and 2019.</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215679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2" name="Rectangle 1"/>
          <p:cNvSpPr/>
          <p:nvPr/>
        </p:nvSpPr>
        <p:spPr>
          <a:xfrm>
            <a:off x="1455420" y="994678"/>
            <a:ext cx="9601200" cy="1477328"/>
          </a:xfrm>
          <a:prstGeom prst="rect">
            <a:avLst/>
          </a:prstGeom>
        </p:spPr>
        <p:txBody>
          <a:bodyPr wrap="square">
            <a:spAutoFit/>
          </a:bodyPr>
          <a:lstStyle/>
          <a:p>
            <a:r>
              <a:rPr lang="en-US" b="1" dirty="0">
                <a:solidFill>
                  <a:srgbClr val="222222"/>
                </a:solidFill>
                <a:latin typeface="Source Sans Pro" panose="020B0503030403020204" pitchFamily="34" charset="0"/>
              </a:rPr>
              <a:t>What is Normalization?</a:t>
            </a:r>
          </a:p>
          <a:p>
            <a:pPr algn="just"/>
            <a:r>
              <a:rPr lang="en-US" b="1" dirty="0">
                <a:solidFill>
                  <a:srgbClr val="222222"/>
                </a:solidFill>
                <a:latin typeface="Source Sans Pro" panose="020B0503030403020204" pitchFamily="34" charset="0"/>
              </a:rPr>
              <a:t>Normalization</a:t>
            </a:r>
            <a:r>
              <a:rPr lang="en-US" dirty="0">
                <a:solidFill>
                  <a:srgbClr val="222222"/>
                </a:solidFill>
                <a:latin typeface="Source Sans Pro" panose="020B0503030403020204" pitchFamily="34" charset="0"/>
              </a:rPr>
              <a:t> is a database design technique that reduces data redundancy and eliminates undesirable characteristics like Insertion, Update and Deletion Anomalies. Normalization rules divides larger tables into smaller tables and links them using relationships. The purpose of Normalization in SQL is to eliminate redundant (repetitive) data and ensure data is stored logically.</a:t>
            </a:r>
            <a:endParaRPr lang="en-US" b="0" i="0" dirty="0">
              <a:solidFill>
                <a:srgbClr val="222222"/>
              </a:solidFill>
              <a:effectLst/>
              <a:latin typeface="Source Sans Pro" panose="020B0503030403020204" pitchFamily="34" charset="0"/>
            </a:endParaRPr>
          </a:p>
        </p:txBody>
      </p:sp>
      <p:sp>
        <p:nvSpPr>
          <p:cNvPr id="4" name="Rectangle 3"/>
          <p:cNvSpPr/>
          <p:nvPr/>
        </p:nvSpPr>
        <p:spPr>
          <a:xfrm>
            <a:off x="4026408" y="2986731"/>
            <a:ext cx="6096000" cy="2308324"/>
          </a:xfrm>
          <a:prstGeom prst="rect">
            <a:avLst/>
          </a:prstGeom>
        </p:spPr>
        <p:txBody>
          <a:bodyPr>
            <a:spAutoFit/>
          </a:bodyPr>
          <a:lstStyle/>
          <a:p>
            <a:r>
              <a:rPr lang="en-US" b="1" dirty="0">
                <a:solidFill>
                  <a:srgbClr val="222222"/>
                </a:solidFill>
                <a:latin typeface="Source Sans Pro" panose="020B0503030403020204" pitchFamily="34" charset="0"/>
              </a:rPr>
              <a:t>Database Normal Forms</a:t>
            </a:r>
          </a:p>
          <a:p>
            <a:r>
              <a:rPr lang="en-US" dirty="0">
                <a:solidFill>
                  <a:srgbClr val="222222"/>
                </a:solidFill>
                <a:latin typeface="Source Sans Pro" panose="020B0503030403020204" pitchFamily="34" charset="0"/>
              </a:rPr>
              <a:t>Here is a list of Normal Forms in SQL:</a:t>
            </a:r>
          </a:p>
          <a:p>
            <a:pPr>
              <a:buFont typeface="Arial" panose="020B0604020202020204" pitchFamily="34" charset="0"/>
              <a:buChar char="•"/>
            </a:pPr>
            <a:r>
              <a:rPr lang="en-US" dirty="0">
                <a:solidFill>
                  <a:srgbClr val="222222"/>
                </a:solidFill>
                <a:latin typeface="Source Sans Pro" panose="020B0503030403020204" pitchFamily="34" charset="0"/>
              </a:rPr>
              <a:t>1NF (First Normal Form)</a:t>
            </a:r>
          </a:p>
          <a:p>
            <a:pPr>
              <a:buFont typeface="Arial" panose="020B0604020202020204" pitchFamily="34" charset="0"/>
              <a:buChar char="•"/>
            </a:pPr>
            <a:r>
              <a:rPr lang="en-US" dirty="0">
                <a:solidFill>
                  <a:srgbClr val="222222"/>
                </a:solidFill>
                <a:latin typeface="Source Sans Pro" panose="020B0503030403020204" pitchFamily="34" charset="0"/>
              </a:rPr>
              <a:t>2NF (Second Normal Form)</a:t>
            </a:r>
          </a:p>
          <a:p>
            <a:pPr>
              <a:buFont typeface="Arial" panose="020B0604020202020204" pitchFamily="34" charset="0"/>
              <a:buChar char="•"/>
            </a:pPr>
            <a:r>
              <a:rPr lang="en-US" dirty="0">
                <a:solidFill>
                  <a:srgbClr val="222222"/>
                </a:solidFill>
                <a:latin typeface="Source Sans Pro" panose="020B0503030403020204" pitchFamily="34" charset="0"/>
              </a:rPr>
              <a:t>3NF (Third Normal </a:t>
            </a:r>
            <a:r>
              <a:rPr lang="en-US">
                <a:solidFill>
                  <a:srgbClr val="222222"/>
                </a:solidFill>
                <a:latin typeface="Source Sans Pro" panose="020B0503030403020204" pitchFamily="34" charset="0"/>
              </a:rPr>
              <a:t>Form)</a:t>
            </a:r>
            <a:endParaRPr lang="en-US" dirty="0">
              <a:solidFill>
                <a:srgbClr val="222222"/>
              </a:solidFill>
              <a:latin typeface="Source Sans Pro" panose="020B0503030403020204" pitchFamily="34" charset="0"/>
            </a:endParaRPr>
          </a:p>
          <a:p>
            <a:pPr>
              <a:buFont typeface="Arial" panose="020B0604020202020204" pitchFamily="34" charset="0"/>
              <a:buChar char="•"/>
            </a:pPr>
            <a:r>
              <a:rPr lang="en-US" dirty="0">
                <a:solidFill>
                  <a:srgbClr val="222222"/>
                </a:solidFill>
                <a:latin typeface="Source Sans Pro" panose="020B0503030403020204" pitchFamily="34" charset="0"/>
              </a:rPr>
              <a:t>4NF (Fourth Normal Form)</a:t>
            </a:r>
          </a:p>
          <a:p>
            <a:pPr>
              <a:buFont typeface="Arial" panose="020B0604020202020204" pitchFamily="34" charset="0"/>
              <a:buChar char="•"/>
            </a:pPr>
            <a:r>
              <a:rPr lang="en-US" dirty="0">
                <a:solidFill>
                  <a:srgbClr val="222222"/>
                </a:solidFill>
                <a:latin typeface="Source Sans Pro" panose="020B0503030403020204" pitchFamily="34" charset="0"/>
              </a:rPr>
              <a:t>5NF (Fifth Normal Form)</a:t>
            </a:r>
          </a:p>
          <a:p>
            <a:pPr>
              <a:buFont typeface="Arial" panose="020B0604020202020204" pitchFamily="34" charset="0"/>
              <a:buChar char="•"/>
            </a:pPr>
            <a:r>
              <a:rPr lang="en-US" dirty="0">
                <a:solidFill>
                  <a:srgbClr val="222222"/>
                </a:solidFill>
                <a:latin typeface="Source Sans Pro" panose="020B0503030403020204" pitchFamily="34" charset="0"/>
              </a:rPr>
              <a:t>6NF (Sixth Normal Form)</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427922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8" name="TextBox 7">
            <a:extLst>
              <a:ext uri="{FF2B5EF4-FFF2-40B4-BE49-F238E27FC236}">
                <a16:creationId xmlns:a16="http://schemas.microsoft.com/office/drawing/2014/main" id="{2077F4B5-6BF7-4E4E-8480-0C9D03ACEBA5}"/>
              </a:ext>
            </a:extLst>
          </p:cNvPr>
          <p:cNvSpPr txBox="1"/>
          <p:nvPr/>
        </p:nvSpPr>
        <p:spPr>
          <a:xfrm>
            <a:off x="1438275" y="1130926"/>
            <a:ext cx="10267950" cy="861774"/>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Example Unnormalized Database</a:t>
            </a:r>
          </a:p>
          <a:p>
            <a:pPr algn="l"/>
            <a:endParaRPr lang="en-US" b="1" i="0" dirty="0">
              <a:solidFill>
                <a:srgbClr val="000000"/>
              </a:solidFill>
              <a:effectLst/>
              <a:latin typeface="poppins" panose="00000500000000000000" pitchFamily="2" charset="0"/>
            </a:endParaRPr>
          </a:p>
          <a:p>
            <a:pPr algn="l"/>
            <a:r>
              <a:rPr lang="en-US" sz="1400" b="0" i="0" dirty="0">
                <a:solidFill>
                  <a:srgbClr val="404040"/>
                </a:solidFill>
                <a:effectLst/>
                <a:latin typeface="roboto" panose="02000000000000000000" pitchFamily="2" charset="0"/>
              </a:rPr>
              <a:t>An unnormalized table has multiple values within a single field, as well as redundant information in the worst case.</a:t>
            </a:r>
          </a:p>
        </p:txBody>
      </p:sp>
      <p:pic>
        <p:nvPicPr>
          <p:cNvPr id="7" name="Picture 6">
            <a:extLst>
              <a:ext uri="{FF2B5EF4-FFF2-40B4-BE49-F238E27FC236}">
                <a16:creationId xmlns:a16="http://schemas.microsoft.com/office/drawing/2014/main" id="{6DFB7CD1-0448-4437-9C5D-0AEBA35C5D4E}"/>
              </a:ext>
            </a:extLst>
          </p:cNvPr>
          <p:cNvPicPr>
            <a:picLocks noChangeAspect="1"/>
          </p:cNvPicPr>
          <p:nvPr/>
        </p:nvPicPr>
        <p:blipFill>
          <a:blip r:embed="rId2"/>
          <a:stretch>
            <a:fillRect/>
          </a:stretch>
        </p:blipFill>
        <p:spPr>
          <a:xfrm>
            <a:off x="1775181" y="2315105"/>
            <a:ext cx="8395630" cy="3411969"/>
          </a:xfrm>
          <a:prstGeom prst="rect">
            <a:avLst/>
          </a:prstGeom>
          <a:ln>
            <a:solidFill>
              <a:schemeClr val="tx1"/>
            </a:solidFill>
          </a:ln>
        </p:spPr>
      </p:pic>
    </p:spTree>
    <p:extLst>
      <p:ext uri="{BB962C8B-B14F-4D97-AF65-F5344CB8AC3E}">
        <p14:creationId xmlns:p14="http://schemas.microsoft.com/office/powerpoint/2010/main" val="289558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6" name="TextBox 5">
            <a:extLst>
              <a:ext uri="{FF2B5EF4-FFF2-40B4-BE49-F238E27FC236}">
                <a16:creationId xmlns:a16="http://schemas.microsoft.com/office/drawing/2014/main" id="{CE7EF23C-5962-436D-AF9F-B88D69A492D7}"/>
              </a:ext>
            </a:extLst>
          </p:cNvPr>
          <p:cNvSpPr txBox="1"/>
          <p:nvPr/>
        </p:nvSpPr>
        <p:spPr>
          <a:xfrm>
            <a:off x="1066799" y="984588"/>
            <a:ext cx="10525125" cy="1231106"/>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1: First Normal Form 1NF</a:t>
            </a:r>
          </a:p>
          <a:p>
            <a:pPr algn="l"/>
            <a:r>
              <a:rPr lang="en-US" sz="1400" b="0" i="0" dirty="0">
                <a:solidFill>
                  <a:srgbClr val="404040"/>
                </a:solidFill>
                <a:effectLst/>
                <a:latin typeface="roboto" panose="02000000000000000000" pitchFamily="2" charset="0"/>
              </a:rPr>
              <a:t>To rework the database table into the 1NF, values within a single field must be atomic. All complex entities in the table divide into new rows or columns.</a:t>
            </a:r>
          </a:p>
          <a:p>
            <a:pPr algn="l"/>
            <a:endParaRPr lang="en-US" sz="1400" b="0" i="0" dirty="0">
              <a:solidFill>
                <a:srgbClr val="404040"/>
              </a:solidFill>
              <a:effectLst/>
              <a:latin typeface="roboto" panose="02000000000000000000" pitchFamily="2" charset="0"/>
            </a:endParaRPr>
          </a:p>
          <a:p>
            <a:pPr algn="l"/>
            <a:r>
              <a:rPr lang="en-US" sz="1400" b="0" i="0" dirty="0">
                <a:solidFill>
                  <a:srgbClr val="404040"/>
                </a:solidFill>
                <a:effectLst/>
                <a:latin typeface="roboto" panose="02000000000000000000" pitchFamily="2" charset="0"/>
              </a:rPr>
              <a:t>The information in the columns </a:t>
            </a:r>
            <a:r>
              <a:rPr lang="en-US" sz="1400" b="1" i="0" dirty="0" err="1">
                <a:solidFill>
                  <a:srgbClr val="404040"/>
                </a:solidFill>
                <a:effectLst/>
                <a:latin typeface="roboto" panose="02000000000000000000" pitchFamily="2" charset="0"/>
              </a:rPr>
              <a:t>managerID</a:t>
            </a:r>
            <a:r>
              <a:rPr lang="en-US" sz="1400" b="0" i="0" dirty="0">
                <a:solidFill>
                  <a:srgbClr val="404040"/>
                </a:solidFill>
                <a:effectLst/>
                <a:latin typeface="roboto" panose="02000000000000000000" pitchFamily="2" charset="0"/>
              </a:rPr>
              <a:t>, </a:t>
            </a:r>
            <a:r>
              <a:rPr lang="en-US" sz="1400" b="1" i="0" dirty="0" err="1">
                <a:solidFill>
                  <a:srgbClr val="404040"/>
                </a:solidFill>
                <a:effectLst/>
                <a:latin typeface="roboto" panose="02000000000000000000" pitchFamily="2" charset="0"/>
              </a:rPr>
              <a:t>managerName</a:t>
            </a:r>
            <a:r>
              <a:rPr lang="en-US" sz="1400" b="0" i="0" dirty="0">
                <a:solidFill>
                  <a:srgbClr val="404040"/>
                </a:solidFill>
                <a:effectLst/>
                <a:latin typeface="roboto" panose="02000000000000000000" pitchFamily="2" charset="0"/>
              </a:rPr>
              <a:t>, and </a:t>
            </a:r>
            <a:r>
              <a:rPr lang="en-US" sz="1400" b="1" i="0" dirty="0">
                <a:solidFill>
                  <a:srgbClr val="404040"/>
                </a:solidFill>
                <a:effectLst/>
                <a:latin typeface="roboto" panose="02000000000000000000" pitchFamily="2" charset="0"/>
              </a:rPr>
              <a:t>area</a:t>
            </a:r>
            <a:r>
              <a:rPr lang="en-US" sz="1400" b="0" i="0" dirty="0">
                <a:solidFill>
                  <a:srgbClr val="404040"/>
                </a:solidFill>
                <a:effectLst/>
                <a:latin typeface="roboto" panose="02000000000000000000" pitchFamily="2" charset="0"/>
              </a:rPr>
              <a:t> repeat for each employee to ensure no loss of information.  </a:t>
            </a:r>
          </a:p>
        </p:txBody>
      </p:sp>
      <p:pic>
        <p:nvPicPr>
          <p:cNvPr id="7" name="Picture 6">
            <a:extLst>
              <a:ext uri="{FF2B5EF4-FFF2-40B4-BE49-F238E27FC236}">
                <a16:creationId xmlns:a16="http://schemas.microsoft.com/office/drawing/2014/main" id="{1C5FB118-F2E6-4DE8-A6FF-CB2C44D42B7B}"/>
              </a:ext>
            </a:extLst>
          </p:cNvPr>
          <p:cNvPicPr>
            <a:picLocks noChangeAspect="1"/>
          </p:cNvPicPr>
          <p:nvPr/>
        </p:nvPicPr>
        <p:blipFill>
          <a:blip r:embed="rId2"/>
          <a:stretch>
            <a:fillRect/>
          </a:stretch>
        </p:blipFill>
        <p:spPr>
          <a:xfrm>
            <a:off x="2178572" y="2312946"/>
            <a:ext cx="7834856" cy="3938111"/>
          </a:xfrm>
          <a:prstGeom prst="rect">
            <a:avLst/>
          </a:prstGeom>
        </p:spPr>
      </p:pic>
    </p:spTree>
    <p:extLst>
      <p:ext uri="{BB962C8B-B14F-4D97-AF65-F5344CB8AC3E}">
        <p14:creationId xmlns:p14="http://schemas.microsoft.com/office/powerpoint/2010/main" val="24125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7" name="TextBox 6">
            <a:extLst>
              <a:ext uri="{FF2B5EF4-FFF2-40B4-BE49-F238E27FC236}">
                <a16:creationId xmlns:a16="http://schemas.microsoft.com/office/drawing/2014/main" id="{7191D4F8-025D-4964-ABB0-031DCEDA8550}"/>
              </a:ext>
            </a:extLst>
          </p:cNvPr>
          <p:cNvSpPr txBox="1"/>
          <p:nvPr/>
        </p:nvSpPr>
        <p:spPr>
          <a:xfrm>
            <a:off x="790575" y="1323112"/>
            <a:ext cx="4010025" cy="1723549"/>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2: Second Normal Form 2NF</a:t>
            </a:r>
          </a:p>
          <a:p>
            <a:pPr algn="l"/>
            <a:endParaRPr lang="en-US" b="1" i="0" dirty="0">
              <a:solidFill>
                <a:srgbClr val="000000"/>
              </a:solidFill>
              <a:effectLst/>
              <a:latin typeface="poppins" panose="00000500000000000000" pitchFamily="2" charset="0"/>
            </a:endParaRPr>
          </a:p>
          <a:p>
            <a:pPr algn="just"/>
            <a:r>
              <a:rPr lang="en-US" sz="1400" b="0" i="0" dirty="0">
                <a:solidFill>
                  <a:srgbClr val="404040"/>
                </a:solidFill>
                <a:effectLst/>
                <a:latin typeface="roboto" panose="02000000000000000000" pitchFamily="2" charset="0"/>
              </a:rPr>
              <a:t>The second normal form in database normalization states that each row in the database table must depend on the primary key.</a:t>
            </a:r>
          </a:p>
          <a:p>
            <a:pPr algn="just"/>
            <a:r>
              <a:rPr lang="en-US" sz="1400" b="0" i="0" dirty="0">
                <a:solidFill>
                  <a:srgbClr val="404040"/>
                </a:solidFill>
                <a:effectLst/>
                <a:latin typeface="roboto" panose="02000000000000000000" pitchFamily="2" charset="0"/>
              </a:rPr>
              <a:t>The table splits into two tables to satisfy the normal form:</a:t>
            </a:r>
          </a:p>
        </p:txBody>
      </p:sp>
      <p:pic>
        <p:nvPicPr>
          <p:cNvPr id="6" name="Picture 5">
            <a:extLst>
              <a:ext uri="{FF2B5EF4-FFF2-40B4-BE49-F238E27FC236}">
                <a16:creationId xmlns:a16="http://schemas.microsoft.com/office/drawing/2014/main" id="{0F996F96-7157-42D2-9334-C3B944C45B41}"/>
              </a:ext>
            </a:extLst>
          </p:cNvPr>
          <p:cNvPicPr>
            <a:picLocks noChangeAspect="1"/>
          </p:cNvPicPr>
          <p:nvPr/>
        </p:nvPicPr>
        <p:blipFill>
          <a:blip r:embed="rId2"/>
          <a:stretch>
            <a:fillRect/>
          </a:stretch>
        </p:blipFill>
        <p:spPr>
          <a:xfrm>
            <a:off x="5113781" y="986212"/>
            <a:ext cx="6743701" cy="5561961"/>
          </a:xfrm>
          <a:prstGeom prst="rect">
            <a:avLst/>
          </a:prstGeom>
          <a:ln>
            <a:solidFill>
              <a:schemeClr val="tx1"/>
            </a:solidFill>
          </a:ln>
        </p:spPr>
      </p:pic>
    </p:spTree>
    <p:extLst>
      <p:ext uri="{BB962C8B-B14F-4D97-AF65-F5344CB8AC3E}">
        <p14:creationId xmlns:p14="http://schemas.microsoft.com/office/powerpoint/2010/main" val="7761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8" name="TextBox 7">
            <a:extLst>
              <a:ext uri="{FF2B5EF4-FFF2-40B4-BE49-F238E27FC236}">
                <a16:creationId xmlns:a16="http://schemas.microsoft.com/office/drawing/2014/main" id="{3DF6A582-F095-4ACF-8C5C-F7AB194FFC0D}"/>
              </a:ext>
            </a:extLst>
          </p:cNvPr>
          <p:cNvSpPr txBox="1"/>
          <p:nvPr/>
        </p:nvSpPr>
        <p:spPr>
          <a:xfrm>
            <a:off x="1400174" y="937736"/>
            <a:ext cx="9839325" cy="800219"/>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3: Third Normal Form 3NF</a:t>
            </a:r>
          </a:p>
          <a:p>
            <a:pPr algn="just"/>
            <a:r>
              <a:rPr lang="en-US" sz="1400" b="0" i="0" dirty="0">
                <a:solidFill>
                  <a:srgbClr val="404040"/>
                </a:solidFill>
                <a:effectLst/>
                <a:latin typeface="roboto" panose="02000000000000000000" pitchFamily="2" charset="0"/>
              </a:rPr>
              <a:t>The third normal form decomposes any transitive functional dependencies. Currently, the table </a:t>
            </a:r>
            <a:r>
              <a:rPr lang="en-US" sz="1400" b="1" i="0" dirty="0">
                <a:solidFill>
                  <a:srgbClr val="404040"/>
                </a:solidFill>
                <a:effectLst/>
                <a:latin typeface="roboto" panose="02000000000000000000" pitchFamily="2" charset="0"/>
              </a:rPr>
              <a:t>Employee</a:t>
            </a:r>
            <a:r>
              <a:rPr lang="en-US" sz="1400" b="0" i="0" dirty="0">
                <a:solidFill>
                  <a:srgbClr val="404040"/>
                </a:solidFill>
                <a:effectLst/>
                <a:latin typeface="roboto" panose="02000000000000000000" pitchFamily="2" charset="0"/>
              </a:rPr>
              <a:t> has a transitive dependency which decomposes into two new tables:</a:t>
            </a:r>
          </a:p>
        </p:txBody>
      </p:sp>
      <p:pic>
        <p:nvPicPr>
          <p:cNvPr id="6" name="Picture 5">
            <a:extLst>
              <a:ext uri="{FF2B5EF4-FFF2-40B4-BE49-F238E27FC236}">
                <a16:creationId xmlns:a16="http://schemas.microsoft.com/office/drawing/2014/main" id="{7FC7D65D-569C-4FA6-9616-208817A5AA5D}"/>
              </a:ext>
            </a:extLst>
          </p:cNvPr>
          <p:cNvPicPr>
            <a:picLocks noChangeAspect="1"/>
          </p:cNvPicPr>
          <p:nvPr/>
        </p:nvPicPr>
        <p:blipFill>
          <a:blip r:embed="rId2"/>
          <a:stretch>
            <a:fillRect/>
          </a:stretch>
        </p:blipFill>
        <p:spPr>
          <a:xfrm>
            <a:off x="1544795" y="1607380"/>
            <a:ext cx="9102409" cy="4528635"/>
          </a:xfrm>
          <a:prstGeom prst="rect">
            <a:avLst/>
          </a:prstGeom>
        </p:spPr>
      </p:pic>
      <p:sp>
        <p:nvSpPr>
          <p:cNvPr id="12" name="TextBox 11">
            <a:extLst>
              <a:ext uri="{FF2B5EF4-FFF2-40B4-BE49-F238E27FC236}">
                <a16:creationId xmlns:a16="http://schemas.microsoft.com/office/drawing/2014/main" id="{67DCAA93-4877-4E69-9D5F-8DA4ECE4A9A2}"/>
              </a:ext>
            </a:extLst>
          </p:cNvPr>
          <p:cNvSpPr txBox="1"/>
          <p:nvPr/>
        </p:nvSpPr>
        <p:spPr>
          <a:xfrm>
            <a:off x="1544795" y="6247938"/>
            <a:ext cx="9694704" cy="307777"/>
          </a:xfrm>
          <a:prstGeom prst="rect">
            <a:avLst/>
          </a:prstGeom>
          <a:noFill/>
        </p:spPr>
        <p:txBody>
          <a:bodyPr wrap="square">
            <a:spAutoFit/>
          </a:bodyPr>
          <a:lstStyle/>
          <a:p>
            <a:pPr algn="just"/>
            <a:r>
              <a:rPr lang="en-US" sz="1400" b="0" i="0" dirty="0">
                <a:solidFill>
                  <a:srgbClr val="404040"/>
                </a:solidFill>
                <a:effectLst/>
                <a:latin typeface="roboto" panose="02000000000000000000" pitchFamily="2" charset="0"/>
              </a:rPr>
              <a:t>At this point, the database is </a:t>
            </a:r>
            <a:r>
              <a:rPr lang="en-US" sz="1400" b="1" i="0" dirty="0">
                <a:solidFill>
                  <a:srgbClr val="404040"/>
                </a:solidFill>
                <a:effectLst/>
                <a:latin typeface="roboto" panose="02000000000000000000" pitchFamily="2" charset="0"/>
              </a:rPr>
              <a:t>normalized</a:t>
            </a:r>
            <a:r>
              <a:rPr lang="en-US" sz="1400" b="0" i="0" dirty="0">
                <a:solidFill>
                  <a:srgbClr val="404040"/>
                </a:solidFill>
                <a:effectLst/>
                <a:latin typeface="roboto" panose="02000000000000000000" pitchFamily="2" charset="0"/>
              </a:rPr>
              <a:t>. Any further normalization steps depend on the use case of the data.</a:t>
            </a:r>
            <a:endParaRPr lang="en-US" sz="1400" dirty="0"/>
          </a:p>
        </p:txBody>
      </p:sp>
    </p:spTree>
    <p:extLst>
      <p:ext uri="{BB962C8B-B14F-4D97-AF65-F5344CB8AC3E}">
        <p14:creationId xmlns:p14="http://schemas.microsoft.com/office/powerpoint/2010/main" val="41106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p>
        </p:txBody>
      </p:sp>
      <p:sp>
        <p:nvSpPr>
          <p:cNvPr id="2" name="Rectangle 1"/>
          <p:cNvSpPr/>
          <p:nvPr/>
        </p:nvSpPr>
        <p:spPr>
          <a:xfrm>
            <a:off x="1403406" y="1163288"/>
            <a:ext cx="9733986" cy="1200329"/>
          </a:xfrm>
          <a:prstGeom prst="rect">
            <a:avLst/>
          </a:prstGeom>
        </p:spPr>
        <p:txBody>
          <a:bodyPr wrap="square">
            <a:spAutoFit/>
          </a:bodyPr>
          <a:lstStyle/>
          <a:p>
            <a:r>
              <a:rPr lang="en-US" b="1" dirty="0">
                <a:solidFill>
                  <a:srgbClr val="222222"/>
                </a:solidFill>
                <a:latin typeface="Source Sans Pro" panose="020B0503030403020204" pitchFamily="34" charset="0"/>
              </a:rPr>
              <a:t>What is </a:t>
            </a:r>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a:t>
            </a:r>
          </a:p>
          <a:p>
            <a:pPr algn="just"/>
            <a:r>
              <a:rPr lang="en-US" b="1" dirty="0" err="1">
                <a:solidFill>
                  <a:srgbClr val="222222"/>
                </a:solidFill>
                <a:latin typeface="Source Sans Pro" panose="020B0503030403020204" pitchFamily="34" charset="0"/>
              </a:rPr>
              <a:t>NoSQL</a:t>
            </a:r>
            <a:r>
              <a:rPr lang="en-US" dirty="0">
                <a:solidFill>
                  <a:srgbClr val="222222"/>
                </a:solidFill>
                <a:latin typeface="Source Sans Pro" panose="020B0503030403020204" pitchFamily="34" charset="0"/>
              </a:rPr>
              <a:t> Database is a non-relational Data Management System, that does not require a fixed schema. It avoids joins, and is easy to scale. The major purpose of using a </a:t>
            </a:r>
            <a:r>
              <a:rPr lang="en-US" dirty="0" err="1">
                <a:solidFill>
                  <a:srgbClr val="222222"/>
                </a:solidFill>
                <a:latin typeface="Source Sans Pro" panose="020B0503030403020204" pitchFamily="34" charset="0"/>
              </a:rPr>
              <a:t>NoSQL</a:t>
            </a:r>
            <a:r>
              <a:rPr lang="en-US" dirty="0">
                <a:solidFill>
                  <a:srgbClr val="222222"/>
                </a:solidFill>
                <a:latin typeface="Source Sans Pro" panose="020B0503030403020204" pitchFamily="34" charset="0"/>
              </a:rPr>
              <a:t> database is for distributed data stores </a:t>
            </a:r>
            <a:endParaRPr lang="en-US" b="0" i="0" dirty="0">
              <a:solidFill>
                <a:srgbClr val="222222"/>
              </a:solidFill>
              <a:effectLst/>
              <a:latin typeface="Source Sans Pro" panose="020B0503030403020204" pitchFamily="34" charset="0"/>
            </a:endParaRPr>
          </a:p>
        </p:txBody>
      </p:sp>
      <p:sp>
        <p:nvSpPr>
          <p:cNvPr id="4" name="Rectangle 3"/>
          <p:cNvSpPr/>
          <p:nvPr/>
        </p:nvSpPr>
        <p:spPr>
          <a:xfrm>
            <a:off x="2718153" y="2492662"/>
            <a:ext cx="1805302" cy="369332"/>
          </a:xfrm>
          <a:prstGeom prst="rect">
            <a:avLst/>
          </a:prstGeom>
        </p:spPr>
        <p:txBody>
          <a:bodyPr wrap="none">
            <a:spAutoFit/>
          </a:bodyPr>
          <a:lstStyle/>
          <a:p>
            <a:r>
              <a:rPr lang="en-US" b="1" dirty="0">
                <a:solidFill>
                  <a:srgbClr val="222222"/>
                </a:solidFill>
                <a:latin typeface="Source Sans Pro" panose="020B0503030403020204" pitchFamily="34" charset="0"/>
              </a:rPr>
              <a:t>RDBMS Concept</a:t>
            </a:r>
            <a:endParaRPr lang="en-US" dirty="0"/>
          </a:p>
        </p:txBody>
      </p:sp>
      <p:sp>
        <p:nvSpPr>
          <p:cNvPr id="8" name="Rectangle 7"/>
          <p:cNvSpPr/>
          <p:nvPr/>
        </p:nvSpPr>
        <p:spPr>
          <a:xfrm>
            <a:off x="8159293" y="2512053"/>
            <a:ext cx="1762021" cy="369332"/>
          </a:xfrm>
          <a:prstGeom prst="rect">
            <a:avLst/>
          </a:prstGeom>
        </p:spPr>
        <p:txBody>
          <a:bodyPr wrap="none">
            <a:spAutoFit/>
          </a:bodyPr>
          <a:lstStyle/>
          <a:p>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 Concept</a:t>
            </a:r>
            <a:endParaRPr lang="en-US" dirty="0"/>
          </a:p>
        </p:txBody>
      </p:sp>
      <p:pic>
        <p:nvPicPr>
          <p:cNvPr id="9" name="Picture 8">
            <a:extLst>
              <a:ext uri="{FF2B5EF4-FFF2-40B4-BE49-F238E27FC236}">
                <a16:creationId xmlns:a16="http://schemas.microsoft.com/office/drawing/2014/main" id="{3FE3EE7A-A8D7-4447-B513-2A404044C2EE}"/>
              </a:ext>
            </a:extLst>
          </p:cNvPr>
          <p:cNvPicPr>
            <a:picLocks noChangeAspect="1"/>
          </p:cNvPicPr>
          <p:nvPr/>
        </p:nvPicPr>
        <p:blipFill>
          <a:blip r:embed="rId2"/>
          <a:stretch>
            <a:fillRect/>
          </a:stretch>
        </p:blipFill>
        <p:spPr>
          <a:xfrm>
            <a:off x="1155756" y="2861994"/>
            <a:ext cx="5309814" cy="3859969"/>
          </a:xfrm>
          <a:prstGeom prst="rect">
            <a:avLst/>
          </a:prstGeom>
        </p:spPr>
      </p:pic>
      <p:pic>
        <p:nvPicPr>
          <p:cNvPr id="1026" name="Picture 2" descr="PDF] Document Oriented NoSQL Databases | Semantic Scholar">
            <a:extLst>
              <a:ext uri="{FF2B5EF4-FFF2-40B4-BE49-F238E27FC236}">
                <a16:creationId xmlns:a16="http://schemas.microsoft.com/office/drawing/2014/main" id="{EC3E8AF5-5EDB-4395-BC3B-04CB1629A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2979150"/>
            <a:ext cx="5126997" cy="36597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27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1387</Words>
  <Application>Microsoft Office PowerPoint</Application>
  <PresentationFormat>Widescreen</PresentationFormat>
  <Paragraphs>351</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Bahnschrift Light Condensed</vt:lpstr>
      <vt:lpstr>Calibri</vt:lpstr>
      <vt:lpstr>Calibri Light</vt:lpstr>
      <vt:lpstr>Consolas</vt:lpstr>
      <vt:lpstr>poppins</vt:lpstr>
      <vt:lpstr>roboto</vt:lpstr>
      <vt:lpstr>roboto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Kaium Razu</cp:lastModifiedBy>
  <cp:revision>84</cp:revision>
  <dcterms:created xsi:type="dcterms:W3CDTF">2022-04-07T14:24:20Z</dcterms:created>
  <dcterms:modified xsi:type="dcterms:W3CDTF">2024-02-21T05:04:57Z</dcterms:modified>
</cp:coreProperties>
</file>