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1" r:id="rId3"/>
    <p:sldId id="282" r:id="rId4"/>
    <p:sldId id="283" r:id="rId5"/>
    <p:sldId id="284" r:id="rId6"/>
    <p:sldId id="285" r:id="rId7"/>
    <p:sldId id="286" r:id="rId8"/>
    <p:sldId id="287" r:id="rId9"/>
    <p:sldId id="288" r:id="rId10"/>
    <p:sldId id="289" r:id="rId11"/>
    <p:sldId id="291" r:id="rId12"/>
    <p:sldId id="292" r:id="rId13"/>
    <p:sldId id="293" r:id="rId14"/>
    <p:sldId id="294" r:id="rId15"/>
    <p:sldId id="295" r:id="rId16"/>
    <p:sldId id="296" r:id="rId17"/>
    <p:sldId id="297" r:id="rId18"/>
    <p:sldId id="298" r:id="rId19"/>
    <p:sldId id="299" r:id="rId20"/>
    <p:sldId id="300"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E59"/>
    <a:srgbClr val="FFC0DF"/>
    <a:srgbClr val="0CC0DF"/>
    <a:srgbClr val="9CD957"/>
    <a:srgbClr val="FF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65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3/14/2024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3/14/2024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3/14/2024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3/14/2024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3/14/2024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2322576"/>
            <a:ext cx="10058400" cy="713232"/>
          </a:xfrm>
        </p:spPr>
        <p:txBody>
          <a:bodyPr>
            <a:noAutofit/>
          </a:bodyPr>
          <a:lstStyle/>
          <a:p>
            <a:pPr algn="ctr"/>
            <a:r>
              <a:rPr lang="en-US" sz="4800" dirty="0" smtClean="0">
                <a:solidFill>
                  <a:srgbClr val="7030A0"/>
                </a:solidFill>
              </a:rPr>
              <a:t>BERT</a:t>
            </a:r>
            <a:endParaRPr lang="en-US" sz="3200" dirty="0">
              <a:solidFill>
                <a:srgbClr val="7030A0"/>
              </a:solidFill>
            </a:endParaRPr>
          </a:p>
        </p:txBody>
      </p:sp>
      <p:sp>
        <p:nvSpPr>
          <p:cNvPr id="3" name="Subtitle 2"/>
          <p:cNvSpPr>
            <a:spLocks noGrp="1"/>
          </p:cNvSpPr>
          <p:nvPr>
            <p:ph type="subTitle" idx="1"/>
          </p:nvPr>
        </p:nvSpPr>
        <p:spPr/>
        <p:txBody>
          <a:bodyPr/>
          <a:lstStyle/>
          <a:p>
            <a:r>
              <a:rPr lang="en-US" dirty="0" smtClean="0"/>
              <a:t>Instructor name: Shukdev datta</a:t>
            </a:r>
          </a:p>
          <a:p>
            <a:r>
              <a:rPr lang="en-US" dirty="0" smtClean="0"/>
              <a:t>Ml developer at innovative skills</a:t>
            </a:r>
            <a:endParaRPr lang="en-US" dirty="0"/>
          </a:p>
        </p:txBody>
      </p:sp>
    </p:spTree>
    <p:extLst>
      <p:ext uri="{BB962C8B-B14F-4D97-AF65-F5344CB8AC3E}">
        <p14:creationId xmlns:p14="http://schemas.microsoft.com/office/powerpoint/2010/main" val="17775670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a:solidFill>
                  <a:srgbClr val="7030A0"/>
                </a:solidFill>
              </a:rPr>
              <a:t>Self-attention mechanisms</a:t>
            </a:r>
            <a:endParaRPr lang="en-US" dirty="0">
              <a:solidFill>
                <a:srgbClr val="7030A0"/>
              </a:solidFill>
            </a:endParaRPr>
          </a:p>
        </p:txBody>
      </p:sp>
      <p:sp>
        <p:nvSpPr>
          <p:cNvPr id="5" name="TextBox 4"/>
          <p:cNvSpPr txBox="1"/>
          <p:nvPr/>
        </p:nvSpPr>
        <p:spPr>
          <a:xfrm>
            <a:off x="1293876" y="1874520"/>
            <a:ext cx="9752076" cy="4247317"/>
          </a:xfrm>
          <a:prstGeom prst="rect">
            <a:avLst/>
          </a:prstGeom>
          <a:noFill/>
        </p:spPr>
        <p:txBody>
          <a:bodyPr wrap="square" rtlCol="0">
            <a:spAutoFit/>
          </a:bodyPr>
          <a:lstStyle/>
          <a:p>
            <a:pPr marL="285750" indent="-285750">
              <a:buFont typeface="Arial" panose="020B0604020202020204" pitchFamily="34" charset="0"/>
              <a:buChar char="•"/>
            </a:pPr>
            <a:r>
              <a:rPr lang="en-US" dirty="0"/>
              <a:t>Think of BERT like a detective trying to understand a story. It uses a special tool called self-attention to figure out how all the words in a sentence relate to each other. This helps BERT understand how the meaning of a word might change as the sentence goes 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cool thing about BERT is that it doesn't just look at words one after another. It looks at all the words in the sentence at the same time, kind of like how you might scan a whole page of a book. This helps it understand the connections between words better.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example, if you have a sentence like "She went to the bank to deposit money," the word "bank" could mean a riverbank or a place where you put money. BERT looks at all the words around "bank" to figure out which meaning makes sense.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By reading both forwards and backwards in the sentence, BERT can catch these changes in meaning as the sentence unfolds. This helps it avoid getting stuck on just one meaning of a word and makes it better at understanding the whole story.</a:t>
            </a:r>
          </a:p>
        </p:txBody>
      </p:sp>
    </p:spTree>
    <p:extLst>
      <p:ext uri="{BB962C8B-B14F-4D97-AF65-F5344CB8AC3E}">
        <p14:creationId xmlns:p14="http://schemas.microsoft.com/office/powerpoint/2010/main" val="20095768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a:solidFill>
                  <a:srgbClr val="7030A0"/>
                </a:solidFill>
              </a:rPr>
              <a:t>Next sentence prediction</a:t>
            </a:r>
            <a:endParaRPr lang="en-US" dirty="0">
              <a:solidFill>
                <a:srgbClr val="7030A0"/>
              </a:solidFill>
            </a:endParaRPr>
          </a:p>
        </p:txBody>
      </p:sp>
      <p:sp>
        <p:nvSpPr>
          <p:cNvPr id="6" name="TextBox 5"/>
          <p:cNvSpPr txBox="1"/>
          <p:nvPr/>
        </p:nvSpPr>
        <p:spPr>
          <a:xfrm>
            <a:off x="1293876" y="1874520"/>
            <a:ext cx="9752076" cy="1477328"/>
          </a:xfrm>
          <a:prstGeom prst="rect">
            <a:avLst/>
          </a:prstGeom>
          <a:noFill/>
        </p:spPr>
        <p:txBody>
          <a:bodyPr wrap="square" rtlCol="0">
            <a:spAutoFit/>
          </a:bodyPr>
          <a:lstStyle/>
          <a:p>
            <a:pPr marL="285750" indent="-285750">
              <a:buFont typeface="Arial" panose="020B0604020202020204" pitchFamily="34" charset="0"/>
              <a:buChar char="•"/>
            </a:pPr>
            <a:r>
              <a:rPr lang="en-US" dirty="0"/>
              <a:t>NSP is a training technique that teaches BERT to predict whether a certain sentence follows a previous sentence to test its knowledge of relationships between sentences. </a:t>
            </a:r>
            <a:endParaRPr lang="en-US" dirty="0" smtClean="0"/>
          </a:p>
          <a:p>
            <a:pPr marL="285750" indent="-285750">
              <a:buFont typeface="Arial" panose="020B0604020202020204" pitchFamily="34" charset="0"/>
              <a:buChar char="•"/>
            </a:pPr>
            <a:r>
              <a:rPr lang="en-US" dirty="0" smtClean="0"/>
              <a:t>Specifically</a:t>
            </a:r>
            <a:r>
              <a:rPr lang="en-US" dirty="0"/>
              <a:t>, BERT is given both sentence pairs that are correctly paired and pairs that are wrongly paired so it gets better at understanding the difference. </a:t>
            </a:r>
            <a:endParaRPr lang="en-US" dirty="0" smtClean="0"/>
          </a:p>
          <a:p>
            <a:pPr marL="285750" indent="-285750">
              <a:buFont typeface="Arial" panose="020B0604020202020204" pitchFamily="34" charset="0"/>
              <a:buChar char="•"/>
            </a:pPr>
            <a:r>
              <a:rPr lang="en-US" dirty="0" smtClean="0"/>
              <a:t>Over </a:t>
            </a:r>
            <a:r>
              <a:rPr lang="en-US" dirty="0"/>
              <a:t>time, BERT gets better at predicting next sentences accurately.</a:t>
            </a:r>
            <a:endParaRPr lang="en-US" dirty="0"/>
          </a:p>
        </p:txBody>
      </p:sp>
    </p:spTree>
    <p:extLst>
      <p:ext uri="{BB962C8B-B14F-4D97-AF65-F5344CB8AC3E}">
        <p14:creationId xmlns:p14="http://schemas.microsoft.com/office/powerpoint/2010/main" val="14960088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a:solidFill>
                  <a:srgbClr val="7030A0"/>
                </a:solidFill>
              </a:rPr>
              <a:t>Next sentence prediction</a:t>
            </a:r>
            <a:endParaRPr lang="en-US" dirty="0">
              <a:solidFill>
                <a:srgbClr val="7030A0"/>
              </a:solidFill>
            </a:endParaRPr>
          </a:p>
        </p:txBody>
      </p:sp>
      <p:sp>
        <p:nvSpPr>
          <p:cNvPr id="6" name="TextBox 5"/>
          <p:cNvSpPr txBox="1"/>
          <p:nvPr/>
        </p:nvSpPr>
        <p:spPr>
          <a:xfrm>
            <a:off x="1293876" y="1874520"/>
            <a:ext cx="9752076" cy="3693319"/>
          </a:xfrm>
          <a:prstGeom prst="rect">
            <a:avLst/>
          </a:prstGeom>
          <a:noFill/>
        </p:spPr>
        <p:txBody>
          <a:bodyPr wrap="square" rtlCol="0">
            <a:spAutoFit/>
          </a:bodyPr>
          <a:lstStyle/>
          <a:p>
            <a:pPr marL="285750" indent="-285750">
              <a:buFont typeface="Arial" panose="020B0604020202020204" pitchFamily="34" charset="0"/>
              <a:buChar char="•"/>
            </a:pPr>
            <a:r>
              <a:rPr lang="en-US" dirty="0"/>
              <a:t>NSP involves giving BERT two sentences, sentence 1 and sentence 2. Then, BERT is asked the question: “</a:t>
            </a:r>
            <a:r>
              <a:rPr lang="en-US" i="1" dirty="0">
                <a:solidFill>
                  <a:srgbClr val="FF0000"/>
                </a:solidFill>
              </a:rPr>
              <a:t>HEY BERT, DOES SENTENCE 1 COME AFTER SENTENCE 2?</a:t>
            </a:r>
            <a:r>
              <a:rPr lang="en-US" dirty="0"/>
              <a:t>” --- and BERT replies with </a:t>
            </a:r>
            <a:r>
              <a:rPr lang="en-US" i="1" dirty="0" err="1"/>
              <a:t>isNextSentence</a:t>
            </a:r>
            <a:r>
              <a:rPr lang="en-US" i="1" dirty="0"/>
              <a:t> </a:t>
            </a:r>
            <a:r>
              <a:rPr lang="en-US" dirty="0"/>
              <a:t>or</a:t>
            </a:r>
            <a:r>
              <a:rPr lang="en-US" i="1" dirty="0"/>
              <a:t> </a:t>
            </a:r>
            <a:r>
              <a:rPr lang="en-US" i="1" dirty="0" err="1"/>
              <a:t>NotNextSentence</a:t>
            </a:r>
            <a:r>
              <a:rPr lang="en-US" dirty="0" smtClean="0"/>
              <a:t>.</a:t>
            </a:r>
          </a:p>
          <a:p>
            <a:endParaRPr lang="en-US" dirty="0"/>
          </a:p>
          <a:p>
            <a:r>
              <a:rPr lang="en-US" dirty="0"/>
              <a:t>Consider the following three sentences below</a:t>
            </a:r>
            <a:r>
              <a:rPr lang="en-US" dirty="0" smtClean="0"/>
              <a:t>:</a:t>
            </a:r>
            <a:endParaRPr lang="en-US" dirty="0"/>
          </a:p>
          <a:p>
            <a:pPr marL="342900" indent="-342900">
              <a:buFont typeface="+mj-lt"/>
              <a:buAutoNum type="arabicPeriod"/>
            </a:pPr>
            <a:r>
              <a:rPr lang="en-US" dirty="0"/>
              <a:t>Tony drove home after playing football in front of his friend’s house for three hours</a:t>
            </a:r>
            <a:r>
              <a:rPr lang="en-US" dirty="0" smtClean="0"/>
              <a:t>.</a:t>
            </a:r>
            <a:endParaRPr lang="en-US" dirty="0"/>
          </a:p>
          <a:p>
            <a:pPr marL="342900" indent="-342900">
              <a:buFont typeface="+mj-lt"/>
              <a:buAutoNum type="arabicPeriod"/>
            </a:pPr>
            <a:r>
              <a:rPr lang="en-US" dirty="0"/>
              <a:t>In the milky way galaxy, there are eight planets, and Earth is neither the smallest nor the largest</a:t>
            </a:r>
            <a:r>
              <a:rPr lang="en-US" dirty="0" smtClean="0"/>
              <a:t>.</a:t>
            </a:r>
            <a:endParaRPr lang="en-US" dirty="0"/>
          </a:p>
          <a:p>
            <a:pPr marL="342900" indent="-342900">
              <a:buFont typeface="+mj-lt"/>
              <a:buAutoNum type="arabicPeriod"/>
            </a:pPr>
            <a:r>
              <a:rPr lang="en-US" dirty="0"/>
              <a:t>Once home, Tony ate the remaining food he left in the Fridge and fell asleep on the floor</a:t>
            </a:r>
            <a:r>
              <a:rPr lang="en-US" dirty="0" smtClean="0"/>
              <a:t>.</a:t>
            </a:r>
          </a:p>
          <a:p>
            <a:endParaRPr lang="en-US" dirty="0"/>
          </a:p>
          <a:p>
            <a:pPr marL="285750" indent="-285750">
              <a:buFont typeface="Arial" panose="020B0604020202020204" pitchFamily="34" charset="0"/>
              <a:buChar char="•"/>
            </a:pPr>
            <a:r>
              <a:rPr lang="en-US" dirty="0"/>
              <a:t>Which of the sentences would you say followed the other logically? 2 after 1? Probably not. These are the questions that BERT is supposed to answer</a:t>
            </a:r>
            <a:r>
              <a:rPr lang="en-US" dirty="0" smtClean="0"/>
              <a:t>.</a:t>
            </a:r>
            <a:endParaRPr lang="en-US" dirty="0"/>
          </a:p>
          <a:p>
            <a:pPr marL="285750" indent="-285750">
              <a:buFont typeface="Arial" panose="020B0604020202020204" pitchFamily="34" charset="0"/>
              <a:buChar char="•"/>
            </a:pPr>
            <a:r>
              <a:rPr lang="en-US" dirty="0"/>
              <a:t>Sentence 3 comes after 1 because of the contextual follow-up in both sentences. Secondly, an easy takeaway is that both sentences contain “Tony”.</a:t>
            </a:r>
          </a:p>
        </p:txBody>
      </p:sp>
    </p:spTree>
    <p:extLst>
      <p:ext uri="{BB962C8B-B14F-4D97-AF65-F5344CB8AC3E}">
        <p14:creationId xmlns:p14="http://schemas.microsoft.com/office/powerpoint/2010/main" val="8031967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a:solidFill>
                  <a:srgbClr val="7030A0"/>
                </a:solidFill>
              </a:rPr>
              <a:t>What is BERT used for?</a:t>
            </a:r>
            <a:endParaRPr lang="en-US" dirty="0">
              <a:solidFill>
                <a:srgbClr val="7030A0"/>
              </a:solidFill>
            </a:endParaRPr>
          </a:p>
        </p:txBody>
      </p:sp>
      <p:sp>
        <p:nvSpPr>
          <p:cNvPr id="6" name="TextBox 5"/>
          <p:cNvSpPr txBox="1"/>
          <p:nvPr/>
        </p:nvSpPr>
        <p:spPr>
          <a:xfrm>
            <a:off x="1293876" y="1874520"/>
            <a:ext cx="5641467" cy="1754326"/>
          </a:xfrm>
          <a:prstGeom prst="rect">
            <a:avLst/>
          </a:prstGeom>
          <a:noFill/>
        </p:spPr>
        <p:txBody>
          <a:bodyPr wrap="square" rtlCol="0">
            <a:spAutoFit/>
          </a:bodyPr>
          <a:lstStyle/>
          <a:p>
            <a:r>
              <a:rPr lang="en-US" dirty="0"/>
              <a:t>Sequence-to-sequence language generation tasks such as</a:t>
            </a:r>
            <a:r>
              <a:rPr lang="en-US" dirty="0" smtClean="0"/>
              <a:t>:</a:t>
            </a:r>
          </a:p>
          <a:p>
            <a:endParaRPr lang="en-US" dirty="0"/>
          </a:p>
          <a:p>
            <a:pPr marL="285750" indent="-285750">
              <a:buFont typeface="Arial" panose="020B0604020202020204" pitchFamily="34" charset="0"/>
              <a:buChar char="•"/>
            </a:pPr>
            <a:r>
              <a:rPr lang="en-US" dirty="0"/>
              <a:t>Question answering.</a:t>
            </a:r>
          </a:p>
          <a:p>
            <a:pPr marL="285750" indent="-285750">
              <a:buFont typeface="Arial" panose="020B0604020202020204" pitchFamily="34" charset="0"/>
              <a:buChar char="•"/>
            </a:pPr>
            <a:r>
              <a:rPr lang="en-US" dirty="0"/>
              <a:t>Abstract summarization.</a:t>
            </a:r>
          </a:p>
          <a:p>
            <a:pPr marL="285750" indent="-285750">
              <a:buFont typeface="Arial" panose="020B0604020202020204" pitchFamily="34" charset="0"/>
              <a:buChar char="•"/>
            </a:pPr>
            <a:r>
              <a:rPr lang="en-US" dirty="0"/>
              <a:t>Sentence prediction.</a:t>
            </a:r>
          </a:p>
          <a:p>
            <a:pPr marL="285750" indent="-285750">
              <a:buFont typeface="Arial" panose="020B0604020202020204" pitchFamily="34" charset="0"/>
              <a:buChar char="•"/>
            </a:pPr>
            <a:r>
              <a:rPr lang="en-US" dirty="0"/>
              <a:t>Conversational response generation.</a:t>
            </a:r>
          </a:p>
        </p:txBody>
      </p:sp>
      <p:pic>
        <p:nvPicPr>
          <p:cNvPr id="5" name="Picture 4"/>
          <p:cNvPicPr>
            <a:picLocks noChangeAspect="1"/>
          </p:cNvPicPr>
          <p:nvPr/>
        </p:nvPicPr>
        <p:blipFill>
          <a:blip r:embed="rId2"/>
          <a:stretch>
            <a:fillRect/>
          </a:stretch>
        </p:blipFill>
        <p:spPr>
          <a:xfrm>
            <a:off x="6935343" y="2261144"/>
            <a:ext cx="4220337" cy="2735404"/>
          </a:xfrm>
          <a:prstGeom prst="rect">
            <a:avLst/>
          </a:prstGeom>
        </p:spPr>
      </p:pic>
      <p:sp>
        <p:nvSpPr>
          <p:cNvPr id="7" name="TextBox 6"/>
          <p:cNvSpPr txBox="1"/>
          <p:nvPr/>
        </p:nvSpPr>
        <p:spPr>
          <a:xfrm>
            <a:off x="1293876" y="3782568"/>
            <a:ext cx="5641467" cy="1477328"/>
          </a:xfrm>
          <a:prstGeom prst="rect">
            <a:avLst/>
          </a:prstGeom>
          <a:noFill/>
        </p:spPr>
        <p:txBody>
          <a:bodyPr wrap="square" rtlCol="0">
            <a:spAutoFit/>
          </a:bodyPr>
          <a:lstStyle/>
          <a:p>
            <a:r>
              <a:rPr lang="en-US" dirty="0"/>
              <a:t>NLU tasks such as</a:t>
            </a:r>
            <a:r>
              <a:rPr lang="en-US" dirty="0" smtClean="0"/>
              <a:t>:</a:t>
            </a:r>
          </a:p>
          <a:p>
            <a:endParaRPr lang="en-US" dirty="0"/>
          </a:p>
          <a:p>
            <a:pPr marL="285750" indent="-285750">
              <a:buFont typeface="Arial" panose="020B0604020202020204" pitchFamily="34" charset="0"/>
              <a:buChar char="•"/>
            </a:pPr>
            <a:r>
              <a:rPr lang="en-US" dirty="0"/>
              <a:t>Polysemy and coreference resolution</a:t>
            </a:r>
            <a:r>
              <a:rPr lang="en-US" dirty="0" smtClean="0"/>
              <a:t>.</a:t>
            </a:r>
          </a:p>
          <a:p>
            <a:pPr marL="285750" indent="-285750">
              <a:buFont typeface="Arial" panose="020B0604020202020204" pitchFamily="34" charset="0"/>
              <a:buChar char="•"/>
            </a:pPr>
            <a:r>
              <a:rPr lang="en-US" dirty="0"/>
              <a:t>Word sense disambiguation</a:t>
            </a:r>
            <a:r>
              <a:rPr lang="en-US" dirty="0" smtClean="0"/>
              <a:t>.</a:t>
            </a:r>
          </a:p>
          <a:p>
            <a:pPr marL="285750" indent="-285750">
              <a:buFont typeface="Arial" panose="020B0604020202020204" pitchFamily="34" charset="0"/>
              <a:buChar char="•"/>
            </a:pPr>
            <a:r>
              <a:rPr lang="en-US" dirty="0" smtClean="0"/>
              <a:t>Sentiment </a:t>
            </a:r>
            <a:r>
              <a:rPr lang="en-US" dirty="0"/>
              <a:t>classification</a:t>
            </a:r>
          </a:p>
        </p:txBody>
      </p:sp>
    </p:spTree>
    <p:extLst>
      <p:ext uri="{BB962C8B-B14F-4D97-AF65-F5344CB8AC3E}">
        <p14:creationId xmlns:p14="http://schemas.microsoft.com/office/powerpoint/2010/main" val="22018907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a:solidFill>
                  <a:srgbClr val="7030A0"/>
                </a:solidFill>
              </a:rPr>
              <a:t>Polysemy and coreference </a:t>
            </a:r>
            <a:r>
              <a:rPr lang="en-US" dirty="0" smtClean="0">
                <a:solidFill>
                  <a:srgbClr val="7030A0"/>
                </a:solidFill>
              </a:rPr>
              <a:t>resolution</a:t>
            </a:r>
            <a:endParaRPr lang="en-US" dirty="0">
              <a:solidFill>
                <a:srgbClr val="7030A0"/>
              </a:solidFill>
            </a:endParaRPr>
          </a:p>
        </p:txBody>
      </p:sp>
      <p:pic>
        <p:nvPicPr>
          <p:cNvPr id="3" name="Picture 2"/>
          <p:cNvPicPr>
            <a:picLocks noChangeAspect="1"/>
          </p:cNvPicPr>
          <p:nvPr/>
        </p:nvPicPr>
        <p:blipFill>
          <a:blip r:embed="rId2"/>
          <a:stretch>
            <a:fillRect/>
          </a:stretch>
        </p:blipFill>
        <p:spPr>
          <a:xfrm>
            <a:off x="2700280" y="1813903"/>
            <a:ext cx="6654032" cy="3202133"/>
          </a:xfrm>
          <a:prstGeom prst="rect">
            <a:avLst/>
          </a:prstGeom>
        </p:spPr>
      </p:pic>
      <p:pic>
        <p:nvPicPr>
          <p:cNvPr id="4" name="Picture 3"/>
          <p:cNvPicPr>
            <a:picLocks noChangeAspect="1"/>
          </p:cNvPicPr>
          <p:nvPr/>
        </p:nvPicPr>
        <p:blipFill>
          <a:blip r:embed="rId3"/>
          <a:stretch>
            <a:fillRect/>
          </a:stretch>
        </p:blipFill>
        <p:spPr>
          <a:xfrm>
            <a:off x="2010794" y="5093209"/>
            <a:ext cx="8033004" cy="1031690"/>
          </a:xfrm>
          <a:prstGeom prst="rect">
            <a:avLst/>
          </a:prstGeom>
        </p:spPr>
      </p:pic>
    </p:spTree>
    <p:extLst>
      <p:ext uri="{BB962C8B-B14F-4D97-AF65-F5344CB8AC3E}">
        <p14:creationId xmlns:p14="http://schemas.microsoft.com/office/powerpoint/2010/main" val="26032578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a:solidFill>
                  <a:srgbClr val="7030A0"/>
                </a:solidFill>
              </a:rPr>
              <a:t>Word sense </a:t>
            </a:r>
            <a:r>
              <a:rPr lang="en-US" dirty="0" smtClean="0">
                <a:solidFill>
                  <a:srgbClr val="7030A0"/>
                </a:solidFill>
              </a:rPr>
              <a:t>disambiguation</a:t>
            </a:r>
            <a:endParaRPr lang="en-US" dirty="0">
              <a:solidFill>
                <a:srgbClr val="7030A0"/>
              </a:solidFill>
            </a:endParaRPr>
          </a:p>
        </p:txBody>
      </p:sp>
      <p:pic>
        <p:nvPicPr>
          <p:cNvPr id="5" name="Picture 4"/>
          <p:cNvPicPr>
            <a:picLocks noChangeAspect="1"/>
          </p:cNvPicPr>
          <p:nvPr/>
        </p:nvPicPr>
        <p:blipFill>
          <a:blip r:embed="rId2"/>
          <a:stretch>
            <a:fillRect/>
          </a:stretch>
        </p:blipFill>
        <p:spPr>
          <a:xfrm>
            <a:off x="2066925" y="2057400"/>
            <a:ext cx="8058150" cy="2743200"/>
          </a:xfrm>
          <a:prstGeom prst="rect">
            <a:avLst/>
          </a:prstGeom>
        </p:spPr>
      </p:pic>
    </p:spTree>
    <p:extLst>
      <p:ext uri="{BB962C8B-B14F-4D97-AF65-F5344CB8AC3E}">
        <p14:creationId xmlns:p14="http://schemas.microsoft.com/office/powerpoint/2010/main" val="22753733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a:solidFill>
                  <a:srgbClr val="7030A0"/>
                </a:solidFill>
              </a:rPr>
              <a:t>Word sense disambiguation</a:t>
            </a:r>
          </a:p>
        </p:txBody>
      </p:sp>
      <p:pic>
        <p:nvPicPr>
          <p:cNvPr id="3" name="Picture 2"/>
          <p:cNvPicPr>
            <a:picLocks noChangeAspect="1"/>
          </p:cNvPicPr>
          <p:nvPr/>
        </p:nvPicPr>
        <p:blipFill>
          <a:blip r:embed="rId2"/>
          <a:stretch>
            <a:fillRect/>
          </a:stretch>
        </p:blipFill>
        <p:spPr>
          <a:xfrm>
            <a:off x="1987867" y="1851660"/>
            <a:ext cx="8277225" cy="4343400"/>
          </a:xfrm>
          <a:prstGeom prst="rect">
            <a:avLst/>
          </a:prstGeom>
        </p:spPr>
      </p:pic>
    </p:spTree>
    <p:extLst>
      <p:ext uri="{BB962C8B-B14F-4D97-AF65-F5344CB8AC3E}">
        <p14:creationId xmlns:p14="http://schemas.microsoft.com/office/powerpoint/2010/main" val="15949688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a:solidFill>
                  <a:srgbClr val="7030A0"/>
                </a:solidFill>
              </a:rPr>
              <a:t>Word sense disambiguation</a:t>
            </a:r>
          </a:p>
        </p:txBody>
      </p:sp>
      <p:sp>
        <p:nvSpPr>
          <p:cNvPr id="4" name="Rectangle 3"/>
          <p:cNvSpPr/>
          <p:nvPr/>
        </p:nvSpPr>
        <p:spPr>
          <a:xfrm>
            <a:off x="3048000" y="2136339"/>
            <a:ext cx="6096000" cy="2862322"/>
          </a:xfrm>
          <a:prstGeom prst="rect">
            <a:avLst/>
          </a:prstGeom>
        </p:spPr>
        <p:txBody>
          <a:bodyPr>
            <a:spAutoFit/>
          </a:bodyPr>
          <a:lstStyle/>
          <a:p>
            <a:r>
              <a:rPr lang="en-US" dirty="0">
                <a:solidFill>
                  <a:srgbClr val="242424"/>
                </a:solidFill>
                <a:latin typeface="source-serif-pro"/>
              </a:rPr>
              <a:t>Clearly the word </a:t>
            </a:r>
            <a:r>
              <a:rPr lang="en-US" dirty="0" smtClean="0">
                <a:solidFill>
                  <a:srgbClr val="242424"/>
                </a:solidFill>
                <a:latin typeface="source-serif-pro"/>
              </a:rPr>
              <a:t>bank </a:t>
            </a:r>
            <a:r>
              <a:rPr lang="en-US" dirty="0">
                <a:solidFill>
                  <a:srgbClr val="242424"/>
                </a:solidFill>
                <a:latin typeface="source-serif-pro"/>
              </a:rPr>
              <a:t>in sentence S1 refers to a sloping land near a water body and </a:t>
            </a:r>
            <a:r>
              <a:rPr lang="en-US" dirty="0" smtClean="0">
                <a:solidFill>
                  <a:srgbClr val="242424"/>
                </a:solidFill>
                <a:latin typeface="source-serif-pro"/>
              </a:rPr>
              <a:t>bank </a:t>
            </a:r>
            <a:r>
              <a:rPr lang="en-US" dirty="0">
                <a:solidFill>
                  <a:srgbClr val="242424"/>
                </a:solidFill>
                <a:latin typeface="source-serif-pro"/>
              </a:rPr>
              <a:t>in S2 refers to a financial institution. This is an example of lexical ambiguity that arises in linguistics due to different interpretations of meanings of a word. While this task of disambiguation of a </a:t>
            </a:r>
            <a:r>
              <a:rPr lang="en-US" dirty="0" err="1">
                <a:solidFill>
                  <a:srgbClr val="242424"/>
                </a:solidFill>
                <a:latin typeface="source-serif-pro"/>
              </a:rPr>
              <a:t>polysemous</a:t>
            </a:r>
            <a:r>
              <a:rPr lang="en-US" dirty="0">
                <a:solidFill>
                  <a:srgbClr val="242424"/>
                </a:solidFill>
                <a:latin typeface="source-serif-pro"/>
              </a:rPr>
              <a:t> word seems pretty obvious for humans, it turns out that it is not so for machines and algorithms. In NLP, we formally call this a problem of Word Sense Disambiguation (WSD</a:t>
            </a:r>
            <a:r>
              <a:rPr lang="en-US" dirty="0" smtClean="0">
                <a:solidFill>
                  <a:srgbClr val="242424"/>
                </a:solidFill>
                <a:latin typeface="source-serif-pro"/>
              </a:rPr>
              <a:t>) and BERT addresses this issues well.</a:t>
            </a:r>
            <a:endParaRPr lang="en-US" dirty="0"/>
          </a:p>
        </p:txBody>
      </p:sp>
    </p:spTree>
    <p:extLst>
      <p:ext uri="{BB962C8B-B14F-4D97-AF65-F5344CB8AC3E}">
        <p14:creationId xmlns:p14="http://schemas.microsoft.com/office/powerpoint/2010/main" val="31610962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3600" dirty="0">
                <a:solidFill>
                  <a:srgbClr val="7030A0"/>
                </a:solidFill>
              </a:rPr>
              <a:t>BERT vs. generative pre-trained transformers (GPT)</a:t>
            </a:r>
          </a:p>
        </p:txBody>
      </p:sp>
      <p:sp>
        <p:nvSpPr>
          <p:cNvPr id="5" name="TextBox 4"/>
          <p:cNvSpPr txBox="1"/>
          <p:nvPr/>
        </p:nvSpPr>
        <p:spPr>
          <a:xfrm>
            <a:off x="1293876" y="1874520"/>
            <a:ext cx="975207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While BERT and GPT models are among the best language models, they exist for different reasons. The initial GPT-3 model, along with </a:t>
            </a:r>
            <a:r>
              <a:rPr lang="en-US" dirty="0" err="1"/>
              <a:t>OpenAI's</a:t>
            </a:r>
            <a:r>
              <a:rPr lang="en-US" dirty="0"/>
              <a:t> subsequent more advanced GPT models, are also language models trained on massive data sets. While they share this in common with BERT, BERT differs in multiple ways.</a:t>
            </a:r>
          </a:p>
        </p:txBody>
      </p:sp>
    </p:spTree>
    <p:extLst>
      <p:ext uri="{BB962C8B-B14F-4D97-AF65-F5344CB8AC3E}">
        <p14:creationId xmlns:p14="http://schemas.microsoft.com/office/powerpoint/2010/main" val="19181114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4000" dirty="0">
                <a:solidFill>
                  <a:srgbClr val="7030A0"/>
                </a:solidFill>
              </a:rPr>
              <a:t>BERT</a:t>
            </a:r>
          </a:p>
        </p:txBody>
      </p:sp>
      <p:sp>
        <p:nvSpPr>
          <p:cNvPr id="5" name="TextBox 4"/>
          <p:cNvSpPr txBox="1"/>
          <p:nvPr/>
        </p:nvSpPr>
        <p:spPr>
          <a:xfrm>
            <a:off x="1293876" y="1874520"/>
            <a:ext cx="9752076" cy="1477328"/>
          </a:xfrm>
          <a:prstGeom prst="rect">
            <a:avLst/>
          </a:prstGeom>
          <a:noFill/>
        </p:spPr>
        <p:txBody>
          <a:bodyPr wrap="square" rtlCol="0">
            <a:spAutoFit/>
          </a:bodyPr>
          <a:lstStyle/>
          <a:p>
            <a:pPr marL="285750" indent="-285750">
              <a:buFont typeface="Arial" panose="020B0604020202020204" pitchFamily="34" charset="0"/>
              <a:buChar char="•"/>
            </a:pPr>
            <a:r>
              <a:rPr lang="en-US" dirty="0"/>
              <a:t>Google developed BERT to serve as a bidirectional transformer model that examines words within text by considering both left-to-right and right-to-left contexts. It helps computer systems understand text as opposed to creating text, which GPT models are made to do. BERT excels at NLU tasks as well as performing sentiment analysis. It's ideal for Google searches and customer feedback.</a:t>
            </a:r>
          </a:p>
        </p:txBody>
      </p:sp>
    </p:spTree>
    <p:extLst>
      <p:ext uri="{BB962C8B-B14F-4D97-AF65-F5344CB8AC3E}">
        <p14:creationId xmlns:p14="http://schemas.microsoft.com/office/powerpoint/2010/main" val="14325476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a:solidFill>
                  <a:srgbClr val="7030A0"/>
                </a:solidFill>
              </a:rPr>
              <a:t>What is </a:t>
            </a:r>
            <a:r>
              <a:rPr lang="en-US" b="1" dirty="0">
                <a:solidFill>
                  <a:srgbClr val="7030A0"/>
                </a:solidFill>
              </a:rPr>
              <a:t>BERT</a:t>
            </a:r>
            <a:r>
              <a:rPr lang="en-US" dirty="0">
                <a:solidFill>
                  <a:srgbClr val="7030A0"/>
                </a:solidFill>
              </a:rPr>
              <a:t>?</a:t>
            </a:r>
            <a:endParaRPr lang="en-US" dirty="0">
              <a:solidFill>
                <a:srgbClr val="7030A0"/>
              </a:solidFill>
            </a:endParaRPr>
          </a:p>
        </p:txBody>
      </p:sp>
      <p:sp>
        <p:nvSpPr>
          <p:cNvPr id="5" name="TextBox 4"/>
          <p:cNvSpPr txBox="1"/>
          <p:nvPr/>
        </p:nvSpPr>
        <p:spPr>
          <a:xfrm>
            <a:off x="1586484" y="1911096"/>
            <a:ext cx="9079992" cy="2585323"/>
          </a:xfrm>
          <a:prstGeom prst="rect">
            <a:avLst/>
          </a:prstGeom>
          <a:noFill/>
        </p:spPr>
        <p:txBody>
          <a:bodyPr wrap="square" rtlCol="0">
            <a:spAutoFit/>
          </a:bodyPr>
          <a:lstStyle/>
          <a:p>
            <a:pPr marL="285750" indent="-285750">
              <a:buFont typeface="Arial" panose="020B0604020202020204" pitchFamily="34" charset="0"/>
              <a:buChar char="•"/>
            </a:pPr>
            <a:r>
              <a:rPr lang="en-US" dirty="0"/>
              <a:t>BERT language model is an open source machine learning framework for natural language processing (NLP). BERT is designed to help computers understand the meaning of ambiguous language in text by using surrounding text to establish context. The BERT framework was pretrained using text from Wikipedia and can be fine-tuned with question-and-answer data sets</a:t>
            </a:r>
            <a:r>
              <a:rPr lang="en-US" dirty="0" smtClean="0"/>
              <a:t>.</a:t>
            </a:r>
          </a:p>
          <a:p>
            <a:pPr marL="285750" indent="-285750">
              <a:buFont typeface="Arial" panose="020B0604020202020204" pitchFamily="34" charset="0"/>
              <a:buChar char="•"/>
            </a:pPr>
            <a:r>
              <a:rPr lang="en-US" dirty="0" smtClean="0"/>
              <a:t>BERT</a:t>
            </a:r>
            <a:r>
              <a:rPr lang="en-US" dirty="0"/>
              <a:t>, which stands for Bidirectional Encoder Representations from Transformers, is based on transformers, a deep learning model in which every output element is connected to every input element, and the weightings between them are dynamically calculated based upon their connection.</a:t>
            </a:r>
          </a:p>
        </p:txBody>
      </p:sp>
    </p:spTree>
    <p:extLst>
      <p:ext uri="{BB962C8B-B14F-4D97-AF65-F5344CB8AC3E}">
        <p14:creationId xmlns:p14="http://schemas.microsoft.com/office/powerpoint/2010/main" val="32197582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4000" dirty="0">
                <a:solidFill>
                  <a:srgbClr val="7030A0"/>
                </a:solidFill>
              </a:rPr>
              <a:t>GPT</a:t>
            </a:r>
          </a:p>
        </p:txBody>
      </p:sp>
      <p:sp>
        <p:nvSpPr>
          <p:cNvPr id="5" name="TextBox 4"/>
          <p:cNvSpPr txBox="1"/>
          <p:nvPr/>
        </p:nvSpPr>
        <p:spPr>
          <a:xfrm>
            <a:off x="1293876" y="1874520"/>
            <a:ext cx="9752076" cy="923330"/>
          </a:xfrm>
          <a:prstGeom prst="rect">
            <a:avLst/>
          </a:prstGeom>
          <a:noFill/>
        </p:spPr>
        <p:txBody>
          <a:bodyPr wrap="square" rtlCol="0">
            <a:spAutoFit/>
          </a:bodyPr>
          <a:lstStyle/>
          <a:p>
            <a:pPr marL="285750" indent="-285750">
              <a:buFont typeface="Arial" panose="020B0604020202020204" pitchFamily="34" charset="0"/>
              <a:buChar char="•"/>
            </a:pPr>
            <a:r>
              <a:rPr lang="en-US" dirty="0"/>
              <a:t>GPT models differ from BERT in both their objectives and their use cases. GPT models are forms of generative AI that generate original text and other forms of content. They're also well-suited for summarizing long pieces of text and text that's hard to interpret.</a:t>
            </a:r>
          </a:p>
        </p:txBody>
      </p:sp>
    </p:spTree>
    <p:extLst>
      <p:ext uri="{BB962C8B-B14F-4D97-AF65-F5344CB8AC3E}">
        <p14:creationId xmlns:p14="http://schemas.microsoft.com/office/powerpoint/2010/main" val="5570774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70432" y="2947507"/>
            <a:ext cx="10058400" cy="810677"/>
          </a:xfrm>
        </p:spPr>
        <p:txBody>
          <a:bodyPr/>
          <a:lstStyle/>
          <a:p>
            <a:pPr algn="ctr"/>
            <a:r>
              <a:rPr lang="en-US" dirty="0" smtClean="0">
                <a:latin typeface="Blackadder ITC" panose="04020505051007020D02" pitchFamily="82" charset="0"/>
              </a:rPr>
              <a:t>Thank You!!!</a:t>
            </a:r>
            <a:endParaRPr lang="en-US" dirty="0">
              <a:latin typeface="Blackadder ITC" panose="04020505051007020D02" pitchFamily="82" charset="0"/>
            </a:endParaRPr>
          </a:p>
        </p:txBody>
      </p:sp>
    </p:spTree>
    <p:extLst>
      <p:ext uri="{BB962C8B-B14F-4D97-AF65-F5344CB8AC3E}">
        <p14:creationId xmlns:p14="http://schemas.microsoft.com/office/powerpoint/2010/main" val="10209199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a:solidFill>
                  <a:srgbClr val="7030A0"/>
                </a:solidFill>
              </a:rPr>
              <a:t>Background and history of BERT</a:t>
            </a:r>
            <a:endParaRPr lang="en-US" dirty="0">
              <a:solidFill>
                <a:srgbClr val="7030A0"/>
              </a:solidFill>
            </a:endParaRPr>
          </a:p>
        </p:txBody>
      </p:sp>
      <p:sp>
        <p:nvSpPr>
          <p:cNvPr id="5" name="TextBox 4"/>
          <p:cNvSpPr txBox="1"/>
          <p:nvPr/>
        </p:nvSpPr>
        <p:spPr>
          <a:xfrm>
            <a:off x="1586484" y="1911096"/>
            <a:ext cx="9079992" cy="2862322"/>
          </a:xfrm>
          <a:prstGeom prst="rect">
            <a:avLst/>
          </a:prstGeom>
          <a:noFill/>
        </p:spPr>
        <p:txBody>
          <a:bodyPr wrap="square" rtlCol="0">
            <a:spAutoFit/>
          </a:bodyPr>
          <a:lstStyle/>
          <a:p>
            <a:pPr marL="285750" indent="-285750">
              <a:buFont typeface="Arial" panose="020B0604020202020204" pitchFamily="34" charset="0"/>
              <a:buChar char="•"/>
            </a:pPr>
            <a:r>
              <a:rPr lang="en-US" dirty="0"/>
              <a:t>Google first introduced the transformer model in 2017. At that time, language models primarily used recurrent neural networks (RNN) and convolutional neural networks (CNN) to handle NLP tasks</a:t>
            </a:r>
            <a:r>
              <a:rPr lang="en-US" dirty="0" smtClean="0"/>
              <a:t>.</a:t>
            </a:r>
          </a:p>
          <a:p>
            <a:pPr marL="285750" indent="-285750">
              <a:buFont typeface="Arial" panose="020B0604020202020204" pitchFamily="34" charset="0"/>
              <a:buChar char="•"/>
            </a:pPr>
            <a:r>
              <a:rPr lang="en-US" dirty="0"/>
              <a:t>CNNs and RNNs are competent models, however, they require sequences of data to be processed in a fixed order. Transformer models are considered a significant improvement because they don't require data sequences to be processed in any fixed order</a:t>
            </a:r>
            <a:r>
              <a:rPr lang="en-US" dirty="0" smtClean="0"/>
              <a:t>.</a:t>
            </a:r>
          </a:p>
          <a:p>
            <a:pPr marL="285750" indent="-285750">
              <a:buFont typeface="Arial" panose="020B0604020202020204" pitchFamily="34" charset="0"/>
              <a:buChar char="•"/>
            </a:pPr>
            <a:r>
              <a:rPr lang="en-US" dirty="0"/>
              <a:t>Because transformers can process data in any order, they enable training on larger amounts of data than was possible before their existence. This facilitated the creation of pretrained models like BERT, which was trained on massive amounts of language data prior to its release.</a:t>
            </a:r>
          </a:p>
        </p:txBody>
      </p:sp>
    </p:spTree>
    <p:extLst>
      <p:ext uri="{BB962C8B-B14F-4D97-AF65-F5344CB8AC3E}">
        <p14:creationId xmlns:p14="http://schemas.microsoft.com/office/powerpoint/2010/main" val="21540506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a:solidFill>
                  <a:srgbClr val="7030A0"/>
                </a:solidFill>
              </a:rPr>
              <a:t>How BERT works</a:t>
            </a:r>
            <a:endParaRPr lang="en-US" dirty="0">
              <a:solidFill>
                <a:srgbClr val="7030A0"/>
              </a:solidFill>
            </a:endParaRPr>
          </a:p>
        </p:txBody>
      </p:sp>
      <p:sp>
        <p:nvSpPr>
          <p:cNvPr id="5" name="TextBox 4"/>
          <p:cNvSpPr txBox="1"/>
          <p:nvPr/>
        </p:nvSpPr>
        <p:spPr>
          <a:xfrm>
            <a:off x="1586484" y="1911096"/>
            <a:ext cx="9079992"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BERT was </a:t>
            </a:r>
            <a:r>
              <a:rPr lang="en-US" dirty="0"/>
              <a:t>pretrained using only a collection of unlabeled, plain text, namely the entirety of English Wikipedia and the Brown Corpus. It continues to learn through unsupervised learning from unlabeled text and improves even as it's being used in practical applications such as Google search</a:t>
            </a:r>
            <a:r>
              <a:rPr lang="en-US" dirty="0" smtClean="0"/>
              <a:t>.</a:t>
            </a:r>
          </a:p>
          <a:p>
            <a:pPr marL="285750" indent="-285750">
              <a:buFont typeface="Arial" panose="020B0604020202020204" pitchFamily="34" charset="0"/>
              <a:buChar char="•"/>
            </a:pPr>
            <a:r>
              <a:rPr lang="en-US" dirty="0"/>
              <a:t>BERT's </a:t>
            </a:r>
            <a:r>
              <a:rPr lang="en-US" dirty="0" err="1"/>
              <a:t>pretraining</a:t>
            </a:r>
            <a:r>
              <a:rPr lang="en-US" dirty="0"/>
              <a:t> serves as a base layer of knowledge from which it can build its responses. From there, BERT can adapt to the ever-growing body of searchable content and queries, and it can be fine-tuned to a user's specifications. This process is known as transfer learning.</a:t>
            </a:r>
          </a:p>
        </p:txBody>
      </p:sp>
    </p:spTree>
    <p:extLst>
      <p:ext uri="{BB962C8B-B14F-4D97-AF65-F5344CB8AC3E}">
        <p14:creationId xmlns:p14="http://schemas.microsoft.com/office/powerpoint/2010/main" val="21415108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smtClean="0">
                <a:solidFill>
                  <a:srgbClr val="7030A0"/>
                </a:solidFill>
              </a:rPr>
              <a:t>Components leading to BERT Creation</a:t>
            </a:r>
            <a:endParaRPr lang="en-US" dirty="0">
              <a:solidFill>
                <a:srgbClr val="7030A0"/>
              </a:solidFill>
            </a:endParaRPr>
          </a:p>
        </p:txBody>
      </p:sp>
      <p:sp>
        <p:nvSpPr>
          <p:cNvPr id="5" name="TextBox 4"/>
          <p:cNvSpPr txBox="1"/>
          <p:nvPr/>
        </p:nvSpPr>
        <p:spPr>
          <a:xfrm>
            <a:off x="1586484" y="1911096"/>
            <a:ext cx="9079992" cy="230832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b="1" dirty="0" smtClean="0">
                <a:solidFill>
                  <a:schemeClr val="accent2">
                    <a:lumMod val="75000"/>
                  </a:schemeClr>
                </a:solidFill>
              </a:rPr>
              <a:t>Transformers</a:t>
            </a:r>
          </a:p>
          <a:p>
            <a:pPr marL="285750" indent="-285750">
              <a:lnSpc>
                <a:spcPct val="200000"/>
              </a:lnSpc>
              <a:buFont typeface="Arial" panose="020B0604020202020204" pitchFamily="34" charset="0"/>
              <a:buChar char="•"/>
            </a:pPr>
            <a:r>
              <a:rPr lang="en-US" b="1" dirty="0">
                <a:solidFill>
                  <a:schemeClr val="accent2">
                    <a:lumMod val="75000"/>
                  </a:schemeClr>
                </a:solidFill>
              </a:rPr>
              <a:t>Masked language </a:t>
            </a:r>
            <a:r>
              <a:rPr lang="en-US" b="1" dirty="0" smtClean="0">
                <a:solidFill>
                  <a:schemeClr val="accent2">
                    <a:lumMod val="75000"/>
                  </a:schemeClr>
                </a:solidFill>
              </a:rPr>
              <a:t>modeling</a:t>
            </a:r>
          </a:p>
          <a:p>
            <a:pPr marL="285750" indent="-285750">
              <a:lnSpc>
                <a:spcPct val="200000"/>
              </a:lnSpc>
              <a:buFont typeface="Arial" panose="020B0604020202020204" pitchFamily="34" charset="0"/>
              <a:buChar char="•"/>
            </a:pPr>
            <a:r>
              <a:rPr lang="en-US" b="1" dirty="0">
                <a:solidFill>
                  <a:schemeClr val="accent2">
                    <a:lumMod val="75000"/>
                  </a:schemeClr>
                </a:solidFill>
              </a:rPr>
              <a:t>Self-attention </a:t>
            </a:r>
            <a:r>
              <a:rPr lang="en-US" b="1" dirty="0" smtClean="0">
                <a:solidFill>
                  <a:schemeClr val="accent2">
                    <a:lumMod val="75000"/>
                  </a:schemeClr>
                </a:solidFill>
              </a:rPr>
              <a:t>mechanisms</a:t>
            </a:r>
          </a:p>
          <a:p>
            <a:pPr marL="285750" indent="-285750">
              <a:lnSpc>
                <a:spcPct val="200000"/>
              </a:lnSpc>
              <a:buFont typeface="Arial" panose="020B0604020202020204" pitchFamily="34" charset="0"/>
              <a:buChar char="•"/>
            </a:pPr>
            <a:r>
              <a:rPr lang="en-US" b="1" dirty="0">
                <a:solidFill>
                  <a:schemeClr val="accent2">
                    <a:lumMod val="75000"/>
                  </a:schemeClr>
                </a:solidFill>
              </a:rPr>
              <a:t>Next sentence prediction</a:t>
            </a:r>
          </a:p>
        </p:txBody>
      </p:sp>
    </p:spTree>
    <p:extLst>
      <p:ext uri="{BB962C8B-B14F-4D97-AF65-F5344CB8AC3E}">
        <p14:creationId xmlns:p14="http://schemas.microsoft.com/office/powerpoint/2010/main" val="1880944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smtClean="0">
                <a:solidFill>
                  <a:srgbClr val="7030A0"/>
                </a:solidFill>
              </a:rPr>
              <a:t>Transformers</a:t>
            </a:r>
            <a:endParaRPr lang="en-US" dirty="0">
              <a:solidFill>
                <a:srgbClr val="7030A0"/>
              </a:solidFill>
            </a:endParaRPr>
          </a:p>
        </p:txBody>
      </p:sp>
      <p:sp>
        <p:nvSpPr>
          <p:cNvPr id="5" name="TextBox 4"/>
          <p:cNvSpPr txBox="1"/>
          <p:nvPr/>
        </p:nvSpPr>
        <p:spPr>
          <a:xfrm>
            <a:off x="1293876" y="1874520"/>
            <a:ext cx="5692140" cy="4247317"/>
          </a:xfrm>
          <a:prstGeom prst="rect">
            <a:avLst/>
          </a:prstGeom>
          <a:noFill/>
        </p:spPr>
        <p:txBody>
          <a:bodyPr wrap="square" rtlCol="0">
            <a:spAutoFit/>
          </a:bodyPr>
          <a:lstStyle/>
          <a:p>
            <a:pPr marL="285750" indent="-285750">
              <a:buFont typeface="Arial" panose="020B0604020202020204" pitchFamily="34" charset="0"/>
              <a:buChar char="•"/>
            </a:pPr>
            <a:r>
              <a:rPr lang="en-US" dirty="0"/>
              <a:t>Google's work on transformers made BERT possible. The transformer is the part of the model that gives BERT its increased capacity for understanding context and ambiguity in language. The transformer processes any given word in relation to all other words in a sentence, rather than processing them one at a time. By looking at all surrounding words, the transformer enables BERT to understand the full context of the word and therefore better understand searcher intent</a:t>
            </a:r>
            <a:r>
              <a:rPr lang="en-US" dirty="0" smtClean="0"/>
              <a:t>.</a:t>
            </a:r>
          </a:p>
          <a:p>
            <a:pPr marL="285750" indent="-285750">
              <a:buFont typeface="Arial" panose="020B0604020202020204" pitchFamily="34" charset="0"/>
              <a:buChar char="•"/>
            </a:pPr>
            <a:r>
              <a:rPr lang="en-US" dirty="0"/>
              <a:t>This is contrasted against the traditional method of language processing, known as word embedding. This approach was used in models such as </a:t>
            </a:r>
            <a:r>
              <a:rPr lang="en-US" dirty="0" err="1"/>
              <a:t>GloVe</a:t>
            </a:r>
            <a:r>
              <a:rPr lang="en-US" dirty="0"/>
              <a:t> and word2vec. It would map every single word to a vector, which represented only one dimension of that word's meaning.</a:t>
            </a:r>
          </a:p>
        </p:txBody>
      </p:sp>
      <p:pic>
        <p:nvPicPr>
          <p:cNvPr id="1026" name="Picture 2" descr="Word embeddings: the (very) basics – Around the wo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6016" y="2112264"/>
            <a:ext cx="4555048" cy="312724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827264" y="5431536"/>
            <a:ext cx="3072384" cy="369332"/>
          </a:xfrm>
          <a:prstGeom prst="rect">
            <a:avLst/>
          </a:prstGeom>
          <a:noFill/>
        </p:spPr>
        <p:txBody>
          <a:bodyPr wrap="square" rtlCol="0">
            <a:spAutoFit/>
          </a:bodyPr>
          <a:lstStyle/>
          <a:p>
            <a:r>
              <a:rPr lang="en-US" dirty="0" smtClean="0"/>
              <a:t>Fig: Word </a:t>
            </a:r>
            <a:r>
              <a:rPr lang="en-US" dirty="0" err="1" smtClean="0"/>
              <a:t>Embeddings</a:t>
            </a:r>
            <a:endParaRPr lang="en-US" dirty="0"/>
          </a:p>
        </p:txBody>
      </p:sp>
    </p:spTree>
    <p:extLst>
      <p:ext uri="{BB962C8B-B14F-4D97-AF65-F5344CB8AC3E}">
        <p14:creationId xmlns:p14="http://schemas.microsoft.com/office/powerpoint/2010/main" val="1106431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a:solidFill>
                  <a:srgbClr val="7030A0"/>
                </a:solidFill>
              </a:rPr>
              <a:t>Masked language modeling</a:t>
            </a:r>
            <a:endParaRPr lang="en-US" dirty="0">
              <a:solidFill>
                <a:srgbClr val="7030A0"/>
              </a:solidFill>
            </a:endParaRPr>
          </a:p>
        </p:txBody>
      </p:sp>
      <p:sp>
        <p:nvSpPr>
          <p:cNvPr id="5" name="TextBox 4"/>
          <p:cNvSpPr txBox="1"/>
          <p:nvPr/>
        </p:nvSpPr>
        <p:spPr>
          <a:xfrm>
            <a:off x="1293876" y="1874520"/>
            <a:ext cx="9752076" cy="2308324"/>
          </a:xfrm>
          <a:prstGeom prst="rect">
            <a:avLst/>
          </a:prstGeom>
          <a:noFill/>
        </p:spPr>
        <p:txBody>
          <a:bodyPr wrap="square" rtlCol="0">
            <a:spAutoFit/>
          </a:bodyPr>
          <a:lstStyle/>
          <a:p>
            <a:pPr marL="285750" indent="-285750">
              <a:buFont typeface="Arial" panose="020B0604020202020204" pitchFamily="34" charset="0"/>
              <a:buChar char="•"/>
            </a:pPr>
            <a:r>
              <a:rPr lang="en-US" dirty="0"/>
              <a:t>Word embedding models require large data sets of structured data. While they are adept at many general NLP tasks, they fail at the context-heavy, predictive nature of question answering because all words are in some sense fixed to a vector or meaning</a:t>
            </a:r>
            <a:r>
              <a:rPr lang="en-US" dirty="0" smtClean="0"/>
              <a:t>.</a:t>
            </a:r>
          </a:p>
          <a:p>
            <a:pPr marL="285750" indent="-285750">
              <a:buFont typeface="Arial" panose="020B0604020202020204" pitchFamily="34" charset="0"/>
              <a:buChar char="•"/>
            </a:pPr>
            <a:r>
              <a:rPr lang="en-US" dirty="0"/>
              <a:t>BERT uses an MLM method to keep the word in focus from seeing itself, or having a fixed meaning independent of its context. BERT is forced to identify the masked word based on context alone. In BERT, words are defined by their surroundings, not by a prefixed identity</a:t>
            </a:r>
            <a:r>
              <a:rPr lang="en-US" dirty="0" smtClean="0"/>
              <a:t>. </a:t>
            </a:r>
            <a:r>
              <a:rPr lang="en-US" dirty="0" smtClean="0">
                <a:solidFill>
                  <a:srgbClr val="FF0000"/>
                </a:solidFill>
              </a:rPr>
              <a:t>How?</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442288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a:solidFill>
                  <a:srgbClr val="7030A0"/>
                </a:solidFill>
              </a:rPr>
              <a:t>Masked language modeling</a:t>
            </a:r>
            <a:endParaRPr lang="en-US" dirty="0">
              <a:solidFill>
                <a:srgbClr val="7030A0"/>
              </a:solidFill>
            </a:endParaRPr>
          </a:p>
        </p:txBody>
      </p:sp>
      <p:sp>
        <p:nvSpPr>
          <p:cNvPr id="5" name="TextBox 4"/>
          <p:cNvSpPr txBox="1"/>
          <p:nvPr/>
        </p:nvSpPr>
        <p:spPr>
          <a:xfrm>
            <a:off x="1293876" y="1874520"/>
            <a:ext cx="9752076" cy="3416320"/>
          </a:xfrm>
          <a:prstGeom prst="rect">
            <a:avLst/>
          </a:prstGeom>
          <a:noFill/>
        </p:spPr>
        <p:txBody>
          <a:bodyPr wrap="square" rtlCol="0">
            <a:spAutoFit/>
          </a:bodyPr>
          <a:lstStyle/>
          <a:p>
            <a:pPr marL="285750" indent="-285750">
              <a:buFont typeface="Arial" panose="020B0604020202020204" pitchFamily="34" charset="0"/>
              <a:buChar char="•"/>
            </a:pPr>
            <a:r>
              <a:rPr lang="en-US" dirty="0"/>
              <a:t>Imagine you're playing a guessing game where you have to figure out a missing word in a sentence. BERT, which is a type of language model, plays a similar game. But instead of just guessing, it learns to predict the missing word by looking at the words around it in a sentence.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trick here is that BERT doesn't know the exact word that's missing. It's like trying to solve a puzzle without knowing all the pieces. So, BERT has to pay close attention to the context or the other words in the sentence to make an educated guess about what the missing word could be.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Because of this, BERT doesn't have a fixed idea of what each word means on its own. Instead, it learns the meaning of words based on how they're used in different sentences. This way, each word gets its meaning from the words around it, not from some pre-set definition. This helps BERT understand language in a more flexible and context-dependent way.</a:t>
            </a:r>
          </a:p>
        </p:txBody>
      </p:sp>
    </p:spTree>
    <p:extLst>
      <p:ext uri="{BB962C8B-B14F-4D97-AF65-F5344CB8AC3E}">
        <p14:creationId xmlns:p14="http://schemas.microsoft.com/office/powerpoint/2010/main" val="10405661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a:solidFill>
                  <a:srgbClr val="7030A0"/>
                </a:solidFill>
              </a:rPr>
              <a:t>Self-attention mechanisms</a:t>
            </a:r>
            <a:endParaRPr lang="en-US" dirty="0">
              <a:solidFill>
                <a:srgbClr val="7030A0"/>
              </a:solidFill>
            </a:endParaRPr>
          </a:p>
        </p:txBody>
      </p:sp>
      <p:sp>
        <p:nvSpPr>
          <p:cNvPr id="5" name="TextBox 4"/>
          <p:cNvSpPr txBox="1"/>
          <p:nvPr/>
        </p:nvSpPr>
        <p:spPr>
          <a:xfrm>
            <a:off x="1293876" y="1874520"/>
            <a:ext cx="9752076" cy="2308324"/>
          </a:xfrm>
          <a:prstGeom prst="rect">
            <a:avLst/>
          </a:prstGeom>
          <a:noFill/>
        </p:spPr>
        <p:txBody>
          <a:bodyPr wrap="square" rtlCol="0">
            <a:spAutoFit/>
          </a:bodyPr>
          <a:lstStyle/>
          <a:p>
            <a:pPr marL="285750" indent="-285750">
              <a:buFont typeface="Arial" panose="020B0604020202020204" pitchFamily="34" charset="0"/>
              <a:buChar char="•"/>
            </a:pPr>
            <a:r>
              <a:rPr lang="en-US" dirty="0"/>
              <a:t>BERT also relies on a self-attention mechanism that captures and understands relationships among words in a sentence. The bidirectional transformers at the center of BERT's design make this possible. This is significant because often, a word may change meaning as a sentence develops. Each word added augments the overall meaning of the word the NLP algorithm is focusing on. The more words that are present in each sentence or phrase, the more ambiguous the word in focus becomes. BERT accounts for the augmented meaning by reading </a:t>
            </a:r>
            <a:r>
              <a:rPr lang="en-US" dirty="0" err="1"/>
              <a:t>bidirectionally</a:t>
            </a:r>
            <a:r>
              <a:rPr lang="en-US" dirty="0"/>
              <a:t>, accounting for the effect of all other words in a sentence on the focus word and eliminating the left-to-right momentum that biases words towards a certain meaning as a sentence progresses.</a:t>
            </a:r>
          </a:p>
        </p:txBody>
      </p:sp>
    </p:spTree>
    <p:extLst>
      <p:ext uri="{BB962C8B-B14F-4D97-AF65-F5344CB8AC3E}">
        <p14:creationId xmlns:p14="http://schemas.microsoft.com/office/powerpoint/2010/main" val="332266657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1388</TotalTime>
  <Words>1699</Words>
  <Application>Microsoft Office PowerPoint</Application>
  <PresentationFormat>Widescreen</PresentationFormat>
  <Paragraphs>79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Blackadder ITC</vt:lpstr>
      <vt:lpstr>Calibri</vt:lpstr>
      <vt:lpstr>Calibri Light</vt:lpstr>
      <vt:lpstr>source-serif-pro</vt:lpstr>
      <vt:lpstr>Retrospect</vt:lpstr>
      <vt:lpstr>BERT</vt:lpstr>
      <vt:lpstr>What is BERT?</vt:lpstr>
      <vt:lpstr>Background and history of BERT</vt:lpstr>
      <vt:lpstr>How BERT works</vt:lpstr>
      <vt:lpstr>Components leading to BERT Creation</vt:lpstr>
      <vt:lpstr>Transformers</vt:lpstr>
      <vt:lpstr>Masked language modeling</vt:lpstr>
      <vt:lpstr>Masked language modeling</vt:lpstr>
      <vt:lpstr>Self-attention mechanisms</vt:lpstr>
      <vt:lpstr>Self-attention mechanisms</vt:lpstr>
      <vt:lpstr>Next sentence prediction</vt:lpstr>
      <vt:lpstr>Next sentence prediction</vt:lpstr>
      <vt:lpstr>What is BERT used for?</vt:lpstr>
      <vt:lpstr>Polysemy and coreference resolution</vt:lpstr>
      <vt:lpstr>Word sense disambiguation</vt:lpstr>
      <vt:lpstr>Word sense disambiguation</vt:lpstr>
      <vt:lpstr>Word sense disambiguation</vt:lpstr>
      <vt:lpstr>BERT vs. generative pre-trained transformers (GPT)</vt:lpstr>
      <vt:lpstr>BERT</vt:lpstr>
      <vt:lpstr>GPT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USER</dc:creator>
  <cp:lastModifiedBy>USER</cp:lastModifiedBy>
  <cp:revision>229</cp:revision>
  <dcterms:created xsi:type="dcterms:W3CDTF">2023-12-19T16:17:25Z</dcterms:created>
  <dcterms:modified xsi:type="dcterms:W3CDTF">2024-03-14T14:54:38Z</dcterms:modified>
</cp:coreProperties>
</file>