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81" r:id="rId3"/>
    <p:sldId id="288" r:id="rId4"/>
    <p:sldId id="282" r:id="rId5"/>
    <p:sldId id="283" r:id="rId6"/>
    <p:sldId id="284" r:id="rId7"/>
    <p:sldId id="285" r:id="rId8"/>
    <p:sldId id="286" r:id="rId9"/>
    <p:sldId id="287" r:id="rId10"/>
    <p:sldId id="289" r:id="rId11"/>
    <p:sldId id="290" r:id="rId12"/>
    <p:sldId id="291" r:id="rId13"/>
    <p:sldId id="292" r:id="rId14"/>
    <p:sldId id="293" r:id="rId15"/>
    <p:sldId id="294" r:id="rId16"/>
    <p:sldId id="296" r:id="rId17"/>
    <p:sldId id="297" r:id="rId18"/>
    <p:sldId id="298" r:id="rId19"/>
    <p:sldId id="299" r:id="rId20"/>
    <p:sldId id="300" r:id="rId21"/>
    <p:sldId id="301" r:id="rId22"/>
    <p:sldId id="27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E59"/>
    <a:srgbClr val="FFC0DF"/>
    <a:srgbClr val="0CC0DF"/>
    <a:srgbClr val="9CD957"/>
    <a:srgbClr val="FF57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5/4/2025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5/4/2025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5/4/2025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2CEF3B-A037-46D0-B02C-1428F07E9383}" type="datetimeFigureOut">
              <a:rPr lang="en-US" dirty="0"/>
              <a:t>5/4/2025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5/4/2025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5/4/2025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5/4/2025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5/4/2025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5/4/2025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5/4/2025</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5/4/2025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5/4/2025</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0051" y="2322576"/>
            <a:ext cx="10058400" cy="713232"/>
          </a:xfrm>
        </p:spPr>
        <p:txBody>
          <a:bodyPr>
            <a:noAutofit/>
          </a:bodyPr>
          <a:lstStyle/>
          <a:p>
            <a:pPr algn="ctr"/>
            <a:r>
              <a:rPr lang="en-US" sz="4800">
                <a:solidFill>
                  <a:srgbClr val="7030A0"/>
                </a:solidFill>
              </a:rPr>
              <a:t>Large Language Model</a:t>
            </a:r>
            <a:endParaRPr lang="en-US" sz="3200" dirty="0">
              <a:solidFill>
                <a:srgbClr val="7030A0"/>
              </a:solidFill>
            </a:endParaRPr>
          </a:p>
        </p:txBody>
      </p:sp>
      <p:sp>
        <p:nvSpPr>
          <p:cNvPr id="3" name="Subtitle 2"/>
          <p:cNvSpPr>
            <a:spLocks noGrp="1"/>
          </p:cNvSpPr>
          <p:nvPr>
            <p:ph type="subTitle" idx="1"/>
          </p:nvPr>
        </p:nvSpPr>
        <p:spPr/>
        <p:txBody>
          <a:bodyPr/>
          <a:lstStyle/>
          <a:p>
            <a:r>
              <a:rPr lang="en-US" dirty="0"/>
              <a:t>Instructor name: Shukdev datta</a:t>
            </a:r>
          </a:p>
          <a:p>
            <a:r>
              <a:rPr lang="en-US" dirty="0"/>
              <a:t>Ml developer at innovative skills</a:t>
            </a:r>
          </a:p>
        </p:txBody>
      </p:sp>
    </p:spTree>
    <p:extLst>
      <p:ext uri="{BB962C8B-B14F-4D97-AF65-F5344CB8AC3E}">
        <p14:creationId xmlns:p14="http://schemas.microsoft.com/office/powerpoint/2010/main" val="1777567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67877"/>
          </a:xfrm>
        </p:spPr>
        <p:txBody>
          <a:bodyPr>
            <a:normAutofit/>
          </a:bodyPr>
          <a:lstStyle/>
          <a:p>
            <a:r>
              <a:rPr lang="en-US" sz="4000" dirty="0">
                <a:solidFill>
                  <a:srgbClr val="7030A0"/>
                </a:solidFill>
              </a:rPr>
              <a:t>How a Large Language Model (LLM) Is Built?</a:t>
            </a:r>
          </a:p>
        </p:txBody>
      </p:sp>
      <p:sp>
        <p:nvSpPr>
          <p:cNvPr id="5" name="TextBox 4"/>
          <p:cNvSpPr txBox="1"/>
          <p:nvPr/>
        </p:nvSpPr>
        <p:spPr>
          <a:xfrm>
            <a:off x="1289304" y="1837944"/>
            <a:ext cx="9793224" cy="2800767"/>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A large-scale transformer model known as a “large language model” is typically too massive to run on a single computer and is, therefore, provided as a service over an API or web interface. These models are trained on vast amounts of text data from sources such as books, articles, websites, and numerous other forms of written content. By analyzing the statistical relationships between words, phrases, and sentences through this training process, the models can generate coherent and contextually relevant responses to prompts or queries.</a:t>
            </a:r>
          </a:p>
          <a:p>
            <a:endParaRPr lang="en-US" sz="1600" dirty="0">
              <a:latin typeface="Times New Roman" panose="02020603050405020304" pitchFamily="18" charset="0"/>
              <a:cs typeface="Times New Roman" panose="02020603050405020304" pitchFamily="18" charset="0"/>
            </a:endParaRPr>
          </a:p>
          <a:p>
            <a:r>
              <a:rPr lang="en-US" sz="1600" dirty="0" err="1">
                <a:latin typeface="Times New Roman" panose="02020603050405020304" pitchFamily="18" charset="0"/>
                <a:cs typeface="Times New Roman" panose="02020603050405020304" pitchFamily="18" charset="0"/>
              </a:rPr>
              <a:t>ChatGPT’s</a:t>
            </a:r>
            <a:r>
              <a:rPr lang="en-US" sz="1600" dirty="0">
                <a:latin typeface="Times New Roman" panose="02020603050405020304" pitchFamily="18" charset="0"/>
                <a:cs typeface="Times New Roman" panose="02020603050405020304" pitchFamily="18" charset="0"/>
              </a:rPr>
              <a:t> GPT-3, a large language model, was trained on massive amounts of internet text data, allowing it to understand various languages and possess knowledge of diverse topics. As a result, it can produce text in multiple styles. While its capabilities, including translation, text summarization, and question-answering, may seem impressive, they are not surprising, given that these functions operate using special “grammars” that match up with prompts.</a:t>
            </a:r>
          </a:p>
        </p:txBody>
      </p:sp>
    </p:spTree>
    <p:extLst>
      <p:ext uri="{BB962C8B-B14F-4D97-AF65-F5344CB8AC3E}">
        <p14:creationId xmlns:p14="http://schemas.microsoft.com/office/powerpoint/2010/main" val="1385953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67877"/>
          </a:xfrm>
        </p:spPr>
        <p:txBody>
          <a:bodyPr>
            <a:normAutofit/>
          </a:bodyPr>
          <a:lstStyle/>
          <a:p>
            <a:r>
              <a:rPr lang="en-US" sz="4000" dirty="0">
                <a:solidFill>
                  <a:srgbClr val="7030A0"/>
                </a:solidFill>
              </a:rPr>
              <a:t>Steps involved in LLM working principal</a:t>
            </a:r>
          </a:p>
        </p:txBody>
      </p:sp>
      <p:pic>
        <p:nvPicPr>
          <p:cNvPr id="3" name="Picture 2"/>
          <p:cNvPicPr>
            <a:picLocks noChangeAspect="1"/>
          </p:cNvPicPr>
          <p:nvPr/>
        </p:nvPicPr>
        <p:blipFill>
          <a:blip r:embed="rId2"/>
          <a:stretch>
            <a:fillRect/>
          </a:stretch>
        </p:blipFill>
        <p:spPr>
          <a:xfrm>
            <a:off x="3185064" y="1855045"/>
            <a:ext cx="5882831" cy="4383755"/>
          </a:xfrm>
          <a:prstGeom prst="rect">
            <a:avLst/>
          </a:prstGeom>
        </p:spPr>
      </p:pic>
    </p:spTree>
    <p:extLst>
      <p:ext uri="{BB962C8B-B14F-4D97-AF65-F5344CB8AC3E}">
        <p14:creationId xmlns:p14="http://schemas.microsoft.com/office/powerpoint/2010/main" val="1913456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67877"/>
          </a:xfrm>
        </p:spPr>
        <p:txBody>
          <a:bodyPr>
            <a:normAutofit/>
          </a:bodyPr>
          <a:lstStyle/>
          <a:p>
            <a:r>
              <a:rPr lang="en-US" sz="3100" dirty="0">
                <a:solidFill>
                  <a:srgbClr val="7030A0"/>
                </a:solidFill>
              </a:rPr>
              <a:t>Difference Between Large Language Models and Generative AI:</a:t>
            </a:r>
          </a:p>
        </p:txBody>
      </p:sp>
      <p:sp>
        <p:nvSpPr>
          <p:cNvPr id="5" name="Rectangle 4"/>
          <p:cNvSpPr/>
          <p:nvPr/>
        </p:nvSpPr>
        <p:spPr>
          <a:xfrm>
            <a:off x="1554480" y="1997839"/>
            <a:ext cx="9244584" cy="2031325"/>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Generative AI </a:t>
            </a:r>
            <a:r>
              <a:rPr lang="en-US" dirty="0">
                <a:latin typeface="Times New Roman" panose="02020603050405020304" pitchFamily="18" charset="0"/>
                <a:cs typeface="Times New Roman" panose="02020603050405020304" pitchFamily="18" charset="0"/>
              </a:rPr>
              <a:t>is like a big playground with lots of different toys for making new things. It can create poems, music, pictures, even invent new stuff!</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Large Language Models </a:t>
            </a:r>
            <a:r>
              <a:rPr lang="en-US" dirty="0">
                <a:latin typeface="Times New Roman" panose="02020603050405020304" pitchFamily="18" charset="0"/>
                <a:cs typeface="Times New Roman" panose="02020603050405020304" pitchFamily="18" charset="0"/>
              </a:rPr>
              <a:t>are like the best word builders in that playground. They’re really good at using words to make stories, translate languages, answer questions, and even write code!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So, generative AI is the whole playground, and LLMs are the language experts in that playground.</a:t>
            </a:r>
          </a:p>
        </p:txBody>
      </p:sp>
    </p:spTree>
    <p:extLst>
      <p:ext uri="{BB962C8B-B14F-4D97-AF65-F5344CB8AC3E}">
        <p14:creationId xmlns:p14="http://schemas.microsoft.com/office/powerpoint/2010/main" val="1702633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67877"/>
          </a:xfrm>
        </p:spPr>
        <p:txBody>
          <a:bodyPr>
            <a:normAutofit/>
          </a:bodyPr>
          <a:lstStyle/>
          <a:p>
            <a:r>
              <a:rPr lang="en-US" sz="3600" dirty="0">
                <a:solidFill>
                  <a:srgbClr val="7030A0"/>
                </a:solidFill>
              </a:rPr>
              <a:t>General Architecture of LLM</a:t>
            </a:r>
          </a:p>
        </p:txBody>
      </p:sp>
      <p:pic>
        <p:nvPicPr>
          <p:cNvPr id="3" name="Picture 2"/>
          <p:cNvPicPr>
            <a:picLocks noChangeAspect="1"/>
          </p:cNvPicPr>
          <p:nvPr/>
        </p:nvPicPr>
        <p:blipFill>
          <a:blip r:embed="rId2"/>
          <a:stretch>
            <a:fillRect/>
          </a:stretch>
        </p:blipFill>
        <p:spPr>
          <a:xfrm>
            <a:off x="2837099" y="1825695"/>
            <a:ext cx="6578761" cy="4437945"/>
          </a:xfrm>
          <a:prstGeom prst="rect">
            <a:avLst/>
          </a:prstGeom>
        </p:spPr>
      </p:pic>
    </p:spTree>
    <p:extLst>
      <p:ext uri="{BB962C8B-B14F-4D97-AF65-F5344CB8AC3E}">
        <p14:creationId xmlns:p14="http://schemas.microsoft.com/office/powerpoint/2010/main" val="3013676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67877"/>
          </a:xfrm>
        </p:spPr>
        <p:txBody>
          <a:bodyPr>
            <a:normAutofit/>
          </a:bodyPr>
          <a:lstStyle/>
          <a:p>
            <a:r>
              <a:rPr lang="en-US" sz="3600" dirty="0">
                <a:solidFill>
                  <a:srgbClr val="7030A0"/>
                </a:solidFill>
              </a:rPr>
              <a:t>Examples of LLMs</a:t>
            </a:r>
          </a:p>
        </p:txBody>
      </p:sp>
      <p:pic>
        <p:nvPicPr>
          <p:cNvPr id="5" name="Picture 4"/>
          <p:cNvPicPr>
            <a:picLocks noChangeAspect="1"/>
          </p:cNvPicPr>
          <p:nvPr/>
        </p:nvPicPr>
        <p:blipFill>
          <a:blip r:embed="rId2"/>
          <a:stretch>
            <a:fillRect/>
          </a:stretch>
        </p:blipFill>
        <p:spPr>
          <a:xfrm>
            <a:off x="3225329" y="1858091"/>
            <a:ext cx="5802302" cy="4396405"/>
          </a:xfrm>
          <a:prstGeom prst="rect">
            <a:avLst/>
          </a:prstGeom>
        </p:spPr>
      </p:pic>
    </p:spTree>
    <p:extLst>
      <p:ext uri="{BB962C8B-B14F-4D97-AF65-F5344CB8AC3E}">
        <p14:creationId xmlns:p14="http://schemas.microsoft.com/office/powerpoint/2010/main" val="2840048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67877"/>
          </a:xfrm>
        </p:spPr>
        <p:txBody>
          <a:bodyPr>
            <a:normAutofit/>
          </a:bodyPr>
          <a:lstStyle/>
          <a:p>
            <a:r>
              <a:rPr lang="en-US" sz="4000" dirty="0">
                <a:solidFill>
                  <a:srgbClr val="7030A0"/>
                </a:solidFill>
              </a:rPr>
              <a:t>Hugging Face APIs</a:t>
            </a:r>
          </a:p>
        </p:txBody>
      </p:sp>
      <p:pic>
        <p:nvPicPr>
          <p:cNvPr id="3" name="Picture 2"/>
          <p:cNvPicPr>
            <a:picLocks noChangeAspect="1"/>
          </p:cNvPicPr>
          <p:nvPr/>
        </p:nvPicPr>
        <p:blipFill>
          <a:blip r:embed="rId2"/>
          <a:stretch>
            <a:fillRect/>
          </a:stretch>
        </p:blipFill>
        <p:spPr>
          <a:xfrm>
            <a:off x="1502092" y="1856041"/>
            <a:ext cx="9248775" cy="4352925"/>
          </a:xfrm>
          <a:prstGeom prst="rect">
            <a:avLst/>
          </a:prstGeom>
        </p:spPr>
      </p:pic>
    </p:spTree>
    <p:extLst>
      <p:ext uri="{BB962C8B-B14F-4D97-AF65-F5344CB8AC3E}">
        <p14:creationId xmlns:p14="http://schemas.microsoft.com/office/powerpoint/2010/main" val="1700715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67877"/>
          </a:xfrm>
        </p:spPr>
        <p:txBody>
          <a:bodyPr>
            <a:normAutofit/>
          </a:bodyPr>
          <a:lstStyle/>
          <a:p>
            <a:r>
              <a:rPr lang="en-US" sz="4000" dirty="0">
                <a:solidFill>
                  <a:srgbClr val="7030A0"/>
                </a:solidFill>
              </a:rPr>
              <a:t>Example 1: Sentence Completion</a:t>
            </a:r>
          </a:p>
        </p:txBody>
      </p:sp>
      <p:sp>
        <p:nvSpPr>
          <p:cNvPr id="4" name="Rectangle 3"/>
          <p:cNvSpPr/>
          <p:nvPr/>
        </p:nvSpPr>
        <p:spPr>
          <a:xfrm>
            <a:off x="1504188" y="1811256"/>
            <a:ext cx="9244584" cy="923330"/>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Let’s look at how we can use Bloom for sentence completion. The code below uses the hugging face token for API to send an API call with the input text and appropriate parameters for getting the best response.</a:t>
            </a:r>
          </a:p>
        </p:txBody>
      </p:sp>
      <p:pic>
        <p:nvPicPr>
          <p:cNvPr id="5" name="Picture 4"/>
          <p:cNvPicPr>
            <a:picLocks noChangeAspect="1"/>
          </p:cNvPicPr>
          <p:nvPr/>
        </p:nvPicPr>
        <p:blipFill>
          <a:blip r:embed="rId2"/>
          <a:stretch>
            <a:fillRect/>
          </a:stretch>
        </p:blipFill>
        <p:spPr>
          <a:xfrm>
            <a:off x="1984711" y="2816882"/>
            <a:ext cx="8283537" cy="3364462"/>
          </a:xfrm>
          <a:prstGeom prst="rect">
            <a:avLst/>
          </a:prstGeom>
        </p:spPr>
      </p:pic>
      <p:pic>
        <p:nvPicPr>
          <p:cNvPr id="3" name="Picture 2"/>
          <p:cNvPicPr>
            <a:picLocks noChangeAspect="1"/>
          </p:cNvPicPr>
          <p:nvPr/>
        </p:nvPicPr>
        <p:blipFill>
          <a:blip r:embed="rId3"/>
          <a:stretch>
            <a:fillRect/>
          </a:stretch>
        </p:blipFill>
        <p:spPr>
          <a:xfrm>
            <a:off x="4992624" y="5266293"/>
            <a:ext cx="6931914" cy="997347"/>
          </a:xfrm>
          <a:prstGeom prst="rect">
            <a:avLst/>
          </a:prstGeom>
        </p:spPr>
      </p:pic>
    </p:spTree>
    <p:extLst>
      <p:ext uri="{BB962C8B-B14F-4D97-AF65-F5344CB8AC3E}">
        <p14:creationId xmlns:p14="http://schemas.microsoft.com/office/powerpoint/2010/main" val="521693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67877"/>
          </a:xfrm>
        </p:spPr>
        <p:txBody>
          <a:bodyPr>
            <a:normAutofit/>
          </a:bodyPr>
          <a:lstStyle/>
          <a:p>
            <a:r>
              <a:rPr lang="en-US" dirty="0">
                <a:solidFill>
                  <a:srgbClr val="7030A0"/>
                </a:solidFill>
              </a:rPr>
              <a:t>Example 2: Question Answers</a:t>
            </a:r>
          </a:p>
        </p:txBody>
      </p:sp>
      <p:sp>
        <p:nvSpPr>
          <p:cNvPr id="4" name="Rectangle 3"/>
          <p:cNvSpPr/>
          <p:nvPr/>
        </p:nvSpPr>
        <p:spPr>
          <a:xfrm>
            <a:off x="1504188" y="1811256"/>
            <a:ext cx="9244584" cy="923330"/>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We can use the API for the Roberta-base model which can be a source to refer to and reply to. Let’s change the payload to provide some information about myself and ask the model to answer questions based on that.</a:t>
            </a:r>
          </a:p>
        </p:txBody>
      </p:sp>
      <p:pic>
        <p:nvPicPr>
          <p:cNvPr id="3" name="Picture 2"/>
          <p:cNvPicPr>
            <a:picLocks noChangeAspect="1"/>
          </p:cNvPicPr>
          <p:nvPr/>
        </p:nvPicPr>
        <p:blipFill>
          <a:blip r:embed="rId2"/>
          <a:stretch>
            <a:fillRect/>
          </a:stretch>
        </p:blipFill>
        <p:spPr>
          <a:xfrm>
            <a:off x="2636139" y="2822829"/>
            <a:ext cx="6980682" cy="3323339"/>
          </a:xfrm>
          <a:prstGeom prst="rect">
            <a:avLst/>
          </a:prstGeom>
        </p:spPr>
      </p:pic>
      <p:pic>
        <p:nvPicPr>
          <p:cNvPr id="5" name="Picture 4"/>
          <p:cNvPicPr>
            <a:picLocks noChangeAspect="1"/>
          </p:cNvPicPr>
          <p:nvPr/>
        </p:nvPicPr>
        <p:blipFill>
          <a:blip r:embed="rId3"/>
          <a:stretch>
            <a:fillRect/>
          </a:stretch>
        </p:blipFill>
        <p:spPr>
          <a:xfrm>
            <a:off x="5019103" y="5287001"/>
            <a:ext cx="6785801" cy="947410"/>
          </a:xfrm>
          <a:prstGeom prst="rect">
            <a:avLst/>
          </a:prstGeom>
        </p:spPr>
      </p:pic>
    </p:spTree>
    <p:extLst>
      <p:ext uri="{BB962C8B-B14F-4D97-AF65-F5344CB8AC3E}">
        <p14:creationId xmlns:p14="http://schemas.microsoft.com/office/powerpoint/2010/main" val="3108062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67877"/>
          </a:xfrm>
        </p:spPr>
        <p:txBody>
          <a:bodyPr>
            <a:normAutofit/>
          </a:bodyPr>
          <a:lstStyle/>
          <a:p>
            <a:r>
              <a:rPr lang="en-US" dirty="0">
                <a:solidFill>
                  <a:srgbClr val="7030A0"/>
                </a:solidFill>
              </a:rPr>
              <a:t>Example 3: Summarization</a:t>
            </a:r>
          </a:p>
        </p:txBody>
      </p:sp>
      <p:sp>
        <p:nvSpPr>
          <p:cNvPr id="4" name="Rectangle 3"/>
          <p:cNvSpPr/>
          <p:nvPr/>
        </p:nvSpPr>
        <p:spPr>
          <a:xfrm>
            <a:off x="1504188" y="1811256"/>
            <a:ext cx="9244584" cy="923330"/>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We can summarize using Large Language Models. Let’s summarize a long text describing large language models using the Bart Large CNN model. We modify the API URL and added the input text below:</a:t>
            </a:r>
          </a:p>
        </p:txBody>
      </p:sp>
    </p:spTree>
    <p:extLst>
      <p:ext uri="{BB962C8B-B14F-4D97-AF65-F5344CB8AC3E}">
        <p14:creationId xmlns:p14="http://schemas.microsoft.com/office/powerpoint/2010/main" val="4088806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67877"/>
          </a:xfrm>
        </p:spPr>
        <p:txBody>
          <a:bodyPr>
            <a:normAutofit/>
          </a:bodyPr>
          <a:lstStyle/>
          <a:p>
            <a:r>
              <a:rPr lang="en-US" dirty="0">
                <a:solidFill>
                  <a:srgbClr val="7030A0"/>
                </a:solidFill>
              </a:rPr>
              <a:t>Example 3: Summarization</a:t>
            </a:r>
          </a:p>
        </p:txBody>
      </p:sp>
      <p:pic>
        <p:nvPicPr>
          <p:cNvPr id="5" name="Picture 4"/>
          <p:cNvPicPr>
            <a:picLocks noChangeAspect="1"/>
          </p:cNvPicPr>
          <p:nvPr/>
        </p:nvPicPr>
        <p:blipFill>
          <a:blip r:embed="rId2"/>
          <a:stretch>
            <a:fillRect/>
          </a:stretch>
        </p:blipFill>
        <p:spPr>
          <a:xfrm>
            <a:off x="1311424" y="1917821"/>
            <a:ext cx="4815056" cy="4327532"/>
          </a:xfrm>
          <a:prstGeom prst="rect">
            <a:avLst/>
          </a:prstGeom>
        </p:spPr>
      </p:pic>
      <p:pic>
        <p:nvPicPr>
          <p:cNvPr id="3" name="Picture 2"/>
          <p:cNvPicPr>
            <a:picLocks noChangeAspect="1"/>
          </p:cNvPicPr>
          <p:nvPr/>
        </p:nvPicPr>
        <p:blipFill>
          <a:blip r:embed="rId3"/>
          <a:stretch>
            <a:fillRect/>
          </a:stretch>
        </p:blipFill>
        <p:spPr>
          <a:xfrm>
            <a:off x="6126479" y="3257716"/>
            <a:ext cx="5376673" cy="1661755"/>
          </a:xfrm>
          <a:prstGeom prst="rect">
            <a:avLst/>
          </a:prstGeom>
        </p:spPr>
      </p:pic>
    </p:spTree>
    <p:extLst>
      <p:ext uri="{BB962C8B-B14F-4D97-AF65-F5344CB8AC3E}">
        <p14:creationId xmlns:p14="http://schemas.microsoft.com/office/powerpoint/2010/main" val="2642764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67877"/>
          </a:xfrm>
        </p:spPr>
        <p:txBody>
          <a:bodyPr/>
          <a:lstStyle/>
          <a:p>
            <a:r>
              <a:rPr lang="en-US" dirty="0">
                <a:solidFill>
                  <a:srgbClr val="7030A0"/>
                </a:solidFill>
              </a:rPr>
              <a:t>What is a large language model (LLM)?</a:t>
            </a:r>
          </a:p>
        </p:txBody>
      </p:sp>
      <p:sp>
        <p:nvSpPr>
          <p:cNvPr id="3" name="TextBox 2"/>
          <p:cNvSpPr txBox="1"/>
          <p:nvPr/>
        </p:nvSpPr>
        <p:spPr>
          <a:xfrm>
            <a:off x="1289304" y="1837944"/>
            <a:ext cx="9793224" cy="4278094"/>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 large language model (LLM) is a type of artificial intelligence (AI) program that can recognize and generate text, among other tasks. LLMs are trained on huge sets of data — hence the name "large." LLMs are built on machine learning: specifically, a type of neural network called a transformer model.</a:t>
            </a:r>
          </a:p>
          <a:p>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In simpler terms, an LLM is a computer program that has been fed enough examples to be able to recognize and interpret human language or other types of complex data. Many LLMs are trained on data that has been gathered from the Internet — thousands or millions of gigabytes' worth of text. But the quality of the samples impacts how well LLMs will learn natural language, so an LLM's programmers may use a more curated data set.</a:t>
            </a:r>
          </a:p>
          <a:p>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LLMs use a type of machine learning called deep learning in order to understand how characters, words, and sentences function together. Deep learning involves the probabilistic analysis of unstructured data, which eventually enables the deep learning model to recognize distinctions between pieces of content without human intervention.</a:t>
            </a: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LLMs are then further trained via tuning: they are fine-tuned or prompt-tuned to the particular task that the programmer wants them to do, such as interpreting questions and generating responses, or translating text from one language to another.</a:t>
            </a:r>
          </a:p>
        </p:txBody>
      </p:sp>
    </p:spTree>
    <p:extLst>
      <p:ext uri="{BB962C8B-B14F-4D97-AF65-F5344CB8AC3E}">
        <p14:creationId xmlns:p14="http://schemas.microsoft.com/office/powerpoint/2010/main" val="3219758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67877"/>
          </a:xfrm>
        </p:spPr>
        <p:txBody>
          <a:bodyPr>
            <a:normAutofit/>
          </a:bodyPr>
          <a:lstStyle/>
          <a:p>
            <a:r>
              <a:rPr lang="en-US" dirty="0">
                <a:solidFill>
                  <a:srgbClr val="7030A0"/>
                </a:solidFill>
              </a:rPr>
              <a:t>Future Implications of LLMs</a:t>
            </a:r>
          </a:p>
        </p:txBody>
      </p:sp>
      <p:sp>
        <p:nvSpPr>
          <p:cNvPr id="4" name="Rectangle 3"/>
          <p:cNvSpPr/>
          <p:nvPr/>
        </p:nvSpPr>
        <p:spPr>
          <a:xfrm>
            <a:off x="1408176" y="2038201"/>
            <a:ext cx="9601200" cy="2585323"/>
          </a:xfrm>
          <a:prstGeom prst="rect">
            <a:avLst/>
          </a:prstGeom>
        </p:spPr>
        <p:txBody>
          <a:bodyPr wrap="square">
            <a:spAutoFit/>
          </a:bodyPr>
          <a:lstStyle/>
          <a:p>
            <a:r>
              <a:rPr lang="en-US" dirty="0"/>
              <a:t>In recent years, there has been specific interest in large language model (LLMs) like GPT-3, and </a:t>
            </a:r>
            <a:r>
              <a:rPr lang="en-US" dirty="0" err="1"/>
              <a:t>chatbots</a:t>
            </a:r>
            <a:r>
              <a:rPr lang="en-US" dirty="0"/>
              <a:t> like </a:t>
            </a:r>
            <a:r>
              <a:rPr lang="en-US" dirty="0" err="1"/>
              <a:t>ChatGPT</a:t>
            </a:r>
            <a:r>
              <a:rPr lang="en-US" dirty="0"/>
              <a:t>, which can generate natural language text that has very little difference from that written by humans. While LLMs have seen a breakthrough in the field of artificial intelligence (AI), there are concerns about their impact on job markets, communication, and society.</a:t>
            </a:r>
          </a:p>
          <a:p>
            <a:endParaRPr lang="en-US" dirty="0"/>
          </a:p>
          <a:p>
            <a:r>
              <a:rPr lang="en-US" dirty="0"/>
              <a:t>One major concern about LLMs is their potential to disrupt job markets. Large Language Model, with time, will be able to perform tasks by replacing humans like legal documents and drafts, customer support </a:t>
            </a:r>
            <a:r>
              <a:rPr lang="en-US" dirty="0" err="1"/>
              <a:t>chatbots</a:t>
            </a:r>
            <a:r>
              <a:rPr lang="en-US" dirty="0"/>
              <a:t>, writing news blogs, etc. This could lead to job losses for those whose work can be easily automated.</a:t>
            </a:r>
          </a:p>
        </p:txBody>
      </p:sp>
    </p:spTree>
    <p:extLst>
      <p:ext uri="{BB962C8B-B14F-4D97-AF65-F5344CB8AC3E}">
        <p14:creationId xmlns:p14="http://schemas.microsoft.com/office/powerpoint/2010/main" val="3763408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67877"/>
          </a:xfrm>
        </p:spPr>
        <p:txBody>
          <a:bodyPr>
            <a:normAutofit/>
          </a:bodyPr>
          <a:lstStyle/>
          <a:p>
            <a:r>
              <a:rPr lang="en-US" dirty="0">
                <a:solidFill>
                  <a:srgbClr val="7030A0"/>
                </a:solidFill>
              </a:rPr>
              <a:t>Future Implications of LLMs</a:t>
            </a:r>
          </a:p>
        </p:txBody>
      </p:sp>
      <p:sp>
        <p:nvSpPr>
          <p:cNvPr id="4" name="Rectangle 3"/>
          <p:cNvSpPr/>
          <p:nvPr/>
        </p:nvSpPr>
        <p:spPr>
          <a:xfrm>
            <a:off x="1408176" y="2038201"/>
            <a:ext cx="9601200" cy="2862322"/>
          </a:xfrm>
          <a:prstGeom prst="rect">
            <a:avLst/>
          </a:prstGeom>
        </p:spPr>
        <p:txBody>
          <a:bodyPr wrap="square">
            <a:spAutoFit/>
          </a:bodyPr>
          <a:lstStyle/>
          <a:p>
            <a:r>
              <a:rPr lang="en-US" dirty="0"/>
              <a:t>However, it is important to note that LLMs are not a replacement for human workers. They are simply a tool that can help people to be more productive and efficient in their work. While some jobs may be automated, new jobs will also be created as a result of the increased efficiency and productivity enabled by LLMs. For example, businesses may be able to create new products or services that were previously too time-consuming or expensive to develop.</a:t>
            </a:r>
          </a:p>
          <a:p>
            <a:endParaRPr lang="en-US" dirty="0"/>
          </a:p>
          <a:p>
            <a:r>
              <a:rPr lang="en-US" dirty="0"/>
              <a:t>LLMs have the potential to impact society in several ways. For example, LLMs could be used to create personalized education or healthcare plans, leading to better patient and student outcomes. LLMs can be used to help businesses and governments make better decisions by analyzing large amounts of data and generating insights.</a:t>
            </a:r>
          </a:p>
        </p:txBody>
      </p:sp>
    </p:spTree>
    <p:extLst>
      <p:ext uri="{BB962C8B-B14F-4D97-AF65-F5344CB8AC3E}">
        <p14:creationId xmlns:p14="http://schemas.microsoft.com/office/powerpoint/2010/main" val="3865842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170432" y="2947507"/>
            <a:ext cx="10058400" cy="810677"/>
          </a:xfrm>
        </p:spPr>
        <p:txBody>
          <a:bodyPr/>
          <a:lstStyle/>
          <a:p>
            <a:pPr algn="ctr"/>
            <a:r>
              <a:rPr lang="en-US" dirty="0">
                <a:latin typeface="Blackadder ITC" panose="04020505051007020D02" pitchFamily="82" charset="0"/>
              </a:rPr>
              <a:t>Thank You!!!</a:t>
            </a:r>
          </a:p>
        </p:txBody>
      </p:sp>
    </p:spTree>
    <p:extLst>
      <p:ext uri="{BB962C8B-B14F-4D97-AF65-F5344CB8AC3E}">
        <p14:creationId xmlns:p14="http://schemas.microsoft.com/office/powerpoint/2010/main" val="1020919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67877"/>
          </a:xfrm>
        </p:spPr>
        <p:txBody>
          <a:bodyPr/>
          <a:lstStyle/>
          <a:p>
            <a:r>
              <a:rPr lang="en-US" dirty="0">
                <a:solidFill>
                  <a:srgbClr val="7030A0"/>
                </a:solidFill>
              </a:rPr>
              <a:t>What is a large language model (LLM)?</a:t>
            </a:r>
          </a:p>
        </p:txBody>
      </p:sp>
      <p:sp>
        <p:nvSpPr>
          <p:cNvPr id="3" name="TextBox 2"/>
          <p:cNvSpPr txBox="1"/>
          <p:nvPr/>
        </p:nvSpPr>
        <p:spPr>
          <a:xfrm>
            <a:off x="1289304" y="1837944"/>
            <a:ext cx="9793224" cy="3785652"/>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 large language model is an advanced type of language model that is trained using deep learning techniques on massive amounts of text data. These models are capable of generating human-like text and performing various natural language processing tasks.</a:t>
            </a:r>
          </a:p>
          <a:p>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In contrast, the definition of a language model refers to the concept of assigning probabilities to sequences of words, based on the analysis of text corpora. </a:t>
            </a:r>
          </a:p>
          <a:p>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 language model can be of varying complexity, from simple n-gram models to more sophisticated neural network models. </a:t>
            </a:r>
          </a:p>
          <a:p>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However, the term “large language model” usually refers to models that use deep learning techniques and have a large number of parameters, which can range from millions to billions. </a:t>
            </a:r>
          </a:p>
          <a:p>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These models can capture complex patterns in language and produce text that is often indistinguishable from that written by humans.</a:t>
            </a:r>
          </a:p>
        </p:txBody>
      </p:sp>
    </p:spTree>
    <p:extLst>
      <p:ext uri="{BB962C8B-B14F-4D97-AF65-F5344CB8AC3E}">
        <p14:creationId xmlns:p14="http://schemas.microsoft.com/office/powerpoint/2010/main" val="1885291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67877"/>
          </a:xfrm>
        </p:spPr>
        <p:txBody>
          <a:bodyPr/>
          <a:lstStyle/>
          <a:p>
            <a:r>
              <a:rPr lang="en-US" dirty="0">
                <a:solidFill>
                  <a:srgbClr val="7030A0"/>
                </a:solidFill>
              </a:rPr>
              <a:t>What are LLMs used for?</a:t>
            </a:r>
          </a:p>
        </p:txBody>
      </p:sp>
      <p:sp>
        <p:nvSpPr>
          <p:cNvPr id="3" name="TextBox 2"/>
          <p:cNvSpPr txBox="1"/>
          <p:nvPr/>
        </p:nvSpPr>
        <p:spPr>
          <a:xfrm>
            <a:off x="1289304" y="1956816"/>
            <a:ext cx="9793224" cy="4031873"/>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LLMs can be trained to do a number of tasks. One of the most well-known uses is their application as generative AI: when given a prompt or asked a question, they can produce text in reply. The publicly available LLM </a:t>
            </a:r>
            <a:r>
              <a:rPr lang="en-US" sz="1600" dirty="0" err="1">
                <a:latin typeface="Times New Roman" panose="02020603050405020304" pitchFamily="18" charset="0"/>
                <a:cs typeface="Times New Roman" panose="02020603050405020304" pitchFamily="18" charset="0"/>
              </a:rPr>
              <a:t>ChatGPT</a:t>
            </a:r>
            <a:r>
              <a:rPr lang="en-US" sz="1600" dirty="0">
                <a:latin typeface="Times New Roman" panose="02020603050405020304" pitchFamily="18" charset="0"/>
                <a:cs typeface="Times New Roman" panose="02020603050405020304" pitchFamily="18" charset="0"/>
              </a:rPr>
              <a:t>, for instance, can generate essays, poems, and other textual forms in response to user inputs.</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Any large, complex data set can be used to train LLMs, including programming languages. Some LLMs can help programmers write code. They can write functions upon request — or, given some code as a starting point, they can finish writing a program. LLMs may also be used in:</a:t>
            </a:r>
          </a:p>
          <a:p>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Sentiment analysis</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DNA research</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Customer service</a:t>
            </a:r>
          </a:p>
          <a:p>
            <a:pPr marL="285750" indent="-285750">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rPr>
              <a:t>Chatbots</a:t>
            </a: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Online search</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Examples of real-world LLMs include </a:t>
            </a:r>
            <a:r>
              <a:rPr lang="en-US" sz="1600" dirty="0" err="1">
                <a:latin typeface="Times New Roman" panose="02020603050405020304" pitchFamily="18" charset="0"/>
                <a:cs typeface="Times New Roman" panose="02020603050405020304" pitchFamily="18" charset="0"/>
              </a:rPr>
              <a:t>ChatGPT</a:t>
            </a:r>
            <a:r>
              <a:rPr lang="en-US" sz="1600" dirty="0">
                <a:latin typeface="Times New Roman" panose="02020603050405020304" pitchFamily="18" charset="0"/>
                <a:cs typeface="Times New Roman" panose="02020603050405020304" pitchFamily="18" charset="0"/>
              </a:rPr>
              <a:t> (from </a:t>
            </a:r>
            <a:r>
              <a:rPr lang="en-US" sz="1600" dirty="0" err="1">
                <a:latin typeface="Times New Roman" panose="02020603050405020304" pitchFamily="18" charset="0"/>
                <a:cs typeface="Times New Roman" panose="02020603050405020304" pitchFamily="18" charset="0"/>
              </a:rPr>
              <a:t>OpenAI</a:t>
            </a:r>
            <a:r>
              <a:rPr lang="en-US" sz="1600" dirty="0">
                <a:latin typeface="Times New Roman" panose="02020603050405020304" pitchFamily="18" charset="0"/>
                <a:cs typeface="Times New Roman" panose="02020603050405020304" pitchFamily="18" charset="0"/>
              </a:rPr>
              <a:t>), Bard (Google), Llama (Meta), and Bing Chat (Microsoft). GitHub's Copilot is another example, but for coding instead of natural human language.</a:t>
            </a:r>
          </a:p>
        </p:txBody>
      </p:sp>
    </p:spTree>
    <p:extLst>
      <p:ext uri="{BB962C8B-B14F-4D97-AF65-F5344CB8AC3E}">
        <p14:creationId xmlns:p14="http://schemas.microsoft.com/office/powerpoint/2010/main" val="3254674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67877"/>
          </a:xfrm>
        </p:spPr>
        <p:txBody>
          <a:bodyPr>
            <a:normAutofit/>
          </a:bodyPr>
          <a:lstStyle/>
          <a:p>
            <a:r>
              <a:rPr lang="en-US" sz="3600" dirty="0">
                <a:solidFill>
                  <a:srgbClr val="7030A0"/>
                </a:solidFill>
              </a:rPr>
              <a:t>What are some advantages and limitations of LLMs?</a:t>
            </a:r>
          </a:p>
        </p:txBody>
      </p:sp>
      <p:sp>
        <p:nvSpPr>
          <p:cNvPr id="3" name="TextBox 2"/>
          <p:cNvSpPr txBox="1"/>
          <p:nvPr/>
        </p:nvSpPr>
        <p:spPr>
          <a:xfrm>
            <a:off x="1289304" y="1837944"/>
            <a:ext cx="9793224" cy="3046988"/>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 key characteristic of LLMs is their ability to respond to unpredictable queries. A traditional computer program receives commands in its accepted syntax, or from a certain set of inputs from the user. </a:t>
            </a:r>
          </a:p>
          <a:p>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 video game has a finite set of buttons, an application has a finite set of things a user can click or type, and a programming language is composed of precise if/then statements.</a:t>
            </a:r>
          </a:p>
          <a:p>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By contrast, an LLM can respond to natural human language and use data analysis to answer an unstructured question or prompt in a way that makes sense. </a:t>
            </a:r>
          </a:p>
          <a:p>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Whereas a typical computer program would not recognize a prompt like "What are the four greatest funk bands in history?", an LLM might reply with a list of four such bands, and a reasonably cogent defense of why they are the best.</a:t>
            </a:r>
          </a:p>
        </p:txBody>
      </p:sp>
    </p:spTree>
    <p:extLst>
      <p:ext uri="{BB962C8B-B14F-4D97-AF65-F5344CB8AC3E}">
        <p14:creationId xmlns:p14="http://schemas.microsoft.com/office/powerpoint/2010/main" val="2537025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67877"/>
          </a:xfrm>
        </p:spPr>
        <p:txBody>
          <a:bodyPr>
            <a:normAutofit/>
          </a:bodyPr>
          <a:lstStyle/>
          <a:p>
            <a:r>
              <a:rPr lang="en-US" sz="3600" dirty="0">
                <a:solidFill>
                  <a:srgbClr val="7030A0"/>
                </a:solidFill>
              </a:rPr>
              <a:t>What are some advantages and limitations of LLMs?</a:t>
            </a:r>
          </a:p>
        </p:txBody>
      </p:sp>
      <p:sp>
        <p:nvSpPr>
          <p:cNvPr id="3" name="TextBox 2"/>
          <p:cNvSpPr txBox="1"/>
          <p:nvPr/>
        </p:nvSpPr>
        <p:spPr>
          <a:xfrm>
            <a:off x="1289304" y="1837944"/>
            <a:ext cx="9793224" cy="4278094"/>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In terms of the information they provide, however, LLMs can only be as reliable as the data they ingest. If fed false information, they will give false information in response to user queries. </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LLMs also sometimes </a:t>
            </a:r>
            <a:r>
              <a:rPr lang="en-US" sz="1600" dirty="0">
                <a:solidFill>
                  <a:srgbClr val="FF0000"/>
                </a:solidFill>
                <a:latin typeface="Times New Roman" panose="02020603050405020304" pitchFamily="18" charset="0"/>
                <a:cs typeface="Times New Roman" panose="02020603050405020304" pitchFamily="18" charset="0"/>
              </a:rPr>
              <a:t>"hallucinate"</a:t>
            </a:r>
            <a:r>
              <a:rPr lang="en-US" sz="1600" dirty="0">
                <a:latin typeface="Times New Roman" panose="02020603050405020304" pitchFamily="18" charset="0"/>
                <a:cs typeface="Times New Roman" panose="02020603050405020304" pitchFamily="18" charset="0"/>
              </a:rPr>
              <a:t>: they create fake information when they are unable to produce an accurate answer. </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For example, in 2022 news outlet Fast Company asked </a:t>
            </a:r>
            <a:r>
              <a:rPr lang="en-US" sz="1600" dirty="0" err="1">
                <a:latin typeface="Times New Roman" panose="02020603050405020304" pitchFamily="18" charset="0"/>
                <a:cs typeface="Times New Roman" panose="02020603050405020304" pitchFamily="18" charset="0"/>
              </a:rPr>
              <a:t>ChatGPT</a:t>
            </a:r>
            <a:r>
              <a:rPr lang="en-US" sz="1600" dirty="0">
                <a:latin typeface="Times New Roman" panose="02020603050405020304" pitchFamily="18" charset="0"/>
                <a:cs typeface="Times New Roman" panose="02020603050405020304" pitchFamily="18" charset="0"/>
              </a:rPr>
              <a:t> about the company Tesla's previous financial quarter; while </a:t>
            </a:r>
            <a:r>
              <a:rPr lang="en-US" sz="1600" dirty="0" err="1">
                <a:latin typeface="Times New Roman" panose="02020603050405020304" pitchFamily="18" charset="0"/>
                <a:cs typeface="Times New Roman" panose="02020603050405020304" pitchFamily="18" charset="0"/>
              </a:rPr>
              <a:t>ChatGPT</a:t>
            </a:r>
            <a:r>
              <a:rPr lang="en-US" sz="1600" dirty="0">
                <a:latin typeface="Times New Roman" panose="02020603050405020304" pitchFamily="18" charset="0"/>
                <a:cs typeface="Times New Roman" panose="02020603050405020304" pitchFamily="18" charset="0"/>
              </a:rPr>
              <a:t> provided a coherent news article in response, much of the information within was invented.</a:t>
            </a: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In terms of security, user-facing applications based on LLMs are as prone to bugs as any other application. LLMs can also be manipulated via malicious inputs to provide certain types of responses over others — including responses that are dangerous or unethical. </a:t>
            </a:r>
          </a:p>
          <a:p>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Finally, one of the security problems with LLMs is that users may upload secure, confidential data into them in order to increase their own productivity. </a:t>
            </a: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But LLMs use the inputs they receive to further train their models, and they are not designed to be secure vaults; they may expose confidential data in response to queries from other users.</a:t>
            </a:r>
          </a:p>
        </p:txBody>
      </p:sp>
    </p:spTree>
    <p:extLst>
      <p:ext uri="{BB962C8B-B14F-4D97-AF65-F5344CB8AC3E}">
        <p14:creationId xmlns:p14="http://schemas.microsoft.com/office/powerpoint/2010/main" val="875137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67877"/>
          </a:xfrm>
        </p:spPr>
        <p:txBody>
          <a:bodyPr>
            <a:normAutofit/>
          </a:bodyPr>
          <a:lstStyle/>
          <a:p>
            <a:r>
              <a:rPr lang="en-US" sz="4000" dirty="0">
                <a:solidFill>
                  <a:srgbClr val="7030A0"/>
                </a:solidFill>
              </a:rPr>
              <a:t>How do LLMs work?</a:t>
            </a:r>
          </a:p>
        </p:txBody>
      </p:sp>
      <p:pic>
        <p:nvPicPr>
          <p:cNvPr id="4" name="Picture 3"/>
          <p:cNvPicPr>
            <a:picLocks noChangeAspect="1"/>
          </p:cNvPicPr>
          <p:nvPr/>
        </p:nvPicPr>
        <p:blipFill>
          <a:blip r:embed="rId2"/>
          <a:stretch>
            <a:fillRect/>
          </a:stretch>
        </p:blipFill>
        <p:spPr>
          <a:xfrm>
            <a:off x="2709576" y="1880748"/>
            <a:ext cx="6833807" cy="4324980"/>
          </a:xfrm>
          <a:prstGeom prst="rect">
            <a:avLst/>
          </a:prstGeom>
        </p:spPr>
      </p:pic>
    </p:spTree>
    <p:extLst>
      <p:ext uri="{BB962C8B-B14F-4D97-AF65-F5344CB8AC3E}">
        <p14:creationId xmlns:p14="http://schemas.microsoft.com/office/powerpoint/2010/main" val="4093307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67877"/>
          </a:xfrm>
        </p:spPr>
        <p:txBody>
          <a:bodyPr>
            <a:normAutofit/>
          </a:bodyPr>
          <a:lstStyle/>
          <a:p>
            <a:r>
              <a:rPr lang="en-US" sz="4000" dirty="0">
                <a:solidFill>
                  <a:srgbClr val="7030A0"/>
                </a:solidFill>
              </a:rPr>
              <a:t>How do LLMs work?</a:t>
            </a:r>
          </a:p>
        </p:txBody>
      </p:sp>
      <p:pic>
        <p:nvPicPr>
          <p:cNvPr id="3" name="Picture 2"/>
          <p:cNvPicPr>
            <a:picLocks noChangeAspect="1"/>
          </p:cNvPicPr>
          <p:nvPr/>
        </p:nvPicPr>
        <p:blipFill>
          <a:blip r:embed="rId2"/>
          <a:stretch>
            <a:fillRect/>
          </a:stretch>
        </p:blipFill>
        <p:spPr>
          <a:xfrm>
            <a:off x="2214562" y="2076450"/>
            <a:ext cx="7762875" cy="2705100"/>
          </a:xfrm>
          <a:prstGeom prst="rect">
            <a:avLst/>
          </a:prstGeom>
        </p:spPr>
      </p:pic>
    </p:spTree>
    <p:extLst>
      <p:ext uri="{BB962C8B-B14F-4D97-AF65-F5344CB8AC3E}">
        <p14:creationId xmlns:p14="http://schemas.microsoft.com/office/powerpoint/2010/main" val="698421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67877"/>
          </a:xfrm>
        </p:spPr>
        <p:txBody>
          <a:bodyPr>
            <a:normAutofit/>
          </a:bodyPr>
          <a:lstStyle/>
          <a:p>
            <a:r>
              <a:rPr lang="en-US" sz="4000" dirty="0">
                <a:solidFill>
                  <a:srgbClr val="7030A0"/>
                </a:solidFill>
              </a:rPr>
              <a:t>How do LLMs work?</a:t>
            </a:r>
          </a:p>
        </p:txBody>
      </p:sp>
      <p:pic>
        <p:nvPicPr>
          <p:cNvPr id="4" name="Picture 3"/>
          <p:cNvPicPr>
            <a:picLocks noChangeAspect="1"/>
          </p:cNvPicPr>
          <p:nvPr/>
        </p:nvPicPr>
        <p:blipFill>
          <a:blip r:embed="rId2"/>
          <a:stretch>
            <a:fillRect/>
          </a:stretch>
        </p:blipFill>
        <p:spPr>
          <a:xfrm>
            <a:off x="2710767" y="2029968"/>
            <a:ext cx="6831425" cy="4000309"/>
          </a:xfrm>
          <a:prstGeom prst="rect">
            <a:avLst/>
          </a:prstGeom>
        </p:spPr>
      </p:pic>
    </p:spTree>
    <p:extLst>
      <p:ext uri="{BB962C8B-B14F-4D97-AF65-F5344CB8AC3E}">
        <p14:creationId xmlns:p14="http://schemas.microsoft.com/office/powerpoint/2010/main" val="1873435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1667</TotalTime>
  <Words>1693</Words>
  <Application>Microsoft Office PowerPoint</Application>
  <PresentationFormat>Widescreen</PresentationFormat>
  <Paragraphs>84</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Blackadder ITC</vt:lpstr>
      <vt:lpstr>Calibri</vt:lpstr>
      <vt:lpstr>Calibri Light</vt:lpstr>
      <vt:lpstr>Times New Roman</vt:lpstr>
      <vt:lpstr>Retrospect</vt:lpstr>
      <vt:lpstr>Large Language Model</vt:lpstr>
      <vt:lpstr>What is a large language model (LLM)?</vt:lpstr>
      <vt:lpstr>What is a large language model (LLM)?</vt:lpstr>
      <vt:lpstr>What are LLMs used for?</vt:lpstr>
      <vt:lpstr>What are some advantages and limitations of LLMs?</vt:lpstr>
      <vt:lpstr>What are some advantages and limitations of LLMs?</vt:lpstr>
      <vt:lpstr>How do LLMs work?</vt:lpstr>
      <vt:lpstr>How do LLMs work?</vt:lpstr>
      <vt:lpstr>How do LLMs work?</vt:lpstr>
      <vt:lpstr>How a Large Language Model (LLM) Is Built?</vt:lpstr>
      <vt:lpstr>Steps involved in LLM working principal</vt:lpstr>
      <vt:lpstr>Difference Between Large Language Models and Generative AI:</vt:lpstr>
      <vt:lpstr>General Architecture of LLM</vt:lpstr>
      <vt:lpstr>Examples of LLMs</vt:lpstr>
      <vt:lpstr>Hugging Face APIs</vt:lpstr>
      <vt:lpstr>Example 1: Sentence Completion</vt:lpstr>
      <vt:lpstr>Example 2: Question Answers</vt:lpstr>
      <vt:lpstr>Example 3: Summarization</vt:lpstr>
      <vt:lpstr>Example 3: Summarization</vt:lpstr>
      <vt:lpstr>Future Implications of LLMs</vt:lpstr>
      <vt:lpstr>Future Implications of LLMs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USER</dc:creator>
  <cp:lastModifiedBy>Shukdev Datta</cp:lastModifiedBy>
  <cp:revision>248</cp:revision>
  <dcterms:created xsi:type="dcterms:W3CDTF">2023-12-19T16:17:25Z</dcterms:created>
  <dcterms:modified xsi:type="dcterms:W3CDTF">2025-05-04T14:01:23Z</dcterms:modified>
</cp:coreProperties>
</file>