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82" r:id="rId4"/>
    <p:sldId id="283" r:id="rId5"/>
    <p:sldId id="284" r:id="rId6"/>
    <p:sldId id="285" r:id="rId7"/>
    <p:sldId id="286" r:id="rId8"/>
    <p:sldId id="301" r:id="rId9"/>
    <p:sldId id="287" r:id="rId10"/>
    <p:sldId id="288" r:id="rId11"/>
    <p:sldId id="289" r:id="rId12"/>
    <p:sldId id="290" r:id="rId13"/>
    <p:sldId id="291" r:id="rId14"/>
    <p:sldId id="292" r:id="rId15"/>
    <p:sldId id="294" r:id="rId16"/>
    <p:sldId id="295" r:id="rId17"/>
    <p:sldId id="296" r:id="rId18"/>
    <p:sldId id="297" r:id="rId19"/>
    <p:sldId id="298" r:id="rId20"/>
    <p:sldId id="299" r:id="rId21"/>
    <p:sldId id="30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4/27/2025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4/27/2025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dirty="0">
                <a:solidFill>
                  <a:srgbClr val="7030A0"/>
                </a:solidFill>
              </a:rPr>
              <a:t>Transformer in NLP</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a:t>Instructor name: Shukdev datta</a:t>
            </a:r>
          </a:p>
          <a:p>
            <a:r>
              <a:rPr lang="en-US" dirty="0"/>
              <a:t>Ml developer at innovative skills</a:t>
            </a:r>
          </a:p>
        </p:txBody>
      </p:sp>
    </p:spTree>
    <p:extLst>
      <p:ext uri="{BB962C8B-B14F-4D97-AF65-F5344CB8AC3E}">
        <p14:creationId xmlns:p14="http://schemas.microsoft.com/office/powerpoint/2010/main" val="177756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Encoding in details</a:t>
            </a:r>
          </a:p>
        </p:txBody>
      </p:sp>
      <p:pic>
        <p:nvPicPr>
          <p:cNvPr id="3" name="Picture 2"/>
          <p:cNvPicPr>
            <a:picLocks noChangeAspect="1"/>
          </p:cNvPicPr>
          <p:nvPr/>
        </p:nvPicPr>
        <p:blipFill>
          <a:blip r:embed="rId2"/>
          <a:stretch>
            <a:fillRect/>
          </a:stretch>
        </p:blipFill>
        <p:spPr>
          <a:xfrm>
            <a:off x="1271016" y="1919478"/>
            <a:ext cx="9779889" cy="3695700"/>
          </a:xfrm>
          <a:prstGeom prst="rect">
            <a:avLst/>
          </a:prstGeom>
        </p:spPr>
      </p:pic>
    </p:spTree>
    <p:extLst>
      <p:ext uri="{BB962C8B-B14F-4D97-AF65-F5344CB8AC3E}">
        <p14:creationId xmlns:p14="http://schemas.microsoft.com/office/powerpoint/2010/main" val="314856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Decoding in details</a:t>
            </a:r>
          </a:p>
        </p:txBody>
      </p:sp>
      <p:pic>
        <p:nvPicPr>
          <p:cNvPr id="4" name="Picture 3"/>
          <p:cNvPicPr>
            <a:picLocks noChangeAspect="1"/>
          </p:cNvPicPr>
          <p:nvPr/>
        </p:nvPicPr>
        <p:blipFill>
          <a:blip r:embed="rId2"/>
          <a:stretch>
            <a:fillRect/>
          </a:stretch>
        </p:blipFill>
        <p:spPr>
          <a:xfrm>
            <a:off x="1280160" y="2045589"/>
            <a:ext cx="9875520" cy="3333750"/>
          </a:xfrm>
          <a:prstGeom prst="rect">
            <a:avLst/>
          </a:prstGeom>
        </p:spPr>
      </p:pic>
    </p:spTree>
    <p:extLst>
      <p:ext uri="{BB962C8B-B14F-4D97-AF65-F5344CB8AC3E}">
        <p14:creationId xmlns:p14="http://schemas.microsoft.com/office/powerpoint/2010/main" val="28508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Encoding only models</a:t>
            </a:r>
          </a:p>
        </p:txBody>
      </p:sp>
      <p:pic>
        <p:nvPicPr>
          <p:cNvPr id="3" name="Picture 2"/>
          <p:cNvPicPr>
            <a:picLocks noChangeAspect="1"/>
          </p:cNvPicPr>
          <p:nvPr/>
        </p:nvPicPr>
        <p:blipFill>
          <a:blip r:embed="rId2"/>
          <a:stretch>
            <a:fillRect/>
          </a:stretch>
        </p:blipFill>
        <p:spPr>
          <a:xfrm>
            <a:off x="1307592" y="2005012"/>
            <a:ext cx="9722358" cy="2847975"/>
          </a:xfrm>
          <a:prstGeom prst="rect">
            <a:avLst/>
          </a:prstGeom>
        </p:spPr>
      </p:pic>
    </p:spTree>
    <p:extLst>
      <p:ext uri="{BB962C8B-B14F-4D97-AF65-F5344CB8AC3E}">
        <p14:creationId xmlns:p14="http://schemas.microsoft.com/office/powerpoint/2010/main" val="225550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Decoding only models</a:t>
            </a:r>
          </a:p>
        </p:txBody>
      </p:sp>
      <p:pic>
        <p:nvPicPr>
          <p:cNvPr id="4" name="Picture 3"/>
          <p:cNvPicPr>
            <a:picLocks noChangeAspect="1"/>
          </p:cNvPicPr>
          <p:nvPr/>
        </p:nvPicPr>
        <p:blipFill>
          <a:blip r:embed="rId2"/>
          <a:stretch>
            <a:fillRect/>
          </a:stretch>
        </p:blipFill>
        <p:spPr>
          <a:xfrm>
            <a:off x="1258252" y="1909762"/>
            <a:ext cx="9858375" cy="3038475"/>
          </a:xfrm>
          <a:prstGeom prst="rect">
            <a:avLst/>
          </a:prstGeom>
        </p:spPr>
      </p:pic>
    </p:spTree>
    <p:extLst>
      <p:ext uri="{BB962C8B-B14F-4D97-AF65-F5344CB8AC3E}">
        <p14:creationId xmlns:p14="http://schemas.microsoft.com/office/powerpoint/2010/main" val="76198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Differences</a:t>
            </a:r>
          </a:p>
        </p:txBody>
      </p:sp>
      <p:pic>
        <p:nvPicPr>
          <p:cNvPr id="3" name="Picture 2"/>
          <p:cNvPicPr>
            <a:picLocks noChangeAspect="1"/>
          </p:cNvPicPr>
          <p:nvPr/>
        </p:nvPicPr>
        <p:blipFill>
          <a:blip r:embed="rId2"/>
          <a:stretch>
            <a:fillRect/>
          </a:stretch>
        </p:blipFill>
        <p:spPr>
          <a:xfrm>
            <a:off x="1190815" y="1907286"/>
            <a:ext cx="10029825" cy="4305300"/>
          </a:xfrm>
          <a:prstGeom prst="rect">
            <a:avLst/>
          </a:prstGeom>
        </p:spPr>
      </p:pic>
    </p:spTree>
    <p:extLst>
      <p:ext uri="{BB962C8B-B14F-4D97-AF65-F5344CB8AC3E}">
        <p14:creationId xmlns:p14="http://schemas.microsoft.com/office/powerpoint/2010/main" val="405448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What are transformer models built of</a:t>
            </a:r>
          </a:p>
        </p:txBody>
      </p:sp>
      <p:sp>
        <p:nvSpPr>
          <p:cNvPr id="4" name="TextBox 3"/>
          <p:cNvSpPr txBox="1"/>
          <p:nvPr/>
        </p:nvSpPr>
        <p:spPr>
          <a:xfrm>
            <a:off x="1353312" y="1911096"/>
            <a:ext cx="9701784" cy="3600986"/>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Embedding layer:</a:t>
            </a:r>
            <a:r>
              <a:rPr lang="en-US" sz="1600" dirty="0">
                <a:latin typeface="Times New Roman" panose="02020603050405020304" pitchFamily="18" charset="0"/>
                <a:cs typeface="Times New Roman" panose="02020603050405020304" pitchFamily="18" charset="0"/>
              </a:rPr>
              <a:t> The embedding layer converts the input text into a sequence of vectors. The vectors represent the meaning of the words in the text.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Self-attention layers:</a:t>
            </a:r>
            <a:r>
              <a:rPr lang="en-US" sz="1600" dirty="0">
                <a:latin typeface="Times New Roman" panose="02020603050405020304" pitchFamily="18" charset="0"/>
                <a:cs typeface="Times New Roman" panose="02020603050405020304" pitchFamily="18" charset="0"/>
              </a:rPr>
              <a:t> The self-attention layers allow the model to learn long-range dependencies between words in a sentence. The self-attention layers work by computing a score for each pair of words in the sentence. The score for a pair of words is a measure of how related the two words are. The self-attention layers then use these scores to compute a weighted sum of the input vectors. The weighted sum is the output of the self-attention layer.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Positional encoding:</a:t>
            </a:r>
            <a:r>
              <a:rPr lang="en-US" sz="1600" dirty="0">
                <a:latin typeface="Times New Roman" panose="02020603050405020304" pitchFamily="18" charset="0"/>
                <a:cs typeface="Times New Roman" panose="02020603050405020304" pitchFamily="18" charset="0"/>
              </a:rPr>
              <a:t> The positional encoding layer adds information about the position of each word in the sentence. This is important for learning long-range dependencies, as it allows the model to know which words are close to each other in the sentence.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Decoder:</a:t>
            </a:r>
            <a:r>
              <a:rPr lang="en-US" sz="1600" dirty="0">
                <a:latin typeface="Times New Roman" panose="02020603050405020304" pitchFamily="18" charset="0"/>
                <a:cs typeface="Times New Roman" panose="02020603050405020304" pitchFamily="18" charset="0"/>
              </a:rPr>
              <a:t> The decoder takes the output of the self-attention layers as input and produces a sequence of output tokens. The output tokens are the words in the output sentence.</a:t>
            </a:r>
          </a:p>
        </p:txBody>
      </p:sp>
    </p:spTree>
    <p:extLst>
      <p:ext uri="{BB962C8B-B14F-4D97-AF65-F5344CB8AC3E}">
        <p14:creationId xmlns:p14="http://schemas.microsoft.com/office/powerpoint/2010/main" val="421949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Positional Encoding</a:t>
            </a:r>
          </a:p>
        </p:txBody>
      </p:sp>
      <p:pic>
        <p:nvPicPr>
          <p:cNvPr id="3" name="Picture 2"/>
          <p:cNvPicPr>
            <a:picLocks noChangeAspect="1"/>
          </p:cNvPicPr>
          <p:nvPr/>
        </p:nvPicPr>
        <p:blipFill>
          <a:blip r:embed="rId2"/>
          <a:stretch>
            <a:fillRect/>
          </a:stretch>
        </p:blipFill>
        <p:spPr>
          <a:xfrm>
            <a:off x="3367239" y="1805824"/>
            <a:ext cx="5518482" cy="4421240"/>
          </a:xfrm>
          <a:prstGeom prst="rect">
            <a:avLst/>
          </a:prstGeom>
        </p:spPr>
      </p:pic>
    </p:spTree>
    <p:extLst>
      <p:ext uri="{BB962C8B-B14F-4D97-AF65-F5344CB8AC3E}">
        <p14:creationId xmlns:p14="http://schemas.microsoft.com/office/powerpoint/2010/main" val="46266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fontScale="90000"/>
          </a:bodyPr>
          <a:lstStyle/>
          <a:p>
            <a:r>
              <a:rPr lang="en-US" dirty="0">
                <a:solidFill>
                  <a:srgbClr val="7030A0"/>
                </a:solidFill>
              </a:rPr>
              <a:t>Training techniques of Transformer models</a:t>
            </a:r>
          </a:p>
        </p:txBody>
      </p:sp>
      <p:sp>
        <p:nvSpPr>
          <p:cNvPr id="4" name="TextBox 3"/>
          <p:cNvSpPr txBox="1"/>
          <p:nvPr/>
        </p:nvSpPr>
        <p:spPr>
          <a:xfrm>
            <a:off x="1353312" y="1911096"/>
            <a:ext cx="9701784"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Masked language modeling: </a:t>
            </a:r>
            <a:r>
              <a:rPr lang="en-US" dirty="0">
                <a:latin typeface="Times New Roman" panose="02020603050405020304" pitchFamily="18" charset="0"/>
                <a:cs typeface="Times New Roman" panose="02020603050405020304" pitchFamily="18" charset="0"/>
              </a:rPr>
              <a:t>Masked language modeling is a technique used to train transformer models to predict the missing words in a sentence. This helps the model to learn to attend to the most relevant words in a sentence.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Attention masking: </a:t>
            </a:r>
            <a:r>
              <a:rPr lang="en-US" dirty="0">
                <a:latin typeface="Times New Roman" panose="02020603050405020304" pitchFamily="18" charset="0"/>
                <a:cs typeface="Times New Roman" panose="02020603050405020304" pitchFamily="18" charset="0"/>
              </a:rPr>
              <a:t>Attention masking is a technique used to prevent the model from attending to future words in a sentence. This is important for preventing the model from learning circular dependencies.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Gradient clipping: </a:t>
            </a:r>
            <a:r>
              <a:rPr lang="en-US" dirty="0">
                <a:latin typeface="Times New Roman" panose="02020603050405020304" pitchFamily="18" charset="0"/>
                <a:cs typeface="Times New Roman" panose="02020603050405020304" pitchFamily="18" charset="0"/>
              </a:rPr>
              <a:t>Gradient clipping is a technique used to prevent the gradients from becoming too large. This helps to stabilize the training process and prevent the model from overfitting.</a:t>
            </a:r>
          </a:p>
        </p:txBody>
      </p:sp>
    </p:spTree>
    <p:extLst>
      <p:ext uri="{BB962C8B-B14F-4D97-AF65-F5344CB8AC3E}">
        <p14:creationId xmlns:p14="http://schemas.microsoft.com/office/powerpoint/2010/main" val="113306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Masked Language Modeling</a:t>
            </a:r>
          </a:p>
        </p:txBody>
      </p:sp>
      <p:sp>
        <p:nvSpPr>
          <p:cNvPr id="4" name="TextBox 3"/>
          <p:cNvSpPr txBox="1"/>
          <p:nvPr/>
        </p:nvSpPr>
        <p:spPr>
          <a:xfrm>
            <a:off x="1353312" y="1911096"/>
            <a:ext cx="9701784"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Masked language modeling is a technique used to train transformer models, like BERT, to predict the missing words in a sentence. The idea is to randomly mask (replace) some of the words in the input sentence with a special token, such as [MASK], and then train the model to predict what the original words were. This helps the model to learn to attend to the most relevant words in a sentence, as it has to figure out which words are missing and what they might be based on the context of the surrounding words. This is useful for tasks like language understanding, where the model needs to be able to understand and generate human-like text. Masked language modeling is a key component of the </a:t>
            </a:r>
            <a:r>
              <a:rPr lang="en-US" dirty="0" err="1">
                <a:latin typeface="Times New Roman" panose="02020603050405020304" pitchFamily="18" charset="0"/>
                <a:cs typeface="Times New Roman" panose="02020603050405020304" pitchFamily="18" charset="0"/>
              </a:rPr>
              <a:t>pretraining</a:t>
            </a:r>
            <a:r>
              <a:rPr lang="en-US" dirty="0">
                <a:latin typeface="Times New Roman" panose="02020603050405020304" pitchFamily="18" charset="0"/>
                <a:cs typeface="Times New Roman" panose="02020603050405020304" pitchFamily="18" charset="0"/>
              </a:rPr>
              <a:t> process for transformer models, as it helps the model to learn the relationships between words and how to generate text that is coherent and grammatically correct.</a:t>
            </a:r>
          </a:p>
        </p:txBody>
      </p:sp>
    </p:spTree>
    <p:extLst>
      <p:ext uri="{BB962C8B-B14F-4D97-AF65-F5344CB8AC3E}">
        <p14:creationId xmlns:p14="http://schemas.microsoft.com/office/powerpoint/2010/main" val="177737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Attention Masking</a:t>
            </a:r>
          </a:p>
        </p:txBody>
      </p:sp>
      <p:sp>
        <p:nvSpPr>
          <p:cNvPr id="4" name="TextBox 3"/>
          <p:cNvSpPr txBox="1"/>
          <p:nvPr/>
        </p:nvSpPr>
        <p:spPr>
          <a:xfrm>
            <a:off x="1353312" y="1911096"/>
            <a:ext cx="9701784"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Attention masking is a technique used in transformer models, like BERT, to prevent the model from attending to future words in a sentence during training. The idea is to mask (ignore) the attention scores for any word that comes after the current word in the input sequence. This is important for preventing the model from learning circular dependencies, where the model might learn to predict a word based on future words that it shouldn't have access to. By masking the attention scores for future words, the model is forced to only attend to the relevant words that come before the current word, which helps to improve the accuracy of the model's predictions. Attention masking is a key component of the pre-training process for transformer models, as it helps the model to learn the relationships between words and how to generate text that is coherent and grammatically correct.</a:t>
            </a:r>
          </a:p>
        </p:txBody>
      </p:sp>
    </p:spTree>
    <p:extLst>
      <p:ext uri="{BB962C8B-B14F-4D97-AF65-F5344CB8AC3E}">
        <p14:creationId xmlns:p14="http://schemas.microsoft.com/office/powerpoint/2010/main" val="345741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Transformer in NLP</a:t>
            </a:r>
          </a:p>
        </p:txBody>
      </p:sp>
      <p:sp>
        <p:nvSpPr>
          <p:cNvPr id="3" name="TextBox 2"/>
          <p:cNvSpPr txBox="1"/>
          <p:nvPr/>
        </p:nvSpPr>
        <p:spPr>
          <a:xfrm>
            <a:off x="1289304" y="1837944"/>
            <a:ext cx="9793224"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Transformer models are a type of deep learning model that is used for natural language processing (NLP) tasks. They can learn long-range dependencies between words in a sentence, which makes them very powerful for tasks such as machine translation, text summarization, and question answering.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Transformer models work by first encoding the input sentence into a sequence of vectors. This encoding is done using a self-attention mechanism, which allows the model to learn the relationships between the words in the sentence.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input sentence has been encoded, the model decodes it into a sequence of output tokens. This decoding is also done using a self-attention mechanism.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attention mechanism is what allows transformer models to learn long-range dependencies between words in a sentence. The attention mechanism works by focusing on the most relevant words in the input sentence when decoding the output tokens.</a:t>
            </a:r>
          </a:p>
        </p:txBody>
      </p:sp>
    </p:spTree>
    <p:extLst>
      <p:ext uri="{BB962C8B-B14F-4D97-AF65-F5344CB8AC3E}">
        <p14:creationId xmlns:p14="http://schemas.microsoft.com/office/powerpoint/2010/main" val="3219758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Attention Masking Example</a:t>
            </a:r>
          </a:p>
        </p:txBody>
      </p:sp>
      <p:pic>
        <p:nvPicPr>
          <p:cNvPr id="3" name="Picture 2"/>
          <p:cNvPicPr>
            <a:picLocks noChangeAspect="1"/>
          </p:cNvPicPr>
          <p:nvPr/>
        </p:nvPicPr>
        <p:blipFill>
          <a:blip r:embed="rId2"/>
          <a:stretch>
            <a:fillRect/>
          </a:stretch>
        </p:blipFill>
        <p:spPr>
          <a:xfrm>
            <a:off x="2964180" y="2109025"/>
            <a:ext cx="6324600" cy="3590925"/>
          </a:xfrm>
          <a:prstGeom prst="rect">
            <a:avLst/>
          </a:prstGeom>
        </p:spPr>
      </p:pic>
    </p:spTree>
    <p:extLst>
      <p:ext uri="{BB962C8B-B14F-4D97-AF65-F5344CB8AC3E}">
        <p14:creationId xmlns:p14="http://schemas.microsoft.com/office/powerpoint/2010/main" val="275925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dirty="0">
                <a:solidFill>
                  <a:srgbClr val="7030A0"/>
                </a:solidFill>
              </a:rPr>
              <a:t>Gradient Clipping</a:t>
            </a:r>
          </a:p>
        </p:txBody>
      </p:sp>
      <p:sp>
        <p:nvSpPr>
          <p:cNvPr id="4" name="TextBox 3"/>
          <p:cNvSpPr txBox="1"/>
          <p:nvPr/>
        </p:nvSpPr>
        <p:spPr>
          <a:xfrm>
            <a:off x="1353312" y="1911096"/>
            <a:ext cx="9701784"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Gradient clipping is a technique used in machine learning to prevent the gradients of the model's parameters from becoming too large during training. Gradients are used to update the model's parameters in the direction that reduces the loss function, which measures how well the model is performing on the training data. If the gradients become too large, it can cause the model's parameters to change too much at each step, which can lead to the model becoming unstable and overfitting to the training data. Gradient clipping helps to stabilize the training process by setting a threshold for the maximum allowed gradient value. If the gradient exceeds this threshold, it is scaled down so that it doesn't become too large. This helps to prevent the model from overfitting to the training data and improves its generalization performance on unseen data. Gradient clipping is a common technique used in deep learning and is particularly useful when training deep neural networks with many layers.</a:t>
            </a:r>
          </a:p>
        </p:txBody>
      </p:sp>
    </p:spTree>
    <p:extLst>
      <p:ext uri="{BB962C8B-B14F-4D97-AF65-F5344CB8AC3E}">
        <p14:creationId xmlns:p14="http://schemas.microsoft.com/office/powerpoint/2010/main" val="2398851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a:latin typeface="Blackadder ITC" panose="04020505051007020D02" pitchFamily="82" charset="0"/>
              </a:rPr>
              <a:t>Thank You!!!</a:t>
            </a:r>
          </a:p>
        </p:txBody>
      </p:sp>
    </p:spTree>
    <p:extLst>
      <p:ext uri="{BB962C8B-B14F-4D97-AF65-F5344CB8AC3E}">
        <p14:creationId xmlns:p14="http://schemas.microsoft.com/office/powerpoint/2010/main" val="102091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Encoding &amp; Decoding</a:t>
            </a:r>
          </a:p>
        </p:txBody>
      </p:sp>
      <p:pic>
        <p:nvPicPr>
          <p:cNvPr id="4" name="Picture 3"/>
          <p:cNvPicPr>
            <a:picLocks noChangeAspect="1"/>
          </p:cNvPicPr>
          <p:nvPr/>
        </p:nvPicPr>
        <p:blipFill>
          <a:blip r:embed="rId2"/>
          <a:stretch>
            <a:fillRect/>
          </a:stretch>
        </p:blipFill>
        <p:spPr>
          <a:xfrm>
            <a:off x="2864167" y="1967103"/>
            <a:ext cx="6524625" cy="4057650"/>
          </a:xfrm>
          <a:prstGeom prst="rect">
            <a:avLst/>
          </a:prstGeom>
        </p:spPr>
      </p:pic>
    </p:spTree>
    <p:extLst>
      <p:ext uri="{BB962C8B-B14F-4D97-AF65-F5344CB8AC3E}">
        <p14:creationId xmlns:p14="http://schemas.microsoft.com/office/powerpoint/2010/main" val="211563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NLP transformer architecture</a:t>
            </a:r>
          </a:p>
        </p:txBody>
      </p:sp>
      <p:pic>
        <p:nvPicPr>
          <p:cNvPr id="1026" name="Picture 2" descr="transformer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768" y="1769745"/>
            <a:ext cx="4539615" cy="45396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67528" y="5888736"/>
            <a:ext cx="1517904" cy="38404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16799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NLP transformer architecture</a:t>
            </a:r>
          </a:p>
        </p:txBody>
      </p:sp>
      <p:sp>
        <p:nvSpPr>
          <p:cNvPr id="4" name="TextBox 3"/>
          <p:cNvSpPr txBox="1"/>
          <p:nvPr/>
        </p:nvSpPr>
        <p:spPr>
          <a:xfrm>
            <a:off x="1225296" y="1856232"/>
            <a:ext cx="9930384"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transformer model is made up of two main components: an encoder and a decoder. The encoder takes the input sentence as input and produces a sequence of vectors. The decoder then takes these vectors as input and produces the output sentence.</a:t>
            </a:r>
          </a:p>
          <a:p>
            <a:endParaRPr lang="en-US" dirty="0">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5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fontScale="90000"/>
          </a:bodyPr>
          <a:lstStyle/>
          <a:p>
            <a:r>
              <a:rPr lang="en-US" dirty="0">
                <a:solidFill>
                  <a:srgbClr val="7030A0"/>
                </a:solidFill>
              </a:rPr>
              <a:t>Working Principal of  transformer architecture</a:t>
            </a:r>
          </a:p>
        </p:txBody>
      </p:sp>
      <p:sp>
        <p:nvSpPr>
          <p:cNvPr id="4" name="TextBox 3"/>
          <p:cNvSpPr txBox="1"/>
          <p:nvPr/>
        </p:nvSpPr>
        <p:spPr>
          <a:xfrm>
            <a:off x="1225296" y="1856232"/>
            <a:ext cx="9930384"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encoder consists of a stack of self-attention layers. Each self-attention layer takes a sequence of vectors as input and produces a new sequence of vectors. The self-attention layer works by first computing a score for each pair of words in the input sequence. The score for a pair of words is a measure of how related the two words are. The self-attention layer then uses these scores to compute a weighted sum of the input vectors. The weighted sum is the output of the self-attention layer.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89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fontScale="90000"/>
          </a:bodyPr>
          <a:lstStyle/>
          <a:p>
            <a:r>
              <a:rPr lang="en-US" dirty="0">
                <a:solidFill>
                  <a:srgbClr val="7030A0"/>
                </a:solidFill>
              </a:rPr>
              <a:t>Working Principal of  transformer architecture</a:t>
            </a:r>
          </a:p>
        </p:txBody>
      </p:sp>
      <p:pic>
        <p:nvPicPr>
          <p:cNvPr id="5" name="Picture 4">
            <a:extLst>
              <a:ext uri="{FF2B5EF4-FFF2-40B4-BE49-F238E27FC236}">
                <a16:creationId xmlns:a16="http://schemas.microsoft.com/office/drawing/2014/main" id="{467E19DF-2353-40C3-B2CB-A4CD8F40E8E9}"/>
              </a:ext>
            </a:extLst>
          </p:cNvPr>
          <p:cNvPicPr>
            <a:picLocks noChangeAspect="1"/>
          </p:cNvPicPr>
          <p:nvPr/>
        </p:nvPicPr>
        <p:blipFill>
          <a:blip r:embed="rId2"/>
          <a:stretch>
            <a:fillRect/>
          </a:stretch>
        </p:blipFill>
        <p:spPr>
          <a:xfrm>
            <a:off x="1250595" y="1952902"/>
            <a:ext cx="6125615" cy="1267877"/>
          </a:xfrm>
          <a:prstGeom prst="rect">
            <a:avLst/>
          </a:prstGeom>
        </p:spPr>
      </p:pic>
      <p:pic>
        <p:nvPicPr>
          <p:cNvPr id="7" name="Picture 6">
            <a:extLst>
              <a:ext uri="{FF2B5EF4-FFF2-40B4-BE49-F238E27FC236}">
                <a16:creationId xmlns:a16="http://schemas.microsoft.com/office/drawing/2014/main" id="{DE953F00-FB3A-413B-BF06-BEF587C19E88}"/>
              </a:ext>
            </a:extLst>
          </p:cNvPr>
          <p:cNvPicPr>
            <a:picLocks noChangeAspect="1"/>
          </p:cNvPicPr>
          <p:nvPr/>
        </p:nvPicPr>
        <p:blipFill>
          <a:blip r:embed="rId3"/>
          <a:stretch>
            <a:fillRect/>
          </a:stretch>
        </p:blipFill>
        <p:spPr>
          <a:xfrm>
            <a:off x="1250595" y="3324965"/>
            <a:ext cx="6125615" cy="2086826"/>
          </a:xfrm>
          <a:prstGeom prst="rect">
            <a:avLst/>
          </a:prstGeom>
        </p:spPr>
      </p:pic>
    </p:spTree>
    <p:extLst>
      <p:ext uri="{BB962C8B-B14F-4D97-AF65-F5344CB8AC3E}">
        <p14:creationId xmlns:p14="http://schemas.microsoft.com/office/powerpoint/2010/main" val="372371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fontScale="90000"/>
          </a:bodyPr>
          <a:lstStyle/>
          <a:p>
            <a:r>
              <a:rPr lang="en-US" dirty="0">
                <a:solidFill>
                  <a:srgbClr val="7030A0"/>
                </a:solidFill>
              </a:rPr>
              <a:t>Working Principal of  transformer architecture</a:t>
            </a:r>
          </a:p>
        </p:txBody>
      </p:sp>
      <p:pic>
        <p:nvPicPr>
          <p:cNvPr id="4" name="Picture 3">
            <a:extLst>
              <a:ext uri="{FF2B5EF4-FFF2-40B4-BE49-F238E27FC236}">
                <a16:creationId xmlns:a16="http://schemas.microsoft.com/office/drawing/2014/main" id="{875AD5DA-596E-4B2A-8035-03AF991F24F5}"/>
              </a:ext>
            </a:extLst>
          </p:cNvPr>
          <p:cNvPicPr>
            <a:picLocks noChangeAspect="1"/>
          </p:cNvPicPr>
          <p:nvPr/>
        </p:nvPicPr>
        <p:blipFill>
          <a:blip r:embed="rId2"/>
          <a:stretch>
            <a:fillRect/>
          </a:stretch>
        </p:blipFill>
        <p:spPr>
          <a:xfrm>
            <a:off x="1250595" y="1920166"/>
            <a:ext cx="8267700" cy="1295400"/>
          </a:xfrm>
          <a:prstGeom prst="rect">
            <a:avLst/>
          </a:prstGeom>
        </p:spPr>
      </p:pic>
      <p:pic>
        <p:nvPicPr>
          <p:cNvPr id="8" name="Picture 7">
            <a:extLst>
              <a:ext uri="{FF2B5EF4-FFF2-40B4-BE49-F238E27FC236}">
                <a16:creationId xmlns:a16="http://schemas.microsoft.com/office/drawing/2014/main" id="{19584323-BE99-4D6F-ADC6-80D4AB2E4918}"/>
              </a:ext>
            </a:extLst>
          </p:cNvPr>
          <p:cNvPicPr>
            <a:picLocks noChangeAspect="1"/>
          </p:cNvPicPr>
          <p:nvPr/>
        </p:nvPicPr>
        <p:blipFill>
          <a:blip r:embed="rId3"/>
          <a:stretch>
            <a:fillRect/>
          </a:stretch>
        </p:blipFill>
        <p:spPr>
          <a:xfrm>
            <a:off x="1250595" y="3313057"/>
            <a:ext cx="6677164" cy="3036465"/>
          </a:xfrm>
          <a:prstGeom prst="rect">
            <a:avLst/>
          </a:prstGeom>
        </p:spPr>
      </p:pic>
    </p:spTree>
    <p:extLst>
      <p:ext uri="{BB962C8B-B14F-4D97-AF65-F5344CB8AC3E}">
        <p14:creationId xmlns:p14="http://schemas.microsoft.com/office/powerpoint/2010/main" val="19665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fontScale="90000"/>
          </a:bodyPr>
          <a:lstStyle/>
          <a:p>
            <a:r>
              <a:rPr lang="en-US" dirty="0">
                <a:solidFill>
                  <a:srgbClr val="7030A0"/>
                </a:solidFill>
              </a:rPr>
              <a:t>Working Principal of  transformer architecture</a:t>
            </a:r>
          </a:p>
        </p:txBody>
      </p:sp>
      <p:sp>
        <p:nvSpPr>
          <p:cNvPr id="4" name="TextBox 3"/>
          <p:cNvSpPr txBox="1"/>
          <p:nvPr/>
        </p:nvSpPr>
        <p:spPr>
          <a:xfrm>
            <a:off x="1225296" y="1856232"/>
            <a:ext cx="9930384"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decoder consists of a stack of self-attention layers and a recurrent neural network (RNN). The self-attention layers work the same way as in the encoder. The RNN takes the output of the self-attention layers as input and produces a sequence of output tokens. The output tokens are the words in the output sentence.</a:t>
            </a:r>
          </a:p>
          <a:p>
            <a:endParaRPr lang="en-US" dirty="0">
              <a:latin typeface="Times New Roman" panose="02020603050405020304" pitchFamily="18" charset="0"/>
              <a:cs typeface="Times New Roman" panose="02020603050405020304" pitchFamily="18" charset="0"/>
            </a:endParaRPr>
          </a:p>
          <a:p>
            <a:r>
              <a:rPr lang="en-US" dirty="0"/>
              <a:t>The attention mechanism is what allows the transformer model to learn long-range dependencies between words in a sentence. The attention mechanism works by focusing on the most relevant words in the input sentence when decoding the output tokens.</a:t>
            </a:r>
          </a:p>
          <a:p>
            <a:endParaRPr lang="en-US" dirty="0"/>
          </a:p>
          <a:p>
            <a:r>
              <a:rPr lang="en-US" dirty="0"/>
              <a:t>For example, let’s say we want to translate the sentence “I love you” from English to Spanish. The transformer model would first encode the sentence into a sequence of vectors. Then, the model would decode the vectors into a sequence of Spanish words. The attention mechanism would allow the model to focus on the words “I” and “you” in the English sentence when decoding the Spanish words “</a:t>
            </a:r>
            <a:r>
              <a:rPr lang="en-US" dirty="0" err="1"/>
              <a:t>te</a:t>
            </a:r>
            <a:r>
              <a:rPr lang="en-US" dirty="0"/>
              <a:t> </a:t>
            </a:r>
            <a:r>
              <a:rPr lang="en-US" dirty="0" err="1"/>
              <a:t>amo</a:t>
            </a:r>
            <a:r>
              <a:rPr lang="en-US" dirty="0"/>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6948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1458</TotalTime>
  <Words>1355</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Blackadder ITC</vt:lpstr>
      <vt:lpstr>Calibri</vt:lpstr>
      <vt:lpstr>Calibri Light</vt:lpstr>
      <vt:lpstr>Times New Roman</vt:lpstr>
      <vt:lpstr>Retrospect</vt:lpstr>
      <vt:lpstr>Transformer in NLP</vt:lpstr>
      <vt:lpstr>Transformer in NLP</vt:lpstr>
      <vt:lpstr>Encoding &amp; Decoding</vt:lpstr>
      <vt:lpstr>NLP transformer architecture</vt:lpstr>
      <vt:lpstr>NLP transformer architecture</vt:lpstr>
      <vt:lpstr>Working Principal of  transformer architecture</vt:lpstr>
      <vt:lpstr>Working Principal of  transformer architecture</vt:lpstr>
      <vt:lpstr>Working Principal of  transformer architecture</vt:lpstr>
      <vt:lpstr>Working Principal of  transformer architecture</vt:lpstr>
      <vt:lpstr>Encoding in details</vt:lpstr>
      <vt:lpstr>Decoding in details</vt:lpstr>
      <vt:lpstr>Encoding only models</vt:lpstr>
      <vt:lpstr>Decoding only models</vt:lpstr>
      <vt:lpstr>Differences</vt:lpstr>
      <vt:lpstr>What are transformer models built of</vt:lpstr>
      <vt:lpstr>Positional Encoding</vt:lpstr>
      <vt:lpstr>Training techniques of Transformer models</vt:lpstr>
      <vt:lpstr>Masked Language Modeling</vt:lpstr>
      <vt:lpstr>Attention Masking</vt:lpstr>
      <vt:lpstr>Attention Masking Example</vt:lpstr>
      <vt:lpstr>Gradient Clipping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Shukdev Datta</cp:lastModifiedBy>
  <cp:revision>227</cp:revision>
  <dcterms:created xsi:type="dcterms:W3CDTF">2023-12-19T16:17:25Z</dcterms:created>
  <dcterms:modified xsi:type="dcterms:W3CDTF">2025-04-27T15:32:26Z</dcterms:modified>
</cp:coreProperties>
</file>