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7"/>
  </p:notesMasterIdLst>
  <p:handoutMasterIdLst>
    <p:handoutMasterId r:id="rId38"/>
  </p:handoutMasterIdLst>
  <p:sldIdLst>
    <p:sldId id="312" r:id="rId5"/>
    <p:sldId id="304" r:id="rId6"/>
    <p:sldId id="307" r:id="rId7"/>
    <p:sldId id="282" r:id="rId8"/>
    <p:sldId id="314" r:id="rId9"/>
    <p:sldId id="315" r:id="rId10"/>
    <p:sldId id="317" r:id="rId11"/>
    <p:sldId id="318" r:id="rId12"/>
    <p:sldId id="319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6" r:id="rId26"/>
    <p:sldId id="337" r:id="rId27"/>
    <p:sldId id="343" r:id="rId28"/>
    <p:sldId id="344" r:id="rId29"/>
    <p:sldId id="345" r:id="rId30"/>
    <p:sldId id="338" r:id="rId31"/>
    <p:sldId id="339" r:id="rId32"/>
    <p:sldId id="340" r:id="rId33"/>
    <p:sldId id="341" r:id="rId34"/>
    <p:sldId id="342" r:id="rId35"/>
    <p:sldId id="297" r:id="rId3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9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7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7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88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70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07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9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2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92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96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78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5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19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64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3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96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42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2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20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40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CNN (Convolutional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Example input a 28 pixel by 28 pixel grayscale image</a:t>
            </a:r>
          </a:p>
          <a:p>
            <a:r>
              <a:rPr lang="en-US" dirty="0"/>
              <a:t>Unlike FNN, we do not “flatten” the input to a 1D vector</a:t>
            </a:r>
          </a:p>
          <a:p>
            <a:pPr lvl="1"/>
            <a:r>
              <a:rPr lang="en-US" dirty="0"/>
              <a:t>Input is presented to network in 2D as 28 x 28 matrix</a:t>
            </a:r>
          </a:p>
          <a:p>
            <a:pPr lvl="1"/>
            <a:r>
              <a:rPr lang="en-US" dirty="0"/>
              <a:t>This makes capturing spatial relationships easier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Convolution layer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Composed of multiple filters (kernels)</a:t>
            </a:r>
          </a:p>
          <a:p>
            <a:r>
              <a:rPr lang="en-US" sz="1600" dirty="0"/>
              <a:t>Filters for 2D image are also 2D</a:t>
            </a:r>
          </a:p>
          <a:p>
            <a:r>
              <a:rPr lang="en-US" sz="1600" dirty="0"/>
              <a:t>Suppose we have a 3 by 3 filter (9 values in total)</a:t>
            </a:r>
          </a:p>
          <a:p>
            <a:pPr lvl="1"/>
            <a:r>
              <a:rPr lang="en-US" sz="1600" dirty="0"/>
              <a:t>Values are randomly set to 0 or 1</a:t>
            </a:r>
          </a:p>
          <a:p>
            <a:r>
              <a:rPr lang="en-US" sz="1600" dirty="0"/>
              <a:t>Convolution: placing 3 by 3 filter on the top left corner of image</a:t>
            </a:r>
          </a:p>
          <a:p>
            <a:pPr lvl="1"/>
            <a:r>
              <a:rPr lang="en-US" sz="1600" dirty="0"/>
              <a:t>Multiply filter values by pixel values, add the results</a:t>
            </a:r>
          </a:p>
          <a:p>
            <a:pPr lvl="1"/>
            <a:r>
              <a:rPr lang="en-US" sz="1600" dirty="0"/>
              <a:t>Move filter to right one pixel at a time, and repeat this process</a:t>
            </a:r>
          </a:p>
          <a:p>
            <a:pPr lvl="1"/>
            <a:r>
              <a:rPr lang="en-US" sz="1600" dirty="0"/>
              <a:t>When at top right corner, move filter down one pixel and repeat process</a:t>
            </a:r>
          </a:p>
          <a:p>
            <a:pPr lvl="1"/>
            <a:r>
              <a:rPr lang="en-US" sz="1600" dirty="0"/>
              <a:t>Process ends when we get to bottom right corner of image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338328" lvl="1" indent="0"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6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3 by 3 Filter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A 3 by 3 filter applied to a 4 by 4 image, resulting in a 2 by 2 image">
            <a:extLst>
              <a:ext uri="{FF2B5EF4-FFF2-40B4-BE49-F238E27FC236}">
                <a16:creationId xmlns:a16="http://schemas.microsoft.com/office/drawing/2014/main" id="{15C9FED9-EB21-4BA3-88D2-662A0605F6D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51" y="2461843"/>
            <a:ext cx="2324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46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/>
              <a:t>Convolution operator parameters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1600" dirty="0"/>
              <a:t>Filter size</a:t>
            </a:r>
          </a:p>
          <a:p>
            <a:r>
              <a:rPr lang="en-US" sz="1600" dirty="0"/>
              <a:t>Padding</a:t>
            </a:r>
          </a:p>
          <a:p>
            <a:r>
              <a:rPr lang="en-US" sz="1600" dirty="0"/>
              <a:t>Stride</a:t>
            </a:r>
          </a:p>
          <a:p>
            <a:r>
              <a:rPr lang="en-US" sz="1600" dirty="0"/>
              <a:t>Dilation</a:t>
            </a:r>
          </a:p>
          <a:p>
            <a:r>
              <a:rPr lang="en-US" sz="1600" dirty="0"/>
              <a:t>Activation function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338328" lvl="1" indent="0"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/>
              <a:t>Filter size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2000" dirty="0"/>
              <a:t>Filter size can be 5 by 5, 3 by 3, and so on</a:t>
            </a:r>
          </a:p>
          <a:p>
            <a:r>
              <a:rPr lang="en-US" sz="2000" dirty="0"/>
              <a:t>Larger filter sizes should be avoided</a:t>
            </a:r>
          </a:p>
          <a:p>
            <a:pPr lvl="1"/>
            <a:r>
              <a:rPr lang="en-US" sz="2000" dirty="0"/>
              <a:t>As learning algorithm needs to learn filter values (weights)</a:t>
            </a:r>
          </a:p>
          <a:p>
            <a:r>
              <a:rPr lang="en-US" sz="2000" dirty="0"/>
              <a:t>Odd sized filters are preferred to even sized filters</a:t>
            </a:r>
          </a:p>
          <a:p>
            <a:pPr lvl="1"/>
            <a:r>
              <a:rPr lang="en-US" sz="2000" dirty="0"/>
              <a:t>Nice geometric property of all input pixels being around output pixel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/>
              <a:t>Padding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573156" cy="3961593"/>
          </a:xfrm>
        </p:spPr>
        <p:txBody>
          <a:bodyPr>
            <a:normAutofit/>
          </a:bodyPr>
          <a:lstStyle/>
          <a:p>
            <a:r>
              <a:rPr lang="en-US" sz="2000" dirty="0"/>
              <a:t>After applying 3 by 3 filter to 4 by 4 image, we get a 2 by 2 image – Size of the image has gone down</a:t>
            </a:r>
          </a:p>
          <a:p>
            <a:r>
              <a:rPr lang="en-US" sz="2000" dirty="0"/>
              <a:t>If we want to keep image size the same, we can use padding</a:t>
            </a:r>
          </a:p>
          <a:p>
            <a:pPr lvl="1"/>
            <a:r>
              <a:rPr lang="en-US" sz="2000" dirty="0"/>
              <a:t>We pad input in every direction with 0’s before applying filter</a:t>
            </a:r>
          </a:p>
          <a:p>
            <a:pPr lvl="1"/>
            <a:r>
              <a:rPr lang="en-US" sz="2000" dirty="0"/>
              <a:t>If padding is 1 by 1, then we add 1 zero in every direction</a:t>
            </a:r>
          </a:p>
          <a:p>
            <a:pPr lvl="1"/>
            <a:r>
              <a:rPr lang="en-US" sz="2000" dirty="0"/>
              <a:t>If padding is 2 by 2, then we add 2 zeros in every direction, and so 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/>
              <a:t>3 by 3 filter with padding of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A 3 by 3 filter applied to a 5 by 5 image, with padding of 1, resulting in a 5 by 5 image">
            <a:extLst>
              <a:ext uri="{FF2B5EF4-FFF2-40B4-BE49-F238E27FC236}">
                <a16:creationId xmlns:a16="http://schemas.microsoft.com/office/drawing/2014/main" id="{81B578EE-13CA-4451-BE4A-32B3F5EC62B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86" y="2185606"/>
            <a:ext cx="3762375" cy="427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891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/>
              <a:t>Stride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BAD46FF-777F-4B62-979E-C6D525D3C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2000" dirty="0"/>
              <a:t>How many pixels we move filter to the right/down is stride</a:t>
            </a:r>
          </a:p>
          <a:p>
            <a:r>
              <a:rPr lang="en-US" sz="2000" dirty="0"/>
              <a:t>Stride 1: move filter one pixel to the right/down</a:t>
            </a:r>
          </a:p>
          <a:p>
            <a:r>
              <a:rPr lang="en-US" sz="2000" dirty="0"/>
              <a:t>Stride 2: move filter two pixels to the right/down</a:t>
            </a:r>
          </a:p>
        </p:txBody>
      </p:sp>
      <p:pic>
        <p:nvPicPr>
          <p:cNvPr id="3074" name="Picture 2" descr="A 3 by 3 filter applied to a 5 by 5 image, with stride of 2, resulting in a 2 by 2 image">
            <a:extLst>
              <a:ext uri="{FF2B5EF4-FFF2-40B4-BE49-F238E27FC236}">
                <a16:creationId xmlns:a16="http://schemas.microsoft.com/office/drawing/2014/main" id="{6FA72D08-795F-4467-8BD0-26F4A9F3D3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01" y="2193894"/>
            <a:ext cx="2521674" cy="2470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2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/>
              <a:t>Dilation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BAD46FF-777F-4B62-979E-C6D525D3C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2000" dirty="0"/>
              <a:t>When we apply 3 by 3 filter, output affected by pixels in 3 by 3 subset of image</a:t>
            </a:r>
          </a:p>
          <a:p>
            <a:r>
              <a:rPr lang="en-US" sz="2000" dirty="0"/>
              <a:t>Dilation: To have a larger receptive field (portion of image affecting filter’s output)</a:t>
            </a:r>
          </a:p>
          <a:p>
            <a:r>
              <a:rPr lang="en-US" sz="2000" dirty="0"/>
              <a:t>If dilation set to 2, instead of contiguous 3 by 3 subset of image, every other pixel of a 5 by 5 subset of image affects output</a:t>
            </a:r>
          </a:p>
        </p:txBody>
      </p:sp>
      <p:pic>
        <p:nvPicPr>
          <p:cNvPr id="4098" name="Picture 2" descr="A 3 by 3 filter applied to a 7 by 7 image, with dilation of 2, resulting in a 3 by 3 image">
            <a:extLst>
              <a:ext uri="{FF2B5EF4-FFF2-40B4-BE49-F238E27FC236}">
                <a16:creationId xmlns:a16="http://schemas.microsoft.com/office/drawing/2014/main" id="{F4C5616F-DDE5-4FF8-90D2-773822001EB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52" y="2057020"/>
            <a:ext cx="376237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/>
              <a:t>Activation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BAD46FF-777F-4B62-979E-C6D525D3C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2000" dirty="0"/>
              <a:t>After filter applied to whole image, apply activation function to output to introduce non-</a:t>
            </a:r>
            <a:r>
              <a:rPr lang="en-US" sz="2000" dirty="0" err="1"/>
              <a:t>linearlity</a:t>
            </a:r>
            <a:endParaRPr lang="en-US" sz="2000" dirty="0"/>
          </a:p>
          <a:p>
            <a:r>
              <a:rPr lang="en-US" sz="2000" dirty="0"/>
              <a:t>Preferred activation function in CNN is </a:t>
            </a:r>
            <a:r>
              <a:rPr lang="en-US" sz="2000" dirty="0" err="1"/>
              <a:t>ReLU</a:t>
            </a:r>
            <a:endParaRPr lang="en-US" sz="2000" dirty="0"/>
          </a:p>
          <a:p>
            <a:r>
              <a:rPr lang="en-US" sz="2000" dirty="0" err="1"/>
              <a:t>ReLU</a:t>
            </a:r>
            <a:r>
              <a:rPr lang="en-US" sz="2000" dirty="0"/>
              <a:t> leaves outputs with positive values as is, replaces negative values with 0</a:t>
            </a:r>
          </a:p>
        </p:txBody>
      </p:sp>
    </p:spTree>
    <p:extLst>
      <p:ext uri="{BB962C8B-B14F-4D97-AF65-F5344CB8AC3E}">
        <p14:creationId xmlns:p14="http://schemas.microsoft.com/office/powerpoint/2010/main" val="171664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inspiration behind CNN and learn the CNN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the convolution operation and its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 err="1"/>
              <a:t>Relu</a:t>
            </a:r>
            <a:r>
              <a:rPr lang="en-US" sz="3200" dirty="0"/>
              <a:t> activation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122" name="Picture 2" descr="Two matrices representing filter output before and after ReLU activation function is applied">
            <a:extLst>
              <a:ext uri="{FF2B5EF4-FFF2-40B4-BE49-F238E27FC236}">
                <a16:creationId xmlns:a16="http://schemas.microsoft.com/office/drawing/2014/main" id="{AD068861-96BF-4FFC-8E7A-5A7C8C2A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41" y="2529721"/>
            <a:ext cx="38671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2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sz="3200" dirty="0"/>
              <a:t>Single channel 2D convolution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146" name="Picture 2" descr="One matrix representing an input vector and another matrix representing a filter, along with calculation for single input channel two dimensional convolution operation">
            <a:extLst>
              <a:ext uri="{FF2B5EF4-FFF2-40B4-BE49-F238E27FC236}">
                <a16:creationId xmlns:a16="http://schemas.microsoft.com/office/drawing/2014/main" id="{4720D2A5-5FBE-42E0-ADB1-4C4E6CAE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358" y="2299224"/>
            <a:ext cx="53721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0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3200" dirty="0"/>
              <a:t>Change channel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5BB122-9D34-4BA3-B9D2-93160F64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8117" y="1839133"/>
            <a:ext cx="5829147" cy="396159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Output of a multi-channel 2D filter is a single channel 2D image</a:t>
            </a:r>
          </a:p>
          <a:p>
            <a:r>
              <a:rPr lang="en-US" sz="2000" dirty="0"/>
              <a:t>Applying multiple filters results in a multi-channel 2D image</a:t>
            </a:r>
          </a:p>
          <a:p>
            <a:r>
              <a:rPr lang="en-US" sz="2000" dirty="0"/>
              <a:t>E.g., if input image is 28 x 28 x 3 (rows x columns x channels)</a:t>
            </a:r>
          </a:p>
          <a:p>
            <a:r>
              <a:rPr lang="en-US" sz="2000" dirty="0"/>
              <a:t>We apply a 3 x 3 filter with 1 x 1 padding, we get a 28 x 28 x 1 image</a:t>
            </a:r>
          </a:p>
          <a:p>
            <a:r>
              <a:rPr lang="en-US" sz="2000" dirty="0"/>
              <a:t>If we apply 15 such filters, we get a 28 x 28 x 15</a:t>
            </a:r>
          </a:p>
          <a:p>
            <a:r>
              <a:rPr lang="en-US" sz="2000" dirty="0"/>
              <a:t>Number of filters allows us to increase or decrease channel size</a:t>
            </a:r>
          </a:p>
        </p:txBody>
      </p:sp>
    </p:spTree>
    <p:extLst>
      <p:ext uri="{BB962C8B-B14F-4D97-AF65-F5344CB8AC3E}">
        <p14:creationId xmlns:p14="http://schemas.microsoft.com/office/powerpoint/2010/main" val="385185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3200" dirty="0"/>
              <a:t>Pooling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5BB122-9D34-4BA3-B9D2-93160F64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8117" y="1839133"/>
            <a:ext cx="5829147" cy="3961593"/>
          </a:xfrm>
        </p:spPr>
        <p:txBody>
          <a:bodyPr>
            <a:normAutofit/>
          </a:bodyPr>
          <a:lstStyle/>
          <a:p>
            <a:r>
              <a:rPr lang="en-US" sz="2000" dirty="0"/>
              <a:t>Pooling layer performs down sampling to reduce spatial dimensionality of input</a:t>
            </a:r>
          </a:p>
          <a:p>
            <a:r>
              <a:rPr lang="en-US" sz="2000" dirty="0"/>
              <a:t>This decreases number of parameters</a:t>
            </a:r>
          </a:p>
          <a:p>
            <a:pPr lvl="1"/>
            <a:r>
              <a:rPr lang="en-US" sz="2000" dirty="0"/>
              <a:t>Reduces learning time/computation</a:t>
            </a:r>
          </a:p>
          <a:p>
            <a:pPr lvl="1"/>
            <a:r>
              <a:rPr lang="en-US" sz="2000" dirty="0"/>
              <a:t>Reduces likelihood of overfitting</a:t>
            </a:r>
          </a:p>
          <a:p>
            <a:r>
              <a:rPr lang="en-US" sz="2000" dirty="0"/>
              <a:t>Most popular type is max pooling</a:t>
            </a:r>
          </a:p>
          <a:p>
            <a:pPr lvl="1"/>
            <a:r>
              <a:rPr lang="en-US" sz="2000" dirty="0"/>
              <a:t>Usually a 2 x 2 filter with a stride of 2</a:t>
            </a:r>
          </a:p>
          <a:p>
            <a:pPr lvl="1"/>
            <a:r>
              <a:rPr lang="en-US" sz="2000" dirty="0"/>
              <a:t>Returns maximum value as it slides over input data</a:t>
            </a:r>
          </a:p>
        </p:txBody>
      </p:sp>
    </p:spTree>
    <p:extLst>
      <p:ext uri="{BB962C8B-B14F-4D97-AF65-F5344CB8AC3E}">
        <p14:creationId xmlns:p14="http://schemas.microsoft.com/office/powerpoint/2010/main" val="1166558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3200" dirty="0"/>
              <a:t>Max Pooling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388DA-9E3B-4AA9-A5F1-6772939E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2185987"/>
            <a:ext cx="7705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21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3200" dirty="0"/>
              <a:t>Average Pooling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E5706D-B77B-4806-B904-93E0E4C59745}"/>
              </a:ext>
            </a:extLst>
          </p:cNvPr>
          <p:cNvGrpSpPr/>
          <p:nvPr/>
        </p:nvGrpSpPr>
        <p:grpSpPr>
          <a:xfrm>
            <a:off x="1269418" y="2185987"/>
            <a:ext cx="9666160" cy="3125122"/>
            <a:chOff x="1269418" y="2185987"/>
            <a:chExt cx="9666160" cy="31251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CC5CE4-3B12-41B2-A3EE-AA266C94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753" y="2368867"/>
              <a:ext cx="7743825" cy="24860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448ED9-B73A-4495-B9CF-0D81DDDFEA33}"/>
                </a:ext>
              </a:extLst>
            </p:cNvPr>
            <p:cNvSpPr txBox="1"/>
            <p:nvPr/>
          </p:nvSpPr>
          <p:spPr>
            <a:xfrm>
              <a:off x="1269418" y="2185987"/>
              <a:ext cx="1444752" cy="646331"/>
            </a:xfrm>
            <a:prstGeom prst="rect">
              <a:avLst/>
            </a:prstGeom>
            <a:solidFill>
              <a:srgbClr val="FF5757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(2+3+5+6)/4</a:t>
              </a:r>
            </a:p>
            <a:p>
              <a:r>
                <a:rPr lang="en-US" dirty="0"/>
                <a:t>=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7D0BE5-358E-49B6-8A3D-C87EF80581ED}"/>
                </a:ext>
              </a:extLst>
            </p:cNvPr>
            <p:cNvSpPr txBox="1"/>
            <p:nvPr/>
          </p:nvSpPr>
          <p:spPr>
            <a:xfrm>
              <a:off x="1269418" y="4672012"/>
              <a:ext cx="1444752" cy="523220"/>
            </a:xfrm>
            <a:prstGeom prst="rect">
              <a:avLst/>
            </a:prstGeom>
            <a:solidFill>
              <a:srgbClr val="9CD957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(9+10+13+14)/4</a:t>
              </a:r>
            </a:p>
            <a:p>
              <a:r>
                <a:rPr lang="en-US" sz="1400" dirty="0"/>
                <a:t>= 11.5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090906-9850-4997-A89E-79B987C3BEB5}"/>
                </a:ext>
              </a:extLst>
            </p:cNvPr>
            <p:cNvSpPr txBox="1"/>
            <p:nvPr/>
          </p:nvSpPr>
          <p:spPr>
            <a:xfrm>
              <a:off x="7301410" y="2247542"/>
              <a:ext cx="1444752" cy="523220"/>
            </a:xfrm>
            <a:prstGeom prst="rect">
              <a:avLst/>
            </a:prstGeom>
            <a:solidFill>
              <a:srgbClr val="0CC0DF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(1+4+7+8)/4</a:t>
              </a:r>
            </a:p>
            <a:p>
              <a:r>
                <a:rPr lang="en-US" sz="1400" dirty="0"/>
                <a:t>= 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FB20D0-B37C-418F-8E8B-6A53C698685C}"/>
                </a:ext>
              </a:extLst>
            </p:cNvPr>
            <p:cNvSpPr txBox="1"/>
            <p:nvPr/>
          </p:nvSpPr>
          <p:spPr>
            <a:xfrm>
              <a:off x="7301410" y="4787889"/>
              <a:ext cx="1444752" cy="523220"/>
            </a:xfrm>
            <a:prstGeom prst="rect">
              <a:avLst/>
            </a:prstGeom>
            <a:solidFill>
              <a:srgbClr val="FFDE5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(9+10+13+14)/4</a:t>
              </a:r>
            </a:p>
            <a:p>
              <a:r>
                <a:rPr lang="en-US" sz="1400" dirty="0"/>
                <a:t>= 11.5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39E0106-DE74-421E-8CFA-633C2701CDB3}"/>
                </a:ext>
              </a:extLst>
            </p:cNvPr>
            <p:cNvSpPr txBox="1"/>
            <p:nvPr/>
          </p:nvSpPr>
          <p:spPr>
            <a:xfrm>
              <a:off x="9942990" y="3639845"/>
              <a:ext cx="727969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11.5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746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3200" dirty="0"/>
              <a:t>Global Average Pooling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9BA456-3802-468F-A238-930BDFFE5038}"/>
              </a:ext>
            </a:extLst>
          </p:cNvPr>
          <p:cNvGrpSpPr/>
          <p:nvPr/>
        </p:nvGrpSpPr>
        <p:grpSpPr>
          <a:xfrm>
            <a:off x="2224087" y="2159830"/>
            <a:ext cx="7743825" cy="3219324"/>
            <a:chOff x="1193863" y="1847659"/>
            <a:chExt cx="7743825" cy="32193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65EF405-2D10-43E8-8A60-23E6E68EE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3863" y="1847659"/>
              <a:ext cx="7743825" cy="24860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F54F0F2-401D-49DB-8184-EBE3B9CA4460}"/>
                    </a:ext>
                  </a:extLst>
                </p:cNvPr>
                <p:cNvSpPr txBox="1"/>
                <p:nvPr/>
              </p:nvSpPr>
              <p:spPr>
                <a:xfrm>
                  <a:off x="6295072" y="4186742"/>
                  <a:ext cx="2642616" cy="8802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4+11.5+5+1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.5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r>
                    <a:rPr lang="en-US" dirty="0"/>
                    <a:t>	   = 8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F54F0F2-401D-49DB-8184-EBE3B9CA4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072" y="4186742"/>
                  <a:ext cx="2642616" cy="880241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E33EE55-5A66-4176-A263-C57198E10150}"/>
              </a:ext>
            </a:extLst>
          </p:cNvPr>
          <p:cNvSpPr/>
          <p:nvPr/>
        </p:nvSpPr>
        <p:spPr>
          <a:xfrm>
            <a:off x="9010835" y="3429000"/>
            <a:ext cx="648070" cy="438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11.5</a:t>
            </a:r>
          </a:p>
        </p:txBody>
      </p:sp>
    </p:spTree>
    <p:extLst>
      <p:ext uri="{BB962C8B-B14F-4D97-AF65-F5344CB8AC3E}">
        <p14:creationId xmlns:p14="http://schemas.microsoft.com/office/powerpoint/2010/main" val="2836764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3200" dirty="0"/>
              <a:t>Fully connected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5BB122-9D34-4BA3-B9D2-93160F64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8117" y="1839133"/>
            <a:ext cx="5829147" cy="3961593"/>
          </a:xfrm>
        </p:spPr>
        <p:txBody>
          <a:bodyPr>
            <a:normAutofit/>
          </a:bodyPr>
          <a:lstStyle/>
          <a:p>
            <a:r>
              <a:rPr lang="en-US" sz="2000" dirty="0"/>
              <a:t>Last layer in a CNN</a:t>
            </a:r>
          </a:p>
          <a:p>
            <a:r>
              <a:rPr lang="en-US" sz="2000" dirty="0"/>
              <a:t>Connect all nodes from previous layer to this fully connected layer</a:t>
            </a:r>
          </a:p>
          <a:p>
            <a:pPr lvl="1"/>
            <a:r>
              <a:rPr lang="en-US" sz="2000" dirty="0"/>
              <a:t>Which is responsible for classification of the image</a:t>
            </a:r>
          </a:p>
        </p:txBody>
      </p:sp>
    </p:spTree>
    <p:extLst>
      <p:ext uri="{BB962C8B-B14F-4D97-AF65-F5344CB8AC3E}">
        <p14:creationId xmlns:p14="http://schemas.microsoft.com/office/powerpoint/2010/main" val="274860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3200" dirty="0"/>
              <a:t>An example CNN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9218" name="Picture 2" descr="A convolutional neural network with 3 convolution layers followed by 3 pooling layers">
            <a:extLst>
              <a:ext uri="{FF2B5EF4-FFF2-40B4-BE49-F238E27FC236}">
                <a16:creationId xmlns:a16="http://schemas.microsoft.com/office/drawing/2014/main" id="{C0221D7E-C6AA-4D33-BDB9-7A2E3714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166938"/>
            <a:ext cx="80200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153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3200" dirty="0"/>
              <a:t>An example CNN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5BB122-9D34-4BA3-B9D2-93160F64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8117" y="1839133"/>
            <a:ext cx="8223751" cy="3961593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A typical CNN has several convolution plus pooling layers</a:t>
            </a:r>
          </a:p>
          <a:p>
            <a:pPr lvl="1"/>
            <a:r>
              <a:rPr lang="en-US" sz="2000" dirty="0"/>
              <a:t>Each responsible for feature extraction at different levels of abstraction</a:t>
            </a:r>
          </a:p>
          <a:p>
            <a:pPr lvl="1"/>
            <a:r>
              <a:rPr lang="en-US" sz="2000" dirty="0"/>
              <a:t>E.g., filters in first layer detect horizontal, vertical, and diagonal edges</a:t>
            </a:r>
          </a:p>
          <a:p>
            <a:pPr lvl="1"/>
            <a:r>
              <a:rPr lang="en-US" sz="2000" dirty="0"/>
              <a:t>Filters in the next layer detect shapes</a:t>
            </a:r>
          </a:p>
          <a:p>
            <a:pPr lvl="1"/>
            <a:r>
              <a:rPr lang="en-US" sz="2000" dirty="0"/>
              <a:t>Filters in the last layer detect collection of shapes</a:t>
            </a:r>
          </a:p>
          <a:p>
            <a:r>
              <a:rPr lang="en-US" sz="2000" dirty="0"/>
              <a:t>Filter values randomly initialized, learned by learning algorithm</a:t>
            </a:r>
          </a:p>
          <a:p>
            <a:r>
              <a:rPr lang="en-US" sz="2000" dirty="0"/>
              <a:t>CNN not only do classification, but can also automatically do feature extraction</a:t>
            </a:r>
          </a:p>
          <a:p>
            <a:pPr lvl="1"/>
            <a:r>
              <a:rPr lang="en-US" sz="2000" dirty="0"/>
              <a:t>Distinguishes CNN from other classification techniques (like Support Vector Machines)</a:t>
            </a:r>
          </a:p>
        </p:txBody>
      </p:sp>
    </p:spTree>
    <p:extLst>
      <p:ext uri="{BB962C8B-B14F-4D97-AF65-F5344CB8AC3E}">
        <p14:creationId xmlns:p14="http://schemas.microsoft.com/office/powerpoint/2010/main" val="425479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What is a convolutional neural network (CNN)?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3200" dirty="0"/>
              <a:t>MNIST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5BB122-9D34-4BA3-B9D2-93160F64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8117" y="1839133"/>
            <a:ext cx="8223751" cy="3961593"/>
          </a:xfrm>
        </p:spPr>
        <p:txBody>
          <a:bodyPr>
            <a:normAutofit/>
          </a:bodyPr>
          <a:lstStyle/>
          <a:p>
            <a:r>
              <a:rPr lang="en-US" sz="2000" dirty="0"/>
              <a:t>MNIST dataset of handwritten digits</a:t>
            </a:r>
          </a:p>
          <a:p>
            <a:pPr lvl="1"/>
            <a:r>
              <a:rPr lang="en-US" sz="2000" dirty="0"/>
              <a:t>Composed of training set of 60,000 and test set of 10,000 images</a:t>
            </a:r>
          </a:p>
          <a:p>
            <a:r>
              <a:rPr lang="en-US" sz="2000" dirty="0"/>
              <a:t>Digits have been size-normalized/centered in a fixed-size image (28 by 28 pixels)</a:t>
            </a:r>
          </a:p>
          <a:p>
            <a:r>
              <a:rPr lang="en-US" sz="2000" dirty="0"/>
              <a:t>Images are grayscale</a:t>
            </a:r>
          </a:p>
          <a:p>
            <a:pPr lvl="1"/>
            <a:r>
              <a:rPr lang="en-US" sz="2000" dirty="0"/>
              <a:t>Each pixel is represented by a number between 0 and 255</a:t>
            </a:r>
          </a:p>
          <a:p>
            <a:pPr lvl="1"/>
            <a:r>
              <a:rPr lang="en-US" sz="2000" dirty="0"/>
              <a:t>0 for black, 255 for white, and other values for shades of gray</a:t>
            </a:r>
          </a:p>
          <a:p>
            <a:r>
              <a:rPr lang="en-US" sz="2000" dirty="0"/>
              <a:t>MNIST dataset is a standard image classification dataset</a:t>
            </a:r>
          </a:p>
          <a:p>
            <a:pPr lvl="1"/>
            <a:r>
              <a:rPr lang="en-US" sz="2000" dirty="0"/>
              <a:t>Used to compare various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158879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2800" dirty="0"/>
              <a:t>Classification of MNIST images with CNN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5BB122-9D34-4BA3-B9D2-93160F64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8117" y="1839133"/>
            <a:ext cx="8223751" cy="3961593"/>
          </a:xfrm>
        </p:spPr>
        <p:txBody>
          <a:bodyPr>
            <a:normAutofit/>
          </a:bodyPr>
          <a:lstStyle/>
          <a:p>
            <a:r>
              <a:rPr lang="en-US" sz="2000" dirty="0"/>
              <a:t>We define a CNN and train it using MNIST dataset training data</a:t>
            </a:r>
          </a:p>
          <a:p>
            <a:r>
              <a:rPr lang="en-US" sz="2000" dirty="0"/>
              <a:t>Goal is to learn a model such that given image of a digit we predict the digit (0 to 9)</a:t>
            </a:r>
          </a:p>
          <a:p>
            <a:r>
              <a:rPr lang="en-US" sz="2000" dirty="0"/>
              <a:t>We then evaluate the trained CNN on test dataset and plot the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832734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Shukdev Datta</a:t>
            </a:r>
          </a:p>
          <a:p>
            <a:r>
              <a:rPr lang="en-US" dirty="0"/>
              <a:t>ML Engineer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Recent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Increasing popularity of social media in past decade.</a:t>
            </a:r>
          </a:p>
          <a:p>
            <a:r>
              <a:rPr lang="en-US" dirty="0"/>
              <a:t>Image and video processing tasks have become very important</a:t>
            </a:r>
          </a:p>
          <a:p>
            <a:r>
              <a:rPr lang="en-US" dirty="0"/>
              <a:t>FNN could not scale up to image and video processing tasks</a:t>
            </a:r>
          </a:p>
          <a:p>
            <a:r>
              <a:rPr lang="en-US" dirty="0"/>
              <a:t>CNN specifically tailored for image and video processing tasks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936477"/>
            <a:ext cx="7043617" cy="1153266"/>
          </a:xfrm>
        </p:spPr>
        <p:txBody>
          <a:bodyPr/>
          <a:lstStyle/>
          <a:p>
            <a:r>
              <a:rPr lang="en-US" dirty="0"/>
              <a:t>Feedforward neural networks (FNN)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62307" y="2193244"/>
            <a:ext cx="4069133" cy="123575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FNN all nodes in a layer connected to all nodes in next layer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Each connection has a weight, must be learned by learning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B4218-0D7A-4DE3-BC9C-BDD08619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732" y="2308381"/>
            <a:ext cx="2922020" cy="40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6"/>
            <a:ext cx="7796464" cy="656814"/>
          </a:xfrm>
        </p:spPr>
        <p:txBody>
          <a:bodyPr/>
          <a:lstStyle/>
          <a:p>
            <a:r>
              <a:rPr lang="en-US" dirty="0"/>
              <a:t>Limitations of FNN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If input is 64 pixel by 64 pixel grayscale image. </a:t>
            </a:r>
          </a:p>
          <a:p>
            <a:pPr lvl="1"/>
            <a:r>
              <a:rPr lang="en-US" dirty="0"/>
              <a:t>Each grayscale pixel represented by 1 value, usually between 0 to 255</a:t>
            </a:r>
          </a:p>
          <a:p>
            <a:pPr lvl="1"/>
            <a:r>
              <a:rPr lang="en-US" dirty="0"/>
              <a:t>Where 0 is black, 255 is white, and values in between are shades of gray</a:t>
            </a:r>
          </a:p>
          <a:p>
            <a:pPr lvl="1"/>
            <a:r>
              <a:rPr lang="en-US" dirty="0"/>
              <a:t>Since each grayscale pixel represented by 1 value, we say channel size is 1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Image represented by 64 x 64 x 1 = 4,096 values (rows x columns x channels).</a:t>
            </a:r>
          </a:p>
          <a:p>
            <a:pPr lvl="1"/>
            <a:r>
              <a:rPr lang="en-US" dirty="0"/>
              <a:t>Hence, input layer of FNN has 4096 nodes</a:t>
            </a:r>
          </a:p>
          <a:p>
            <a:r>
              <a:rPr lang="en-US" dirty="0"/>
              <a:t>Lets assume next layer has 500 nodes.</a:t>
            </a:r>
          </a:p>
          <a:p>
            <a:pPr lvl="1"/>
            <a:r>
              <a:rPr lang="en-US" dirty="0"/>
              <a:t>Since FNN fully connected, we have 4,096 x 500 = 2,048,000 weights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Limitations of FNN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For complex problems, we need multiple hidden layers in our FNN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Compounds the problem of having many weights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Having too many weights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Makes learning more difficult as dimension of search space is increased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Makes training more time/resource consuming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B2C"/>
                </a:solidFill>
                <a:effectLst/>
                <a:latin typeface="Atkinson Hyperlegible"/>
              </a:rPr>
              <a:t>Increases the likelihood of overfitting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>
            <a:normAutofit/>
          </a:bodyPr>
          <a:lstStyle/>
          <a:p>
            <a:r>
              <a:rPr lang="en-US" dirty="0"/>
              <a:t>Problem is further compounded for color images</a:t>
            </a:r>
          </a:p>
          <a:p>
            <a:r>
              <a:rPr lang="en-US" dirty="0"/>
              <a:t>Each pixel in color image represented by 3 values (RGB color mode)</a:t>
            </a:r>
          </a:p>
          <a:p>
            <a:r>
              <a:rPr lang="en-US" dirty="0"/>
              <a:t>Since each pixel represented by 3 values, we say channel size is 3</a:t>
            </a:r>
          </a:p>
          <a:p>
            <a:r>
              <a:rPr lang="en-US" dirty="0"/>
              <a:t>Image represented by 64 x 64 x 3 = 12,288 values (rows x columns x channels)</a:t>
            </a:r>
          </a:p>
          <a:p>
            <a:r>
              <a:rPr lang="en-US" dirty="0"/>
              <a:t>Number of weights is now 12,288 x 500 = 6,144,000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Limitations of FNN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Clear that FNN cannot scale to larger images (Too many weights)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Another problem with FNN</a:t>
            </a:r>
          </a:p>
          <a:p>
            <a:pPr marL="690372" lvl="1" indent="-342900"/>
            <a:r>
              <a:rPr lang="en-US" dirty="0"/>
              <a:t>2D image represented as 1D vector in input layer</a:t>
            </a:r>
          </a:p>
          <a:p>
            <a:pPr marL="690372" lvl="1" indent="-342900"/>
            <a:r>
              <a:rPr lang="en-US" dirty="0"/>
              <a:t>Any spatial relationship in the data is ignored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Architecture of CNN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22316551"/>
              </p:ext>
            </p:extLst>
          </p:nvPr>
        </p:nvGraphicFramePr>
        <p:xfrm>
          <a:off x="1856467" y="2332038"/>
          <a:ext cx="2227408" cy="27083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</a:tblGrid>
              <a:tr h="5092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5092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Input 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5406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Convolution 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5092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Pooling 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5377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Fully connected 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{03E378A1-8468-47BC-A4F7-89100474A869}tf78438558_win32</Template>
  <TotalTime>119</TotalTime>
  <Words>1304</Words>
  <Application>Microsoft Office PowerPoint</Application>
  <PresentationFormat>Widescreen</PresentationFormat>
  <Paragraphs>186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Black</vt:lpstr>
      <vt:lpstr>Atkinson Hyperlegible</vt:lpstr>
      <vt:lpstr>Calibri</vt:lpstr>
      <vt:lpstr>Cambria Math</vt:lpstr>
      <vt:lpstr>Sabon Next LT</vt:lpstr>
      <vt:lpstr>Wingdings</vt:lpstr>
      <vt:lpstr>Custom</vt:lpstr>
      <vt:lpstr>CNN (Convolutional Neural network)</vt:lpstr>
      <vt:lpstr>Objectives</vt:lpstr>
      <vt:lpstr>What is a convolutional neural network (CNN)?</vt:lpstr>
      <vt:lpstr>Recent trend</vt:lpstr>
      <vt:lpstr>Feedforward neural networks (FNN)</vt:lpstr>
      <vt:lpstr>Limitations of FNN</vt:lpstr>
      <vt:lpstr>Limitations of FNN</vt:lpstr>
      <vt:lpstr>Limitations of FNN</vt:lpstr>
      <vt:lpstr>Architecture of CNN</vt:lpstr>
      <vt:lpstr>Input layer</vt:lpstr>
      <vt:lpstr>Convolution layer</vt:lpstr>
      <vt:lpstr>3 by 3 Filter</vt:lpstr>
      <vt:lpstr>Convolution operator parameters</vt:lpstr>
      <vt:lpstr>Filter size</vt:lpstr>
      <vt:lpstr>Padding</vt:lpstr>
      <vt:lpstr>3 by 3 filter with padding of 1</vt:lpstr>
      <vt:lpstr>Stride</vt:lpstr>
      <vt:lpstr>Dilation</vt:lpstr>
      <vt:lpstr>Activation function</vt:lpstr>
      <vt:lpstr>Relu activation function</vt:lpstr>
      <vt:lpstr>Single channel 2D convolution</vt:lpstr>
      <vt:lpstr>Change channel size</vt:lpstr>
      <vt:lpstr>Pooling layer</vt:lpstr>
      <vt:lpstr>Max Pooling layer</vt:lpstr>
      <vt:lpstr>Average Pooling</vt:lpstr>
      <vt:lpstr>Global Average Pooling</vt:lpstr>
      <vt:lpstr>Fully connected layer</vt:lpstr>
      <vt:lpstr>An example CNN</vt:lpstr>
      <vt:lpstr>An example CNN</vt:lpstr>
      <vt:lpstr>MNIST dataset</vt:lpstr>
      <vt:lpstr>Classification of MNIST images with CNN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(Neural network)</dc:title>
  <dc:subject/>
  <dc:creator>Shukdev Datta</dc:creator>
  <cp:lastModifiedBy>Shukdev Datta</cp:lastModifiedBy>
  <cp:revision>5</cp:revision>
  <dcterms:created xsi:type="dcterms:W3CDTF">2025-04-13T06:25:08Z</dcterms:created>
  <dcterms:modified xsi:type="dcterms:W3CDTF">2025-04-13T15:58:23Z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