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91" r:id="rId14"/>
    <p:sldId id="267" r:id="rId15"/>
    <p:sldId id="292" r:id="rId16"/>
    <p:sldId id="268" r:id="rId17"/>
    <p:sldId id="269" r:id="rId18"/>
    <p:sldId id="270" r:id="rId19"/>
    <p:sldId id="271" r:id="rId20"/>
    <p:sldId id="289" r:id="rId21"/>
    <p:sldId id="272" r:id="rId22"/>
    <p:sldId id="274" r:id="rId23"/>
    <p:sldId id="275" r:id="rId24"/>
    <p:sldId id="276" r:id="rId25"/>
    <p:sldId id="290" r:id="rId26"/>
    <p:sldId id="277" r:id="rId27"/>
    <p:sldId id="278" r:id="rId28"/>
    <p:sldId id="279" r:id="rId29"/>
    <p:sldId id="280" r:id="rId30"/>
    <p:sldId id="281" r:id="rId31"/>
    <p:sldId id="282" r:id="rId32"/>
    <p:sldId id="283" r:id="rId33"/>
    <p:sldId id="284" r:id="rId34"/>
    <p:sldId id="285" r:id="rId35"/>
    <p:sldId id="286" r:id="rId36"/>
    <p:sldId id="287" r:id="rId3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638919" y="542185"/>
            <a:ext cx="5866160" cy="482600"/>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2200" b="0" i="0">
                <a:solidFill>
                  <a:schemeClr val="bg1"/>
                </a:solidFill>
                <a:latin typeface="Courier New"/>
                <a:cs typeface="Courier New"/>
              </a:defRPr>
            </a:lvl1pPr>
          </a:lstStyle>
          <a:p>
            <a:pPr marL="12700">
              <a:lnSpc>
                <a:spcPts val="2370"/>
              </a:lnSpc>
            </a:pPr>
            <a:r>
              <a:rPr spc="-50" dirty="0"/>
              <a:t>X</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2200" b="0" i="0">
                <a:solidFill>
                  <a:schemeClr val="bg1"/>
                </a:solidFill>
                <a:latin typeface="Courier New"/>
                <a:cs typeface="Courier New"/>
              </a:defRPr>
            </a:lvl1pPr>
          </a:lstStyle>
          <a:p>
            <a:pPr marL="12700">
              <a:lnSpc>
                <a:spcPts val="2370"/>
              </a:lnSpc>
            </a:pPr>
            <a:r>
              <a:rPr spc="-50" dirty="0"/>
              <a:t>X</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2200" b="0" i="0">
                <a:solidFill>
                  <a:schemeClr val="bg1"/>
                </a:solidFill>
                <a:latin typeface="Courier New"/>
                <a:cs typeface="Courier New"/>
              </a:defRPr>
            </a:lvl1pPr>
          </a:lstStyle>
          <a:p>
            <a:pPr marL="12700">
              <a:lnSpc>
                <a:spcPts val="2370"/>
              </a:lnSpc>
            </a:pPr>
            <a:r>
              <a:rPr spc="-50" dirty="0"/>
              <a:t>X</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2200" b="0" i="0">
                <a:solidFill>
                  <a:schemeClr val="bg1"/>
                </a:solidFill>
                <a:latin typeface="Courier New"/>
                <a:cs typeface="Courier New"/>
              </a:defRPr>
            </a:lvl1pPr>
          </a:lstStyle>
          <a:p>
            <a:pPr marL="12700">
              <a:lnSpc>
                <a:spcPts val="2370"/>
              </a:lnSpc>
            </a:pPr>
            <a:r>
              <a:rPr spc="-50" dirty="0"/>
              <a:t>X</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2200" b="0" i="0">
                <a:solidFill>
                  <a:schemeClr val="bg1"/>
                </a:solidFill>
                <a:latin typeface="Courier New"/>
                <a:cs typeface="Courier New"/>
              </a:defRPr>
            </a:lvl1pPr>
          </a:lstStyle>
          <a:p>
            <a:pPr marL="12700">
              <a:lnSpc>
                <a:spcPts val="2370"/>
              </a:lnSpc>
            </a:pPr>
            <a:r>
              <a:rPr spc="-50" dirty="0"/>
              <a:t>X</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617573"/>
            <a:ext cx="9143999" cy="525926"/>
          </a:xfrm>
          <a:prstGeom prst="rect">
            <a:avLst/>
          </a:prstGeom>
        </p:spPr>
      </p:pic>
      <p:sp>
        <p:nvSpPr>
          <p:cNvPr id="17" name="bg object 17"/>
          <p:cNvSpPr/>
          <p:nvPr/>
        </p:nvSpPr>
        <p:spPr>
          <a:xfrm>
            <a:off x="158760" y="4694637"/>
            <a:ext cx="2416810" cy="448945"/>
          </a:xfrm>
          <a:custGeom>
            <a:avLst/>
            <a:gdLst/>
            <a:ahLst/>
            <a:cxnLst/>
            <a:rect l="l" t="t" r="r" b="b"/>
            <a:pathLst>
              <a:path w="2416810" h="448945">
                <a:moveTo>
                  <a:pt x="2416499" y="448862"/>
                </a:moveTo>
                <a:lnTo>
                  <a:pt x="0" y="448862"/>
                </a:lnTo>
                <a:lnTo>
                  <a:pt x="0" y="0"/>
                </a:lnTo>
                <a:lnTo>
                  <a:pt x="2416499" y="0"/>
                </a:lnTo>
                <a:lnTo>
                  <a:pt x="2416499" y="448862"/>
                </a:lnTo>
                <a:close/>
              </a:path>
            </a:pathLst>
          </a:custGeom>
          <a:solidFill>
            <a:srgbClr val="000000">
              <a:alpha val="61567"/>
            </a:srgbClr>
          </a:solidFill>
        </p:spPr>
        <p:txBody>
          <a:bodyPr wrap="square" lIns="0" tIns="0" rIns="0" bIns="0" rtlCol="0"/>
          <a:lstStyle/>
          <a:p>
            <a:endParaRPr/>
          </a:p>
        </p:txBody>
      </p:sp>
      <p:sp>
        <p:nvSpPr>
          <p:cNvPr id="18" name="bg object 18"/>
          <p:cNvSpPr/>
          <p:nvPr/>
        </p:nvSpPr>
        <p:spPr>
          <a:xfrm>
            <a:off x="158760" y="4694637"/>
            <a:ext cx="2416810" cy="448945"/>
          </a:xfrm>
          <a:custGeom>
            <a:avLst/>
            <a:gdLst/>
            <a:ahLst/>
            <a:cxnLst/>
            <a:rect l="l" t="t" r="r" b="b"/>
            <a:pathLst>
              <a:path w="2416810" h="448945">
                <a:moveTo>
                  <a:pt x="0" y="448862"/>
                </a:moveTo>
                <a:lnTo>
                  <a:pt x="0" y="0"/>
                </a:lnTo>
                <a:lnTo>
                  <a:pt x="2416499" y="0"/>
                </a:lnTo>
                <a:lnTo>
                  <a:pt x="2416499" y="448862"/>
                </a:lnTo>
              </a:path>
            </a:pathLst>
          </a:custGeom>
          <a:ln w="25399">
            <a:solidFill>
              <a:srgbClr val="000000"/>
            </a:solidFill>
          </a:ln>
        </p:spPr>
        <p:txBody>
          <a:bodyPr wrap="square" lIns="0" tIns="0" rIns="0" bIns="0" rtlCol="0"/>
          <a:lstStyle/>
          <a:p>
            <a:endParaRPr/>
          </a:p>
        </p:txBody>
      </p:sp>
      <p:sp>
        <p:nvSpPr>
          <p:cNvPr id="2" name="Holder 2"/>
          <p:cNvSpPr>
            <a:spLocks noGrp="1"/>
          </p:cNvSpPr>
          <p:nvPr>
            <p:ph type="title"/>
          </p:nvPr>
        </p:nvSpPr>
        <p:spPr>
          <a:xfrm>
            <a:off x="328663" y="224935"/>
            <a:ext cx="7552432" cy="799850"/>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3" name="Holder 3"/>
          <p:cNvSpPr>
            <a:spLocks noGrp="1"/>
          </p:cNvSpPr>
          <p:nvPr>
            <p:ph type="body" idx="1"/>
          </p:nvPr>
        </p:nvSpPr>
        <p:spPr>
          <a:xfrm>
            <a:off x="301625" y="838861"/>
            <a:ext cx="5853430" cy="1076960"/>
          </a:xfrm>
          <a:prstGeom prst="rect">
            <a:avLst/>
          </a:prstGeom>
        </p:spPr>
        <p:txBody>
          <a:bodyPr wrap="square" lIns="0" tIns="0" rIns="0" bIns="0">
            <a:spAutoFit/>
          </a:bodyPr>
          <a:lstStyle>
            <a:lvl1pPr>
              <a:defRPr sz="14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913734" y="4723080"/>
            <a:ext cx="193675" cy="342264"/>
          </a:xfrm>
          <a:prstGeom prst="rect">
            <a:avLst/>
          </a:prstGeom>
        </p:spPr>
        <p:txBody>
          <a:bodyPr wrap="square" lIns="0" tIns="0" rIns="0" bIns="0">
            <a:spAutoFit/>
          </a:bodyPr>
          <a:lstStyle>
            <a:lvl1pPr>
              <a:defRPr sz="2200" b="0" i="0">
                <a:solidFill>
                  <a:schemeClr val="bg1"/>
                </a:solidFill>
                <a:latin typeface="Courier New"/>
                <a:cs typeface="Courier New"/>
              </a:defRPr>
            </a:lvl1pPr>
          </a:lstStyle>
          <a:p>
            <a:pPr marL="12700">
              <a:lnSpc>
                <a:spcPts val="2370"/>
              </a:lnSpc>
            </a:pPr>
            <a:r>
              <a:rPr spc="-50" dirty="0"/>
              <a:t>X</a:t>
            </a: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4/14/2025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14.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261593" y="1841856"/>
            <a:ext cx="2620645" cy="574040"/>
          </a:xfrm>
          <a:prstGeom prst="rect">
            <a:avLst/>
          </a:prstGeom>
        </p:spPr>
        <p:txBody>
          <a:bodyPr vert="horz" wrap="square" lIns="0" tIns="12700" rIns="0" bIns="0" rtlCol="0">
            <a:spAutoFit/>
          </a:bodyPr>
          <a:lstStyle/>
          <a:p>
            <a:pPr marL="12700">
              <a:lnSpc>
                <a:spcPct val="100000"/>
              </a:lnSpc>
              <a:spcBef>
                <a:spcPts val="100"/>
              </a:spcBef>
            </a:pPr>
            <a:r>
              <a:rPr sz="3600" dirty="0">
                <a:latin typeface="Calibri"/>
                <a:cs typeface="Calibri"/>
              </a:rPr>
              <a:t>RNNs</a:t>
            </a:r>
            <a:r>
              <a:rPr sz="3600" spc="-55" dirty="0">
                <a:latin typeface="Calibri"/>
                <a:cs typeface="Calibri"/>
              </a:rPr>
              <a:t> </a:t>
            </a:r>
            <a:r>
              <a:rPr sz="3600" dirty="0">
                <a:latin typeface="Calibri"/>
                <a:cs typeface="Calibri"/>
              </a:rPr>
              <a:t>/</a:t>
            </a:r>
            <a:r>
              <a:rPr sz="3600" spc="-55" dirty="0">
                <a:latin typeface="Calibri"/>
                <a:cs typeface="Calibri"/>
              </a:rPr>
              <a:t> </a:t>
            </a:r>
            <a:r>
              <a:rPr sz="3600" spc="-10" dirty="0">
                <a:latin typeface="Calibri"/>
                <a:cs typeface="Calibri"/>
              </a:rPr>
              <a:t>LSTMs</a:t>
            </a:r>
            <a:endParaRPr sz="360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55675">
              <a:lnSpc>
                <a:spcPct val="100000"/>
              </a:lnSpc>
              <a:spcBef>
                <a:spcPts val="100"/>
              </a:spcBef>
            </a:pPr>
            <a:r>
              <a:rPr sz="3000" spc="-20" dirty="0">
                <a:latin typeface="Lucida Sans Unicode"/>
                <a:cs typeface="Lucida Sans Unicode"/>
              </a:rPr>
              <a:t>RNNs</a:t>
            </a:r>
            <a:r>
              <a:rPr sz="3000" spc="-170" dirty="0">
                <a:latin typeface="Lucida Sans Unicode"/>
                <a:cs typeface="Lucida Sans Unicode"/>
              </a:rPr>
              <a:t> </a:t>
            </a:r>
            <a:r>
              <a:rPr sz="3000" spc="-50" dirty="0">
                <a:latin typeface="Lucida Sans Unicode"/>
                <a:cs typeface="Lucida Sans Unicode"/>
              </a:rPr>
              <a:t>offer</a:t>
            </a:r>
            <a:r>
              <a:rPr sz="3000" spc="-170" dirty="0">
                <a:latin typeface="Lucida Sans Unicode"/>
                <a:cs typeface="Lucida Sans Unicode"/>
              </a:rPr>
              <a:t> </a:t>
            </a:r>
            <a:r>
              <a:rPr sz="3000" dirty="0">
                <a:latin typeface="Lucida Sans Unicode"/>
                <a:cs typeface="Lucida Sans Unicode"/>
              </a:rPr>
              <a:t>a</a:t>
            </a:r>
            <a:r>
              <a:rPr sz="3000" spc="-170" dirty="0">
                <a:latin typeface="Lucida Sans Unicode"/>
                <a:cs typeface="Lucida Sans Unicode"/>
              </a:rPr>
              <a:t> </a:t>
            </a:r>
            <a:r>
              <a:rPr sz="3000" spc="-85" dirty="0">
                <a:latin typeface="Lucida Sans Unicode"/>
                <a:cs typeface="Lucida Sans Unicode"/>
              </a:rPr>
              <a:t>lot</a:t>
            </a:r>
            <a:r>
              <a:rPr sz="3000" spc="-165" dirty="0">
                <a:latin typeface="Lucida Sans Unicode"/>
                <a:cs typeface="Lucida Sans Unicode"/>
              </a:rPr>
              <a:t> </a:t>
            </a:r>
            <a:r>
              <a:rPr sz="3000" spc="-65" dirty="0">
                <a:latin typeface="Lucida Sans Unicode"/>
                <a:cs typeface="Lucida Sans Unicode"/>
              </a:rPr>
              <a:t>of</a:t>
            </a:r>
            <a:r>
              <a:rPr sz="3000" spc="-170" dirty="0">
                <a:latin typeface="Lucida Sans Unicode"/>
                <a:cs typeface="Lucida Sans Unicode"/>
              </a:rPr>
              <a:t> </a:t>
            </a:r>
            <a:r>
              <a:rPr sz="3000" spc="-85" dirty="0">
                <a:latin typeface="Lucida Sans Unicode"/>
                <a:cs typeface="Lucida Sans Unicode"/>
              </a:rPr>
              <a:t>flexibility</a:t>
            </a:r>
            <a:endParaRPr sz="3000">
              <a:latin typeface="Lucida Sans Unicode"/>
              <a:cs typeface="Lucida Sans Unicode"/>
            </a:endParaRPr>
          </a:p>
        </p:txBody>
      </p:sp>
      <p:pic>
        <p:nvPicPr>
          <p:cNvPr id="4" name="object 4"/>
          <p:cNvPicPr/>
          <p:nvPr/>
        </p:nvPicPr>
        <p:blipFill>
          <a:blip r:embed="rId2" cstate="print"/>
          <a:stretch>
            <a:fillRect/>
          </a:stretch>
        </p:blipFill>
        <p:spPr>
          <a:xfrm>
            <a:off x="740156" y="685547"/>
            <a:ext cx="7288275" cy="2443111"/>
          </a:xfrm>
          <a:prstGeom prst="rect">
            <a:avLst/>
          </a:prstGeom>
        </p:spPr>
      </p:pic>
      <p:sp>
        <p:nvSpPr>
          <p:cNvPr id="5" name="object 5"/>
          <p:cNvSpPr txBox="1"/>
          <p:nvPr/>
        </p:nvSpPr>
        <p:spPr>
          <a:xfrm>
            <a:off x="6065268" y="3254757"/>
            <a:ext cx="2828290"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e.g.</a:t>
            </a:r>
            <a:r>
              <a:rPr sz="1400" spc="-30" dirty="0">
                <a:latin typeface="Arial MT"/>
                <a:cs typeface="Arial MT"/>
              </a:rPr>
              <a:t> </a:t>
            </a:r>
            <a:r>
              <a:rPr sz="1400" b="1" dirty="0">
                <a:latin typeface="Arial"/>
                <a:cs typeface="Arial"/>
              </a:rPr>
              <a:t>Video</a:t>
            </a:r>
            <a:r>
              <a:rPr sz="1400" b="1" spc="-30" dirty="0">
                <a:latin typeface="Arial"/>
                <a:cs typeface="Arial"/>
              </a:rPr>
              <a:t> </a:t>
            </a:r>
            <a:r>
              <a:rPr sz="1400" b="1" dirty="0">
                <a:latin typeface="Arial"/>
                <a:cs typeface="Arial"/>
              </a:rPr>
              <a:t>classification</a:t>
            </a:r>
            <a:r>
              <a:rPr sz="1400" b="1" spc="-30" dirty="0">
                <a:latin typeface="Arial"/>
                <a:cs typeface="Arial"/>
              </a:rPr>
              <a:t> </a:t>
            </a:r>
            <a:r>
              <a:rPr sz="1400" b="1" dirty="0">
                <a:latin typeface="Arial"/>
                <a:cs typeface="Arial"/>
              </a:rPr>
              <a:t>on</a:t>
            </a:r>
            <a:r>
              <a:rPr sz="1400" b="1" spc="-30" dirty="0">
                <a:latin typeface="Arial"/>
                <a:cs typeface="Arial"/>
              </a:rPr>
              <a:t> </a:t>
            </a:r>
            <a:r>
              <a:rPr sz="1400" b="1" spc="-10" dirty="0">
                <a:latin typeface="Arial"/>
                <a:cs typeface="Arial"/>
              </a:rPr>
              <a:t>frame level</a:t>
            </a:r>
            <a:endParaRPr sz="1400">
              <a:latin typeface="Arial"/>
              <a:cs typeface="Arial"/>
            </a:endParaRPr>
          </a:p>
        </p:txBody>
      </p:sp>
      <p:grpSp>
        <p:nvGrpSpPr>
          <p:cNvPr id="6" name="object 6"/>
          <p:cNvGrpSpPr/>
          <p:nvPr/>
        </p:nvGrpSpPr>
        <p:grpSpPr>
          <a:xfrm>
            <a:off x="7283236" y="2961825"/>
            <a:ext cx="41275" cy="342900"/>
            <a:chOff x="7283236" y="2961825"/>
            <a:chExt cx="41275" cy="342900"/>
          </a:xfrm>
        </p:grpSpPr>
        <p:sp>
          <p:nvSpPr>
            <p:cNvPr id="7" name="object 7"/>
            <p:cNvSpPr/>
            <p:nvPr/>
          </p:nvSpPr>
          <p:spPr>
            <a:xfrm>
              <a:off x="7303731" y="3009812"/>
              <a:ext cx="0" cy="295275"/>
            </a:xfrm>
            <a:custGeom>
              <a:avLst/>
              <a:gdLst/>
              <a:ahLst/>
              <a:cxnLst/>
              <a:rect l="l" t="t" r="r" b="b"/>
              <a:pathLst>
                <a:path h="295275">
                  <a:moveTo>
                    <a:pt x="0" y="294841"/>
                  </a:moveTo>
                  <a:lnTo>
                    <a:pt x="0" y="0"/>
                  </a:lnTo>
                </a:path>
              </a:pathLst>
            </a:custGeom>
            <a:ln w="9524">
              <a:solidFill>
                <a:srgbClr val="4A7DBA"/>
              </a:solidFill>
            </a:ln>
          </p:spPr>
          <p:txBody>
            <a:bodyPr wrap="square" lIns="0" tIns="0" rIns="0" bIns="0" rtlCol="0"/>
            <a:lstStyle/>
            <a:p>
              <a:endParaRPr/>
            </a:p>
          </p:txBody>
        </p:sp>
        <p:sp>
          <p:nvSpPr>
            <p:cNvPr id="8" name="object 8"/>
            <p:cNvSpPr/>
            <p:nvPr/>
          </p:nvSpPr>
          <p:spPr>
            <a:xfrm>
              <a:off x="7287998" y="2966587"/>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4A7DBA"/>
            </a:solidFill>
          </p:spPr>
          <p:txBody>
            <a:bodyPr wrap="square" lIns="0" tIns="0" rIns="0" bIns="0" rtlCol="0"/>
            <a:lstStyle/>
            <a:p>
              <a:endParaRPr/>
            </a:p>
          </p:txBody>
        </p:sp>
        <p:sp>
          <p:nvSpPr>
            <p:cNvPr id="9" name="object 9"/>
            <p:cNvSpPr/>
            <p:nvPr/>
          </p:nvSpPr>
          <p:spPr>
            <a:xfrm>
              <a:off x="7287998" y="2966587"/>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4A7DBA"/>
              </a:solidFill>
            </a:ln>
          </p:spPr>
          <p:txBody>
            <a:bodyPr wrap="square" lIns="0" tIns="0" rIns="0" bIns="0" rtlCol="0"/>
            <a:lstStyle/>
            <a:p>
              <a:endParaRPr/>
            </a:p>
          </p:txBody>
        </p:sp>
      </p:grpSp>
      <p:sp>
        <p:nvSpPr>
          <p:cNvPr id="11" name="object 11"/>
          <p:cNvSpPr txBox="1"/>
          <p:nvPr/>
        </p:nvSpPr>
        <p:spPr>
          <a:xfrm>
            <a:off x="474853" y="4063041"/>
            <a:ext cx="5488940" cy="435609"/>
          </a:xfrm>
          <a:prstGeom prst="rect">
            <a:avLst/>
          </a:prstGeom>
        </p:spPr>
        <p:txBody>
          <a:bodyPr vert="horz" wrap="square" lIns="0" tIns="5715" rIns="0" bIns="0" rtlCol="0">
            <a:spAutoFit/>
          </a:bodyPr>
          <a:lstStyle/>
          <a:p>
            <a:pPr marL="12700" marR="5080">
              <a:lnSpc>
                <a:spcPts val="1650"/>
              </a:lnSpc>
              <a:spcBef>
                <a:spcPts val="45"/>
              </a:spcBef>
            </a:pPr>
            <a:r>
              <a:rPr sz="1400" dirty="0">
                <a:latin typeface="Arial MT"/>
                <a:cs typeface="Arial MT"/>
              </a:rPr>
              <a:t>Each</a:t>
            </a:r>
            <a:r>
              <a:rPr sz="1400" spc="-20" dirty="0">
                <a:latin typeface="Arial MT"/>
                <a:cs typeface="Arial MT"/>
              </a:rPr>
              <a:t> </a:t>
            </a:r>
            <a:r>
              <a:rPr sz="1400" dirty="0">
                <a:latin typeface="Arial MT"/>
                <a:cs typeface="Arial MT"/>
              </a:rPr>
              <a:t>rectangle</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arrows</a:t>
            </a:r>
            <a:r>
              <a:rPr sz="1400" spc="-15" dirty="0">
                <a:latin typeface="Arial MT"/>
                <a:cs typeface="Arial MT"/>
              </a:rPr>
              <a:t> </a:t>
            </a:r>
            <a:r>
              <a:rPr sz="1400" dirty="0">
                <a:latin typeface="Arial MT"/>
                <a:cs typeface="Arial MT"/>
              </a:rPr>
              <a:t>represent</a:t>
            </a:r>
            <a:r>
              <a:rPr sz="1400" spc="-10" dirty="0">
                <a:latin typeface="Arial MT"/>
                <a:cs typeface="Arial MT"/>
              </a:rPr>
              <a:t> </a:t>
            </a:r>
            <a:r>
              <a:rPr sz="1400" dirty="0">
                <a:latin typeface="Arial MT"/>
                <a:cs typeface="Arial MT"/>
              </a:rPr>
              <a:t>functions</a:t>
            </a:r>
            <a:r>
              <a:rPr sz="1400" spc="-15" dirty="0">
                <a:latin typeface="Arial MT"/>
                <a:cs typeface="Arial MT"/>
              </a:rPr>
              <a:t> </a:t>
            </a:r>
            <a:r>
              <a:rPr sz="1400" dirty="0">
                <a:latin typeface="Verdana"/>
                <a:cs typeface="Verdana"/>
              </a:rPr>
              <a:t>(</a:t>
            </a:r>
            <a:r>
              <a:rPr sz="1400" dirty="0">
                <a:latin typeface="Arial MT"/>
                <a:cs typeface="Arial MT"/>
              </a:rPr>
              <a:t>eg</a:t>
            </a:r>
            <a:r>
              <a:rPr sz="1400" dirty="0">
                <a:latin typeface="Verdana"/>
                <a:cs typeface="Verdana"/>
              </a:rPr>
              <a:t>.</a:t>
            </a:r>
            <a:r>
              <a:rPr sz="1400" spc="-114" dirty="0">
                <a:latin typeface="Verdana"/>
                <a:cs typeface="Verdana"/>
              </a:rPr>
              <a:t> </a:t>
            </a:r>
            <a:r>
              <a:rPr sz="1400" spc="-10" dirty="0">
                <a:latin typeface="Arial MT"/>
                <a:cs typeface="Arial MT"/>
              </a:rPr>
              <a:t>Matrix multiplication</a:t>
            </a:r>
            <a:r>
              <a:rPr sz="1400" spc="-10" dirty="0">
                <a:latin typeface="Verdana"/>
                <a:cs typeface="Verdana"/>
              </a:rPr>
              <a:t>)</a:t>
            </a:r>
            <a:endParaRPr sz="1400">
              <a:latin typeface="Verdana"/>
              <a:cs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499" rIns="0" bIns="0" rtlCol="0">
            <a:spAutoFit/>
          </a:bodyPr>
          <a:lstStyle/>
          <a:p>
            <a:pPr marL="3497579">
              <a:lnSpc>
                <a:spcPct val="100000"/>
              </a:lnSpc>
              <a:spcBef>
                <a:spcPts val="100"/>
              </a:spcBef>
            </a:pPr>
            <a:r>
              <a:rPr sz="3000" spc="-20" dirty="0">
                <a:latin typeface="Lucida Sans Unicode"/>
                <a:cs typeface="Lucida Sans Unicode"/>
              </a:rPr>
              <a:t>RNNs</a:t>
            </a:r>
            <a:endParaRPr sz="3000">
              <a:latin typeface="Lucida Sans Unicode"/>
              <a:cs typeface="Lucida Sans Unicode"/>
            </a:endParaRPr>
          </a:p>
        </p:txBody>
      </p:sp>
      <p:grpSp>
        <p:nvGrpSpPr>
          <p:cNvPr id="17" name="Group 16">
            <a:extLst>
              <a:ext uri="{FF2B5EF4-FFF2-40B4-BE49-F238E27FC236}">
                <a16:creationId xmlns:a16="http://schemas.microsoft.com/office/drawing/2014/main" id="{3BEF1292-B68D-436C-B165-DDF7941D9C09}"/>
              </a:ext>
            </a:extLst>
          </p:cNvPr>
          <p:cNvGrpSpPr/>
          <p:nvPr/>
        </p:nvGrpSpPr>
        <p:grpSpPr>
          <a:xfrm>
            <a:off x="545475" y="1001606"/>
            <a:ext cx="3409086" cy="2799518"/>
            <a:chOff x="3544869" y="1132904"/>
            <a:chExt cx="3409086" cy="2799518"/>
          </a:xfrm>
        </p:grpSpPr>
        <p:sp>
          <p:nvSpPr>
            <p:cNvPr id="5" name="object 5"/>
            <p:cNvSpPr txBox="1"/>
            <p:nvPr/>
          </p:nvSpPr>
          <p:spPr>
            <a:xfrm>
              <a:off x="4038173" y="3197092"/>
              <a:ext cx="326390" cy="735330"/>
            </a:xfrm>
            <a:prstGeom prst="rect">
              <a:avLst/>
            </a:prstGeom>
            <a:solidFill>
              <a:srgbClr val="F4CCCC"/>
            </a:solidFill>
            <a:ln w="9524">
              <a:solidFill>
                <a:srgbClr val="000000"/>
              </a:solidFill>
            </a:ln>
          </p:spPr>
          <p:txBody>
            <a:bodyPr vert="horz" wrap="square" lIns="0" tIns="219710" rIns="0" bIns="0" rtlCol="0">
              <a:spAutoFit/>
            </a:bodyPr>
            <a:lstStyle/>
            <a:p>
              <a:pPr marL="105410">
                <a:lnSpc>
                  <a:spcPct val="100000"/>
                </a:lnSpc>
                <a:spcBef>
                  <a:spcPts val="1730"/>
                </a:spcBef>
              </a:pPr>
              <a:r>
                <a:rPr sz="1800" spc="-50" dirty="0">
                  <a:latin typeface="Arial MT"/>
                  <a:cs typeface="Arial MT"/>
                </a:rPr>
                <a:t>x</a:t>
              </a:r>
              <a:endParaRPr sz="1800">
                <a:latin typeface="Arial MT"/>
                <a:cs typeface="Arial MT"/>
              </a:endParaRPr>
            </a:p>
          </p:txBody>
        </p:sp>
        <p:sp>
          <p:nvSpPr>
            <p:cNvPr id="6" name="object 6"/>
            <p:cNvSpPr txBox="1"/>
            <p:nvPr/>
          </p:nvSpPr>
          <p:spPr>
            <a:xfrm>
              <a:off x="3799790" y="2375975"/>
              <a:ext cx="803275" cy="527685"/>
            </a:xfrm>
            <a:prstGeom prst="rect">
              <a:avLst/>
            </a:prstGeom>
            <a:solidFill>
              <a:srgbClr val="37761C"/>
            </a:solidFill>
          </p:spPr>
          <p:txBody>
            <a:bodyPr vert="horz" wrap="square" lIns="0" tIns="116205" rIns="0" bIns="0" rtlCol="0">
              <a:spAutoFit/>
            </a:bodyPr>
            <a:lstStyle/>
            <a:p>
              <a:pPr marL="153670">
                <a:lnSpc>
                  <a:spcPct val="100000"/>
                </a:lnSpc>
                <a:spcBef>
                  <a:spcPts val="915"/>
                </a:spcBef>
              </a:pPr>
              <a:r>
                <a:rPr sz="1800" spc="-25" dirty="0">
                  <a:solidFill>
                    <a:srgbClr val="FFFFFF"/>
                  </a:solidFill>
                  <a:latin typeface="Arial MT"/>
                  <a:cs typeface="Arial MT"/>
                </a:rPr>
                <a:t>RNN</a:t>
              </a:r>
              <a:endParaRPr sz="1800">
                <a:latin typeface="Arial MT"/>
                <a:cs typeface="Arial MT"/>
              </a:endParaRPr>
            </a:p>
          </p:txBody>
        </p:sp>
        <p:sp>
          <p:nvSpPr>
            <p:cNvPr id="7" name="object 7"/>
            <p:cNvSpPr txBox="1"/>
            <p:nvPr/>
          </p:nvSpPr>
          <p:spPr>
            <a:xfrm>
              <a:off x="4038173" y="1361377"/>
              <a:ext cx="326390" cy="735330"/>
            </a:xfrm>
            <a:prstGeom prst="rect">
              <a:avLst/>
            </a:prstGeom>
            <a:solidFill>
              <a:srgbClr val="C9DAF7"/>
            </a:solidFill>
            <a:ln w="9524">
              <a:solidFill>
                <a:srgbClr val="000000"/>
              </a:solidFill>
            </a:ln>
          </p:spPr>
          <p:txBody>
            <a:bodyPr vert="horz" wrap="square" lIns="0" tIns="219710" rIns="0" bIns="0" rtlCol="0">
              <a:spAutoFit/>
            </a:bodyPr>
            <a:lstStyle/>
            <a:p>
              <a:pPr marL="105410">
                <a:lnSpc>
                  <a:spcPct val="100000"/>
                </a:lnSpc>
                <a:spcBef>
                  <a:spcPts val="1730"/>
                </a:spcBef>
              </a:pPr>
              <a:r>
                <a:rPr sz="1800" spc="-50" dirty="0">
                  <a:latin typeface="Arial MT"/>
                  <a:cs typeface="Arial MT"/>
                </a:rPr>
                <a:t>y</a:t>
              </a:r>
              <a:endParaRPr sz="1800">
                <a:latin typeface="Arial MT"/>
                <a:cs typeface="Arial MT"/>
              </a:endParaRPr>
            </a:p>
          </p:txBody>
        </p:sp>
        <p:pic>
          <p:nvPicPr>
            <p:cNvPr id="8" name="object 8"/>
            <p:cNvPicPr/>
            <p:nvPr/>
          </p:nvPicPr>
          <p:blipFill>
            <a:blip r:embed="rId2" cstate="print"/>
            <a:stretch>
              <a:fillRect/>
            </a:stretch>
          </p:blipFill>
          <p:spPr>
            <a:xfrm>
              <a:off x="4149924" y="2921637"/>
              <a:ext cx="102781" cy="275454"/>
            </a:xfrm>
            <a:prstGeom prst="rect">
              <a:avLst/>
            </a:prstGeom>
          </p:spPr>
        </p:pic>
        <p:sp>
          <p:nvSpPr>
            <p:cNvPr id="9" name="object 9"/>
            <p:cNvSpPr/>
            <p:nvPr/>
          </p:nvSpPr>
          <p:spPr>
            <a:xfrm>
              <a:off x="4586550" y="2509428"/>
              <a:ext cx="424180" cy="236220"/>
            </a:xfrm>
            <a:custGeom>
              <a:avLst/>
              <a:gdLst/>
              <a:ahLst/>
              <a:cxnLst/>
              <a:rect l="l" t="t" r="r" b="b"/>
              <a:pathLst>
                <a:path w="424179" h="236219">
                  <a:moveTo>
                    <a:pt x="18036" y="0"/>
                  </a:moveTo>
                  <a:lnTo>
                    <a:pt x="49873" y="9184"/>
                  </a:lnTo>
                  <a:lnTo>
                    <a:pt x="96895" y="21394"/>
                  </a:lnTo>
                  <a:lnTo>
                    <a:pt x="154016" y="35944"/>
                  </a:lnTo>
                  <a:lnTo>
                    <a:pt x="216150" y="52150"/>
                  </a:lnTo>
                  <a:lnTo>
                    <a:pt x="278210" y="69327"/>
                  </a:lnTo>
                  <a:lnTo>
                    <a:pt x="335111" y="86792"/>
                  </a:lnTo>
                  <a:lnTo>
                    <a:pt x="381766" y="103860"/>
                  </a:lnTo>
                  <a:lnTo>
                    <a:pt x="423993" y="134069"/>
                  </a:lnTo>
                  <a:lnTo>
                    <a:pt x="410981" y="147358"/>
                  </a:lnTo>
                  <a:lnTo>
                    <a:pt x="328422" y="174180"/>
                  </a:lnTo>
                  <a:lnTo>
                    <a:pt x="269195" y="187140"/>
                  </a:lnTo>
                  <a:lnTo>
                    <a:pt x="204884" y="199415"/>
                  </a:lnTo>
                  <a:lnTo>
                    <a:pt x="140649" y="210720"/>
                  </a:lnTo>
                  <a:lnTo>
                    <a:pt x="81650" y="220768"/>
                  </a:lnTo>
                  <a:lnTo>
                    <a:pt x="33046" y="229271"/>
                  </a:lnTo>
                  <a:lnTo>
                    <a:pt x="0" y="235942"/>
                  </a:lnTo>
                </a:path>
              </a:pathLst>
            </a:custGeom>
            <a:ln w="19049">
              <a:solidFill>
                <a:srgbClr val="000000"/>
              </a:solidFill>
            </a:ln>
          </p:spPr>
          <p:txBody>
            <a:bodyPr wrap="square" lIns="0" tIns="0" rIns="0" bIns="0" rtlCol="0"/>
            <a:lstStyle/>
            <a:p>
              <a:endParaRPr/>
            </a:p>
          </p:txBody>
        </p:sp>
        <p:grpSp>
          <p:nvGrpSpPr>
            <p:cNvPr id="10" name="object 10"/>
            <p:cNvGrpSpPr/>
            <p:nvPr/>
          </p:nvGrpSpPr>
          <p:grpSpPr>
            <a:xfrm>
              <a:off x="3663051" y="1132904"/>
              <a:ext cx="1076960" cy="1243330"/>
              <a:chOff x="3663051" y="1132904"/>
              <a:chExt cx="1076960" cy="1243330"/>
            </a:xfrm>
          </p:grpSpPr>
          <p:pic>
            <p:nvPicPr>
              <p:cNvPr id="11" name="object 11"/>
              <p:cNvPicPr/>
              <p:nvPr/>
            </p:nvPicPr>
            <p:blipFill>
              <a:blip r:embed="rId3" cstate="print"/>
              <a:stretch>
                <a:fillRect/>
              </a:stretch>
            </p:blipFill>
            <p:spPr>
              <a:xfrm>
                <a:off x="4149924" y="2114486"/>
                <a:ext cx="102781" cy="261489"/>
              </a:xfrm>
              <a:prstGeom prst="rect">
                <a:avLst/>
              </a:prstGeom>
            </p:spPr>
          </p:pic>
          <p:sp>
            <p:nvSpPr>
              <p:cNvPr id="12" name="object 12"/>
              <p:cNvSpPr/>
              <p:nvPr/>
            </p:nvSpPr>
            <p:spPr>
              <a:xfrm>
                <a:off x="3672576" y="1142429"/>
                <a:ext cx="1057910" cy="1026160"/>
              </a:xfrm>
              <a:custGeom>
                <a:avLst/>
                <a:gdLst/>
                <a:ahLst/>
                <a:cxnLst/>
                <a:rect l="l" t="t" r="r" b="b"/>
                <a:pathLst>
                  <a:path w="1057910" h="1026160">
                    <a:moveTo>
                      <a:pt x="0" y="513028"/>
                    </a:moveTo>
                    <a:lnTo>
                      <a:pt x="2160" y="466332"/>
                    </a:lnTo>
                    <a:lnTo>
                      <a:pt x="8518" y="420810"/>
                    </a:lnTo>
                    <a:lnTo>
                      <a:pt x="18887" y="376645"/>
                    </a:lnTo>
                    <a:lnTo>
                      <a:pt x="33079" y="334016"/>
                    </a:lnTo>
                    <a:lnTo>
                      <a:pt x="50908" y="293105"/>
                    </a:lnTo>
                    <a:lnTo>
                      <a:pt x="72188" y="254093"/>
                    </a:lnTo>
                    <a:lnTo>
                      <a:pt x="96731" y="217161"/>
                    </a:lnTo>
                    <a:lnTo>
                      <a:pt x="124352" y="182490"/>
                    </a:lnTo>
                    <a:lnTo>
                      <a:pt x="154863" y="150262"/>
                    </a:lnTo>
                    <a:lnTo>
                      <a:pt x="188078" y="120657"/>
                    </a:lnTo>
                    <a:lnTo>
                      <a:pt x="223810" y="93857"/>
                    </a:lnTo>
                    <a:lnTo>
                      <a:pt x="261873" y="70043"/>
                    </a:lnTo>
                    <a:lnTo>
                      <a:pt x="302080" y="49395"/>
                    </a:lnTo>
                    <a:lnTo>
                      <a:pt x="344243" y="32096"/>
                    </a:lnTo>
                    <a:lnTo>
                      <a:pt x="388178" y="18325"/>
                    </a:lnTo>
                    <a:lnTo>
                      <a:pt x="433696" y="8265"/>
                    </a:lnTo>
                    <a:lnTo>
                      <a:pt x="480611" y="2096"/>
                    </a:lnTo>
                    <a:lnTo>
                      <a:pt x="528737" y="0"/>
                    </a:lnTo>
                    <a:lnTo>
                      <a:pt x="580996" y="2510"/>
                    </a:lnTo>
                    <a:lnTo>
                      <a:pt x="632370" y="9948"/>
                    </a:lnTo>
                    <a:lnTo>
                      <a:pt x="682512" y="22175"/>
                    </a:lnTo>
                    <a:lnTo>
                      <a:pt x="731076" y="39051"/>
                    </a:lnTo>
                    <a:lnTo>
                      <a:pt x="777714" y="60438"/>
                    </a:lnTo>
                    <a:lnTo>
                      <a:pt x="822081" y="86194"/>
                    </a:lnTo>
                    <a:lnTo>
                      <a:pt x="863828" y="116182"/>
                    </a:lnTo>
                    <a:lnTo>
                      <a:pt x="902611" y="150262"/>
                    </a:lnTo>
                    <a:lnTo>
                      <a:pt x="937734" y="187892"/>
                    </a:lnTo>
                    <a:lnTo>
                      <a:pt x="968640" y="228400"/>
                    </a:lnTo>
                    <a:lnTo>
                      <a:pt x="995186" y="271448"/>
                    </a:lnTo>
                    <a:lnTo>
                      <a:pt x="1017227" y="316700"/>
                    </a:lnTo>
                    <a:lnTo>
                      <a:pt x="1034620" y="363821"/>
                    </a:lnTo>
                    <a:lnTo>
                      <a:pt x="1047221" y="412474"/>
                    </a:lnTo>
                    <a:lnTo>
                      <a:pt x="1054887" y="462321"/>
                    </a:lnTo>
                    <a:lnTo>
                      <a:pt x="1057474" y="513028"/>
                    </a:lnTo>
                    <a:lnTo>
                      <a:pt x="1055314" y="559724"/>
                    </a:lnTo>
                    <a:lnTo>
                      <a:pt x="1048956" y="605246"/>
                    </a:lnTo>
                    <a:lnTo>
                      <a:pt x="1038587" y="649411"/>
                    </a:lnTo>
                    <a:lnTo>
                      <a:pt x="1024395" y="692040"/>
                    </a:lnTo>
                    <a:lnTo>
                      <a:pt x="1006566" y="732951"/>
                    </a:lnTo>
                    <a:lnTo>
                      <a:pt x="985286" y="771963"/>
                    </a:lnTo>
                    <a:lnTo>
                      <a:pt x="960743" y="808895"/>
                    </a:lnTo>
                    <a:lnTo>
                      <a:pt x="933122" y="843566"/>
                    </a:lnTo>
                    <a:lnTo>
                      <a:pt x="902611" y="875794"/>
                    </a:lnTo>
                    <a:lnTo>
                      <a:pt x="869396" y="905399"/>
                    </a:lnTo>
                    <a:lnTo>
                      <a:pt x="833664" y="932199"/>
                    </a:lnTo>
                    <a:lnTo>
                      <a:pt x="795601" y="956013"/>
                    </a:lnTo>
                    <a:lnTo>
                      <a:pt x="755394" y="976661"/>
                    </a:lnTo>
                    <a:lnTo>
                      <a:pt x="713231" y="993960"/>
                    </a:lnTo>
                    <a:lnTo>
                      <a:pt x="669296" y="1007731"/>
                    </a:lnTo>
                    <a:lnTo>
                      <a:pt x="623778" y="1017791"/>
                    </a:lnTo>
                    <a:lnTo>
                      <a:pt x="576863" y="1023960"/>
                    </a:lnTo>
                    <a:lnTo>
                      <a:pt x="528737" y="1026056"/>
                    </a:lnTo>
                    <a:lnTo>
                      <a:pt x="480611" y="1023960"/>
                    </a:lnTo>
                    <a:lnTo>
                      <a:pt x="433696" y="1017791"/>
                    </a:lnTo>
                    <a:lnTo>
                      <a:pt x="388178" y="1007731"/>
                    </a:lnTo>
                    <a:lnTo>
                      <a:pt x="344243" y="993960"/>
                    </a:lnTo>
                    <a:lnTo>
                      <a:pt x="302080" y="976661"/>
                    </a:lnTo>
                    <a:lnTo>
                      <a:pt x="261873" y="956013"/>
                    </a:lnTo>
                    <a:lnTo>
                      <a:pt x="223810" y="932199"/>
                    </a:lnTo>
                    <a:lnTo>
                      <a:pt x="188078" y="905399"/>
                    </a:lnTo>
                    <a:lnTo>
                      <a:pt x="154863" y="875794"/>
                    </a:lnTo>
                    <a:lnTo>
                      <a:pt x="124352" y="843566"/>
                    </a:lnTo>
                    <a:lnTo>
                      <a:pt x="96731" y="808895"/>
                    </a:lnTo>
                    <a:lnTo>
                      <a:pt x="72188" y="771963"/>
                    </a:lnTo>
                    <a:lnTo>
                      <a:pt x="50908" y="732951"/>
                    </a:lnTo>
                    <a:lnTo>
                      <a:pt x="33079" y="692040"/>
                    </a:lnTo>
                    <a:lnTo>
                      <a:pt x="18887" y="649411"/>
                    </a:lnTo>
                    <a:lnTo>
                      <a:pt x="8518" y="605246"/>
                    </a:lnTo>
                    <a:lnTo>
                      <a:pt x="2160" y="559724"/>
                    </a:lnTo>
                    <a:lnTo>
                      <a:pt x="0" y="513028"/>
                    </a:lnTo>
                    <a:close/>
                  </a:path>
                </a:pathLst>
              </a:custGeom>
              <a:ln w="19049">
                <a:solidFill>
                  <a:srgbClr val="FF0000"/>
                </a:solidFill>
              </a:ln>
            </p:spPr>
            <p:txBody>
              <a:bodyPr wrap="square" lIns="0" tIns="0" rIns="0" bIns="0" rtlCol="0"/>
              <a:lstStyle/>
              <a:p>
                <a:endParaRPr/>
              </a:p>
            </p:txBody>
          </p:sp>
        </p:grpSp>
        <p:sp>
          <p:nvSpPr>
            <p:cNvPr id="13" name="object 13"/>
            <p:cNvSpPr txBox="1"/>
            <p:nvPr/>
          </p:nvSpPr>
          <p:spPr>
            <a:xfrm>
              <a:off x="5113725" y="1332229"/>
              <a:ext cx="1840230" cy="852169"/>
            </a:xfrm>
            <a:prstGeom prst="rect">
              <a:avLst/>
            </a:prstGeom>
          </p:spPr>
          <p:txBody>
            <a:bodyPr vert="horz" wrap="square" lIns="0" tIns="10795" rIns="0" bIns="0" rtlCol="0">
              <a:spAutoFit/>
            </a:bodyPr>
            <a:lstStyle/>
            <a:p>
              <a:pPr marL="12700" marR="5080">
                <a:lnSpc>
                  <a:spcPct val="100699"/>
                </a:lnSpc>
                <a:spcBef>
                  <a:spcPts val="85"/>
                </a:spcBef>
              </a:pPr>
              <a:r>
                <a:rPr sz="1800" dirty="0">
                  <a:latin typeface="Arial MT"/>
                  <a:cs typeface="Arial MT"/>
                </a:rPr>
                <a:t>usually</a:t>
              </a:r>
              <a:r>
                <a:rPr sz="1800" spc="-15" dirty="0">
                  <a:latin typeface="Arial MT"/>
                  <a:cs typeface="Arial MT"/>
                </a:rPr>
                <a:t> </a:t>
              </a:r>
              <a:r>
                <a:rPr sz="1800" dirty="0">
                  <a:latin typeface="Arial MT"/>
                  <a:cs typeface="Arial MT"/>
                </a:rPr>
                <a:t>want</a:t>
              </a:r>
              <a:r>
                <a:rPr sz="1800" spc="-10" dirty="0">
                  <a:latin typeface="Arial MT"/>
                  <a:cs typeface="Arial MT"/>
                </a:rPr>
                <a:t> </a:t>
              </a:r>
              <a:r>
                <a:rPr sz="1800" spc="-25" dirty="0">
                  <a:latin typeface="Arial MT"/>
                  <a:cs typeface="Arial MT"/>
                </a:rPr>
                <a:t>to </a:t>
              </a:r>
              <a:r>
                <a:rPr sz="1800" dirty="0">
                  <a:latin typeface="Arial MT"/>
                  <a:cs typeface="Arial MT"/>
                </a:rPr>
                <a:t>predict</a:t>
              </a:r>
              <a:r>
                <a:rPr sz="1800" spc="-15" dirty="0">
                  <a:latin typeface="Arial MT"/>
                  <a:cs typeface="Arial MT"/>
                </a:rPr>
                <a:t> </a:t>
              </a:r>
              <a:r>
                <a:rPr sz="1800" dirty="0">
                  <a:latin typeface="Arial MT"/>
                  <a:cs typeface="Arial MT"/>
                </a:rPr>
                <a:t>a</a:t>
              </a:r>
              <a:r>
                <a:rPr sz="1800" spc="-15" dirty="0">
                  <a:latin typeface="Arial MT"/>
                  <a:cs typeface="Arial MT"/>
                </a:rPr>
                <a:t> </a:t>
              </a:r>
              <a:r>
                <a:rPr sz="1800" dirty="0">
                  <a:latin typeface="Arial MT"/>
                  <a:cs typeface="Arial MT"/>
                </a:rPr>
                <a:t>vector</a:t>
              </a:r>
              <a:r>
                <a:rPr sz="1800" spc="-15" dirty="0">
                  <a:latin typeface="Arial MT"/>
                  <a:cs typeface="Arial MT"/>
                </a:rPr>
                <a:t> </a:t>
              </a:r>
              <a:r>
                <a:rPr sz="1800" spc="-25" dirty="0">
                  <a:latin typeface="Arial MT"/>
                  <a:cs typeface="Arial MT"/>
                </a:rPr>
                <a:t>at </a:t>
              </a:r>
              <a:r>
                <a:rPr sz="1800" dirty="0">
                  <a:latin typeface="Arial MT"/>
                  <a:cs typeface="Arial MT"/>
                </a:rPr>
                <a:t>some</a:t>
              </a:r>
              <a:r>
                <a:rPr sz="1800" spc="-20" dirty="0">
                  <a:latin typeface="Arial MT"/>
                  <a:cs typeface="Arial MT"/>
                </a:rPr>
                <a:t> </a:t>
              </a:r>
              <a:r>
                <a:rPr sz="1800" dirty="0">
                  <a:latin typeface="Arial MT"/>
                  <a:cs typeface="Arial MT"/>
                </a:rPr>
                <a:t>time</a:t>
              </a:r>
              <a:r>
                <a:rPr sz="1800" spc="-20" dirty="0">
                  <a:latin typeface="Arial MT"/>
                  <a:cs typeface="Arial MT"/>
                </a:rPr>
                <a:t> </a:t>
              </a:r>
              <a:r>
                <a:rPr sz="1800" spc="-10" dirty="0">
                  <a:latin typeface="Arial MT"/>
                  <a:cs typeface="Arial MT"/>
                </a:rPr>
                <a:t>steps</a:t>
              </a:r>
              <a:endParaRPr sz="1800">
                <a:latin typeface="Arial MT"/>
                <a:cs typeface="Arial MT"/>
              </a:endParaRPr>
            </a:p>
          </p:txBody>
        </p:sp>
        <p:sp>
          <p:nvSpPr>
            <p:cNvPr id="14" name="object 14"/>
            <p:cNvSpPr txBox="1"/>
            <p:nvPr/>
          </p:nvSpPr>
          <p:spPr>
            <a:xfrm>
              <a:off x="3544869" y="2391216"/>
              <a:ext cx="16700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Arial MT"/>
                  <a:cs typeface="Arial MT"/>
                </a:rPr>
                <a:t>h</a:t>
              </a:r>
              <a:endParaRPr sz="2000">
                <a:latin typeface="Arial MT"/>
                <a:cs typeface="Arial MT"/>
              </a:endParaRPr>
            </a:p>
          </p:txBody>
        </p:sp>
      </p:grpSp>
      <p:sp>
        <p:nvSpPr>
          <p:cNvPr id="18" name="TextBox 17">
            <a:extLst>
              <a:ext uri="{FF2B5EF4-FFF2-40B4-BE49-F238E27FC236}">
                <a16:creationId xmlns:a16="http://schemas.microsoft.com/office/drawing/2014/main" id="{FE3FD1AC-85B9-4DFD-ABE7-C859DE0B0EDF}"/>
              </a:ext>
            </a:extLst>
          </p:cNvPr>
          <p:cNvSpPr txBox="1"/>
          <p:nvPr/>
        </p:nvSpPr>
        <p:spPr>
          <a:xfrm>
            <a:off x="4191000" y="1024785"/>
            <a:ext cx="4476855" cy="3231654"/>
          </a:xfrm>
          <a:prstGeom prst="rect">
            <a:avLst/>
          </a:prstGeom>
          <a:noFill/>
        </p:spPr>
        <p:txBody>
          <a:bodyPr wrap="square" rtlCol="0">
            <a:spAutoFit/>
          </a:bodyPr>
          <a:lstStyle/>
          <a:p>
            <a:r>
              <a:rPr lang="en-US" sz="1200" dirty="0"/>
              <a:t>The image suggests a common goal in sequence-based tasks—like forecasting weather, translating sentences, or predicting stock prices—where a model needs to </a:t>
            </a:r>
            <a:r>
              <a:rPr lang="en-US" sz="1200" b="1" dirty="0"/>
              <a:t>predict a sequence of vectors (multi-dimensional values) at specific time steps</a:t>
            </a:r>
            <a:r>
              <a:rPr lang="en-US" sz="1200" dirty="0"/>
              <a:t>. For example, in language translation, the model might output a vector representing the next word in a sentence at each step. In time-series analysis, it could predict future temperature values (as vectors) for hourly intervals. Models like RNNs, LSTMs, or Transformers achieve this by analyzing patterns in historical data (e.g., past words, sensor readings) and generating outputs step by step. Each predicted vector captures not just a single value (like a number) but a structured set of information (e.g., probabilities for different possible outcomes), allowing the model to handle complex dependencies over time. This approach is crucial for tasks where context and order matter, ensuring predictions are informed by prior steps.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3747135">
              <a:lnSpc>
                <a:spcPct val="100000"/>
              </a:lnSpc>
              <a:spcBef>
                <a:spcPts val="100"/>
              </a:spcBef>
            </a:pPr>
            <a:r>
              <a:rPr sz="3000" spc="-20" dirty="0">
                <a:latin typeface="Lucida Sans Unicode"/>
                <a:cs typeface="Lucida Sans Unicode"/>
              </a:rPr>
              <a:t>RNNs</a:t>
            </a:r>
            <a:endParaRPr sz="3000">
              <a:latin typeface="Lucida Sans Unicode"/>
              <a:cs typeface="Lucida Sans Unicode"/>
            </a:endParaRPr>
          </a:p>
        </p:txBody>
      </p:sp>
      <p:sp>
        <p:nvSpPr>
          <p:cNvPr id="5" name="object 5"/>
          <p:cNvSpPr txBox="1"/>
          <p:nvPr/>
        </p:nvSpPr>
        <p:spPr>
          <a:xfrm>
            <a:off x="7608564" y="3354002"/>
            <a:ext cx="452120" cy="824865"/>
          </a:xfrm>
          <a:prstGeom prst="rect">
            <a:avLst/>
          </a:prstGeom>
          <a:solidFill>
            <a:srgbClr val="F4CCCC"/>
          </a:solidFill>
          <a:ln w="9524">
            <a:solidFill>
              <a:srgbClr val="000000"/>
            </a:solidFill>
          </a:ln>
        </p:spPr>
        <p:txBody>
          <a:bodyPr vert="horz" wrap="square" lIns="0" tIns="1905" rIns="0" bIns="0" rtlCol="0">
            <a:spAutoFit/>
          </a:bodyPr>
          <a:lstStyle/>
          <a:p>
            <a:pPr>
              <a:lnSpc>
                <a:spcPct val="100000"/>
              </a:lnSpc>
              <a:spcBef>
                <a:spcPts val="15"/>
              </a:spcBef>
            </a:pPr>
            <a:endParaRPr sz="1800">
              <a:latin typeface="Times New Roman"/>
              <a:cs typeface="Times New Roman"/>
            </a:endParaRPr>
          </a:p>
          <a:p>
            <a:pPr algn="ctr">
              <a:lnSpc>
                <a:spcPct val="100000"/>
              </a:lnSpc>
            </a:pPr>
            <a:r>
              <a:rPr sz="1800" spc="-50" dirty="0">
                <a:latin typeface="Arial MT"/>
                <a:cs typeface="Arial MT"/>
              </a:rPr>
              <a:t>x</a:t>
            </a:r>
            <a:endParaRPr sz="1800">
              <a:latin typeface="Arial MT"/>
              <a:cs typeface="Arial MT"/>
            </a:endParaRPr>
          </a:p>
        </p:txBody>
      </p:sp>
      <p:grpSp>
        <p:nvGrpSpPr>
          <p:cNvPr id="6" name="object 6"/>
          <p:cNvGrpSpPr/>
          <p:nvPr/>
        </p:nvGrpSpPr>
        <p:grpSpPr>
          <a:xfrm>
            <a:off x="7278623" y="2136591"/>
            <a:ext cx="1685925" cy="1217930"/>
            <a:chOff x="7278623" y="2136591"/>
            <a:chExt cx="1685925" cy="1217930"/>
          </a:xfrm>
        </p:grpSpPr>
        <p:sp>
          <p:nvSpPr>
            <p:cNvPr id="7" name="object 7"/>
            <p:cNvSpPr/>
            <p:nvPr/>
          </p:nvSpPr>
          <p:spPr>
            <a:xfrm>
              <a:off x="7278623" y="2432343"/>
              <a:ext cx="1111885" cy="592455"/>
            </a:xfrm>
            <a:custGeom>
              <a:avLst/>
              <a:gdLst/>
              <a:ahLst/>
              <a:cxnLst/>
              <a:rect l="l" t="t" r="r" b="b"/>
              <a:pathLst>
                <a:path w="1111884" h="592455">
                  <a:moveTo>
                    <a:pt x="1111481" y="591955"/>
                  </a:moveTo>
                  <a:lnTo>
                    <a:pt x="0" y="591955"/>
                  </a:lnTo>
                  <a:lnTo>
                    <a:pt x="0" y="0"/>
                  </a:lnTo>
                  <a:lnTo>
                    <a:pt x="1111481" y="0"/>
                  </a:lnTo>
                  <a:lnTo>
                    <a:pt x="1111481" y="591955"/>
                  </a:lnTo>
                  <a:close/>
                </a:path>
              </a:pathLst>
            </a:custGeom>
            <a:solidFill>
              <a:srgbClr val="37761C"/>
            </a:solidFill>
          </p:spPr>
          <p:txBody>
            <a:bodyPr wrap="square" lIns="0" tIns="0" rIns="0" bIns="0" rtlCol="0"/>
            <a:lstStyle/>
            <a:p>
              <a:endParaRPr/>
            </a:p>
          </p:txBody>
        </p:sp>
        <p:pic>
          <p:nvPicPr>
            <p:cNvPr id="8" name="object 8"/>
            <p:cNvPicPr/>
            <p:nvPr/>
          </p:nvPicPr>
          <p:blipFill>
            <a:blip r:embed="rId2" cstate="print"/>
            <a:stretch>
              <a:fillRect/>
            </a:stretch>
          </p:blipFill>
          <p:spPr>
            <a:xfrm>
              <a:off x="7782973" y="2136591"/>
              <a:ext cx="102781" cy="295751"/>
            </a:xfrm>
            <a:prstGeom prst="rect">
              <a:avLst/>
            </a:prstGeom>
          </p:spPr>
        </p:pic>
        <p:pic>
          <p:nvPicPr>
            <p:cNvPr id="9" name="object 9"/>
            <p:cNvPicPr/>
            <p:nvPr/>
          </p:nvPicPr>
          <p:blipFill>
            <a:blip r:embed="rId3" cstate="print"/>
            <a:stretch>
              <a:fillRect/>
            </a:stretch>
          </p:blipFill>
          <p:spPr>
            <a:xfrm>
              <a:off x="7782973" y="3042575"/>
              <a:ext cx="102781" cy="311426"/>
            </a:xfrm>
            <a:prstGeom prst="rect">
              <a:avLst/>
            </a:prstGeom>
          </p:spPr>
        </p:pic>
        <p:sp>
          <p:nvSpPr>
            <p:cNvPr id="10" name="object 10"/>
            <p:cNvSpPr/>
            <p:nvPr/>
          </p:nvSpPr>
          <p:spPr>
            <a:xfrm>
              <a:off x="8367558" y="2582137"/>
              <a:ext cx="587375" cy="265430"/>
            </a:xfrm>
            <a:custGeom>
              <a:avLst/>
              <a:gdLst/>
              <a:ahLst/>
              <a:cxnLst/>
              <a:rect l="l" t="t" r="r" b="b"/>
              <a:pathLst>
                <a:path w="587375" h="265430">
                  <a:moveTo>
                    <a:pt x="24964" y="0"/>
                  </a:moveTo>
                  <a:lnTo>
                    <a:pt x="55767" y="7383"/>
                  </a:lnTo>
                  <a:lnTo>
                    <a:pt x="99382" y="16785"/>
                  </a:lnTo>
                  <a:lnTo>
                    <a:pt x="152840" y="27880"/>
                  </a:lnTo>
                  <a:lnTo>
                    <a:pt x="213170" y="40345"/>
                  </a:lnTo>
                  <a:lnTo>
                    <a:pt x="277404" y="53856"/>
                  </a:lnTo>
                  <a:lnTo>
                    <a:pt x="342570" y="68088"/>
                  </a:lnTo>
                  <a:lnTo>
                    <a:pt x="405698" y="82717"/>
                  </a:lnTo>
                  <a:lnTo>
                    <a:pt x="463820" y="97420"/>
                  </a:lnTo>
                  <a:lnTo>
                    <a:pt x="513965" y="111872"/>
                  </a:lnTo>
                  <a:lnTo>
                    <a:pt x="553163" y="125750"/>
                  </a:lnTo>
                  <a:lnTo>
                    <a:pt x="586839" y="150485"/>
                  </a:lnTo>
                  <a:lnTo>
                    <a:pt x="576279" y="161642"/>
                  </a:lnTo>
                  <a:lnTo>
                    <a:pt x="507127" y="184289"/>
                  </a:lnTo>
                  <a:lnTo>
                    <a:pt x="454561" y="195508"/>
                  </a:lnTo>
                  <a:lnTo>
                    <a:pt x="394019" y="206477"/>
                  </a:lnTo>
                  <a:lnTo>
                    <a:pt x="328515" y="217060"/>
                  </a:lnTo>
                  <a:lnTo>
                    <a:pt x="261060" y="227120"/>
                  </a:lnTo>
                  <a:lnTo>
                    <a:pt x="194669" y="236522"/>
                  </a:lnTo>
                  <a:lnTo>
                    <a:pt x="132355" y="245131"/>
                  </a:lnTo>
                  <a:lnTo>
                    <a:pt x="77130" y="252809"/>
                  </a:lnTo>
                  <a:lnTo>
                    <a:pt x="32007" y="259422"/>
                  </a:lnTo>
                  <a:lnTo>
                    <a:pt x="0" y="264833"/>
                  </a:lnTo>
                </a:path>
              </a:pathLst>
            </a:custGeom>
            <a:ln w="19049">
              <a:solidFill>
                <a:srgbClr val="000000"/>
              </a:solidFill>
            </a:ln>
          </p:spPr>
          <p:txBody>
            <a:bodyPr wrap="square" lIns="0" tIns="0" rIns="0" bIns="0" rtlCol="0"/>
            <a:lstStyle/>
            <a:p>
              <a:endParaRPr/>
            </a:p>
          </p:txBody>
        </p:sp>
      </p:grpSp>
      <p:sp>
        <p:nvSpPr>
          <p:cNvPr id="11" name="object 11"/>
          <p:cNvSpPr txBox="1"/>
          <p:nvPr/>
        </p:nvSpPr>
        <p:spPr>
          <a:xfrm>
            <a:off x="7574033" y="2553749"/>
            <a:ext cx="1264285" cy="635635"/>
          </a:xfrm>
          <a:prstGeom prst="rect">
            <a:avLst/>
          </a:prstGeom>
        </p:spPr>
        <p:txBody>
          <a:bodyPr vert="horz" wrap="square" lIns="0" tIns="27305" rIns="0" bIns="0" rtlCol="0">
            <a:spAutoFit/>
          </a:bodyPr>
          <a:lstStyle/>
          <a:p>
            <a:pPr marL="12700">
              <a:lnSpc>
                <a:spcPct val="100000"/>
              </a:lnSpc>
              <a:spcBef>
                <a:spcPts val="215"/>
              </a:spcBef>
            </a:pPr>
            <a:r>
              <a:rPr sz="1800" spc="-25" dirty="0">
                <a:solidFill>
                  <a:srgbClr val="FFFFFF"/>
                </a:solidFill>
                <a:latin typeface="Arial MT"/>
                <a:cs typeface="Arial MT"/>
              </a:rPr>
              <a:t>RNN</a:t>
            </a:r>
            <a:endParaRPr sz="1800">
              <a:latin typeface="Arial MT"/>
              <a:cs typeface="Arial MT"/>
            </a:endParaRPr>
          </a:p>
          <a:p>
            <a:pPr marR="5080" algn="r">
              <a:lnSpc>
                <a:spcPct val="100000"/>
              </a:lnSpc>
              <a:spcBef>
                <a:spcPts val="125"/>
              </a:spcBef>
            </a:pPr>
            <a:r>
              <a:rPr sz="2000" spc="-50" dirty="0">
                <a:latin typeface="Arial MT"/>
                <a:cs typeface="Arial MT"/>
              </a:rPr>
              <a:t>h</a:t>
            </a:r>
            <a:endParaRPr sz="2000">
              <a:latin typeface="Arial MT"/>
              <a:cs typeface="Arial MT"/>
            </a:endParaRPr>
          </a:p>
        </p:txBody>
      </p:sp>
      <p:sp>
        <p:nvSpPr>
          <p:cNvPr id="12" name="object 12"/>
          <p:cNvSpPr txBox="1"/>
          <p:nvPr/>
        </p:nvSpPr>
        <p:spPr>
          <a:xfrm>
            <a:off x="7608564" y="1293509"/>
            <a:ext cx="452120" cy="824865"/>
          </a:xfrm>
          <a:prstGeom prst="rect">
            <a:avLst/>
          </a:prstGeom>
          <a:solidFill>
            <a:srgbClr val="C9DAF7"/>
          </a:solidFill>
          <a:ln w="9524">
            <a:solidFill>
              <a:srgbClr val="000000"/>
            </a:solidFill>
          </a:ln>
        </p:spPr>
        <p:txBody>
          <a:bodyPr vert="horz" wrap="square" lIns="0" tIns="1905" rIns="0" bIns="0" rtlCol="0">
            <a:spAutoFit/>
          </a:bodyPr>
          <a:lstStyle/>
          <a:p>
            <a:pPr>
              <a:lnSpc>
                <a:spcPct val="100000"/>
              </a:lnSpc>
              <a:spcBef>
                <a:spcPts val="15"/>
              </a:spcBef>
            </a:pPr>
            <a:endParaRPr sz="1800">
              <a:latin typeface="Times New Roman"/>
              <a:cs typeface="Times New Roman"/>
            </a:endParaRPr>
          </a:p>
          <a:p>
            <a:pPr algn="ctr">
              <a:lnSpc>
                <a:spcPct val="100000"/>
              </a:lnSpc>
            </a:pPr>
            <a:r>
              <a:rPr sz="1800" spc="-50" dirty="0">
                <a:latin typeface="Arial MT"/>
                <a:cs typeface="Arial MT"/>
              </a:rPr>
              <a:t>y</a:t>
            </a:r>
            <a:endParaRPr sz="1800">
              <a:latin typeface="Arial MT"/>
              <a:cs typeface="Arial MT"/>
            </a:endParaRPr>
          </a:p>
        </p:txBody>
      </p:sp>
      <p:sp>
        <p:nvSpPr>
          <p:cNvPr id="13" name="object 13"/>
          <p:cNvSpPr txBox="1"/>
          <p:nvPr/>
        </p:nvSpPr>
        <p:spPr>
          <a:xfrm>
            <a:off x="334750" y="1310680"/>
            <a:ext cx="5231130"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We</a:t>
            </a:r>
            <a:r>
              <a:rPr sz="1400" spc="-15" dirty="0">
                <a:latin typeface="Arial MT"/>
                <a:cs typeface="Arial MT"/>
              </a:rPr>
              <a:t> </a:t>
            </a:r>
            <a:r>
              <a:rPr sz="1400" dirty="0">
                <a:latin typeface="Arial MT"/>
                <a:cs typeface="Arial MT"/>
              </a:rPr>
              <a:t>can</a:t>
            </a:r>
            <a:r>
              <a:rPr sz="1400" spc="-15" dirty="0">
                <a:latin typeface="Arial MT"/>
                <a:cs typeface="Arial MT"/>
              </a:rPr>
              <a:t> </a:t>
            </a:r>
            <a:r>
              <a:rPr sz="1400" dirty="0">
                <a:latin typeface="Arial MT"/>
                <a:cs typeface="Arial MT"/>
              </a:rPr>
              <a:t>process</a:t>
            </a:r>
            <a:r>
              <a:rPr sz="1400" spc="-10" dirty="0">
                <a:latin typeface="Arial MT"/>
                <a:cs typeface="Arial MT"/>
              </a:rPr>
              <a:t> </a:t>
            </a:r>
            <a:r>
              <a:rPr sz="1400" dirty="0">
                <a:latin typeface="Arial MT"/>
                <a:cs typeface="Arial MT"/>
              </a:rPr>
              <a:t>a</a:t>
            </a:r>
            <a:r>
              <a:rPr sz="1400" spc="-15" dirty="0">
                <a:latin typeface="Arial MT"/>
                <a:cs typeface="Arial MT"/>
              </a:rPr>
              <a:t> </a:t>
            </a:r>
            <a:r>
              <a:rPr sz="1400" dirty="0">
                <a:latin typeface="Arial MT"/>
                <a:cs typeface="Arial MT"/>
              </a:rPr>
              <a:t>sequence</a:t>
            </a:r>
            <a:r>
              <a:rPr sz="1400" spc="-15" dirty="0">
                <a:latin typeface="Arial MT"/>
                <a:cs typeface="Arial MT"/>
              </a:rPr>
              <a:t> </a:t>
            </a:r>
            <a:r>
              <a:rPr sz="1400" dirty="0">
                <a:latin typeface="Arial MT"/>
                <a:cs typeface="Arial MT"/>
              </a:rPr>
              <a:t>of</a:t>
            </a:r>
            <a:r>
              <a:rPr sz="1400" spc="-10" dirty="0">
                <a:latin typeface="Arial MT"/>
                <a:cs typeface="Arial MT"/>
              </a:rPr>
              <a:t> </a:t>
            </a:r>
            <a:r>
              <a:rPr sz="1400" dirty="0">
                <a:latin typeface="Arial MT"/>
                <a:cs typeface="Arial MT"/>
              </a:rPr>
              <a:t>vectors</a:t>
            </a:r>
            <a:r>
              <a:rPr sz="1400" spc="-15" dirty="0">
                <a:latin typeface="Arial MT"/>
                <a:cs typeface="Arial MT"/>
              </a:rPr>
              <a:t> </a:t>
            </a:r>
            <a:r>
              <a:rPr sz="1400" b="1" dirty="0">
                <a:latin typeface="Arial"/>
                <a:cs typeface="Arial"/>
              </a:rPr>
              <a:t>x</a:t>
            </a:r>
            <a:r>
              <a:rPr sz="1400" b="1" spc="-15" dirty="0">
                <a:latin typeface="Arial"/>
                <a:cs typeface="Arial"/>
              </a:rPr>
              <a:t> </a:t>
            </a:r>
            <a:r>
              <a:rPr sz="1400" dirty="0">
                <a:latin typeface="Arial MT"/>
                <a:cs typeface="Arial MT"/>
              </a:rPr>
              <a:t>by</a:t>
            </a:r>
            <a:r>
              <a:rPr sz="1400" spc="-10" dirty="0">
                <a:latin typeface="Arial MT"/>
                <a:cs typeface="Arial MT"/>
              </a:rPr>
              <a:t> </a:t>
            </a:r>
            <a:r>
              <a:rPr sz="1400" dirty="0">
                <a:latin typeface="Arial MT"/>
                <a:cs typeface="Arial MT"/>
              </a:rPr>
              <a:t>applying</a:t>
            </a:r>
            <a:r>
              <a:rPr sz="1400" spc="-15" dirty="0">
                <a:latin typeface="Arial MT"/>
                <a:cs typeface="Arial MT"/>
              </a:rPr>
              <a:t> </a:t>
            </a:r>
            <a:r>
              <a:rPr sz="1400" dirty="0">
                <a:latin typeface="Arial MT"/>
                <a:cs typeface="Arial MT"/>
              </a:rPr>
              <a:t>a</a:t>
            </a:r>
            <a:r>
              <a:rPr sz="1400" spc="-10" dirty="0">
                <a:latin typeface="Arial MT"/>
                <a:cs typeface="Arial MT"/>
              </a:rPr>
              <a:t> recurrence </a:t>
            </a:r>
            <a:r>
              <a:rPr sz="1400" dirty="0">
                <a:latin typeface="Arial MT"/>
                <a:cs typeface="Arial MT"/>
              </a:rPr>
              <a:t>formula</a:t>
            </a:r>
            <a:r>
              <a:rPr sz="1400" spc="-20" dirty="0">
                <a:latin typeface="Arial MT"/>
                <a:cs typeface="Arial MT"/>
              </a:rPr>
              <a:t> </a:t>
            </a:r>
            <a:r>
              <a:rPr sz="1400" dirty="0">
                <a:latin typeface="Arial MT"/>
                <a:cs typeface="Arial MT"/>
              </a:rPr>
              <a:t>at</a:t>
            </a:r>
            <a:r>
              <a:rPr sz="1400" spc="-15" dirty="0">
                <a:latin typeface="Arial MT"/>
                <a:cs typeface="Arial MT"/>
              </a:rPr>
              <a:t> </a:t>
            </a:r>
            <a:r>
              <a:rPr sz="1400" dirty="0">
                <a:latin typeface="Arial MT"/>
                <a:cs typeface="Arial MT"/>
              </a:rPr>
              <a:t>every</a:t>
            </a:r>
            <a:r>
              <a:rPr sz="1400" spc="-20" dirty="0">
                <a:latin typeface="Arial MT"/>
                <a:cs typeface="Arial MT"/>
              </a:rPr>
              <a:t> </a:t>
            </a:r>
            <a:r>
              <a:rPr sz="1400" dirty="0">
                <a:latin typeface="Arial MT"/>
                <a:cs typeface="Arial MT"/>
              </a:rPr>
              <a:t>time</a:t>
            </a:r>
            <a:r>
              <a:rPr sz="1400" spc="-15" dirty="0">
                <a:latin typeface="Arial MT"/>
                <a:cs typeface="Arial MT"/>
              </a:rPr>
              <a:t> </a:t>
            </a:r>
            <a:r>
              <a:rPr sz="1400" spc="-10" dirty="0">
                <a:latin typeface="Arial MT"/>
                <a:cs typeface="Arial MT"/>
              </a:rPr>
              <a:t>step:</a:t>
            </a:r>
            <a:endParaRPr sz="1400">
              <a:latin typeface="Arial MT"/>
              <a:cs typeface="Arial MT"/>
            </a:endParaRPr>
          </a:p>
        </p:txBody>
      </p:sp>
      <p:pic>
        <p:nvPicPr>
          <p:cNvPr id="14" name="object 14"/>
          <p:cNvPicPr/>
          <p:nvPr/>
        </p:nvPicPr>
        <p:blipFill>
          <a:blip r:embed="rId4" cstate="print"/>
          <a:stretch>
            <a:fillRect/>
          </a:stretch>
        </p:blipFill>
        <p:spPr>
          <a:xfrm>
            <a:off x="1828895" y="2375578"/>
            <a:ext cx="3212835" cy="443492"/>
          </a:xfrm>
          <a:prstGeom prst="rect">
            <a:avLst/>
          </a:prstGeom>
        </p:spPr>
      </p:pic>
      <p:sp>
        <p:nvSpPr>
          <p:cNvPr id="15" name="object 15"/>
          <p:cNvSpPr txBox="1"/>
          <p:nvPr/>
        </p:nvSpPr>
        <p:spPr>
          <a:xfrm>
            <a:off x="334750" y="3709937"/>
            <a:ext cx="6010275"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Notice:</a:t>
            </a:r>
            <a:r>
              <a:rPr sz="1400" spc="-30"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same</a:t>
            </a:r>
            <a:r>
              <a:rPr sz="1400" spc="-15" dirty="0">
                <a:latin typeface="Arial MT"/>
                <a:cs typeface="Arial MT"/>
              </a:rPr>
              <a:t> </a:t>
            </a:r>
            <a:r>
              <a:rPr sz="1400" dirty="0">
                <a:latin typeface="Arial MT"/>
                <a:cs typeface="Arial MT"/>
              </a:rPr>
              <a:t>function</a:t>
            </a:r>
            <a:r>
              <a:rPr sz="1400" spc="-20" dirty="0">
                <a:latin typeface="Arial MT"/>
                <a:cs typeface="Arial MT"/>
              </a:rPr>
              <a:t> </a:t>
            </a:r>
            <a:r>
              <a:rPr sz="1400" dirty="0">
                <a:latin typeface="Arial MT"/>
                <a:cs typeface="Arial MT"/>
              </a:rPr>
              <a:t>and</a:t>
            </a:r>
            <a:r>
              <a:rPr sz="1400" spc="-20"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same</a:t>
            </a:r>
            <a:r>
              <a:rPr sz="1400" spc="-20" dirty="0">
                <a:latin typeface="Arial MT"/>
                <a:cs typeface="Arial MT"/>
              </a:rPr>
              <a:t> </a:t>
            </a:r>
            <a:r>
              <a:rPr sz="1400" dirty="0">
                <a:latin typeface="Arial MT"/>
                <a:cs typeface="Arial MT"/>
              </a:rPr>
              <a:t>set</a:t>
            </a:r>
            <a:r>
              <a:rPr sz="1400" spc="-15"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parameters</a:t>
            </a:r>
            <a:r>
              <a:rPr sz="1400" spc="-20" dirty="0">
                <a:latin typeface="Arial MT"/>
                <a:cs typeface="Arial MT"/>
              </a:rPr>
              <a:t> </a:t>
            </a:r>
            <a:r>
              <a:rPr sz="1400" dirty="0">
                <a:latin typeface="Arial MT"/>
                <a:cs typeface="Arial MT"/>
              </a:rPr>
              <a:t>are</a:t>
            </a:r>
            <a:r>
              <a:rPr sz="1400" spc="-15" dirty="0">
                <a:latin typeface="Arial MT"/>
                <a:cs typeface="Arial MT"/>
              </a:rPr>
              <a:t> </a:t>
            </a:r>
            <a:r>
              <a:rPr sz="1400" dirty="0">
                <a:latin typeface="Arial MT"/>
                <a:cs typeface="Arial MT"/>
              </a:rPr>
              <a:t>used</a:t>
            </a:r>
            <a:r>
              <a:rPr sz="1400" spc="-20" dirty="0">
                <a:latin typeface="Arial MT"/>
                <a:cs typeface="Arial MT"/>
              </a:rPr>
              <a:t> </a:t>
            </a:r>
            <a:r>
              <a:rPr sz="1400" dirty="0">
                <a:latin typeface="Arial MT"/>
                <a:cs typeface="Arial MT"/>
              </a:rPr>
              <a:t>at</a:t>
            </a:r>
            <a:r>
              <a:rPr sz="1400" spc="-15" dirty="0">
                <a:latin typeface="Arial MT"/>
                <a:cs typeface="Arial MT"/>
              </a:rPr>
              <a:t> </a:t>
            </a:r>
            <a:r>
              <a:rPr sz="1400" spc="-10" dirty="0">
                <a:latin typeface="Arial MT"/>
                <a:cs typeface="Arial MT"/>
              </a:rPr>
              <a:t>every </a:t>
            </a:r>
            <a:r>
              <a:rPr sz="1400" dirty="0">
                <a:latin typeface="Arial MT"/>
                <a:cs typeface="Arial MT"/>
              </a:rPr>
              <a:t>time</a:t>
            </a:r>
            <a:r>
              <a:rPr sz="1400" spc="-20" dirty="0">
                <a:latin typeface="Arial MT"/>
                <a:cs typeface="Arial MT"/>
              </a:rPr>
              <a:t> </a:t>
            </a:r>
            <a:r>
              <a:rPr sz="1400" spc="-10" dirty="0">
                <a:latin typeface="Arial MT"/>
                <a:cs typeface="Arial MT"/>
              </a:rPr>
              <a:t>step.</a:t>
            </a:r>
            <a:endParaRPr sz="140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3747135">
              <a:lnSpc>
                <a:spcPct val="100000"/>
              </a:lnSpc>
              <a:spcBef>
                <a:spcPts val="100"/>
              </a:spcBef>
            </a:pPr>
            <a:r>
              <a:rPr sz="3000" spc="-20" dirty="0">
                <a:latin typeface="Lucida Sans Unicode"/>
                <a:cs typeface="Lucida Sans Unicode"/>
              </a:rPr>
              <a:t>RNNs</a:t>
            </a:r>
            <a:endParaRPr sz="3000" dirty="0">
              <a:latin typeface="Lucida Sans Unicode"/>
              <a:cs typeface="Lucida Sans Unicode"/>
            </a:endParaRPr>
          </a:p>
        </p:txBody>
      </p:sp>
      <p:pic>
        <p:nvPicPr>
          <p:cNvPr id="16" name="Picture 15">
            <a:extLst>
              <a:ext uri="{FF2B5EF4-FFF2-40B4-BE49-F238E27FC236}">
                <a16:creationId xmlns:a16="http://schemas.microsoft.com/office/drawing/2014/main" id="{07736A81-4746-4AC1-A242-B68082BF2198}"/>
              </a:ext>
            </a:extLst>
          </p:cNvPr>
          <p:cNvPicPr>
            <a:picLocks noChangeAspect="1"/>
          </p:cNvPicPr>
          <p:nvPr/>
        </p:nvPicPr>
        <p:blipFill>
          <a:blip r:embed="rId2"/>
          <a:stretch>
            <a:fillRect/>
          </a:stretch>
        </p:blipFill>
        <p:spPr>
          <a:xfrm>
            <a:off x="909637" y="1195387"/>
            <a:ext cx="7324725" cy="2752725"/>
          </a:xfrm>
          <a:prstGeom prst="rect">
            <a:avLst/>
          </a:prstGeom>
        </p:spPr>
      </p:pic>
    </p:spTree>
    <p:extLst>
      <p:ext uri="{BB962C8B-B14F-4D97-AF65-F5344CB8AC3E}">
        <p14:creationId xmlns:p14="http://schemas.microsoft.com/office/powerpoint/2010/main" val="3803821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9421" rIns="0" bIns="0" rtlCol="0">
            <a:spAutoFit/>
          </a:bodyPr>
          <a:lstStyle/>
          <a:p>
            <a:pPr marL="3015615">
              <a:lnSpc>
                <a:spcPct val="100000"/>
              </a:lnSpc>
              <a:spcBef>
                <a:spcPts val="100"/>
              </a:spcBef>
            </a:pPr>
            <a:r>
              <a:rPr sz="3000" spc="-85" dirty="0">
                <a:latin typeface="Lucida Sans Unicode"/>
                <a:cs typeface="Lucida Sans Unicode"/>
              </a:rPr>
              <a:t>(Vanilla)</a:t>
            </a:r>
            <a:r>
              <a:rPr sz="3000" spc="-155" dirty="0">
                <a:latin typeface="Lucida Sans Unicode"/>
                <a:cs typeface="Lucida Sans Unicode"/>
              </a:rPr>
              <a:t> </a:t>
            </a:r>
            <a:r>
              <a:rPr sz="3000" spc="-25" dirty="0">
                <a:latin typeface="Lucida Sans Unicode"/>
                <a:cs typeface="Lucida Sans Unicode"/>
              </a:rPr>
              <a:t>RNN</a:t>
            </a:r>
            <a:endParaRPr sz="3000">
              <a:latin typeface="Lucida Sans Unicode"/>
              <a:cs typeface="Lucida Sans Unicode"/>
            </a:endParaRPr>
          </a:p>
        </p:txBody>
      </p:sp>
      <p:sp>
        <p:nvSpPr>
          <p:cNvPr id="5" name="object 5"/>
          <p:cNvSpPr txBox="1"/>
          <p:nvPr/>
        </p:nvSpPr>
        <p:spPr>
          <a:xfrm>
            <a:off x="789796" y="3641217"/>
            <a:ext cx="402590" cy="748665"/>
          </a:xfrm>
          <a:prstGeom prst="rect">
            <a:avLst/>
          </a:prstGeom>
          <a:solidFill>
            <a:srgbClr val="F4CCCC"/>
          </a:solidFill>
          <a:ln w="9524">
            <a:solidFill>
              <a:srgbClr val="000000"/>
            </a:solidFill>
          </a:ln>
        </p:spPr>
        <p:txBody>
          <a:bodyPr vert="horz" wrap="square" lIns="0" tIns="226695" rIns="0" bIns="0" rtlCol="0">
            <a:spAutoFit/>
          </a:bodyPr>
          <a:lstStyle/>
          <a:p>
            <a:pPr algn="ctr">
              <a:lnSpc>
                <a:spcPct val="100000"/>
              </a:lnSpc>
              <a:spcBef>
                <a:spcPts val="1785"/>
              </a:spcBef>
            </a:pPr>
            <a:r>
              <a:rPr sz="1800" spc="-50" dirty="0">
                <a:latin typeface="Arial MT"/>
                <a:cs typeface="Arial MT"/>
              </a:rPr>
              <a:t>x</a:t>
            </a:r>
            <a:endParaRPr sz="1800">
              <a:latin typeface="Arial MT"/>
              <a:cs typeface="Arial MT"/>
            </a:endParaRPr>
          </a:p>
        </p:txBody>
      </p:sp>
      <p:sp>
        <p:nvSpPr>
          <p:cNvPr id="6" name="object 6"/>
          <p:cNvSpPr txBox="1"/>
          <p:nvPr/>
        </p:nvSpPr>
        <p:spPr>
          <a:xfrm>
            <a:off x="495896" y="2805141"/>
            <a:ext cx="990600" cy="537210"/>
          </a:xfrm>
          <a:prstGeom prst="rect">
            <a:avLst/>
          </a:prstGeom>
          <a:solidFill>
            <a:srgbClr val="37761C"/>
          </a:solidFill>
        </p:spPr>
        <p:txBody>
          <a:bodyPr vert="horz" wrap="square" lIns="0" tIns="121285" rIns="0" bIns="0" rtlCol="0">
            <a:spAutoFit/>
          </a:bodyPr>
          <a:lstStyle/>
          <a:p>
            <a:pPr marL="247015">
              <a:lnSpc>
                <a:spcPct val="100000"/>
              </a:lnSpc>
              <a:spcBef>
                <a:spcPts val="955"/>
              </a:spcBef>
            </a:pPr>
            <a:r>
              <a:rPr sz="1800" spc="-25" dirty="0">
                <a:solidFill>
                  <a:srgbClr val="FFFFFF"/>
                </a:solidFill>
                <a:latin typeface="Arial MT"/>
                <a:cs typeface="Arial MT"/>
              </a:rPr>
              <a:t>RNN</a:t>
            </a:r>
            <a:endParaRPr sz="1800">
              <a:latin typeface="Arial MT"/>
              <a:cs typeface="Arial MT"/>
            </a:endParaRPr>
          </a:p>
        </p:txBody>
      </p:sp>
      <p:sp>
        <p:nvSpPr>
          <p:cNvPr id="7" name="object 7"/>
          <p:cNvSpPr txBox="1"/>
          <p:nvPr/>
        </p:nvSpPr>
        <p:spPr>
          <a:xfrm>
            <a:off x="789796" y="1772057"/>
            <a:ext cx="402590" cy="748665"/>
          </a:xfrm>
          <a:prstGeom prst="rect">
            <a:avLst/>
          </a:prstGeom>
          <a:solidFill>
            <a:srgbClr val="C9DAF7"/>
          </a:solidFill>
          <a:ln w="9524">
            <a:solidFill>
              <a:srgbClr val="000000"/>
            </a:solidFill>
          </a:ln>
        </p:spPr>
        <p:txBody>
          <a:bodyPr vert="horz" wrap="square" lIns="0" tIns="226695" rIns="0" bIns="0" rtlCol="0">
            <a:spAutoFit/>
          </a:bodyPr>
          <a:lstStyle/>
          <a:p>
            <a:pPr algn="ctr">
              <a:lnSpc>
                <a:spcPct val="100000"/>
              </a:lnSpc>
              <a:spcBef>
                <a:spcPts val="1785"/>
              </a:spcBef>
            </a:pPr>
            <a:r>
              <a:rPr sz="1800" spc="-50" dirty="0">
                <a:latin typeface="Arial MT"/>
                <a:cs typeface="Arial MT"/>
              </a:rPr>
              <a:t>y</a:t>
            </a:r>
            <a:endParaRPr sz="1800">
              <a:latin typeface="Arial MT"/>
              <a:cs typeface="Arial MT"/>
            </a:endParaRPr>
          </a:p>
        </p:txBody>
      </p:sp>
      <p:pic>
        <p:nvPicPr>
          <p:cNvPr id="8" name="object 8"/>
          <p:cNvPicPr/>
          <p:nvPr/>
        </p:nvPicPr>
        <p:blipFill>
          <a:blip r:embed="rId2" cstate="print"/>
          <a:stretch>
            <a:fillRect/>
          </a:stretch>
        </p:blipFill>
        <p:spPr>
          <a:xfrm>
            <a:off x="939542" y="2538554"/>
            <a:ext cx="102781" cy="266587"/>
          </a:xfrm>
          <a:prstGeom prst="rect">
            <a:avLst/>
          </a:prstGeom>
        </p:spPr>
      </p:pic>
      <p:pic>
        <p:nvPicPr>
          <p:cNvPr id="9" name="object 9"/>
          <p:cNvPicPr/>
          <p:nvPr/>
        </p:nvPicPr>
        <p:blipFill>
          <a:blip r:embed="rId3" cstate="print"/>
          <a:stretch>
            <a:fillRect/>
          </a:stretch>
        </p:blipFill>
        <p:spPr>
          <a:xfrm>
            <a:off x="939542" y="3360411"/>
            <a:ext cx="102781" cy="280806"/>
          </a:xfrm>
          <a:prstGeom prst="rect">
            <a:avLst/>
          </a:prstGeom>
        </p:spPr>
      </p:pic>
      <p:sp>
        <p:nvSpPr>
          <p:cNvPr id="10" name="object 10"/>
          <p:cNvSpPr/>
          <p:nvPr/>
        </p:nvSpPr>
        <p:spPr>
          <a:xfrm>
            <a:off x="1465887" y="2941025"/>
            <a:ext cx="523240" cy="240665"/>
          </a:xfrm>
          <a:custGeom>
            <a:avLst/>
            <a:gdLst/>
            <a:ahLst/>
            <a:cxnLst/>
            <a:rect l="l" t="t" r="r" b="b"/>
            <a:pathLst>
              <a:path w="523239" h="240664">
                <a:moveTo>
                  <a:pt x="22237" y="0"/>
                </a:moveTo>
                <a:lnTo>
                  <a:pt x="52775" y="7402"/>
                </a:lnTo>
                <a:lnTo>
                  <a:pt x="96610" y="16951"/>
                </a:lnTo>
                <a:lnTo>
                  <a:pt x="150306" y="28264"/>
                </a:lnTo>
                <a:lnTo>
                  <a:pt x="210429" y="40961"/>
                </a:lnTo>
                <a:lnTo>
                  <a:pt x="273544" y="54660"/>
                </a:lnTo>
                <a:lnTo>
                  <a:pt x="336217" y="68978"/>
                </a:lnTo>
                <a:lnTo>
                  <a:pt x="395014" y="83534"/>
                </a:lnTo>
                <a:lnTo>
                  <a:pt x="446499" y="97948"/>
                </a:lnTo>
                <a:lnTo>
                  <a:pt x="487238" y="111836"/>
                </a:lnTo>
                <a:lnTo>
                  <a:pt x="522739" y="136512"/>
                </a:lnTo>
                <a:lnTo>
                  <a:pt x="511686" y="147561"/>
                </a:lnTo>
                <a:lnTo>
                  <a:pt x="439821" y="169968"/>
                </a:lnTo>
                <a:lnTo>
                  <a:pt x="385980" y="181005"/>
                </a:lnTo>
                <a:lnTo>
                  <a:pt x="324845" y="191719"/>
                </a:lnTo>
                <a:lnTo>
                  <a:pt x="259901" y="201949"/>
                </a:lnTo>
                <a:lnTo>
                  <a:pt x="194632" y="211535"/>
                </a:lnTo>
                <a:lnTo>
                  <a:pt x="132523" y="220317"/>
                </a:lnTo>
                <a:lnTo>
                  <a:pt x="77058" y="228135"/>
                </a:lnTo>
                <a:lnTo>
                  <a:pt x="31722" y="234830"/>
                </a:lnTo>
                <a:lnTo>
                  <a:pt x="0" y="240241"/>
                </a:lnTo>
              </a:path>
            </a:pathLst>
          </a:custGeom>
          <a:ln w="19049">
            <a:solidFill>
              <a:srgbClr val="000000"/>
            </a:solidFill>
          </a:ln>
        </p:spPr>
        <p:txBody>
          <a:bodyPr wrap="square" lIns="0" tIns="0" rIns="0" bIns="0" rtlCol="0"/>
          <a:lstStyle/>
          <a:p>
            <a:endParaRPr/>
          </a:p>
        </p:txBody>
      </p:sp>
      <p:pic>
        <p:nvPicPr>
          <p:cNvPr id="11" name="object 11"/>
          <p:cNvPicPr/>
          <p:nvPr/>
        </p:nvPicPr>
        <p:blipFill>
          <a:blip r:embed="rId4" cstate="print"/>
          <a:stretch>
            <a:fillRect/>
          </a:stretch>
        </p:blipFill>
        <p:spPr>
          <a:xfrm>
            <a:off x="2956952" y="2795167"/>
            <a:ext cx="4111359" cy="352492"/>
          </a:xfrm>
          <a:prstGeom prst="rect">
            <a:avLst/>
          </a:prstGeom>
        </p:spPr>
      </p:pic>
      <p:pic>
        <p:nvPicPr>
          <p:cNvPr id="12" name="object 12"/>
          <p:cNvPicPr/>
          <p:nvPr/>
        </p:nvPicPr>
        <p:blipFill>
          <a:blip r:embed="rId5" cstate="print"/>
          <a:stretch>
            <a:fillRect/>
          </a:stretch>
        </p:blipFill>
        <p:spPr>
          <a:xfrm>
            <a:off x="2956952" y="3467315"/>
            <a:ext cx="1877760" cy="337384"/>
          </a:xfrm>
          <a:prstGeom prst="rect">
            <a:avLst/>
          </a:prstGeom>
        </p:spPr>
      </p:pic>
      <p:sp>
        <p:nvSpPr>
          <p:cNvPr id="13" name="object 13"/>
          <p:cNvSpPr txBox="1"/>
          <p:nvPr/>
        </p:nvSpPr>
        <p:spPr>
          <a:xfrm>
            <a:off x="568921" y="1321653"/>
            <a:ext cx="4237355"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Arial MT"/>
                <a:cs typeface="Arial MT"/>
              </a:rPr>
              <a:t>The</a:t>
            </a:r>
            <a:r>
              <a:rPr sz="1600" spc="-25" dirty="0">
                <a:latin typeface="Arial MT"/>
                <a:cs typeface="Arial MT"/>
              </a:rPr>
              <a:t> </a:t>
            </a:r>
            <a:r>
              <a:rPr sz="1600" dirty="0">
                <a:latin typeface="Arial MT"/>
                <a:cs typeface="Arial MT"/>
              </a:rPr>
              <a:t>state</a:t>
            </a:r>
            <a:r>
              <a:rPr sz="1600" spc="-25" dirty="0">
                <a:latin typeface="Arial MT"/>
                <a:cs typeface="Arial MT"/>
              </a:rPr>
              <a:t> </a:t>
            </a:r>
            <a:r>
              <a:rPr sz="1600" dirty="0">
                <a:latin typeface="Arial MT"/>
                <a:cs typeface="Arial MT"/>
              </a:rPr>
              <a:t>consists</a:t>
            </a:r>
            <a:r>
              <a:rPr sz="1600" spc="-25" dirty="0">
                <a:latin typeface="Arial MT"/>
                <a:cs typeface="Arial MT"/>
              </a:rPr>
              <a:t> </a:t>
            </a:r>
            <a:r>
              <a:rPr sz="1600" dirty="0">
                <a:latin typeface="Arial MT"/>
                <a:cs typeface="Arial MT"/>
              </a:rPr>
              <a:t>of</a:t>
            </a:r>
            <a:r>
              <a:rPr sz="1600" spc="-25"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single</a:t>
            </a:r>
            <a:r>
              <a:rPr sz="1600" spc="-15" dirty="0">
                <a:latin typeface="Arial MT"/>
                <a:cs typeface="Arial MT"/>
              </a:rPr>
              <a:t> </a:t>
            </a:r>
            <a:r>
              <a:rPr sz="1600" i="1" dirty="0">
                <a:latin typeface="Arial"/>
                <a:cs typeface="Arial"/>
              </a:rPr>
              <a:t>“hidden”</a:t>
            </a:r>
            <a:r>
              <a:rPr sz="1600" i="1" spc="-25" dirty="0">
                <a:latin typeface="Arial"/>
                <a:cs typeface="Arial"/>
              </a:rPr>
              <a:t> </a:t>
            </a:r>
            <a:r>
              <a:rPr sz="1600" dirty="0">
                <a:latin typeface="Arial MT"/>
                <a:cs typeface="Arial MT"/>
              </a:rPr>
              <a:t>vector</a:t>
            </a:r>
            <a:r>
              <a:rPr sz="1600" spc="-20" dirty="0">
                <a:latin typeface="Arial MT"/>
                <a:cs typeface="Arial MT"/>
              </a:rPr>
              <a:t> </a:t>
            </a:r>
            <a:r>
              <a:rPr sz="1600" b="1" spc="-50" dirty="0">
                <a:latin typeface="Arial"/>
                <a:cs typeface="Arial"/>
              </a:rPr>
              <a:t>h</a:t>
            </a:r>
            <a:endParaRPr sz="1600">
              <a:latin typeface="Arial"/>
              <a:cs typeface="Arial"/>
            </a:endParaRPr>
          </a:p>
        </p:txBody>
      </p:sp>
      <p:pic>
        <p:nvPicPr>
          <p:cNvPr id="14" name="object 14"/>
          <p:cNvPicPr/>
          <p:nvPr/>
        </p:nvPicPr>
        <p:blipFill>
          <a:blip r:embed="rId6" cstate="print"/>
          <a:stretch>
            <a:fillRect/>
          </a:stretch>
        </p:blipFill>
        <p:spPr>
          <a:xfrm>
            <a:off x="2965095" y="1853669"/>
            <a:ext cx="2515475" cy="375051"/>
          </a:xfrm>
          <a:prstGeom prst="rect">
            <a:avLst/>
          </a:prstGeom>
        </p:spPr>
      </p:pic>
      <p:grpSp>
        <p:nvGrpSpPr>
          <p:cNvPr id="15" name="object 15"/>
          <p:cNvGrpSpPr/>
          <p:nvPr/>
        </p:nvGrpSpPr>
        <p:grpSpPr>
          <a:xfrm>
            <a:off x="3832192" y="2309604"/>
            <a:ext cx="51435" cy="365125"/>
            <a:chOff x="3832192" y="2309604"/>
            <a:chExt cx="51435" cy="365125"/>
          </a:xfrm>
        </p:grpSpPr>
        <p:sp>
          <p:nvSpPr>
            <p:cNvPr id="16" name="object 16"/>
            <p:cNvSpPr/>
            <p:nvPr/>
          </p:nvSpPr>
          <p:spPr>
            <a:xfrm>
              <a:off x="3857887" y="2309604"/>
              <a:ext cx="0" cy="302895"/>
            </a:xfrm>
            <a:custGeom>
              <a:avLst/>
              <a:gdLst/>
              <a:ahLst/>
              <a:cxnLst/>
              <a:rect l="l" t="t" r="r" b="b"/>
              <a:pathLst>
                <a:path h="302894">
                  <a:moveTo>
                    <a:pt x="0" y="0"/>
                  </a:moveTo>
                  <a:lnTo>
                    <a:pt x="0" y="302411"/>
                  </a:lnTo>
                </a:path>
              </a:pathLst>
            </a:custGeom>
            <a:ln w="9524">
              <a:solidFill>
                <a:srgbClr val="1F497D"/>
              </a:solidFill>
            </a:ln>
          </p:spPr>
          <p:txBody>
            <a:bodyPr wrap="square" lIns="0" tIns="0" rIns="0" bIns="0" rtlCol="0"/>
            <a:lstStyle/>
            <a:p>
              <a:endParaRPr/>
            </a:p>
          </p:txBody>
        </p:sp>
        <p:sp>
          <p:nvSpPr>
            <p:cNvPr id="17" name="object 17"/>
            <p:cNvSpPr/>
            <p:nvPr/>
          </p:nvSpPr>
          <p:spPr>
            <a:xfrm>
              <a:off x="3836954" y="2612016"/>
              <a:ext cx="41910" cy="57785"/>
            </a:xfrm>
            <a:custGeom>
              <a:avLst/>
              <a:gdLst/>
              <a:ahLst/>
              <a:cxnLst/>
              <a:rect l="l" t="t" r="r" b="b"/>
              <a:pathLst>
                <a:path w="41910" h="57785">
                  <a:moveTo>
                    <a:pt x="20932" y="57512"/>
                  </a:moveTo>
                  <a:lnTo>
                    <a:pt x="0" y="0"/>
                  </a:lnTo>
                  <a:lnTo>
                    <a:pt x="41865" y="0"/>
                  </a:lnTo>
                  <a:lnTo>
                    <a:pt x="20932" y="57512"/>
                  </a:lnTo>
                  <a:close/>
                </a:path>
              </a:pathLst>
            </a:custGeom>
            <a:solidFill>
              <a:srgbClr val="1F497D"/>
            </a:solidFill>
          </p:spPr>
          <p:txBody>
            <a:bodyPr wrap="square" lIns="0" tIns="0" rIns="0" bIns="0" rtlCol="0"/>
            <a:lstStyle/>
            <a:p>
              <a:endParaRPr/>
            </a:p>
          </p:txBody>
        </p:sp>
        <p:sp>
          <p:nvSpPr>
            <p:cNvPr id="18" name="object 18"/>
            <p:cNvSpPr/>
            <p:nvPr/>
          </p:nvSpPr>
          <p:spPr>
            <a:xfrm>
              <a:off x="3836954" y="2612016"/>
              <a:ext cx="41910" cy="57785"/>
            </a:xfrm>
            <a:custGeom>
              <a:avLst/>
              <a:gdLst/>
              <a:ahLst/>
              <a:cxnLst/>
              <a:rect l="l" t="t" r="r" b="b"/>
              <a:pathLst>
                <a:path w="41910" h="57785">
                  <a:moveTo>
                    <a:pt x="0" y="0"/>
                  </a:moveTo>
                  <a:lnTo>
                    <a:pt x="20932" y="57512"/>
                  </a:lnTo>
                  <a:lnTo>
                    <a:pt x="41865" y="0"/>
                  </a:lnTo>
                  <a:lnTo>
                    <a:pt x="0" y="0"/>
                  </a:lnTo>
                  <a:close/>
                </a:path>
              </a:pathLst>
            </a:custGeom>
            <a:ln w="9524">
              <a:solidFill>
                <a:srgbClr val="1F497D"/>
              </a:solidFill>
            </a:ln>
          </p:spPr>
          <p:txBody>
            <a:bodyPr wrap="square" lIns="0" tIns="0" rIns="0" bIns="0" rtlCol="0"/>
            <a:lstStyle/>
            <a:p>
              <a:endParaRPr/>
            </a:p>
          </p:txBody>
        </p:sp>
      </p:grpSp>
      <p:sp>
        <p:nvSpPr>
          <p:cNvPr id="19" name="object 19"/>
          <p:cNvSpPr txBox="1"/>
          <p:nvPr/>
        </p:nvSpPr>
        <p:spPr>
          <a:xfrm>
            <a:off x="1731339" y="3063268"/>
            <a:ext cx="167005" cy="330200"/>
          </a:xfrm>
          <a:prstGeom prst="rect">
            <a:avLst/>
          </a:prstGeom>
        </p:spPr>
        <p:txBody>
          <a:bodyPr vert="horz" wrap="square" lIns="0" tIns="12700" rIns="0" bIns="0" rtlCol="0">
            <a:spAutoFit/>
          </a:bodyPr>
          <a:lstStyle/>
          <a:p>
            <a:pPr marL="12700">
              <a:lnSpc>
                <a:spcPct val="100000"/>
              </a:lnSpc>
              <a:spcBef>
                <a:spcPts val="100"/>
              </a:spcBef>
            </a:pPr>
            <a:r>
              <a:rPr sz="2000" spc="-50" dirty="0">
                <a:latin typeface="Arial MT"/>
                <a:cs typeface="Arial MT"/>
              </a:rPr>
              <a:t>h</a:t>
            </a:r>
            <a:endParaRPr sz="20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129421" rIns="0" bIns="0" rtlCol="0">
            <a:spAutoFit/>
          </a:bodyPr>
          <a:lstStyle/>
          <a:p>
            <a:pPr marL="3015615">
              <a:lnSpc>
                <a:spcPct val="100000"/>
              </a:lnSpc>
              <a:spcBef>
                <a:spcPts val="100"/>
              </a:spcBef>
            </a:pPr>
            <a:r>
              <a:rPr sz="3000" spc="-85" dirty="0">
                <a:latin typeface="Lucida Sans Unicode"/>
                <a:cs typeface="Lucida Sans Unicode"/>
              </a:rPr>
              <a:t>(Vanilla)</a:t>
            </a:r>
            <a:r>
              <a:rPr sz="3000" spc="-155" dirty="0">
                <a:latin typeface="Lucida Sans Unicode"/>
                <a:cs typeface="Lucida Sans Unicode"/>
              </a:rPr>
              <a:t> </a:t>
            </a:r>
            <a:r>
              <a:rPr sz="3000" spc="-25" dirty="0">
                <a:latin typeface="Lucida Sans Unicode"/>
                <a:cs typeface="Lucida Sans Unicode"/>
              </a:rPr>
              <a:t>RNN</a:t>
            </a:r>
            <a:endParaRPr sz="3000">
              <a:latin typeface="Lucida Sans Unicode"/>
              <a:cs typeface="Lucida Sans Unicode"/>
            </a:endParaRPr>
          </a:p>
        </p:txBody>
      </p:sp>
      <p:pic>
        <p:nvPicPr>
          <p:cNvPr id="20" name="Picture 19">
            <a:extLst>
              <a:ext uri="{FF2B5EF4-FFF2-40B4-BE49-F238E27FC236}">
                <a16:creationId xmlns:a16="http://schemas.microsoft.com/office/drawing/2014/main" id="{4F554172-BDDA-4FD7-8B8A-72A023A5A109}"/>
              </a:ext>
            </a:extLst>
          </p:cNvPr>
          <p:cNvPicPr>
            <a:picLocks noChangeAspect="1"/>
          </p:cNvPicPr>
          <p:nvPr/>
        </p:nvPicPr>
        <p:blipFill>
          <a:blip r:embed="rId2"/>
          <a:stretch>
            <a:fillRect/>
          </a:stretch>
        </p:blipFill>
        <p:spPr>
          <a:xfrm>
            <a:off x="838200" y="1185862"/>
            <a:ext cx="7467600" cy="2771775"/>
          </a:xfrm>
          <a:prstGeom prst="rect">
            <a:avLst/>
          </a:prstGeom>
        </p:spPr>
      </p:pic>
    </p:spTree>
    <p:extLst>
      <p:ext uri="{BB962C8B-B14F-4D97-AF65-F5344CB8AC3E}">
        <p14:creationId xmlns:p14="http://schemas.microsoft.com/office/powerpoint/2010/main" val="3703168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2328924" y="542185"/>
            <a:ext cx="4481195" cy="482600"/>
          </a:xfrm>
          <a:prstGeom prst="rect">
            <a:avLst/>
          </a:prstGeom>
        </p:spPr>
        <p:txBody>
          <a:bodyPr vert="horz" wrap="square" lIns="0" tIns="12700" rIns="0" bIns="0" rtlCol="0">
            <a:spAutoFit/>
          </a:bodyPr>
          <a:lstStyle/>
          <a:p>
            <a:pPr marL="12700">
              <a:lnSpc>
                <a:spcPct val="100000"/>
              </a:lnSpc>
              <a:spcBef>
                <a:spcPts val="100"/>
              </a:spcBef>
            </a:pPr>
            <a:r>
              <a:rPr sz="3000" spc="-55" dirty="0">
                <a:latin typeface="Lucida Sans Unicode"/>
                <a:cs typeface="Lucida Sans Unicode"/>
              </a:rPr>
              <a:t>Backpropagation</a:t>
            </a:r>
            <a:r>
              <a:rPr sz="3000" spc="-160" dirty="0">
                <a:latin typeface="Lucida Sans Unicode"/>
                <a:cs typeface="Lucida Sans Unicode"/>
              </a:rPr>
              <a:t> </a:t>
            </a:r>
            <a:r>
              <a:rPr sz="3000" spc="-114" dirty="0">
                <a:latin typeface="Lucida Sans Unicode"/>
                <a:cs typeface="Lucida Sans Unicode"/>
              </a:rPr>
              <a:t>is</a:t>
            </a:r>
            <a:r>
              <a:rPr sz="3000" spc="-160" dirty="0">
                <a:latin typeface="Lucida Sans Unicode"/>
                <a:cs typeface="Lucida Sans Unicode"/>
              </a:rPr>
              <a:t> </a:t>
            </a:r>
            <a:r>
              <a:rPr sz="3000" spc="-25" dirty="0">
                <a:latin typeface="Lucida Sans Unicode"/>
                <a:cs typeface="Lucida Sans Unicode"/>
              </a:rPr>
              <a:t>used!</a:t>
            </a:r>
            <a:endParaRPr sz="3000">
              <a:latin typeface="Lucida Sans Unicode"/>
              <a:cs typeface="Lucida Sans Unicode"/>
            </a:endParaRPr>
          </a:p>
        </p:txBody>
      </p:sp>
      <p:sp>
        <p:nvSpPr>
          <p:cNvPr id="5" name="object 5"/>
          <p:cNvSpPr txBox="1"/>
          <p:nvPr/>
        </p:nvSpPr>
        <p:spPr>
          <a:xfrm>
            <a:off x="517256" y="1623575"/>
            <a:ext cx="6454775" cy="968375"/>
          </a:xfrm>
          <a:prstGeom prst="rect">
            <a:avLst/>
          </a:prstGeom>
        </p:spPr>
        <p:txBody>
          <a:bodyPr vert="horz" wrap="square" lIns="0" tIns="52704" rIns="0" bIns="0" rtlCol="0">
            <a:spAutoFit/>
          </a:bodyPr>
          <a:lstStyle/>
          <a:p>
            <a:pPr marL="318135" indent="-305435">
              <a:lnSpc>
                <a:spcPct val="100000"/>
              </a:lnSpc>
              <a:spcBef>
                <a:spcPts val="414"/>
              </a:spcBef>
              <a:buChar char="•"/>
              <a:tabLst>
                <a:tab pos="318135" algn="l"/>
              </a:tabLst>
            </a:pPr>
            <a:r>
              <a:rPr sz="1800" dirty="0">
                <a:latin typeface="Roboto"/>
                <a:cs typeface="Roboto"/>
              </a:rPr>
              <a:t>Treat</a:t>
            </a:r>
            <a:r>
              <a:rPr sz="1800" spc="-60"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unfolded</a:t>
            </a:r>
            <a:r>
              <a:rPr sz="1800" spc="-60" dirty="0">
                <a:latin typeface="Roboto"/>
                <a:cs typeface="Roboto"/>
              </a:rPr>
              <a:t> </a:t>
            </a:r>
            <a:r>
              <a:rPr sz="1800" spc="-10" dirty="0">
                <a:latin typeface="Roboto"/>
                <a:cs typeface="Roboto"/>
              </a:rPr>
              <a:t>network</a:t>
            </a:r>
            <a:r>
              <a:rPr sz="1800" spc="-60" dirty="0">
                <a:latin typeface="Roboto"/>
                <a:cs typeface="Roboto"/>
              </a:rPr>
              <a:t> </a:t>
            </a:r>
            <a:r>
              <a:rPr sz="1800" dirty="0">
                <a:latin typeface="Roboto"/>
                <a:cs typeface="Roboto"/>
              </a:rPr>
              <a:t>as</a:t>
            </a:r>
            <a:r>
              <a:rPr sz="1800" spc="-60" dirty="0">
                <a:latin typeface="Roboto"/>
                <a:cs typeface="Roboto"/>
              </a:rPr>
              <a:t> </a:t>
            </a:r>
            <a:r>
              <a:rPr sz="1800" dirty="0">
                <a:latin typeface="Roboto"/>
                <a:cs typeface="Roboto"/>
              </a:rPr>
              <a:t>one</a:t>
            </a:r>
            <a:r>
              <a:rPr sz="1800" spc="-60" dirty="0">
                <a:latin typeface="Roboto"/>
                <a:cs typeface="Roboto"/>
              </a:rPr>
              <a:t> </a:t>
            </a:r>
            <a:r>
              <a:rPr sz="1800" dirty="0">
                <a:latin typeface="Roboto"/>
                <a:cs typeface="Roboto"/>
              </a:rPr>
              <a:t>big</a:t>
            </a:r>
            <a:r>
              <a:rPr sz="1800" spc="-60" dirty="0">
                <a:latin typeface="Roboto"/>
                <a:cs typeface="Roboto"/>
              </a:rPr>
              <a:t> </a:t>
            </a:r>
            <a:r>
              <a:rPr sz="1800" spc="-40" dirty="0">
                <a:latin typeface="Roboto"/>
                <a:cs typeface="Roboto"/>
              </a:rPr>
              <a:t>feed-</a:t>
            </a:r>
            <a:r>
              <a:rPr sz="1800" spc="-25" dirty="0">
                <a:latin typeface="Roboto"/>
                <a:cs typeface="Roboto"/>
              </a:rPr>
              <a:t>forward</a:t>
            </a:r>
            <a:r>
              <a:rPr sz="1800" spc="-60" dirty="0">
                <a:latin typeface="Roboto"/>
                <a:cs typeface="Roboto"/>
              </a:rPr>
              <a:t> </a:t>
            </a:r>
            <a:r>
              <a:rPr sz="1800" spc="-10" dirty="0">
                <a:latin typeface="Roboto"/>
                <a:cs typeface="Roboto"/>
              </a:rPr>
              <a:t>network!</a:t>
            </a:r>
            <a:endParaRPr sz="1800">
              <a:latin typeface="Roboto"/>
              <a:cs typeface="Roboto"/>
            </a:endParaRPr>
          </a:p>
          <a:p>
            <a:pPr marL="318135" indent="-305435">
              <a:lnSpc>
                <a:spcPct val="100000"/>
              </a:lnSpc>
              <a:spcBef>
                <a:spcPts val="315"/>
              </a:spcBef>
              <a:buChar char="•"/>
              <a:tabLst>
                <a:tab pos="318135" algn="l"/>
              </a:tabLst>
            </a:pPr>
            <a:r>
              <a:rPr sz="1800" dirty="0">
                <a:latin typeface="Roboto"/>
                <a:cs typeface="Roboto"/>
              </a:rPr>
              <a:t>Compute</a:t>
            </a:r>
            <a:r>
              <a:rPr sz="1800" spc="-65" dirty="0">
                <a:latin typeface="Roboto"/>
                <a:cs typeface="Roboto"/>
              </a:rPr>
              <a:t> </a:t>
            </a:r>
            <a:r>
              <a:rPr sz="1800" spc="-20" dirty="0">
                <a:latin typeface="Roboto"/>
                <a:cs typeface="Roboto"/>
              </a:rPr>
              <a:t>gradients</a:t>
            </a:r>
            <a:r>
              <a:rPr sz="1800" spc="-60" dirty="0">
                <a:latin typeface="Roboto"/>
                <a:cs typeface="Roboto"/>
              </a:rPr>
              <a:t> </a:t>
            </a:r>
            <a:r>
              <a:rPr sz="1800" spc="-25" dirty="0">
                <a:latin typeface="Roboto"/>
                <a:cs typeface="Roboto"/>
              </a:rPr>
              <a:t>through</a:t>
            </a:r>
            <a:r>
              <a:rPr sz="1800" spc="-60" dirty="0">
                <a:latin typeface="Roboto"/>
                <a:cs typeface="Roboto"/>
              </a:rPr>
              <a:t> </a:t>
            </a:r>
            <a:r>
              <a:rPr sz="1800" dirty="0">
                <a:latin typeface="Roboto"/>
                <a:cs typeface="Roboto"/>
              </a:rPr>
              <a:t>the</a:t>
            </a:r>
            <a:r>
              <a:rPr sz="1800" spc="-60" dirty="0">
                <a:latin typeface="Roboto"/>
                <a:cs typeface="Roboto"/>
              </a:rPr>
              <a:t> </a:t>
            </a:r>
            <a:r>
              <a:rPr sz="1800" spc="-20" dirty="0">
                <a:latin typeface="Roboto"/>
                <a:cs typeface="Roboto"/>
              </a:rPr>
              <a:t>usual</a:t>
            </a:r>
            <a:r>
              <a:rPr sz="1800" spc="-60" dirty="0">
                <a:latin typeface="Roboto"/>
                <a:cs typeface="Roboto"/>
              </a:rPr>
              <a:t> </a:t>
            </a:r>
            <a:r>
              <a:rPr sz="1800" spc="-10" dirty="0">
                <a:latin typeface="Roboto"/>
                <a:cs typeface="Roboto"/>
              </a:rPr>
              <a:t>backpropagation</a:t>
            </a:r>
            <a:endParaRPr sz="1800">
              <a:latin typeface="Roboto"/>
              <a:cs typeface="Roboto"/>
            </a:endParaRPr>
          </a:p>
          <a:p>
            <a:pPr marL="374650" indent="-361950">
              <a:lnSpc>
                <a:spcPct val="100000"/>
              </a:lnSpc>
              <a:spcBef>
                <a:spcPts val="315"/>
              </a:spcBef>
              <a:buChar char="•"/>
              <a:tabLst>
                <a:tab pos="374650" algn="l"/>
              </a:tabLst>
            </a:pPr>
            <a:r>
              <a:rPr sz="1800" spc="-10" dirty="0">
                <a:latin typeface="Roboto"/>
                <a:cs typeface="Roboto"/>
              </a:rPr>
              <a:t>Update</a:t>
            </a:r>
            <a:r>
              <a:rPr sz="1800" spc="-85" dirty="0">
                <a:latin typeface="Roboto"/>
                <a:cs typeface="Roboto"/>
              </a:rPr>
              <a:t> </a:t>
            </a:r>
            <a:r>
              <a:rPr sz="1800" spc="-10" dirty="0">
                <a:latin typeface="Roboto"/>
                <a:cs typeface="Roboto"/>
              </a:rPr>
              <a:t>shared</a:t>
            </a:r>
            <a:r>
              <a:rPr sz="1800" spc="-85" dirty="0">
                <a:latin typeface="Roboto"/>
                <a:cs typeface="Roboto"/>
              </a:rPr>
              <a:t> </a:t>
            </a:r>
            <a:r>
              <a:rPr sz="1800" spc="-10" dirty="0">
                <a:latin typeface="Roboto"/>
                <a:cs typeface="Roboto"/>
              </a:rPr>
              <a:t>weights</a:t>
            </a:r>
            <a:endParaRPr sz="1800">
              <a:latin typeface="Roboto"/>
              <a:cs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1259840">
              <a:lnSpc>
                <a:spcPct val="100000"/>
              </a:lnSpc>
              <a:spcBef>
                <a:spcPts val="100"/>
              </a:spcBef>
            </a:pPr>
            <a:r>
              <a:rPr sz="3000" spc="-80" dirty="0">
                <a:latin typeface="Lucida Sans Unicode"/>
                <a:cs typeface="Lucida Sans Unicode"/>
              </a:rPr>
              <a:t>Example:</a:t>
            </a:r>
            <a:r>
              <a:rPr sz="3000" spc="-150" dirty="0">
                <a:latin typeface="Lucida Sans Unicode"/>
                <a:cs typeface="Lucida Sans Unicode"/>
              </a:rPr>
              <a:t> </a:t>
            </a:r>
            <a:r>
              <a:rPr sz="3000" spc="-35" dirty="0">
                <a:latin typeface="Lucida Sans Unicode"/>
                <a:cs typeface="Lucida Sans Unicode"/>
              </a:rPr>
              <a:t>Sentiment</a:t>
            </a:r>
            <a:r>
              <a:rPr sz="3000" spc="-145" dirty="0">
                <a:latin typeface="Lucida Sans Unicode"/>
                <a:cs typeface="Lucida Sans Unicode"/>
              </a:rPr>
              <a:t> </a:t>
            </a:r>
            <a:r>
              <a:rPr sz="3000" spc="-75" dirty="0">
                <a:latin typeface="Lucida Sans Unicode"/>
                <a:cs typeface="Lucida Sans Unicode"/>
              </a:rPr>
              <a:t>Classification</a:t>
            </a:r>
            <a:endParaRPr sz="3000">
              <a:latin typeface="Lucida Sans Unicode"/>
              <a:cs typeface="Lucida Sans Unicode"/>
            </a:endParaRPr>
          </a:p>
        </p:txBody>
      </p:sp>
      <p:sp>
        <p:nvSpPr>
          <p:cNvPr id="5" name="object 5"/>
          <p:cNvSpPr txBox="1"/>
          <p:nvPr/>
        </p:nvSpPr>
        <p:spPr>
          <a:xfrm>
            <a:off x="639952" y="1380263"/>
            <a:ext cx="4923155" cy="14960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Classify</a:t>
            </a:r>
            <a:r>
              <a:rPr sz="1400" spc="-30" dirty="0">
                <a:latin typeface="Arial MT"/>
                <a:cs typeface="Arial MT"/>
              </a:rPr>
              <a:t> </a:t>
            </a:r>
            <a:r>
              <a:rPr sz="1400" dirty="0">
                <a:latin typeface="Arial MT"/>
                <a:cs typeface="Arial MT"/>
              </a:rPr>
              <a:t>a</a:t>
            </a:r>
            <a:r>
              <a:rPr sz="1400" spc="-15" dirty="0">
                <a:latin typeface="Arial MT"/>
                <a:cs typeface="Arial MT"/>
              </a:rPr>
              <a:t> </a:t>
            </a:r>
            <a:r>
              <a:rPr sz="1400" dirty="0">
                <a:latin typeface="Arial MT"/>
                <a:cs typeface="Arial MT"/>
              </a:rPr>
              <a:t>review</a:t>
            </a:r>
            <a:r>
              <a:rPr sz="1400" spc="-15" dirty="0">
                <a:latin typeface="Arial MT"/>
                <a:cs typeface="Arial MT"/>
              </a:rPr>
              <a:t> </a:t>
            </a:r>
            <a:r>
              <a:rPr sz="1400" dirty="0">
                <a:latin typeface="Arial MT"/>
                <a:cs typeface="Arial MT"/>
              </a:rPr>
              <a:t>review</a:t>
            </a:r>
            <a:r>
              <a:rPr sz="1400" spc="-15" dirty="0">
                <a:latin typeface="Arial MT"/>
                <a:cs typeface="Arial MT"/>
              </a:rPr>
              <a:t> </a:t>
            </a:r>
            <a:r>
              <a:rPr sz="1400" dirty="0">
                <a:latin typeface="Arial MT"/>
                <a:cs typeface="Arial MT"/>
              </a:rPr>
              <a:t>from</a:t>
            </a:r>
            <a:r>
              <a:rPr sz="1400" spc="-15" dirty="0">
                <a:latin typeface="Arial MT"/>
                <a:cs typeface="Arial MT"/>
              </a:rPr>
              <a:t> </a:t>
            </a:r>
            <a:r>
              <a:rPr sz="1400" dirty="0">
                <a:latin typeface="Arial MT"/>
                <a:cs typeface="Arial MT"/>
              </a:rPr>
              <a:t>Yelp</a:t>
            </a:r>
            <a:r>
              <a:rPr sz="1400" spc="-20" dirty="0">
                <a:latin typeface="Arial MT"/>
                <a:cs typeface="Arial MT"/>
              </a:rPr>
              <a:t> </a:t>
            </a:r>
            <a:r>
              <a:rPr sz="1400" dirty="0">
                <a:latin typeface="Arial MT"/>
                <a:cs typeface="Arial MT"/>
              </a:rPr>
              <a:t>or</a:t>
            </a:r>
            <a:r>
              <a:rPr sz="1400" spc="-15" dirty="0">
                <a:latin typeface="Arial MT"/>
                <a:cs typeface="Arial MT"/>
              </a:rPr>
              <a:t> </a:t>
            </a:r>
            <a:r>
              <a:rPr sz="1400" dirty="0">
                <a:latin typeface="Arial MT"/>
                <a:cs typeface="Arial MT"/>
              </a:rPr>
              <a:t>movie</a:t>
            </a:r>
            <a:r>
              <a:rPr sz="1400" spc="-15" dirty="0">
                <a:latin typeface="Arial MT"/>
                <a:cs typeface="Arial MT"/>
              </a:rPr>
              <a:t> </a:t>
            </a:r>
            <a:r>
              <a:rPr sz="1400" dirty="0">
                <a:latin typeface="Arial MT"/>
                <a:cs typeface="Arial MT"/>
              </a:rPr>
              <a:t>review</a:t>
            </a:r>
            <a:r>
              <a:rPr sz="1400" spc="-15" dirty="0">
                <a:latin typeface="Arial MT"/>
                <a:cs typeface="Arial MT"/>
              </a:rPr>
              <a:t> </a:t>
            </a:r>
            <a:r>
              <a:rPr sz="1400" dirty="0">
                <a:latin typeface="Arial MT"/>
                <a:cs typeface="Arial MT"/>
              </a:rPr>
              <a:t>from</a:t>
            </a:r>
            <a:r>
              <a:rPr sz="1400" spc="-15" dirty="0">
                <a:latin typeface="Arial MT"/>
                <a:cs typeface="Arial MT"/>
              </a:rPr>
              <a:t> </a:t>
            </a:r>
            <a:r>
              <a:rPr sz="1400" spc="-20" dirty="0">
                <a:latin typeface="Arial MT"/>
                <a:cs typeface="Arial MT"/>
              </a:rPr>
              <a:t>IMDB</a:t>
            </a:r>
            <a:endParaRPr sz="1400">
              <a:latin typeface="Arial MT"/>
              <a:cs typeface="Arial MT"/>
            </a:endParaRPr>
          </a:p>
          <a:p>
            <a:pPr>
              <a:lnSpc>
                <a:spcPct val="100000"/>
              </a:lnSpc>
              <a:spcBef>
                <a:spcPts val="10"/>
              </a:spcBef>
            </a:pPr>
            <a:endParaRPr sz="1400">
              <a:latin typeface="Arial MT"/>
              <a:cs typeface="Arial MT"/>
            </a:endParaRPr>
          </a:p>
          <a:p>
            <a:pPr marL="12700">
              <a:lnSpc>
                <a:spcPct val="100000"/>
              </a:lnSpc>
            </a:pPr>
            <a:r>
              <a:rPr sz="1400" dirty="0">
                <a:latin typeface="Arial MT"/>
                <a:cs typeface="Arial MT"/>
              </a:rPr>
              <a:t>…..As</a:t>
            </a:r>
            <a:r>
              <a:rPr sz="1400" spc="-30" dirty="0">
                <a:latin typeface="Arial MT"/>
                <a:cs typeface="Arial MT"/>
              </a:rPr>
              <a:t> </a:t>
            </a:r>
            <a:r>
              <a:rPr sz="1400" dirty="0">
                <a:latin typeface="Arial MT"/>
                <a:cs typeface="Arial MT"/>
              </a:rPr>
              <a:t>positive</a:t>
            </a:r>
            <a:r>
              <a:rPr sz="1400" spc="-30" dirty="0">
                <a:latin typeface="Arial MT"/>
                <a:cs typeface="Arial MT"/>
              </a:rPr>
              <a:t> </a:t>
            </a:r>
            <a:r>
              <a:rPr sz="1400" dirty="0">
                <a:latin typeface="Arial MT"/>
                <a:cs typeface="Arial MT"/>
              </a:rPr>
              <a:t>or</a:t>
            </a:r>
            <a:r>
              <a:rPr sz="1400" spc="-30" dirty="0">
                <a:latin typeface="Arial MT"/>
                <a:cs typeface="Arial MT"/>
              </a:rPr>
              <a:t> </a:t>
            </a:r>
            <a:r>
              <a:rPr sz="1400" spc="-10" dirty="0">
                <a:latin typeface="Arial MT"/>
                <a:cs typeface="Arial MT"/>
              </a:rPr>
              <a:t>negative</a:t>
            </a:r>
            <a:endParaRPr sz="1400">
              <a:latin typeface="Arial MT"/>
              <a:cs typeface="Arial MT"/>
            </a:endParaRPr>
          </a:p>
          <a:p>
            <a:pPr>
              <a:lnSpc>
                <a:spcPct val="100000"/>
              </a:lnSpc>
            </a:pPr>
            <a:endParaRPr sz="1400">
              <a:latin typeface="Arial MT"/>
              <a:cs typeface="Arial MT"/>
            </a:endParaRPr>
          </a:p>
          <a:p>
            <a:pPr>
              <a:lnSpc>
                <a:spcPct val="100000"/>
              </a:lnSpc>
              <a:spcBef>
                <a:spcPts val="50"/>
              </a:spcBef>
            </a:pPr>
            <a:endParaRPr sz="1400">
              <a:latin typeface="Arial MT"/>
              <a:cs typeface="Arial MT"/>
            </a:endParaRPr>
          </a:p>
          <a:p>
            <a:pPr marL="12700">
              <a:lnSpc>
                <a:spcPts val="1664"/>
              </a:lnSpc>
            </a:pPr>
            <a:r>
              <a:rPr sz="1400" b="1" dirty="0">
                <a:latin typeface="Arial"/>
                <a:cs typeface="Arial"/>
              </a:rPr>
              <a:t>Inputs</a:t>
            </a:r>
            <a:r>
              <a:rPr sz="1400" b="1" spc="-30" dirty="0">
                <a:latin typeface="Arial"/>
                <a:cs typeface="Arial"/>
              </a:rPr>
              <a:t> </a:t>
            </a:r>
            <a:r>
              <a:rPr sz="1400" dirty="0">
                <a:latin typeface="Arial MT"/>
                <a:cs typeface="Arial MT"/>
              </a:rPr>
              <a:t>–</a:t>
            </a:r>
            <a:r>
              <a:rPr sz="1400" spc="-20" dirty="0">
                <a:latin typeface="Arial MT"/>
                <a:cs typeface="Arial MT"/>
              </a:rPr>
              <a:t> </a:t>
            </a:r>
            <a:r>
              <a:rPr sz="1400" dirty="0">
                <a:latin typeface="Arial MT"/>
                <a:cs typeface="Arial MT"/>
              </a:rPr>
              <a:t>one</a:t>
            </a:r>
            <a:r>
              <a:rPr sz="1400" spc="-20" dirty="0">
                <a:latin typeface="Arial MT"/>
                <a:cs typeface="Arial MT"/>
              </a:rPr>
              <a:t> </a:t>
            </a:r>
            <a:r>
              <a:rPr sz="1400" dirty="0">
                <a:latin typeface="Arial MT"/>
                <a:cs typeface="Arial MT"/>
              </a:rPr>
              <a:t>or</a:t>
            </a:r>
            <a:r>
              <a:rPr sz="1400" spc="-20" dirty="0">
                <a:latin typeface="Arial MT"/>
                <a:cs typeface="Arial MT"/>
              </a:rPr>
              <a:t> </a:t>
            </a:r>
            <a:r>
              <a:rPr sz="1400" dirty="0">
                <a:latin typeface="Arial MT"/>
                <a:cs typeface="Arial MT"/>
              </a:rPr>
              <a:t>more</a:t>
            </a:r>
            <a:r>
              <a:rPr sz="1400" spc="-20" dirty="0">
                <a:latin typeface="Arial MT"/>
                <a:cs typeface="Arial MT"/>
              </a:rPr>
              <a:t> </a:t>
            </a:r>
            <a:r>
              <a:rPr sz="1400" dirty="0">
                <a:latin typeface="Arial MT"/>
                <a:cs typeface="Arial MT"/>
              </a:rPr>
              <a:t>sentences</a:t>
            </a:r>
            <a:r>
              <a:rPr sz="1400" spc="-20" dirty="0">
                <a:latin typeface="Arial MT"/>
                <a:cs typeface="Arial MT"/>
              </a:rPr>
              <a:t> </a:t>
            </a:r>
            <a:r>
              <a:rPr sz="1400" dirty="0">
                <a:latin typeface="Arial MT"/>
                <a:cs typeface="Arial MT"/>
              </a:rPr>
              <a:t>consisting</a:t>
            </a:r>
            <a:r>
              <a:rPr sz="1400" spc="-20"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multiple</a:t>
            </a:r>
            <a:r>
              <a:rPr sz="1400" spc="-20" dirty="0">
                <a:latin typeface="Arial MT"/>
                <a:cs typeface="Arial MT"/>
              </a:rPr>
              <a:t> </a:t>
            </a:r>
            <a:r>
              <a:rPr sz="1400" spc="-10" dirty="0">
                <a:latin typeface="Arial MT"/>
                <a:cs typeface="Arial MT"/>
              </a:rPr>
              <a:t>words</a:t>
            </a:r>
            <a:endParaRPr sz="1400">
              <a:latin typeface="Arial MT"/>
              <a:cs typeface="Arial MT"/>
            </a:endParaRPr>
          </a:p>
          <a:p>
            <a:pPr marL="12700">
              <a:lnSpc>
                <a:spcPts val="1664"/>
              </a:lnSpc>
            </a:pPr>
            <a:r>
              <a:rPr sz="1400" b="1" dirty="0">
                <a:latin typeface="Arial"/>
                <a:cs typeface="Arial"/>
              </a:rPr>
              <a:t>Output</a:t>
            </a:r>
            <a:r>
              <a:rPr sz="1400" b="1" spc="-20" dirty="0">
                <a:latin typeface="Arial"/>
                <a:cs typeface="Arial"/>
              </a:rPr>
              <a:t> </a:t>
            </a:r>
            <a:r>
              <a:rPr sz="1400" dirty="0">
                <a:latin typeface="Arial MT"/>
                <a:cs typeface="Arial MT"/>
              </a:rPr>
              <a:t>–</a:t>
            </a:r>
            <a:r>
              <a:rPr sz="1400" spc="-20" dirty="0">
                <a:latin typeface="Arial MT"/>
                <a:cs typeface="Arial MT"/>
              </a:rPr>
              <a:t> </a:t>
            </a:r>
            <a:r>
              <a:rPr sz="1400" dirty="0">
                <a:latin typeface="Arial MT"/>
                <a:cs typeface="Arial MT"/>
              </a:rPr>
              <a:t>Positive</a:t>
            </a:r>
            <a:r>
              <a:rPr sz="1400" spc="-20" dirty="0">
                <a:latin typeface="Arial MT"/>
                <a:cs typeface="Arial MT"/>
              </a:rPr>
              <a:t> </a:t>
            </a:r>
            <a:r>
              <a:rPr sz="1400" dirty="0">
                <a:latin typeface="Arial MT"/>
                <a:cs typeface="Arial MT"/>
              </a:rPr>
              <a:t>/</a:t>
            </a:r>
            <a:r>
              <a:rPr sz="1400" spc="-20" dirty="0">
                <a:latin typeface="Arial MT"/>
                <a:cs typeface="Arial MT"/>
              </a:rPr>
              <a:t> </a:t>
            </a:r>
            <a:r>
              <a:rPr sz="1400" dirty="0">
                <a:latin typeface="Arial MT"/>
                <a:cs typeface="Arial MT"/>
              </a:rPr>
              <a:t>Negative</a:t>
            </a:r>
            <a:r>
              <a:rPr sz="1400" spc="-15" dirty="0">
                <a:latin typeface="Arial MT"/>
                <a:cs typeface="Arial MT"/>
              </a:rPr>
              <a:t> </a:t>
            </a:r>
            <a:r>
              <a:rPr sz="1400" spc="-10" dirty="0">
                <a:latin typeface="Arial MT"/>
                <a:cs typeface="Arial MT"/>
              </a:rPr>
              <a:t>classification</a:t>
            </a:r>
            <a:endParaRPr sz="1400">
              <a:latin typeface="Arial MT"/>
              <a:cs typeface="Arial MT"/>
            </a:endParaRPr>
          </a:p>
        </p:txBody>
      </p:sp>
      <p:sp>
        <p:nvSpPr>
          <p:cNvPr id="6" name="object 6"/>
          <p:cNvSpPr txBox="1"/>
          <p:nvPr/>
        </p:nvSpPr>
        <p:spPr>
          <a:xfrm>
            <a:off x="639952" y="3475763"/>
            <a:ext cx="2433955" cy="448309"/>
          </a:xfrm>
          <a:prstGeom prst="rect">
            <a:avLst/>
          </a:prstGeom>
        </p:spPr>
        <p:txBody>
          <a:bodyPr vert="horz" wrap="square" lIns="0" tIns="22860" rIns="0" bIns="0" rtlCol="0">
            <a:spAutoFit/>
          </a:bodyPr>
          <a:lstStyle/>
          <a:p>
            <a:pPr marL="455930" marR="5080" indent="-443865">
              <a:lnSpc>
                <a:spcPts val="1650"/>
              </a:lnSpc>
              <a:spcBef>
                <a:spcPts val="180"/>
              </a:spcBef>
            </a:pPr>
            <a:r>
              <a:rPr sz="1400" dirty="0">
                <a:latin typeface="Arial MT"/>
                <a:cs typeface="Arial MT"/>
              </a:rPr>
              <a:t>Eg</a:t>
            </a:r>
            <a:r>
              <a:rPr sz="1400" spc="-20" dirty="0">
                <a:latin typeface="Arial MT"/>
                <a:cs typeface="Arial MT"/>
              </a:rPr>
              <a:t> </a:t>
            </a:r>
            <a:r>
              <a:rPr sz="1400" dirty="0">
                <a:latin typeface="Arial MT"/>
                <a:cs typeface="Arial MT"/>
              </a:rPr>
              <a:t>:</a:t>
            </a:r>
            <a:r>
              <a:rPr sz="1400" spc="365" dirty="0">
                <a:latin typeface="Arial MT"/>
                <a:cs typeface="Arial MT"/>
              </a:rPr>
              <a:t> </a:t>
            </a:r>
            <a:r>
              <a:rPr sz="1400" dirty="0">
                <a:latin typeface="Arial MT"/>
                <a:cs typeface="Arial MT"/>
              </a:rPr>
              <a:t>”The</a:t>
            </a:r>
            <a:r>
              <a:rPr sz="1400" spc="-10" dirty="0">
                <a:latin typeface="Arial MT"/>
                <a:cs typeface="Arial MT"/>
              </a:rPr>
              <a:t> </a:t>
            </a:r>
            <a:r>
              <a:rPr sz="1400" dirty="0">
                <a:latin typeface="Arial MT"/>
                <a:cs typeface="Arial MT"/>
              </a:rPr>
              <a:t>food</a:t>
            </a:r>
            <a:r>
              <a:rPr sz="1400" spc="-15" dirty="0">
                <a:latin typeface="Arial MT"/>
                <a:cs typeface="Arial MT"/>
              </a:rPr>
              <a:t> </a:t>
            </a:r>
            <a:r>
              <a:rPr sz="1400" dirty="0">
                <a:latin typeface="Arial MT"/>
                <a:cs typeface="Arial MT"/>
              </a:rPr>
              <a:t>as</a:t>
            </a:r>
            <a:r>
              <a:rPr sz="1400" spc="-10" dirty="0">
                <a:latin typeface="Arial MT"/>
                <a:cs typeface="Arial MT"/>
              </a:rPr>
              <a:t> </a:t>
            </a:r>
            <a:r>
              <a:rPr sz="1400" dirty="0">
                <a:latin typeface="Arial MT"/>
                <a:cs typeface="Arial MT"/>
              </a:rPr>
              <a:t>really</a:t>
            </a:r>
            <a:r>
              <a:rPr sz="1400" spc="-15" dirty="0">
                <a:latin typeface="Arial MT"/>
                <a:cs typeface="Arial MT"/>
              </a:rPr>
              <a:t> </a:t>
            </a:r>
            <a:r>
              <a:rPr sz="1400" u="heavy" spc="-10" dirty="0">
                <a:uFill>
                  <a:solidFill>
                    <a:srgbClr val="000000"/>
                  </a:solidFill>
                </a:uFill>
                <a:latin typeface="Arial MT"/>
                <a:cs typeface="Arial MT"/>
              </a:rPr>
              <a:t>good</a:t>
            </a:r>
            <a:r>
              <a:rPr sz="1400" spc="-10" dirty="0">
                <a:latin typeface="Arial MT"/>
                <a:cs typeface="Arial MT"/>
              </a:rPr>
              <a:t>” </a:t>
            </a:r>
            <a:r>
              <a:rPr sz="1400" dirty="0">
                <a:latin typeface="Arial MT"/>
                <a:cs typeface="Arial MT"/>
              </a:rPr>
              <a:t>“It</a:t>
            </a:r>
            <a:r>
              <a:rPr sz="1400" spc="-10" dirty="0">
                <a:latin typeface="Arial MT"/>
                <a:cs typeface="Arial MT"/>
              </a:rPr>
              <a:t> </a:t>
            </a:r>
            <a:r>
              <a:rPr sz="1400" dirty="0">
                <a:latin typeface="Arial MT"/>
                <a:cs typeface="Arial MT"/>
              </a:rPr>
              <a:t>was</a:t>
            </a:r>
            <a:r>
              <a:rPr sz="1400" spc="-5" dirty="0">
                <a:latin typeface="Arial MT"/>
                <a:cs typeface="Arial MT"/>
              </a:rPr>
              <a:t> </a:t>
            </a:r>
            <a:r>
              <a:rPr sz="1400" dirty="0">
                <a:latin typeface="Arial MT"/>
                <a:cs typeface="Arial MT"/>
              </a:rPr>
              <a:t>a</a:t>
            </a:r>
            <a:r>
              <a:rPr sz="1400" spc="-10" dirty="0">
                <a:latin typeface="Arial MT"/>
                <a:cs typeface="Arial MT"/>
              </a:rPr>
              <a:t> </a:t>
            </a:r>
            <a:r>
              <a:rPr sz="1400" u="heavy" dirty="0">
                <a:uFill>
                  <a:solidFill>
                    <a:srgbClr val="000000"/>
                  </a:solidFill>
                </a:uFill>
                <a:latin typeface="Arial MT"/>
                <a:cs typeface="Arial MT"/>
              </a:rPr>
              <a:t>fantastic</a:t>
            </a:r>
            <a:r>
              <a:rPr sz="1400" spc="-5" dirty="0">
                <a:latin typeface="Arial MT"/>
                <a:cs typeface="Arial MT"/>
              </a:rPr>
              <a:t> </a:t>
            </a:r>
            <a:r>
              <a:rPr sz="1400" spc="-10" dirty="0">
                <a:latin typeface="Arial MT"/>
                <a:cs typeface="Arial MT"/>
              </a:rPr>
              <a:t>movie”</a:t>
            </a:r>
            <a:endParaRPr sz="1400">
              <a:latin typeface="Arial MT"/>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2120265">
              <a:lnSpc>
                <a:spcPct val="100000"/>
              </a:lnSpc>
              <a:spcBef>
                <a:spcPts val="100"/>
              </a:spcBef>
            </a:pPr>
            <a:r>
              <a:rPr sz="3000" spc="-35" dirty="0">
                <a:latin typeface="Lucida Sans Unicode"/>
                <a:cs typeface="Lucida Sans Unicode"/>
              </a:rPr>
              <a:t>Sentiment</a:t>
            </a:r>
            <a:r>
              <a:rPr sz="3000" spc="-195" dirty="0">
                <a:latin typeface="Lucida Sans Unicode"/>
                <a:cs typeface="Lucida Sans Unicode"/>
              </a:rPr>
              <a:t> </a:t>
            </a:r>
            <a:r>
              <a:rPr sz="3000" spc="-75" dirty="0">
                <a:latin typeface="Lucida Sans Unicode"/>
                <a:cs typeface="Lucida Sans Unicode"/>
              </a:rPr>
              <a:t>Classification</a:t>
            </a:r>
            <a:endParaRPr sz="3000">
              <a:latin typeface="Lucida Sans Unicode"/>
              <a:cs typeface="Lucida Sans Unicode"/>
            </a:endParaRPr>
          </a:p>
        </p:txBody>
      </p:sp>
      <p:pic>
        <p:nvPicPr>
          <p:cNvPr id="5" name="object 5"/>
          <p:cNvPicPr/>
          <p:nvPr/>
        </p:nvPicPr>
        <p:blipFill>
          <a:blip r:embed="rId2" cstate="print"/>
          <a:stretch>
            <a:fillRect/>
          </a:stretch>
        </p:blipFill>
        <p:spPr>
          <a:xfrm>
            <a:off x="415260" y="949853"/>
            <a:ext cx="7165115" cy="2040235"/>
          </a:xfrm>
          <a:prstGeom prst="rect">
            <a:avLst/>
          </a:prstGeom>
        </p:spPr>
      </p:pic>
      <p:sp>
        <p:nvSpPr>
          <p:cNvPr id="6" name="object 6"/>
          <p:cNvSpPr txBox="1"/>
          <p:nvPr/>
        </p:nvSpPr>
        <p:spPr>
          <a:xfrm>
            <a:off x="292481" y="3383281"/>
            <a:ext cx="7797800" cy="657860"/>
          </a:xfrm>
          <a:prstGeom prst="rect">
            <a:avLst/>
          </a:prstGeom>
        </p:spPr>
        <p:txBody>
          <a:bodyPr vert="horz" wrap="square" lIns="0" tIns="12700" rIns="0" bIns="0" rtlCol="0">
            <a:spAutoFit/>
          </a:bodyPr>
          <a:lstStyle/>
          <a:p>
            <a:pPr marL="297815" indent="-258445">
              <a:lnSpc>
                <a:spcPts val="1664"/>
              </a:lnSpc>
              <a:spcBef>
                <a:spcPts val="100"/>
              </a:spcBef>
              <a:buChar char="•"/>
              <a:tabLst>
                <a:tab pos="297815" algn="l"/>
              </a:tabLst>
            </a:pPr>
            <a:r>
              <a:rPr sz="1400" dirty="0">
                <a:latin typeface="Arial MT"/>
                <a:cs typeface="Arial MT"/>
              </a:rPr>
              <a:t>You</a:t>
            </a:r>
            <a:r>
              <a:rPr sz="1400" spc="-30" dirty="0">
                <a:latin typeface="Arial MT"/>
                <a:cs typeface="Arial MT"/>
              </a:rPr>
              <a:t> </a:t>
            </a:r>
            <a:r>
              <a:rPr sz="1400" dirty="0">
                <a:latin typeface="Arial MT"/>
                <a:cs typeface="Arial MT"/>
              </a:rPr>
              <a:t>first</a:t>
            </a:r>
            <a:r>
              <a:rPr sz="1400" spc="-20" dirty="0">
                <a:latin typeface="Arial MT"/>
                <a:cs typeface="Arial MT"/>
              </a:rPr>
              <a:t> </a:t>
            </a:r>
            <a:r>
              <a:rPr sz="1400" dirty="0">
                <a:latin typeface="Arial MT"/>
                <a:cs typeface="Arial MT"/>
              </a:rPr>
              <a:t>change</a:t>
            </a:r>
            <a:r>
              <a:rPr sz="1400" spc="-20" dirty="0">
                <a:latin typeface="Arial MT"/>
                <a:cs typeface="Arial MT"/>
              </a:rPr>
              <a:t> </a:t>
            </a:r>
            <a:r>
              <a:rPr sz="1400" dirty="0">
                <a:latin typeface="Arial MT"/>
                <a:cs typeface="Arial MT"/>
              </a:rPr>
              <a:t>your</a:t>
            </a:r>
            <a:r>
              <a:rPr sz="1400" spc="-15" dirty="0">
                <a:latin typeface="Arial MT"/>
                <a:cs typeface="Arial MT"/>
              </a:rPr>
              <a:t> </a:t>
            </a:r>
            <a:r>
              <a:rPr sz="1400" dirty="0">
                <a:latin typeface="Arial MT"/>
                <a:cs typeface="Arial MT"/>
              </a:rPr>
              <a:t>words</a:t>
            </a:r>
            <a:r>
              <a:rPr sz="1400" spc="-20" dirty="0">
                <a:latin typeface="Arial MT"/>
                <a:cs typeface="Arial MT"/>
              </a:rPr>
              <a:t> </a:t>
            </a:r>
            <a:r>
              <a:rPr sz="1400" dirty="0">
                <a:latin typeface="Arial MT"/>
                <a:cs typeface="Arial MT"/>
              </a:rPr>
              <a:t>into</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embedding</a:t>
            </a:r>
            <a:r>
              <a:rPr sz="1400" spc="-20" dirty="0">
                <a:latin typeface="Arial MT"/>
                <a:cs typeface="Arial MT"/>
              </a:rPr>
              <a:t> </a:t>
            </a:r>
            <a:r>
              <a:rPr sz="1400" dirty="0">
                <a:latin typeface="Arial MT"/>
                <a:cs typeface="Arial MT"/>
              </a:rPr>
              <a:t>and</a:t>
            </a:r>
            <a:r>
              <a:rPr sz="1400" spc="-20" dirty="0">
                <a:latin typeface="Arial MT"/>
                <a:cs typeface="Arial MT"/>
              </a:rPr>
              <a:t> </a:t>
            </a:r>
            <a:r>
              <a:rPr sz="1400" dirty="0">
                <a:latin typeface="Arial MT"/>
                <a:cs typeface="Arial MT"/>
              </a:rPr>
              <a:t>then</a:t>
            </a:r>
            <a:r>
              <a:rPr sz="1400" spc="-15" dirty="0">
                <a:latin typeface="Arial MT"/>
                <a:cs typeface="Arial MT"/>
              </a:rPr>
              <a:t> </a:t>
            </a:r>
            <a:r>
              <a:rPr sz="1400" dirty="0">
                <a:latin typeface="Arial MT"/>
                <a:cs typeface="Arial MT"/>
              </a:rPr>
              <a:t>feed</a:t>
            </a:r>
            <a:r>
              <a:rPr sz="1400" spc="-20" dirty="0">
                <a:latin typeface="Arial MT"/>
                <a:cs typeface="Arial MT"/>
              </a:rPr>
              <a:t> </a:t>
            </a:r>
            <a:r>
              <a:rPr sz="1400" dirty="0">
                <a:latin typeface="Arial MT"/>
                <a:cs typeface="Arial MT"/>
              </a:rPr>
              <a:t>into</a:t>
            </a:r>
            <a:r>
              <a:rPr sz="1400" spc="-20" dirty="0">
                <a:latin typeface="Arial MT"/>
                <a:cs typeface="Arial MT"/>
              </a:rPr>
              <a:t> </a:t>
            </a:r>
            <a:r>
              <a:rPr sz="1400" dirty="0">
                <a:latin typeface="Arial MT"/>
                <a:cs typeface="Arial MT"/>
              </a:rPr>
              <a:t>the</a:t>
            </a:r>
            <a:r>
              <a:rPr sz="1400" spc="-15" dirty="0">
                <a:latin typeface="Arial MT"/>
                <a:cs typeface="Arial MT"/>
              </a:rPr>
              <a:t> </a:t>
            </a:r>
            <a:r>
              <a:rPr sz="1400" spc="-25" dirty="0">
                <a:latin typeface="Arial MT"/>
                <a:cs typeface="Arial MT"/>
              </a:rPr>
              <a:t>RNN</a:t>
            </a:r>
            <a:endParaRPr sz="1400">
              <a:latin typeface="Arial MT"/>
              <a:cs typeface="Arial MT"/>
            </a:endParaRPr>
          </a:p>
          <a:p>
            <a:pPr marL="12700" marR="5080" indent="285115">
              <a:lnSpc>
                <a:spcPts val="1650"/>
              </a:lnSpc>
              <a:spcBef>
                <a:spcPts val="65"/>
              </a:spcBef>
              <a:buChar char="•"/>
              <a:tabLst>
                <a:tab pos="297815" algn="l"/>
              </a:tabLst>
            </a:pPr>
            <a:r>
              <a:rPr sz="1400" dirty="0">
                <a:latin typeface="Arial MT"/>
                <a:cs typeface="Arial MT"/>
              </a:rPr>
              <a:t>The</a:t>
            </a:r>
            <a:r>
              <a:rPr sz="1400" spc="-15" dirty="0">
                <a:latin typeface="Arial MT"/>
                <a:cs typeface="Arial MT"/>
              </a:rPr>
              <a:t> </a:t>
            </a:r>
            <a:r>
              <a:rPr sz="1400" dirty="0">
                <a:latin typeface="Arial MT"/>
                <a:cs typeface="Arial MT"/>
              </a:rPr>
              <a:t>RNN</a:t>
            </a:r>
            <a:r>
              <a:rPr sz="1400" spc="-15" dirty="0">
                <a:latin typeface="Arial MT"/>
                <a:cs typeface="Arial MT"/>
              </a:rPr>
              <a:t> </a:t>
            </a:r>
            <a:r>
              <a:rPr sz="1400" dirty="0">
                <a:latin typeface="Arial MT"/>
                <a:cs typeface="Arial MT"/>
              </a:rPr>
              <a:t>that</a:t>
            </a:r>
            <a:r>
              <a:rPr sz="1400" spc="-15" dirty="0">
                <a:latin typeface="Arial MT"/>
                <a:cs typeface="Arial MT"/>
              </a:rPr>
              <a:t> </a:t>
            </a:r>
            <a:r>
              <a:rPr sz="1400" dirty="0">
                <a:latin typeface="Arial MT"/>
                <a:cs typeface="Arial MT"/>
              </a:rPr>
              <a:t>receives</a:t>
            </a:r>
            <a:r>
              <a:rPr sz="1400" spc="-15" dirty="0">
                <a:latin typeface="Arial MT"/>
                <a:cs typeface="Arial MT"/>
              </a:rPr>
              <a:t> </a:t>
            </a:r>
            <a:r>
              <a:rPr sz="1400" dirty="0">
                <a:latin typeface="Arial MT"/>
                <a:cs typeface="Arial MT"/>
              </a:rPr>
              <a:t>a</a:t>
            </a:r>
            <a:r>
              <a:rPr sz="1400" spc="-15" dirty="0">
                <a:latin typeface="Arial MT"/>
                <a:cs typeface="Arial MT"/>
              </a:rPr>
              <a:t> </a:t>
            </a:r>
            <a:r>
              <a:rPr sz="1400" dirty="0">
                <a:latin typeface="Arial MT"/>
                <a:cs typeface="Arial MT"/>
              </a:rPr>
              <a:t>sequence</a:t>
            </a:r>
            <a:r>
              <a:rPr sz="1400" spc="-15" dirty="0">
                <a:latin typeface="Arial MT"/>
                <a:cs typeface="Arial MT"/>
              </a:rPr>
              <a:t> </a:t>
            </a:r>
            <a:r>
              <a:rPr sz="1400" dirty="0">
                <a:latin typeface="Arial MT"/>
                <a:cs typeface="Arial MT"/>
              </a:rPr>
              <a:t>of</a:t>
            </a:r>
            <a:r>
              <a:rPr sz="1400" spc="-15" dirty="0">
                <a:latin typeface="Arial MT"/>
                <a:cs typeface="Arial MT"/>
              </a:rPr>
              <a:t> </a:t>
            </a:r>
            <a:r>
              <a:rPr sz="1400" dirty="0">
                <a:latin typeface="Arial MT"/>
                <a:cs typeface="Arial MT"/>
              </a:rPr>
              <a:t>vectors</a:t>
            </a:r>
            <a:r>
              <a:rPr sz="1400" spc="-15" dirty="0">
                <a:latin typeface="Arial MT"/>
                <a:cs typeface="Arial MT"/>
              </a:rPr>
              <a:t> </a:t>
            </a:r>
            <a:r>
              <a:rPr sz="1400" dirty="0">
                <a:latin typeface="Arial MT"/>
                <a:cs typeface="Arial MT"/>
              </a:rPr>
              <a:t>as</a:t>
            </a:r>
            <a:r>
              <a:rPr sz="1400" spc="-10" dirty="0">
                <a:latin typeface="Arial MT"/>
                <a:cs typeface="Arial MT"/>
              </a:rPr>
              <a:t> </a:t>
            </a:r>
            <a:r>
              <a:rPr sz="1400" dirty="0">
                <a:latin typeface="Arial MT"/>
                <a:cs typeface="Arial MT"/>
              </a:rPr>
              <a:t>input</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considers</a:t>
            </a:r>
            <a:r>
              <a:rPr sz="1400" spc="-15"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order</a:t>
            </a:r>
            <a:r>
              <a:rPr sz="1400" spc="-15" dirty="0">
                <a:latin typeface="Arial MT"/>
                <a:cs typeface="Arial MT"/>
              </a:rPr>
              <a:t> </a:t>
            </a:r>
            <a:r>
              <a:rPr sz="1400" dirty="0">
                <a:latin typeface="Arial MT"/>
                <a:cs typeface="Arial MT"/>
              </a:rPr>
              <a:t>of</a:t>
            </a:r>
            <a:r>
              <a:rPr sz="1400" spc="-15"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vectors</a:t>
            </a:r>
            <a:r>
              <a:rPr sz="1400" spc="-15" dirty="0">
                <a:latin typeface="Arial MT"/>
                <a:cs typeface="Arial MT"/>
              </a:rPr>
              <a:t> </a:t>
            </a:r>
            <a:r>
              <a:rPr sz="1400" spc="-25" dirty="0">
                <a:latin typeface="Arial MT"/>
                <a:cs typeface="Arial MT"/>
              </a:rPr>
              <a:t>to </a:t>
            </a:r>
            <a:r>
              <a:rPr sz="1400" dirty="0">
                <a:latin typeface="Arial MT"/>
                <a:cs typeface="Arial MT"/>
              </a:rPr>
              <a:t>generate</a:t>
            </a:r>
            <a:r>
              <a:rPr sz="1400" spc="-40" dirty="0">
                <a:latin typeface="Arial MT"/>
                <a:cs typeface="Arial MT"/>
              </a:rPr>
              <a:t> </a:t>
            </a:r>
            <a:r>
              <a:rPr sz="1400" spc="-10" dirty="0">
                <a:latin typeface="Arial MT"/>
                <a:cs typeface="Arial MT"/>
              </a:rPr>
              <a:t>prediction.</a:t>
            </a:r>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2353631" y="226540"/>
            <a:ext cx="4266565" cy="482600"/>
          </a:xfrm>
          <a:prstGeom prst="rect">
            <a:avLst/>
          </a:prstGeom>
        </p:spPr>
        <p:txBody>
          <a:bodyPr vert="horz" wrap="square" lIns="0" tIns="12700" rIns="0" bIns="0" rtlCol="0">
            <a:spAutoFit/>
          </a:bodyPr>
          <a:lstStyle/>
          <a:p>
            <a:pPr marL="12700">
              <a:lnSpc>
                <a:spcPct val="100000"/>
              </a:lnSpc>
              <a:spcBef>
                <a:spcPts val="100"/>
              </a:spcBef>
            </a:pPr>
            <a:r>
              <a:rPr sz="3000" spc="-35" dirty="0">
                <a:latin typeface="Lucida Sans Unicode"/>
                <a:cs typeface="Lucida Sans Unicode"/>
              </a:rPr>
              <a:t>Sentiment</a:t>
            </a:r>
            <a:r>
              <a:rPr sz="3000" spc="-195" dirty="0">
                <a:latin typeface="Lucida Sans Unicode"/>
                <a:cs typeface="Lucida Sans Unicode"/>
              </a:rPr>
              <a:t> </a:t>
            </a:r>
            <a:r>
              <a:rPr sz="3000" spc="-75" dirty="0">
                <a:latin typeface="Lucida Sans Unicode"/>
                <a:cs typeface="Lucida Sans Unicode"/>
              </a:rPr>
              <a:t>Classification</a:t>
            </a:r>
            <a:endParaRPr sz="3000">
              <a:latin typeface="Lucida Sans Unicode"/>
              <a:cs typeface="Lucida Sans Unicode"/>
            </a:endParaRPr>
          </a:p>
        </p:txBody>
      </p:sp>
      <p:pic>
        <p:nvPicPr>
          <p:cNvPr id="5" name="object 5"/>
          <p:cNvPicPr/>
          <p:nvPr/>
        </p:nvPicPr>
        <p:blipFill>
          <a:blip r:embed="rId2" cstate="print"/>
          <a:stretch>
            <a:fillRect/>
          </a:stretch>
        </p:blipFill>
        <p:spPr>
          <a:xfrm>
            <a:off x="1264280" y="2112264"/>
            <a:ext cx="6864847" cy="2293734"/>
          </a:xfrm>
          <a:prstGeom prst="rect">
            <a:avLst/>
          </a:prstGeom>
        </p:spPr>
      </p:pic>
      <p:sp>
        <p:nvSpPr>
          <p:cNvPr id="6" name="object 6"/>
          <p:cNvSpPr txBox="1"/>
          <p:nvPr/>
        </p:nvSpPr>
        <p:spPr>
          <a:xfrm>
            <a:off x="6665849" y="1822774"/>
            <a:ext cx="1398905"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Positive/Negative</a:t>
            </a:r>
            <a:endParaRPr sz="1400">
              <a:latin typeface="Arial MT"/>
              <a:cs typeface="Arial MT"/>
            </a:endParaRPr>
          </a:p>
        </p:txBody>
      </p:sp>
      <p:sp>
        <p:nvSpPr>
          <p:cNvPr id="7" name="object 7"/>
          <p:cNvSpPr txBox="1">
            <a:spLocks noGrp="1"/>
          </p:cNvSpPr>
          <p:nvPr>
            <p:ph type="body" idx="1"/>
          </p:nvPr>
        </p:nvSpPr>
        <p:spPr>
          <a:prstGeom prst="rect">
            <a:avLst/>
          </a:prstGeom>
        </p:spPr>
        <p:txBody>
          <a:bodyPr vert="horz" wrap="square" lIns="0" tIns="22860" rIns="0" bIns="0" rtlCol="0">
            <a:spAutoFit/>
          </a:bodyPr>
          <a:lstStyle/>
          <a:p>
            <a:pPr marL="12700" marR="419734">
              <a:lnSpc>
                <a:spcPts val="1650"/>
              </a:lnSpc>
              <a:spcBef>
                <a:spcPts val="180"/>
              </a:spcBef>
            </a:pPr>
            <a:r>
              <a:rPr dirty="0"/>
              <a:t>We</a:t>
            </a:r>
            <a:r>
              <a:rPr spc="-30" dirty="0"/>
              <a:t> </a:t>
            </a:r>
            <a:r>
              <a:rPr dirty="0"/>
              <a:t>are</a:t>
            </a:r>
            <a:r>
              <a:rPr spc="-20" dirty="0"/>
              <a:t> </a:t>
            </a:r>
            <a:r>
              <a:rPr dirty="0"/>
              <a:t>using</a:t>
            </a:r>
            <a:r>
              <a:rPr spc="-20" dirty="0"/>
              <a:t> </a:t>
            </a:r>
            <a:r>
              <a:rPr dirty="0"/>
              <a:t>sigmoid</a:t>
            </a:r>
            <a:r>
              <a:rPr spc="-20" dirty="0"/>
              <a:t> </a:t>
            </a:r>
            <a:r>
              <a:rPr dirty="0"/>
              <a:t>because</a:t>
            </a:r>
            <a:r>
              <a:rPr spc="-20" dirty="0"/>
              <a:t> </a:t>
            </a:r>
            <a:r>
              <a:rPr dirty="0"/>
              <a:t>we</a:t>
            </a:r>
            <a:r>
              <a:rPr spc="-20" dirty="0"/>
              <a:t> </a:t>
            </a:r>
            <a:r>
              <a:rPr dirty="0"/>
              <a:t>are</a:t>
            </a:r>
            <a:r>
              <a:rPr spc="-20" dirty="0"/>
              <a:t> </a:t>
            </a:r>
            <a:r>
              <a:rPr dirty="0"/>
              <a:t>trying</a:t>
            </a:r>
            <a:r>
              <a:rPr spc="-20" dirty="0"/>
              <a:t> </a:t>
            </a:r>
            <a:r>
              <a:rPr dirty="0"/>
              <a:t>to</a:t>
            </a:r>
            <a:r>
              <a:rPr spc="-20" dirty="0"/>
              <a:t> </a:t>
            </a:r>
            <a:r>
              <a:rPr dirty="0"/>
              <a:t>predict</a:t>
            </a:r>
            <a:r>
              <a:rPr spc="-15" dirty="0"/>
              <a:t> </a:t>
            </a:r>
            <a:r>
              <a:rPr dirty="0"/>
              <a:t>if</a:t>
            </a:r>
            <a:r>
              <a:rPr spc="-15" dirty="0"/>
              <a:t> </a:t>
            </a:r>
            <a:r>
              <a:rPr dirty="0"/>
              <a:t>this</a:t>
            </a:r>
            <a:r>
              <a:rPr spc="-20" dirty="0"/>
              <a:t> </a:t>
            </a:r>
            <a:r>
              <a:rPr dirty="0"/>
              <a:t>text</a:t>
            </a:r>
            <a:r>
              <a:rPr spc="-10" dirty="0"/>
              <a:t> </a:t>
            </a:r>
            <a:r>
              <a:rPr spc="-25" dirty="0"/>
              <a:t>has </a:t>
            </a:r>
            <a:r>
              <a:rPr dirty="0"/>
              <a:t>positive</a:t>
            </a:r>
            <a:r>
              <a:rPr spc="-30" dirty="0"/>
              <a:t> </a:t>
            </a:r>
            <a:r>
              <a:rPr dirty="0"/>
              <a:t>or</a:t>
            </a:r>
            <a:r>
              <a:rPr spc="-30" dirty="0"/>
              <a:t> </a:t>
            </a:r>
            <a:r>
              <a:rPr dirty="0"/>
              <a:t>negative</a:t>
            </a:r>
            <a:r>
              <a:rPr spc="-25" dirty="0"/>
              <a:t> </a:t>
            </a:r>
            <a:r>
              <a:rPr spc="-10" dirty="0"/>
              <a:t>sentiment</a:t>
            </a:r>
            <a:r>
              <a:rPr spc="-10" dirty="0">
                <a:latin typeface="Verdana"/>
                <a:cs typeface="Verdana"/>
              </a:rPr>
              <a:t>.</a:t>
            </a:r>
          </a:p>
          <a:p>
            <a:pPr marL="12700" marR="5080">
              <a:lnSpc>
                <a:spcPts val="1650"/>
              </a:lnSpc>
            </a:pPr>
            <a:r>
              <a:rPr dirty="0"/>
              <a:t>We</a:t>
            </a:r>
            <a:r>
              <a:rPr spc="-30" dirty="0"/>
              <a:t> </a:t>
            </a:r>
            <a:r>
              <a:rPr dirty="0"/>
              <a:t>don’t</a:t>
            </a:r>
            <a:r>
              <a:rPr spc="-10" dirty="0"/>
              <a:t> </a:t>
            </a:r>
            <a:r>
              <a:rPr dirty="0"/>
              <a:t>care</a:t>
            </a:r>
            <a:r>
              <a:rPr spc="-15" dirty="0"/>
              <a:t> </a:t>
            </a:r>
            <a:r>
              <a:rPr dirty="0"/>
              <a:t>about</a:t>
            </a:r>
            <a:r>
              <a:rPr spc="-10" dirty="0"/>
              <a:t> </a:t>
            </a:r>
            <a:r>
              <a:rPr dirty="0"/>
              <a:t>the</a:t>
            </a:r>
            <a:r>
              <a:rPr spc="-15" dirty="0"/>
              <a:t> </a:t>
            </a:r>
            <a:r>
              <a:rPr dirty="0"/>
              <a:t>sigmoid</a:t>
            </a:r>
            <a:r>
              <a:rPr spc="-15" dirty="0"/>
              <a:t> </a:t>
            </a:r>
            <a:r>
              <a:rPr dirty="0"/>
              <a:t>outputs</a:t>
            </a:r>
            <a:r>
              <a:rPr spc="-15" dirty="0"/>
              <a:t> </a:t>
            </a:r>
            <a:r>
              <a:rPr dirty="0"/>
              <a:t>except</a:t>
            </a:r>
            <a:r>
              <a:rPr spc="-10" dirty="0"/>
              <a:t> </a:t>
            </a:r>
            <a:r>
              <a:rPr dirty="0"/>
              <a:t>for</a:t>
            </a:r>
            <a:r>
              <a:rPr spc="-15" dirty="0"/>
              <a:t> </a:t>
            </a:r>
            <a:r>
              <a:rPr dirty="0"/>
              <a:t>the</a:t>
            </a:r>
            <a:r>
              <a:rPr spc="-15" dirty="0"/>
              <a:t> </a:t>
            </a:r>
            <a:r>
              <a:rPr dirty="0"/>
              <a:t>very</a:t>
            </a:r>
            <a:r>
              <a:rPr spc="-15" dirty="0"/>
              <a:t> </a:t>
            </a:r>
            <a:r>
              <a:rPr dirty="0"/>
              <a:t>last</a:t>
            </a:r>
            <a:r>
              <a:rPr spc="-10" dirty="0"/>
              <a:t> </a:t>
            </a:r>
            <a:r>
              <a:rPr spc="-40" dirty="0"/>
              <a:t>one</a:t>
            </a:r>
            <a:r>
              <a:rPr spc="-40" dirty="0">
                <a:latin typeface="Verdana"/>
                <a:cs typeface="Verdana"/>
              </a:rPr>
              <a:t>,</a:t>
            </a:r>
            <a:r>
              <a:rPr spc="-105" dirty="0">
                <a:latin typeface="Verdana"/>
                <a:cs typeface="Verdana"/>
              </a:rPr>
              <a:t> </a:t>
            </a:r>
            <a:r>
              <a:rPr spc="-25" dirty="0"/>
              <a:t>we </a:t>
            </a:r>
            <a:r>
              <a:rPr dirty="0"/>
              <a:t>can</a:t>
            </a:r>
            <a:r>
              <a:rPr spc="-35" dirty="0"/>
              <a:t> </a:t>
            </a:r>
            <a:r>
              <a:rPr dirty="0"/>
              <a:t>ignore</a:t>
            </a:r>
            <a:r>
              <a:rPr spc="-20" dirty="0"/>
              <a:t> </a:t>
            </a:r>
            <a:r>
              <a:rPr dirty="0"/>
              <a:t>the</a:t>
            </a:r>
            <a:r>
              <a:rPr spc="-20" dirty="0"/>
              <a:t> </a:t>
            </a:r>
            <a:r>
              <a:rPr spc="-35" dirty="0"/>
              <a:t>rest</a:t>
            </a:r>
            <a:r>
              <a:rPr spc="-35" dirty="0">
                <a:latin typeface="Verdana"/>
                <a:cs typeface="Verdana"/>
              </a:rPr>
              <a:t>.</a:t>
            </a:r>
            <a:r>
              <a:rPr spc="-105" dirty="0">
                <a:latin typeface="Verdana"/>
                <a:cs typeface="Verdana"/>
              </a:rPr>
              <a:t> </a:t>
            </a:r>
            <a:r>
              <a:rPr dirty="0"/>
              <a:t>We’ll</a:t>
            </a:r>
            <a:r>
              <a:rPr spc="-15" dirty="0"/>
              <a:t> </a:t>
            </a:r>
            <a:r>
              <a:rPr dirty="0"/>
              <a:t>calculate</a:t>
            </a:r>
            <a:r>
              <a:rPr spc="-20" dirty="0"/>
              <a:t> </a:t>
            </a:r>
            <a:r>
              <a:rPr dirty="0"/>
              <a:t>the</a:t>
            </a:r>
            <a:r>
              <a:rPr spc="-20" dirty="0"/>
              <a:t> </a:t>
            </a:r>
            <a:r>
              <a:rPr dirty="0"/>
              <a:t>cost</a:t>
            </a:r>
            <a:r>
              <a:rPr spc="-15" dirty="0"/>
              <a:t> </a:t>
            </a:r>
            <a:r>
              <a:rPr dirty="0"/>
              <a:t>from</a:t>
            </a:r>
            <a:r>
              <a:rPr spc="-15" dirty="0"/>
              <a:t> </a:t>
            </a:r>
            <a:r>
              <a:rPr dirty="0"/>
              <a:t>the</a:t>
            </a:r>
            <a:r>
              <a:rPr spc="-20" dirty="0"/>
              <a:t> </a:t>
            </a:r>
            <a:r>
              <a:rPr dirty="0"/>
              <a:t>output</a:t>
            </a:r>
            <a:r>
              <a:rPr spc="-15" dirty="0"/>
              <a:t> </a:t>
            </a:r>
            <a:r>
              <a:rPr dirty="0"/>
              <a:t>of</a:t>
            </a:r>
            <a:r>
              <a:rPr spc="-15" dirty="0"/>
              <a:t> </a:t>
            </a:r>
            <a:r>
              <a:rPr dirty="0"/>
              <a:t>the</a:t>
            </a:r>
            <a:r>
              <a:rPr spc="-15" dirty="0"/>
              <a:t> </a:t>
            </a:r>
            <a:r>
              <a:rPr dirty="0"/>
              <a:t>last</a:t>
            </a:r>
            <a:r>
              <a:rPr spc="-15" dirty="0"/>
              <a:t> </a:t>
            </a:r>
            <a:r>
              <a:rPr spc="-20" dirty="0"/>
              <a:t>step </a:t>
            </a:r>
            <a:r>
              <a:rPr dirty="0"/>
              <a:t>and</a:t>
            </a:r>
            <a:r>
              <a:rPr spc="-25" dirty="0"/>
              <a:t> </a:t>
            </a:r>
            <a:r>
              <a:rPr dirty="0"/>
              <a:t>the</a:t>
            </a:r>
            <a:r>
              <a:rPr spc="-25" dirty="0"/>
              <a:t> </a:t>
            </a:r>
            <a:r>
              <a:rPr dirty="0"/>
              <a:t>training</a:t>
            </a:r>
            <a:r>
              <a:rPr spc="-20" dirty="0"/>
              <a:t> </a:t>
            </a:r>
            <a:r>
              <a:rPr spc="-10" dirty="0"/>
              <a:t>label</a:t>
            </a:r>
            <a:r>
              <a:rPr spc="-10" dirty="0">
                <a:latin typeface="Verdana"/>
                <a:cs typeface="Verdan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328663" y="276890"/>
            <a:ext cx="598233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Why</a:t>
            </a:r>
            <a:r>
              <a:rPr sz="2400" b="1" spc="-100" dirty="0">
                <a:latin typeface="Arial"/>
                <a:cs typeface="Arial"/>
              </a:rPr>
              <a:t> </a:t>
            </a:r>
            <a:r>
              <a:rPr sz="2400" b="1" dirty="0">
                <a:latin typeface="Arial"/>
                <a:cs typeface="Arial"/>
              </a:rPr>
              <a:t>Recurrent</a:t>
            </a:r>
            <a:r>
              <a:rPr sz="2400" b="1" spc="-95" dirty="0">
                <a:latin typeface="Arial"/>
                <a:cs typeface="Arial"/>
              </a:rPr>
              <a:t> </a:t>
            </a:r>
            <a:r>
              <a:rPr sz="2400" b="1" dirty="0">
                <a:latin typeface="Arial"/>
                <a:cs typeface="Arial"/>
              </a:rPr>
              <a:t>Neural</a:t>
            </a:r>
            <a:r>
              <a:rPr sz="2400" b="1" spc="-95" dirty="0">
                <a:latin typeface="Arial"/>
                <a:cs typeface="Arial"/>
              </a:rPr>
              <a:t> </a:t>
            </a:r>
            <a:r>
              <a:rPr sz="2400" b="1" dirty="0">
                <a:latin typeface="Arial"/>
                <a:cs typeface="Arial"/>
              </a:rPr>
              <a:t>Networks</a:t>
            </a:r>
            <a:r>
              <a:rPr sz="2400" b="1" spc="-100" dirty="0">
                <a:latin typeface="Arial"/>
                <a:cs typeface="Arial"/>
              </a:rPr>
              <a:t> </a:t>
            </a:r>
            <a:r>
              <a:rPr sz="2400" b="1" spc="-10" dirty="0">
                <a:latin typeface="Arial"/>
                <a:cs typeface="Arial"/>
              </a:rPr>
              <a:t>(RNNs)?</a:t>
            </a:r>
            <a:endParaRPr sz="2400">
              <a:latin typeface="Arial"/>
              <a:cs typeface="Arial"/>
            </a:endParaRPr>
          </a:p>
        </p:txBody>
      </p:sp>
      <p:sp>
        <p:nvSpPr>
          <p:cNvPr id="5" name="object 5"/>
          <p:cNvSpPr txBox="1"/>
          <p:nvPr/>
        </p:nvSpPr>
        <p:spPr>
          <a:xfrm>
            <a:off x="355350" y="881286"/>
            <a:ext cx="7920355" cy="2962910"/>
          </a:xfrm>
          <a:prstGeom prst="rect">
            <a:avLst/>
          </a:prstGeom>
        </p:spPr>
        <p:txBody>
          <a:bodyPr vert="horz" wrap="square" lIns="0" tIns="12700" rIns="0" bIns="0" rtlCol="0">
            <a:spAutoFit/>
          </a:bodyPr>
          <a:lstStyle/>
          <a:p>
            <a:pPr marL="271145" indent="-258445">
              <a:lnSpc>
                <a:spcPct val="100000"/>
              </a:lnSpc>
              <a:spcBef>
                <a:spcPts val="100"/>
              </a:spcBef>
              <a:buChar char="•"/>
              <a:tabLst>
                <a:tab pos="271145" algn="l"/>
              </a:tabLst>
            </a:pPr>
            <a:r>
              <a:rPr sz="1400" dirty="0">
                <a:latin typeface="Arial MT"/>
                <a:cs typeface="Arial MT"/>
              </a:rPr>
              <a:t>Humans</a:t>
            </a:r>
            <a:r>
              <a:rPr sz="1400" spc="-30" dirty="0">
                <a:latin typeface="Arial MT"/>
                <a:cs typeface="Arial MT"/>
              </a:rPr>
              <a:t> </a:t>
            </a:r>
            <a:r>
              <a:rPr sz="1400" dirty="0">
                <a:latin typeface="Arial MT"/>
                <a:cs typeface="Arial MT"/>
              </a:rPr>
              <a:t>don’t</a:t>
            </a:r>
            <a:r>
              <a:rPr sz="1400" spc="-20" dirty="0">
                <a:latin typeface="Arial MT"/>
                <a:cs typeface="Arial MT"/>
              </a:rPr>
              <a:t> </a:t>
            </a:r>
            <a:r>
              <a:rPr sz="1400" dirty="0">
                <a:latin typeface="Arial MT"/>
                <a:cs typeface="Arial MT"/>
              </a:rPr>
              <a:t>start</a:t>
            </a:r>
            <a:r>
              <a:rPr sz="1400" spc="-15" dirty="0">
                <a:latin typeface="Arial MT"/>
                <a:cs typeface="Arial MT"/>
              </a:rPr>
              <a:t> </a:t>
            </a:r>
            <a:r>
              <a:rPr sz="1400" dirty="0">
                <a:latin typeface="Arial MT"/>
                <a:cs typeface="Arial MT"/>
              </a:rPr>
              <a:t>their</a:t>
            </a:r>
            <a:r>
              <a:rPr sz="1400" spc="-20" dirty="0">
                <a:latin typeface="Arial MT"/>
                <a:cs typeface="Arial MT"/>
              </a:rPr>
              <a:t> </a:t>
            </a:r>
            <a:r>
              <a:rPr sz="1400" dirty="0">
                <a:latin typeface="Arial MT"/>
                <a:cs typeface="Arial MT"/>
              </a:rPr>
              <a:t>thinking</a:t>
            </a:r>
            <a:r>
              <a:rPr sz="1400" spc="-20" dirty="0">
                <a:latin typeface="Arial MT"/>
                <a:cs typeface="Arial MT"/>
              </a:rPr>
              <a:t> </a:t>
            </a:r>
            <a:r>
              <a:rPr sz="1400" dirty="0">
                <a:latin typeface="Arial MT"/>
                <a:cs typeface="Arial MT"/>
              </a:rPr>
              <a:t>from</a:t>
            </a:r>
            <a:r>
              <a:rPr sz="1400" spc="-15" dirty="0">
                <a:latin typeface="Arial MT"/>
                <a:cs typeface="Arial MT"/>
              </a:rPr>
              <a:t> </a:t>
            </a:r>
            <a:r>
              <a:rPr sz="1400" dirty="0">
                <a:latin typeface="Arial MT"/>
                <a:cs typeface="Arial MT"/>
              </a:rPr>
              <a:t>scratch</a:t>
            </a:r>
            <a:r>
              <a:rPr sz="1400" spc="-20" dirty="0">
                <a:latin typeface="Arial MT"/>
                <a:cs typeface="Arial MT"/>
              </a:rPr>
              <a:t> </a:t>
            </a:r>
            <a:r>
              <a:rPr sz="1400" dirty="0">
                <a:latin typeface="Arial MT"/>
                <a:cs typeface="Arial MT"/>
              </a:rPr>
              <a:t>every</a:t>
            </a:r>
            <a:r>
              <a:rPr sz="1400" spc="-15" dirty="0">
                <a:latin typeface="Arial MT"/>
                <a:cs typeface="Arial MT"/>
              </a:rPr>
              <a:t> </a:t>
            </a:r>
            <a:r>
              <a:rPr sz="1400" spc="-10" dirty="0">
                <a:latin typeface="Arial MT"/>
                <a:cs typeface="Arial MT"/>
              </a:rPr>
              <a:t>second.</a:t>
            </a:r>
            <a:endParaRPr sz="1400">
              <a:latin typeface="Arial MT"/>
              <a:cs typeface="Arial MT"/>
            </a:endParaRPr>
          </a:p>
          <a:p>
            <a:pPr>
              <a:lnSpc>
                <a:spcPct val="100000"/>
              </a:lnSpc>
              <a:spcBef>
                <a:spcPts val="90"/>
              </a:spcBef>
              <a:buFont typeface="Arial MT"/>
              <a:buChar char="•"/>
            </a:pPr>
            <a:endParaRPr sz="1400">
              <a:latin typeface="Arial MT"/>
              <a:cs typeface="Arial MT"/>
            </a:endParaRPr>
          </a:p>
          <a:p>
            <a:pPr marL="271145" marR="389890" indent="-259079">
              <a:lnSpc>
                <a:spcPts val="1650"/>
              </a:lnSpc>
              <a:buChar char="•"/>
              <a:tabLst>
                <a:tab pos="271145" algn="l"/>
              </a:tabLst>
            </a:pPr>
            <a:r>
              <a:rPr sz="1400" dirty="0">
                <a:latin typeface="Arial MT"/>
                <a:cs typeface="Arial MT"/>
              </a:rPr>
              <a:t>As</a:t>
            </a:r>
            <a:r>
              <a:rPr sz="1400" spc="-25" dirty="0">
                <a:latin typeface="Arial MT"/>
                <a:cs typeface="Arial MT"/>
              </a:rPr>
              <a:t> </a:t>
            </a:r>
            <a:r>
              <a:rPr sz="1400" dirty="0">
                <a:latin typeface="Arial MT"/>
                <a:cs typeface="Arial MT"/>
              </a:rPr>
              <a:t>you</a:t>
            </a:r>
            <a:r>
              <a:rPr sz="1400" spc="-20" dirty="0">
                <a:latin typeface="Arial MT"/>
                <a:cs typeface="Arial MT"/>
              </a:rPr>
              <a:t> </a:t>
            </a:r>
            <a:r>
              <a:rPr sz="1400" dirty="0">
                <a:latin typeface="Arial MT"/>
                <a:cs typeface="Arial MT"/>
              </a:rPr>
              <a:t>read</a:t>
            </a:r>
            <a:r>
              <a:rPr sz="1400" spc="-25" dirty="0">
                <a:latin typeface="Arial MT"/>
                <a:cs typeface="Arial MT"/>
              </a:rPr>
              <a:t> </a:t>
            </a:r>
            <a:r>
              <a:rPr sz="1400" dirty="0">
                <a:latin typeface="Arial MT"/>
                <a:cs typeface="Arial MT"/>
              </a:rPr>
              <a:t>this</a:t>
            </a:r>
            <a:r>
              <a:rPr sz="1400" spc="-20" dirty="0">
                <a:latin typeface="Arial MT"/>
                <a:cs typeface="Arial MT"/>
              </a:rPr>
              <a:t> </a:t>
            </a:r>
            <a:r>
              <a:rPr sz="1400" dirty="0">
                <a:latin typeface="Arial MT"/>
                <a:cs typeface="Arial MT"/>
              </a:rPr>
              <a:t>essay,</a:t>
            </a:r>
            <a:r>
              <a:rPr sz="1400" spc="-25" dirty="0">
                <a:latin typeface="Arial MT"/>
                <a:cs typeface="Arial MT"/>
              </a:rPr>
              <a:t> </a:t>
            </a:r>
            <a:r>
              <a:rPr sz="1400" dirty="0">
                <a:latin typeface="Arial MT"/>
                <a:cs typeface="Arial MT"/>
              </a:rPr>
              <a:t>you</a:t>
            </a:r>
            <a:r>
              <a:rPr sz="1400" spc="-20" dirty="0">
                <a:latin typeface="Arial MT"/>
                <a:cs typeface="Arial MT"/>
              </a:rPr>
              <a:t> </a:t>
            </a:r>
            <a:r>
              <a:rPr sz="1400" dirty="0">
                <a:latin typeface="Arial MT"/>
                <a:cs typeface="Arial MT"/>
              </a:rPr>
              <a:t>understand</a:t>
            </a:r>
            <a:r>
              <a:rPr sz="1400" spc="-25" dirty="0">
                <a:latin typeface="Arial MT"/>
                <a:cs typeface="Arial MT"/>
              </a:rPr>
              <a:t> </a:t>
            </a:r>
            <a:r>
              <a:rPr sz="1400" dirty="0">
                <a:latin typeface="Arial MT"/>
                <a:cs typeface="Arial MT"/>
              </a:rPr>
              <a:t>each</a:t>
            </a:r>
            <a:r>
              <a:rPr sz="1400" spc="-20" dirty="0">
                <a:latin typeface="Arial MT"/>
                <a:cs typeface="Arial MT"/>
              </a:rPr>
              <a:t> </a:t>
            </a:r>
            <a:r>
              <a:rPr sz="1400" dirty="0">
                <a:latin typeface="Arial MT"/>
                <a:cs typeface="Arial MT"/>
              </a:rPr>
              <a:t>word</a:t>
            </a:r>
            <a:r>
              <a:rPr sz="1400" spc="-25" dirty="0">
                <a:latin typeface="Arial MT"/>
                <a:cs typeface="Arial MT"/>
              </a:rPr>
              <a:t> </a:t>
            </a:r>
            <a:r>
              <a:rPr sz="1400" dirty="0">
                <a:latin typeface="Arial MT"/>
                <a:cs typeface="Arial MT"/>
              </a:rPr>
              <a:t>based</a:t>
            </a:r>
            <a:r>
              <a:rPr sz="1400" spc="-20" dirty="0">
                <a:latin typeface="Arial MT"/>
                <a:cs typeface="Arial MT"/>
              </a:rPr>
              <a:t> </a:t>
            </a:r>
            <a:r>
              <a:rPr sz="1400" dirty="0">
                <a:latin typeface="Arial MT"/>
                <a:cs typeface="Arial MT"/>
              </a:rPr>
              <a:t>on</a:t>
            </a:r>
            <a:r>
              <a:rPr sz="1400" spc="-20" dirty="0">
                <a:latin typeface="Arial MT"/>
                <a:cs typeface="Arial MT"/>
              </a:rPr>
              <a:t> </a:t>
            </a:r>
            <a:r>
              <a:rPr sz="1400" dirty="0">
                <a:latin typeface="Arial MT"/>
                <a:cs typeface="Arial MT"/>
              </a:rPr>
              <a:t>your</a:t>
            </a:r>
            <a:r>
              <a:rPr sz="1400" spc="-25" dirty="0">
                <a:latin typeface="Arial MT"/>
                <a:cs typeface="Arial MT"/>
              </a:rPr>
              <a:t> </a:t>
            </a:r>
            <a:r>
              <a:rPr sz="1400" dirty="0">
                <a:latin typeface="Arial MT"/>
                <a:cs typeface="Arial MT"/>
              </a:rPr>
              <a:t>understanding</a:t>
            </a:r>
            <a:r>
              <a:rPr sz="1400" spc="-20" dirty="0">
                <a:latin typeface="Arial MT"/>
                <a:cs typeface="Arial MT"/>
              </a:rPr>
              <a:t> </a:t>
            </a:r>
            <a:r>
              <a:rPr sz="1400" dirty="0">
                <a:latin typeface="Arial MT"/>
                <a:cs typeface="Arial MT"/>
              </a:rPr>
              <a:t>of</a:t>
            </a:r>
            <a:r>
              <a:rPr sz="1400" spc="-25" dirty="0">
                <a:latin typeface="Arial MT"/>
                <a:cs typeface="Arial MT"/>
              </a:rPr>
              <a:t> </a:t>
            </a:r>
            <a:r>
              <a:rPr sz="1400" spc="-10" dirty="0">
                <a:latin typeface="Arial MT"/>
                <a:cs typeface="Arial MT"/>
              </a:rPr>
              <a:t>previous words.</a:t>
            </a:r>
            <a:endParaRPr sz="1400">
              <a:latin typeface="Arial MT"/>
              <a:cs typeface="Arial MT"/>
            </a:endParaRPr>
          </a:p>
          <a:p>
            <a:pPr marL="271145" indent="-258445">
              <a:lnSpc>
                <a:spcPct val="100000"/>
              </a:lnSpc>
              <a:spcBef>
                <a:spcPts val="1570"/>
              </a:spcBef>
              <a:buChar char="•"/>
              <a:tabLst>
                <a:tab pos="271145" algn="l"/>
              </a:tabLst>
            </a:pPr>
            <a:r>
              <a:rPr sz="1400" dirty="0">
                <a:latin typeface="Arial MT"/>
                <a:cs typeface="Arial MT"/>
              </a:rPr>
              <a:t>You</a:t>
            </a:r>
            <a:r>
              <a:rPr sz="1400" spc="-25" dirty="0">
                <a:latin typeface="Arial MT"/>
                <a:cs typeface="Arial MT"/>
              </a:rPr>
              <a:t> </a:t>
            </a:r>
            <a:r>
              <a:rPr sz="1400" dirty="0">
                <a:latin typeface="Arial MT"/>
                <a:cs typeface="Arial MT"/>
              </a:rPr>
              <a:t>don’t</a:t>
            </a:r>
            <a:r>
              <a:rPr sz="1400" spc="-25" dirty="0">
                <a:latin typeface="Arial MT"/>
                <a:cs typeface="Arial MT"/>
              </a:rPr>
              <a:t> </a:t>
            </a:r>
            <a:r>
              <a:rPr sz="1400" dirty="0">
                <a:latin typeface="Arial MT"/>
                <a:cs typeface="Arial MT"/>
              </a:rPr>
              <a:t>throw</a:t>
            </a:r>
            <a:r>
              <a:rPr sz="1400" spc="-25" dirty="0">
                <a:latin typeface="Arial MT"/>
                <a:cs typeface="Arial MT"/>
              </a:rPr>
              <a:t> </a:t>
            </a:r>
            <a:r>
              <a:rPr sz="1400" dirty="0">
                <a:latin typeface="Arial MT"/>
                <a:cs typeface="Arial MT"/>
              </a:rPr>
              <a:t>everything</a:t>
            </a:r>
            <a:r>
              <a:rPr sz="1400" spc="-25" dirty="0">
                <a:latin typeface="Arial MT"/>
                <a:cs typeface="Arial MT"/>
              </a:rPr>
              <a:t> </a:t>
            </a:r>
            <a:r>
              <a:rPr sz="1400" dirty="0">
                <a:latin typeface="Arial MT"/>
                <a:cs typeface="Arial MT"/>
              </a:rPr>
              <a:t>away</a:t>
            </a:r>
            <a:r>
              <a:rPr sz="1400" spc="-20" dirty="0">
                <a:latin typeface="Arial MT"/>
                <a:cs typeface="Arial MT"/>
              </a:rPr>
              <a:t> </a:t>
            </a:r>
            <a:r>
              <a:rPr sz="1400" dirty="0">
                <a:latin typeface="Arial MT"/>
                <a:cs typeface="Arial MT"/>
              </a:rPr>
              <a:t>and</a:t>
            </a:r>
            <a:r>
              <a:rPr sz="1400" spc="-25" dirty="0">
                <a:latin typeface="Arial MT"/>
                <a:cs typeface="Arial MT"/>
              </a:rPr>
              <a:t> </a:t>
            </a:r>
            <a:r>
              <a:rPr sz="1400" dirty="0">
                <a:latin typeface="Arial MT"/>
                <a:cs typeface="Arial MT"/>
              </a:rPr>
              <a:t>start</a:t>
            </a:r>
            <a:r>
              <a:rPr sz="1400" spc="-25" dirty="0">
                <a:latin typeface="Arial MT"/>
                <a:cs typeface="Arial MT"/>
              </a:rPr>
              <a:t> </a:t>
            </a:r>
            <a:r>
              <a:rPr sz="1400" dirty="0">
                <a:latin typeface="Arial MT"/>
                <a:cs typeface="Arial MT"/>
              </a:rPr>
              <a:t>thinking</a:t>
            </a:r>
            <a:r>
              <a:rPr sz="1400" spc="-25" dirty="0">
                <a:latin typeface="Arial MT"/>
                <a:cs typeface="Arial MT"/>
              </a:rPr>
              <a:t> </a:t>
            </a:r>
            <a:r>
              <a:rPr sz="1400" dirty="0">
                <a:latin typeface="Arial MT"/>
                <a:cs typeface="Arial MT"/>
              </a:rPr>
              <a:t>from</a:t>
            </a:r>
            <a:r>
              <a:rPr sz="1400" spc="-25" dirty="0">
                <a:latin typeface="Arial MT"/>
                <a:cs typeface="Arial MT"/>
              </a:rPr>
              <a:t> </a:t>
            </a:r>
            <a:r>
              <a:rPr sz="1400" dirty="0">
                <a:latin typeface="Arial MT"/>
                <a:cs typeface="Arial MT"/>
              </a:rPr>
              <a:t>scratch</a:t>
            </a:r>
            <a:r>
              <a:rPr sz="1400" spc="-20" dirty="0">
                <a:latin typeface="Arial MT"/>
                <a:cs typeface="Arial MT"/>
              </a:rPr>
              <a:t> </a:t>
            </a:r>
            <a:r>
              <a:rPr sz="1400" spc="-10" dirty="0">
                <a:latin typeface="Arial MT"/>
                <a:cs typeface="Arial MT"/>
              </a:rPr>
              <a:t>again.</a:t>
            </a:r>
            <a:endParaRPr sz="1400">
              <a:latin typeface="Arial MT"/>
              <a:cs typeface="Arial MT"/>
            </a:endParaRPr>
          </a:p>
          <a:p>
            <a:pPr>
              <a:lnSpc>
                <a:spcPct val="100000"/>
              </a:lnSpc>
              <a:spcBef>
                <a:spcPts val="10"/>
              </a:spcBef>
              <a:buFont typeface="Arial MT"/>
              <a:buChar char="•"/>
            </a:pPr>
            <a:endParaRPr sz="1400">
              <a:latin typeface="Arial MT"/>
              <a:cs typeface="Arial MT"/>
            </a:endParaRPr>
          </a:p>
          <a:p>
            <a:pPr marL="271145" indent="-258445">
              <a:lnSpc>
                <a:spcPct val="100000"/>
              </a:lnSpc>
              <a:buChar char="•"/>
              <a:tabLst>
                <a:tab pos="271145" algn="l"/>
              </a:tabLst>
            </a:pPr>
            <a:r>
              <a:rPr sz="1400" dirty="0">
                <a:latin typeface="Arial MT"/>
                <a:cs typeface="Arial MT"/>
              </a:rPr>
              <a:t>Not</a:t>
            </a:r>
            <a:r>
              <a:rPr sz="1400" spc="-30" dirty="0">
                <a:latin typeface="Arial MT"/>
                <a:cs typeface="Arial MT"/>
              </a:rPr>
              <a:t> </a:t>
            </a:r>
            <a:r>
              <a:rPr sz="1400" dirty="0">
                <a:latin typeface="Arial MT"/>
                <a:cs typeface="Arial MT"/>
              </a:rPr>
              <a:t>all</a:t>
            </a:r>
            <a:r>
              <a:rPr sz="1400" spc="-20" dirty="0">
                <a:latin typeface="Arial MT"/>
                <a:cs typeface="Arial MT"/>
              </a:rPr>
              <a:t> </a:t>
            </a:r>
            <a:r>
              <a:rPr sz="1400" dirty="0">
                <a:latin typeface="Arial MT"/>
                <a:cs typeface="Arial MT"/>
              </a:rPr>
              <a:t>problems</a:t>
            </a:r>
            <a:r>
              <a:rPr sz="1400" spc="-15" dirty="0">
                <a:latin typeface="Arial MT"/>
                <a:cs typeface="Arial MT"/>
              </a:rPr>
              <a:t> </a:t>
            </a:r>
            <a:r>
              <a:rPr sz="1400" dirty="0">
                <a:latin typeface="Arial MT"/>
                <a:cs typeface="Arial MT"/>
              </a:rPr>
              <a:t>can</a:t>
            </a:r>
            <a:r>
              <a:rPr sz="1400" spc="-20" dirty="0">
                <a:latin typeface="Arial MT"/>
                <a:cs typeface="Arial MT"/>
              </a:rPr>
              <a:t> </a:t>
            </a:r>
            <a:r>
              <a:rPr sz="1400" dirty="0">
                <a:latin typeface="Arial MT"/>
                <a:cs typeface="Arial MT"/>
              </a:rPr>
              <a:t>be</a:t>
            </a:r>
            <a:r>
              <a:rPr sz="1400" spc="-20" dirty="0">
                <a:latin typeface="Arial MT"/>
                <a:cs typeface="Arial MT"/>
              </a:rPr>
              <a:t> </a:t>
            </a:r>
            <a:r>
              <a:rPr sz="1400" dirty="0">
                <a:latin typeface="Arial MT"/>
                <a:cs typeface="Arial MT"/>
              </a:rPr>
              <a:t>converted</a:t>
            </a:r>
            <a:r>
              <a:rPr sz="1400" spc="-15" dirty="0">
                <a:latin typeface="Arial MT"/>
                <a:cs typeface="Arial MT"/>
              </a:rPr>
              <a:t> </a:t>
            </a:r>
            <a:r>
              <a:rPr sz="1400" dirty="0">
                <a:latin typeface="Arial MT"/>
                <a:cs typeface="Arial MT"/>
              </a:rPr>
              <a:t>into</a:t>
            </a:r>
            <a:r>
              <a:rPr sz="1400" spc="-20" dirty="0">
                <a:latin typeface="Arial MT"/>
                <a:cs typeface="Arial MT"/>
              </a:rPr>
              <a:t> </a:t>
            </a:r>
            <a:r>
              <a:rPr sz="1400" dirty="0">
                <a:latin typeface="Arial MT"/>
                <a:cs typeface="Arial MT"/>
              </a:rPr>
              <a:t>one</a:t>
            </a:r>
            <a:r>
              <a:rPr sz="1400" spc="-15" dirty="0">
                <a:latin typeface="Arial MT"/>
                <a:cs typeface="Arial MT"/>
              </a:rPr>
              <a:t> </a:t>
            </a:r>
            <a:r>
              <a:rPr sz="1400" dirty="0">
                <a:latin typeface="Arial MT"/>
                <a:cs typeface="Arial MT"/>
              </a:rPr>
              <a:t>with</a:t>
            </a:r>
            <a:r>
              <a:rPr sz="1400" spc="-20" dirty="0">
                <a:latin typeface="Arial MT"/>
                <a:cs typeface="Arial MT"/>
              </a:rPr>
              <a:t> </a:t>
            </a:r>
            <a:r>
              <a:rPr sz="1400" dirty="0">
                <a:latin typeface="Arial MT"/>
                <a:cs typeface="Arial MT"/>
              </a:rPr>
              <a:t>fixed</a:t>
            </a:r>
            <a:r>
              <a:rPr sz="1400" spc="-20" dirty="0">
                <a:latin typeface="Arial MT"/>
                <a:cs typeface="Arial MT"/>
              </a:rPr>
              <a:t> </a:t>
            </a:r>
            <a:r>
              <a:rPr sz="1400" dirty="0">
                <a:latin typeface="Arial MT"/>
                <a:cs typeface="Arial MT"/>
              </a:rPr>
              <a:t>length</a:t>
            </a:r>
            <a:r>
              <a:rPr sz="1400" spc="-15" dirty="0">
                <a:latin typeface="Arial MT"/>
                <a:cs typeface="Arial MT"/>
              </a:rPr>
              <a:t> </a:t>
            </a:r>
            <a:r>
              <a:rPr sz="1400" dirty="0">
                <a:latin typeface="Arial MT"/>
                <a:cs typeface="Arial MT"/>
              </a:rPr>
              <a:t>inputs</a:t>
            </a:r>
            <a:r>
              <a:rPr sz="1400" spc="-20" dirty="0">
                <a:latin typeface="Arial MT"/>
                <a:cs typeface="Arial MT"/>
              </a:rPr>
              <a:t> </a:t>
            </a:r>
            <a:r>
              <a:rPr sz="1400" dirty="0">
                <a:latin typeface="Arial MT"/>
                <a:cs typeface="Arial MT"/>
              </a:rPr>
              <a:t>and</a:t>
            </a:r>
            <a:r>
              <a:rPr sz="1400" spc="-15" dirty="0">
                <a:latin typeface="Arial MT"/>
                <a:cs typeface="Arial MT"/>
              </a:rPr>
              <a:t> </a:t>
            </a:r>
            <a:r>
              <a:rPr sz="1400" spc="-10" dirty="0">
                <a:latin typeface="Arial MT"/>
                <a:cs typeface="Arial MT"/>
              </a:rPr>
              <a:t>outputs</a:t>
            </a:r>
            <a:endParaRPr sz="1400">
              <a:latin typeface="Arial MT"/>
              <a:cs typeface="Arial MT"/>
            </a:endParaRPr>
          </a:p>
          <a:p>
            <a:pPr>
              <a:lnSpc>
                <a:spcPct val="100000"/>
              </a:lnSpc>
              <a:spcBef>
                <a:spcPts val="90"/>
              </a:spcBef>
              <a:buFont typeface="Arial MT"/>
              <a:buChar char="•"/>
            </a:pPr>
            <a:endParaRPr sz="1400">
              <a:latin typeface="Arial MT"/>
              <a:cs typeface="Arial MT"/>
            </a:endParaRPr>
          </a:p>
          <a:p>
            <a:pPr marL="271145" marR="212090" indent="-259079">
              <a:lnSpc>
                <a:spcPts val="1650"/>
              </a:lnSpc>
              <a:buChar char="•"/>
              <a:tabLst>
                <a:tab pos="271145" algn="l"/>
              </a:tabLst>
            </a:pPr>
            <a:r>
              <a:rPr sz="1400" dirty="0">
                <a:latin typeface="Arial MT"/>
                <a:cs typeface="Arial MT"/>
              </a:rPr>
              <a:t>Problems</a:t>
            </a:r>
            <a:r>
              <a:rPr sz="1400" spc="-20" dirty="0">
                <a:latin typeface="Arial MT"/>
                <a:cs typeface="Arial MT"/>
              </a:rPr>
              <a:t> </a:t>
            </a:r>
            <a:r>
              <a:rPr sz="1400" dirty="0">
                <a:latin typeface="Arial MT"/>
                <a:cs typeface="Arial MT"/>
              </a:rPr>
              <a:t>such</a:t>
            </a:r>
            <a:r>
              <a:rPr sz="1400" spc="-20" dirty="0">
                <a:latin typeface="Arial MT"/>
                <a:cs typeface="Arial MT"/>
              </a:rPr>
              <a:t> </a:t>
            </a:r>
            <a:r>
              <a:rPr sz="1400" dirty="0">
                <a:latin typeface="Arial MT"/>
                <a:cs typeface="Arial MT"/>
              </a:rPr>
              <a:t>as</a:t>
            </a:r>
            <a:r>
              <a:rPr sz="1400" spc="-20" dirty="0">
                <a:latin typeface="Arial MT"/>
                <a:cs typeface="Arial MT"/>
              </a:rPr>
              <a:t> </a:t>
            </a:r>
            <a:r>
              <a:rPr sz="1400" dirty="0">
                <a:latin typeface="Arial MT"/>
                <a:cs typeface="Arial MT"/>
              </a:rPr>
              <a:t>Speech</a:t>
            </a:r>
            <a:r>
              <a:rPr sz="1400" spc="-20" dirty="0">
                <a:latin typeface="Arial MT"/>
                <a:cs typeface="Arial MT"/>
              </a:rPr>
              <a:t> </a:t>
            </a:r>
            <a:r>
              <a:rPr sz="1400" dirty="0">
                <a:latin typeface="Arial MT"/>
                <a:cs typeface="Arial MT"/>
              </a:rPr>
              <a:t>Recognition</a:t>
            </a:r>
            <a:r>
              <a:rPr sz="1400" spc="-20" dirty="0">
                <a:latin typeface="Arial MT"/>
                <a:cs typeface="Arial MT"/>
              </a:rPr>
              <a:t> </a:t>
            </a:r>
            <a:r>
              <a:rPr sz="1400" dirty="0">
                <a:latin typeface="Arial MT"/>
                <a:cs typeface="Arial MT"/>
              </a:rPr>
              <a:t>or</a:t>
            </a:r>
            <a:r>
              <a:rPr sz="1400" spc="-20" dirty="0">
                <a:latin typeface="Arial MT"/>
                <a:cs typeface="Arial MT"/>
              </a:rPr>
              <a:t> </a:t>
            </a:r>
            <a:r>
              <a:rPr sz="1400" dirty="0">
                <a:latin typeface="Arial MT"/>
                <a:cs typeface="Arial MT"/>
              </a:rPr>
              <a:t>Time-series</a:t>
            </a:r>
            <a:r>
              <a:rPr sz="1400" spc="-20" dirty="0">
                <a:latin typeface="Arial MT"/>
                <a:cs typeface="Arial MT"/>
              </a:rPr>
              <a:t> </a:t>
            </a:r>
            <a:r>
              <a:rPr sz="1400" dirty="0">
                <a:latin typeface="Arial MT"/>
                <a:cs typeface="Arial MT"/>
              </a:rPr>
              <a:t>Prediction</a:t>
            </a:r>
            <a:r>
              <a:rPr sz="1400" spc="-20" dirty="0">
                <a:latin typeface="Arial MT"/>
                <a:cs typeface="Arial MT"/>
              </a:rPr>
              <a:t> </a:t>
            </a:r>
            <a:r>
              <a:rPr sz="1400" dirty="0">
                <a:latin typeface="Arial MT"/>
                <a:cs typeface="Arial MT"/>
              </a:rPr>
              <a:t>require</a:t>
            </a:r>
            <a:r>
              <a:rPr sz="1400" spc="-20"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system</a:t>
            </a:r>
            <a:r>
              <a:rPr sz="1400" spc="-20" dirty="0">
                <a:latin typeface="Arial MT"/>
                <a:cs typeface="Arial MT"/>
              </a:rPr>
              <a:t> </a:t>
            </a:r>
            <a:r>
              <a:rPr sz="1400" dirty="0">
                <a:latin typeface="Arial MT"/>
                <a:cs typeface="Arial MT"/>
              </a:rPr>
              <a:t>to</a:t>
            </a:r>
            <a:r>
              <a:rPr sz="1400" spc="-20" dirty="0">
                <a:latin typeface="Arial MT"/>
                <a:cs typeface="Arial MT"/>
              </a:rPr>
              <a:t> </a:t>
            </a:r>
            <a:r>
              <a:rPr sz="1400" dirty="0">
                <a:latin typeface="Arial MT"/>
                <a:cs typeface="Arial MT"/>
              </a:rPr>
              <a:t>store</a:t>
            </a:r>
            <a:r>
              <a:rPr sz="1400" spc="-15" dirty="0">
                <a:latin typeface="Arial MT"/>
                <a:cs typeface="Arial MT"/>
              </a:rPr>
              <a:t> </a:t>
            </a:r>
            <a:r>
              <a:rPr sz="1400" spc="-25" dirty="0">
                <a:latin typeface="Arial MT"/>
                <a:cs typeface="Arial MT"/>
              </a:rPr>
              <a:t>and </a:t>
            </a:r>
            <a:r>
              <a:rPr sz="1400" dirty="0">
                <a:latin typeface="Arial MT"/>
                <a:cs typeface="Arial MT"/>
              </a:rPr>
              <a:t>use</a:t>
            </a:r>
            <a:r>
              <a:rPr sz="1400" spc="-25" dirty="0">
                <a:latin typeface="Arial MT"/>
                <a:cs typeface="Arial MT"/>
              </a:rPr>
              <a:t> </a:t>
            </a:r>
            <a:r>
              <a:rPr sz="1400" dirty="0">
                <a:latin typeface="Arial MT"/>
                <a:cs typeface="Arial MT"/>
              </a:rPr>
              <a:t>context</a:t>
            </a:r>
            <a:r>
              <a:rPr sz="1400" spc="-25" dirty="0">
                <a:latin typeface="Arial MT"/>
                <a:cs typeface="Arial MT"/>
              </a:rPr>
              <a:t> </a:t>
            </a:r>
            <a:r>
              <a:rPr sz="1400" spc="-10" dirty="0">
                <a:latin typeface="Arial MT"/>
                <a:cs typeface="Arial MT"/>
              </a:rPr>
              <a:t>information</a:t>
            </a:r>
            <a:endParaRPr sz="1400">
              <a:latin typeface="Arial MT"/>
              <a:cs typeface="Arial MT"/>
            </a:endParaRPr>
          </a:p>
          <a:p>
            <a:pPr>
              <a:lnSpc>
                <a:spcPct val="100000"/>
              </a:lnSpc>
              <a:spcBef>
                <a:spcPts val="40"/>
              </a:spcBef>
              <a:buFont typeface="Arial MT"/>
              <a:buChar char="•"/>
            </a:pPr>
            <a:endParaRPr sz="1400">
              <a:latin typeface="Arial MT"/>
              <a:cs typeface="Arial MT"/>
            </a:endParaRPr>
          </a:p>
          <a:p>
            <a:pPr marL="271145" marR="5080" indent="-259079">
              <a:lnSpc>
                <a:spcPts val="1650"/>
              </a:lnSpc>
              <a:buChar char="•"/>
              <a:tabLst>
                <a:tab pos="271145" algn="l"/>
              </a:tabLst>
            </a:pPr>
            <a:r>
              <a:rPr sz="1400" dirty="0">
                <a:latin typeface="Arial MT"/>
                <a:cs typeface="Arial MT"/>
              </a:rPr>
              <a:t>It’s</a:t>
            </a:r>
            <a:r>
              <a:rPr sz="1400" spc="-30" dirty="0">
                <a:latin typeface="Arial MT"/>
                <a:cs typeface="Arial MT"/>
              </a:rPr>
              <a:t> </a:t>
            </a:r>
            <a:r>
              <a:rPr sz="1400" dirty="0">
                <a:latin typeface="Arial MT"/>
                <a:cs typeface="Arial MT"/>
              </a:rPr>
              <a:t>unclear</a:t>
            </a:r>
            <a:r>
              <a:rPr sz="1400" spc="-15" dirty="0">
                <a:latin typeface="Arial MT"/>
                <a:cs typeface="Arial MT"/>
              </a:rPr>
              <a:t> </a:t>
            </a:r>
            <a:r>
              <a:rPr sz="1400" dirty="0">
                <a:latin typeface="Arial MT"/>
                <a:cs typeface="Arial MT"/>
              </a:rPr>
              <a:t>how</a:t>
            </a:r>
            <a:r>
              <a:rPr sz="1400" spc="-20" dirty="0">
                <a:latin typeface="Arial MT"/>
                <a:cs typeface="Arial MT"/>
              </a:rPr>
              <a:t> </a:t>
            </a:r>
            <a:r>
              <a:rPr sz="1400" dirty="0">
                <a:latin typeface="Arial MT"/>
                <a:cs typeface="Arial MT"/>
              </a:rPr>
              <a:t>a</a:t>
            </a:r>
            <a:r>
              <a:rPr sz="1400" spc="-15" dirty="0">
                <a:latin typeface="Arial MT"/>
                <a:cs typeface="Arial MT"/>
              </a:rPr>
              <a:t> </a:t>
            </a:r>
            <a:r>
              <a:rPr sz="1400" dirty="0">
                <a:latin typeface="Arial MT"/>
                <a:cs typeface="Arial MT"/>
              </a:rPr>
              <a:t>traditional</a:t>
            </a:r>
            <a:r>
              <a:rPr sz="1400" spc="-15" dirty="0">
                <a:latin typeface="Arial MT"/>
                <a:cs typeface="Arial MT"/>
              </a:rPr>
              <a:t> </a:t>
            </a:r>
            <a:r>
              <a:rPr sz="1400" dirty="0">
                <a:latin typeface="Arial MT"/>
                <a:cs typeface="Arial MT"/>
              </a:rPr>
              <a:t>neural</a:t>
            </a:r>
            <a:r>
              <a:rPr sz="1400" spc="-20" dirty="0">
                <a:latin typeface="Arial MT"/>
                <a:cs typeface="Arial MT"/>
              </a:rPr>
              <a:t> </a:t>
            </a:r>
            <a:r>
              <a:rPr sz="1400" dirty="0">
                <a:latin typeface="Arial MT"/>
                <a:cs typeface="Arial MT"/>
              </a:rPr>
              <a:t>network</a:t>
            </a:r>
            <a:r>
              <a:rPr sz="1400" spc="-15" dirty="0">
                <a:latin typeface="Arial MT"/>
                <a:cs typeface="Arial MT"/>
              </a:rPr>
              <a:t> </a:t>
            </a:r>
            <a:r>
              <a:rPr sz="1400" dirty="0">
                <a:latin typeface="Arial MT"/>
                <a:cs typeface="Arial MT"/>
              </a:rPr>
              <a:t>could</a:t>
            </a:r>
            <a:r>
              <a:rPr sz="1400" spc="-20" dirty="0">
                <a:latin typeface="Arial MT"/>
                <a:cs typeface="Arial MT"/>
              </a:rPr>
              <a:t> </a:t>
            </a:r>
            <a:r>
              <a:rPr sz="1400" dirty="0">
                <a:latin typeface="Arial MT"/>
                <a:cs typeface="Arial MT"/>
              </a:rPr>
              <a:t>use</a:t>
            </a:r>
            <a:r>
              <a:rPr sz="1400" spc="-15" dirty="0">
                <a:latin typeface="Arial MT"/>
                <a:cs typeface="Arial MT"/>
              </a:rPr>
              <a:t> </a:t>
            </a:r>
            <a:r>
              <a:rPr sz="1400" dirty="0">
                <a:latin typeface="Arial MT"/>
                <a:cs typeface="Arial MT"/>
              </a:rPr>
              <a:t>its</a:t>
            </a:r>
            <a:r>
              <a:rPr sz="1400" spc="-15" dirty="0">
                <a:latin typeface="Arial MT"/>
                <a:cs typeface="Arial MT"/>
              </a:rPr>
              <a:t> </a:t>
            </a:r>
            <a:r>
              <a:rPr sz="1400" dirty="0">
                <a:latin typeface="Arial MT"/>
                <a:cs typeface="Arial MT"/>
              </a:rPr>
              <a:t>reasoning</a:t>
            </a:r>
            <a:r>
              <a:rPr sz="1400" spc="-20" dirty="0">
                <a:latin typeface="Arial MT"/>
                <a:cs typeface="Arial MT"/>
              </a:rPr>
              <a:t> </a:t>
            </a:r>
            <a:r>
              <a:rPr sz="1400" dirty="0">
                <a:latin typeface="Arial MT"/>
                <a:cs typeface="Arial MT"/>
              </a:rPr>
              <a:t>about</a:t>
            </a:r>
            <a:r>
              <a:rPr sz="1400" spc="-15" dirty="0">
                <a:latin typeface="Arial MT"/>
                <a:cs typeface="Arial MT"/>
              </a:rPr>
              <a:t> </a:t>
            </a:r>
            <a:r>
              <a:rPr sz="1400" dirty="0">
                <a:latin typeface="Arial MT"/>
                <a:cs typeface="Arial MT"/>
              </a:rPr>
              <a:t>previous</a:t>
            </a:r>
            <a:r>
              <a:rPr sz="1400" spc="-20" dirty="0">
                <a:latin typeface="Arial MT"/>
                <a:cs typeface="Arial MT"/>
              </a:rPr>
              <a:t> </a:t>
            </a:r>
            <a:r>
              <a:rPr sz="1400" dirty="0">
                <a:latin typeface="Arial MT"/>
                <a:cs typeface="Arial MT"/>
              </a:rPr>
              <a:t>to</a:t>
            </a:r>
            <a:r>
              <a:rPr sz="1400" spc="-15" dirty="0">
                <a:latin typeface="Arial MT"/>
                <a:cs typeface="Arial MT"/>
              </a:rPr>
              <a:t> </a:t>
            </a:r>
            <a:r>
              <a:rPr sz="1400" dirty="0">
                <a:latin typeface="Arial MT"/>
                <a:cs typeface="Arial MT"/>
              </a:rPr>
              <a:t>inform</a:t>
            </a:r>
            <a:r>
              <a:rPr sz="1400" spc="-15" dirty="0">
                <a:latin typeface="Arial MT"/>
                <a:cs typeface="Arial MT"/>
              </a:rPr>
              <a:t> </a:t>
            </a:r>
            <a:r>
              <a:rPr sz="1400" spc="-10" dirty="0">
                <a:latin typeface="Arial MT"/>
                <a:cs typeface="Arial MT"/>
              </a:rPr>
              <a:t>later ones.</a:t>
            </a:r>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2353631" y="226540"/>
            <a:ext cx="4266565" cy="482600"/>
          </a:xfrm>
          <a:prstGeom prst="rect">
            <a:avLst/>
          </a:prstGeom>
        </p:spPr>
        <p:txBody>
          <a:bodyPr vert="horz" wrap="square" lIns="0" tIns="12700" rIns="0" bIns="0" rtlCol="0">
            <a:spAutoFit/>
          </a:bodyPr>
          <a:lstStyle/>
          <a:p>
            <a:pPr marL="12700">
              <a:lnSpc>
                <a:spcPct val="100000"/>
              </a:lnSpc>
              <a:spcBef>
                <a:spcPts val="100"/>
              </a:spcBef>
            </a:pPr>
            <a:r>
              <a:rPr sz="3000" spc="-35" dirty="0">
                <a:latin typeface="Lucida Sans Unicode"/>
                <a:cs typeface="Lucida Sans Unicode"/>
              </a:rPr>
              <a:t>Sentiment</a:t>
            </a:r>
            <a:r>
              <a:rPr sz="3000" spc="-195" dirty="0">
                <a:latin typeface="Lucida Sans Unicode"/>
                <a:cs typeface="Lucida Sans Unicode"/>
              </a:rPr>
              <a:t> </a:t>
            </a:r>
            <a:r>
              <a:rPr sz="3000" spc="-75" dirty="0">
                <a:latin typeface="Lucida Sans Unicode"/>
                <a:cs typeface="Lucida Sans Unicode"/>
              </a:rPr>
              <a:t>Classification</a:t>
            </a:r>
            <a:endParaRPr sz="3000">
              <a:latin typeface="Lucida Sans Unicode"/>
              <a:cs typeface="Lucida Sans Unicode"/>
            </a:endParaRPr>
          </a:p>
        </p:txBody>
      </p:sp>
      <p:pic>
        <p:nvPicPr>
          <p:cNvPr id="14" name="Picture 13">
            <a:extLst>
              <a:ext uri="{FF2B5EF4-FFF2-40B4-BE49-F238E27FC236}">
                <a16:creationId xmlns:a16="http://schemas.microsoft.com/office/drawing/2014/main" id="{9A04800B-A127-4120-8806-A3F1593F7404}"/>
              </a:ext>
            </a:extLst>
          </p:cNvPr>
          <p:cNvPicPr>
            <a:picLocks noChangeAspect="1"/>
          </p:cNvPicPr>
          <p:nvPr/>
        </p:nvPicPr>
        <p:blipFill>
          <a:blip r:embed="rId2"/>
          <a:stretch>
            <a:fillRect/>
          </a:stretch>
        </p:blipFill>
        <p:spPr>
          <a:xfrm>
            <a:off x="947737" y="1204912"/>
            <a:ext cx="7248525" cy="2733675"/>
          </a:xfrm>
          <a:prstGeom prst="rect">
            <a:avLst/>
          </a:prstGeom>
        </p:spPr>
      </p:pic>
    </p:spTree>
    <p:extLst>
      <p:ext uri="{BB962C8B-B14F-4D97-AF65-F5344CB8AC3E}">
        <p14:creationId xmlns:p14="http://schemas.microsoft.com/office/powerpoint/2010/main" val="3474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376045">
              <a:lnSpc>
                <a:spcPct val="100000"/>
              </a:lnSpc>
              <a:spcBef>
                <a:spcPts val="100"/>
              </a:spcBef>
            </a:pPr>
            <a:r>
              <a:rPr sz="3000" spc="-60" dirty="0">
                <a:latin typeface="Lucida Sans Unicode"/>
                <a:cs typeface="Lucida Sans Unicode"/>
              </a:rPr>
              <a:t>Image</a:t>
            </a:r>
            <a:r>
              <a:rPr sz="3000" spc="-165" dirty="0">
                <a:latin typeface="Lucida Sans Unicode"/>
                <a:cs typeface="Lucida Sans Unicode"/>
              </a:rPr>
              <a:t> </a:t>
            </a:r>
            <a:r>
              <a:rPr sz="3000" spc="-80" dirty="0">
                <a:latin typeface="Lucida Sans Unicode"/>
                <a:cs typeface="Lucida Sans Unicode"/>
              </a:rPr>
              <a:t>Captioning</a:t>
            </a:r>
            <a:endParaRPr sz="3000">
              <a:latin typeface="Lucida Sans Unicode"/>
              <a:cs typeface="Lucida Sans Unicode"/>
            </a:endParaRPr>
          </a:p>
        </p:txBody>
      </p:sp>
      <p:sp>
        <p:nvSpPr>
          <p:cNvPr id="5" name="object 5"/>
          <p:cNvSpPr txBox="1"/>
          <p:nvPr/>
        </p:nvSpPr>
        <p:spPr>
          <a:xfrm>
            <a:off x="384725" y="1289303"/>
            <a:ext cx="480631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Given</a:t>
            </a:r>
            <a:r>
              <a:rPr sz="1400" spc="-40" dirty="0">
                <a:latin typeface="Arial MT"/>
                <a:cs typeface="Arial MT"/>
              </a:rPr>
              <a:t> </a:t>
            </a:r>
            <a:r>
              <a:rPr sz="1400" dirty="0">
                <a:latin typeface="Arial MT"/>
                <a:cs typeface="Arial MT"/>
              </a:rPr>
              <a:t>an</a:t>
            </a:r>
            <a:r>
              <a:rPr sz="1400" spc="-25" dirty="0">
                <a:latin typeface="Arial MT"/>
                <a:cs typeface="Arial MT"/>
              </a:rPr>
              <a:t> </a:t>
            </a:r>
            <a:r>
              <a:rPr sz="1400" dirty="0">
                <a:latin typeface="Arial MT"/>
                <a:cs typeface="Arial MT"/>
              </a:rPr>
              <a:t>Image,</a:t>
            </a:r>
            <a:r>
              <a:rPr sz="1400" spc="-25" dirty="0">
                <a:latin typeface="Arial MT"/>
                <a:cs typeface="Arial MT"/>
              </a:rPr>
              <a:t> </a:t>
            </a:r>
            <a:r>
              <a:rPr sz="1400" dirty="0">
                <a:latin typeface="Arial MT"/>
                <a:cs typeface="Arial MT"/>
              </a:rPr>
              <a:t>generate</a:t>
            </a:r>
            <a:r>
              <a:rPr sz="1400" spc="-25" dirty="0">
                <a:latin typeface="Arial MT"/>
                <a:cs typeface="Arial MT"/>
              </a:rPr>
              <a:t> </a:t>
            </a:r>
            <a:r>
              <a:rPr sz="1400" dirty="0">
                <a:latin typeface="Arial MT"/>
                <a:cs typeface="Arial MT"/>
              </a:rPr>
              <a:t>a</a:t>
            </a:r>
            <a:r>
              <a:rPr sz="1400" spc="-25" dirty="0">
                <a:latin typeface="Arial MT"/>
                <a:cs typeface="Arial MT"/>
              </a:rPr>
              <a:t> </a:t>
            </a:r>
            <a:r>
              <a:rPr sz="1400" dirty="0">
                <a:latin typeface="Arial MT"/>
                <a:cs typeface="Arial MT"/>
              </a:rPr>
              <a:t>sentence</a:t>
            </a:r>
            <a:r>
              <a:rPr sz="1400" spc="-25" dirty="0">
                <a:latin typeface="Arial MT"/>
                <a:cs typeface="Arial MT"/>
              </a:rPr>
              <a:t> </a:t>
            </a:r>
            <a:r>
              <a:rPr sz="1400" dirty="0">
                <a:latin typeface="Arial MT"/>
                <a:cs typeface="Arial MT"/>
              </a:rPr>
              <a:t>describing</a:t>
            </a:r>
            <a:r>
              <a:rPr sz="1400" spc="-25" dirty="0">
                <a:latin typeface="Arial MT"/>
                <a:cs typeface="Arial MT"/>
              </a:rPr>
              <a:t> </a:t>
            </a:r>
            <a:r>
              <a:rPr sz="1400" dirty="0">
                <a:latin typeface="Arial MT"/>
                <a:cs typeface="Arial MT"/>
              </a:rPr>
              <a:t>its</a:t>
            </a:r>
            <a:r>
              <a:rPr sz="1400" spc="-25" dirty="0">
                <a:latin typeface="Arial MT"/>
                <a:cs typeface="Arial MT"/>
              </a:rPr>
              <a:t> </a:t>
            </a:r>
            <a:r>
              <a:rPr sz="1400" spc="-10" dirty="0">
                <a:latin typeface="Arial MT"/>
                <a:cs typeface="Arial MT"/>
              </a:rPr>
              <a:t>contents</a:t>
            </a:r>
            <a:endParaRPr sz="1400">
              <a:latin typeface="Arial MT"/>
              <a:cs typeface="Arial MT"/>
            </a:endParaRPr>
          </a:p>
        </p:txBody>
      </p:sp>
      <p:pic>
        <p:nvPicPr>
          <p:cNvPr id="6" name="object 6"/>
          <p:cNvPicPr/>
          <p:nvPr/>
        </p:nvPicPr>
        <p:blipFill>
          <a:blip r:embed="rId2" cstate="print"/>
          <a:stretch>
            <a:fillRect/>
          </a:stretch>
        </p:blipFill>
        <p:spPr>
          <a:xfrm>
            <a:off x="2526439" y="1798105"/>
            <a:ext cx="3350419" cy="2356893"/>
          </a:xfrm>
          <a:prstGeom prst="rect">
            <a:avLst/>
          </a:prstGeom>
        </p:spPr>
      </p:pic>
      <p:sp>
        <p:nvSpPr>
          <p:cNvPr id="7" name="object 7"/>
          <p:cNvSpPr txBox="1"/>
          <p:nvPr/>
        </p:nvSpPr>
        <p:spPr>
          <a:xfrm>
            <a:off x="7061812" y="4324536"/>
            <a:ext cx="1965960" cy="166712"/>
          </a:xfrm>
          <a:prstGeom prst="rect">
            <a:avLst/>
          </a:prstGeom>
        </p:spPr>
        <p:txBody>
          <a:bodyPr vert="horz" wrap="square" lIns="0" tIns="12700" rIns="0" bIns="0" rtlCol="0">
            <a:spAutoFit/>
          </a:bodyPr>
          <a:lstStyle/>
          <a:p>
            <a:pPr marL="12700">
              <a:lnSpc>
                <a:spcPct val="100000"/>
              </a:lnSpc>
              <a:spcBef>
                <a:spcPts val="100"/>
              </a:spcBef>
            </a:pPr>
            <a:endParaRPr sz="1000" dirty="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942975">
              <a:lnSpc>
                <a:spcPct val="100000"/>
              </a:lnSpc>
              <a:spcBef>
                <a:spcPts val="100"/>
              </a:spcBef>
            </a:pPr>
            <a:r>
              <a:rPr sz="3000" spc="-20" dirty="0">
                <a:latin typeface="Lucida Sans Unicode"/>
                <a:cs typeface="Lucida Sans Unicode"/>
              </a:rPr>
              <a:t>Problem</a:t>
            </a:r>
            <a:r>
              <a:rPr sz="3000" spc="-165" dirty="0">
                <a:latin typeface="Lucida Sans Unicode"/>
                <a:cs typeface="Lucida Sans Unicode"/>
              </a:rPr>
              <a:t> </a:t>
            </a:r>
            <a:r>
              <a:rPr sz="3000" spc="-65" dirty="0">
                <a:latin typeface="Lucida Sans Unicode"/>
                <a:cs typeface="Lucida Sans Unicode"/>
              </a:rPr>
              <a:t>of</a:t>
            </a:r>
            <a:r>
              <a:rPr sz="3000" spc="-165" dirty="0">
                <a:latin typeface="Lucida Sans Unicode"/>
                <a:cs typeface="Lucida Sans Unicode"/>
              </a:rPr>
              <a:t> </a:t>
            </a:r>
            <a:r>
              <a:rPr sz="3000" spc="-100" dirty="0">
                <a:latin typeface="Lucida Sans Unicode"/>
                <a:cs typeface="Lucida Sans Unicode"/>
              </a:rPr>
              <a:t>Long</a:t>
            </a:r>
            <a:r>
              <a:rPr sz="3000" spc="-165" dirty="0">
                <a:latin typeface="Lucida Sans Unicode"/>
                <a:cs typeface="Lucida Sans Unicode"/>
              </a:rPr>
              <a:t> </a:t>
            </a:r>
            <a:r>
              <a:rPr sz="3000" spc="-85" dirty="0">
                <a:latin typeface="Lucida Sans Unicode"/>
                <a:cs typeface="Lucida Sans Unicode"/>
              </a:rPr>
              <a:t>Term</a:t>
            </a:r>
            <a:r>
              <a:rPr sz="3000" spc="-160" dirty="0">
                <a:latin typeface="Lucida Sans Unicode"/>
                <a:cs typeface="Lucida Sans Unicode"/>
              </a:rPr>
              <a:t> </a:t>
            </a:r>
            <a:r>
              <a:rPr sz="3000" spc="-25" dirty="0">
                <a:latin typeface="Lucida Sans Unicode"/>
                <a:cs typeface="Lucida Sans Unicode"/>
              </a:rPr>
              <a:t>Dependencies</a:t>
            </a:r>
            <a:endParaRPr sz="3000">
              <a:latin typeface="Lucida Sans Unicode"/>
              <a:cs typeface="Lucida Sans Unicode"/>
            </a:endParaRPr>
          </a:p>
        </p:txBody>
      </p:sp>
      <p:sp>
        <p:nvSpPr>
          <p:cNvPr id="5" name="object 5"/>
          <p:cNvSpPr txBox="1"/>
          <p:nvPr/>
        </p:nvSpPr>
        <p:spPr>
          <a:xfrm>
            <a:off x="517256" y="1349256"/>
            <a:ext cx="8159115" cy="575945"/>
          </a:xfrm>
          <a:prstGeom prst="rect">
            <a:avLst/>
          </a:prstGeom>
        </p:spPr>
        <p:txBody>
          <a:bodyPr vert="horz" wrap="square" lIns="0" tIns="10795" rIns="0" bIns="0" rtlCol="0">
            <a:spAutoFit/>
          </a:bodyPr>
          <a:lstStyle/>
          <a:p>
            <a:pPr marL="318135" marR="5080" indent="-306070">
              <a:lnSpc>
                <a:spcPct val="100699"/>
              </a:lnSpc>
              <a:spcBef>
                <a:spcPts val="85"/>
              </a:spcBef>
              <a:buChar char="•"/>
              <a:tabLst>
                <a:tab pos="318135" algn="l"/>
              </a:tabLst>
            </a:pPr>
            <a:r>
              <a:rPr sz="1800" dirty="0">
                <a:latin typeface="Roboto"/>
                <a:cs typeface="Roboto"/>
              </a:rPr>
              <a:t>If</a:t>
            </a:r>
            <a:r>
              <a:rPr sz="1800" spc="-55" dirty="0">
                <a:latin typeface="Roboto"/>
                <a:cs typeface="Roboto"/>
              </a:rPr>
              <a:t> </a:t>
            </a:r>
            <a:r>
              <a:rPr sz="1800" dirty="0">
                <a:latin typeface="Roboto"/>
                <a:cs typeface="Roboto"/>
              </a:rPr>
              <a:t>we</a:t>
            </a:r>
            <a:r>
              <a:rPr sz="1800" spc="-55" dirty="0">
                <a:latin typeface="Roboto"/>
                <a:cs typeface="Roboto"/>
              </a:rPr>
              <a:t> </a:t>
            </a:r>
            <a:r>
              <a:rPr sz="1800" dirty="0">
                <a:latin typeface="Roboto"/>
                <a:cs typeface="Roboto"/>
              </a:rPr>
              <a:t>are</a:t>
            </a:r>
            <a:r>
              <a:rPr sz="1800" spc="-55" dirty="0">
                <a:latin typeface="Roboto"/>
                <a:cs typeface="Roboto"/>
              </a:rPr>
              <a:t> </a:t>
            </a:r>
            <a:r>
              <a:rPr sz="1800" spc="-25" dirty="0">
                <a:latin typeface="Roboto"/>
                <a:cs typeface="Roboto"/>
              </a:rPr>
              <a:t>trying</a:t>
            </a:r>
            <a:r>
              <a:rPr sz="1800" spc="-50" dirty="0">
                <a:latin typeface="Roboto"/>
                <a:cs typeface="Roboto"/>
              </a:rPr>
              <a:t> </a:t>
            </a:r>
            <a:r>
              <a:rPr sz="1800" dirty="0">
                <a:latin typeface="Roboto"/>
                <a:cs typeface="Roboto"/>
              </a:rPr>
              <a:t>to</a:t>
            </a:r>
            <a:r>
              <a:rPr sz="1800" spc="-55" dirty="0">
                <a:latin typeface="Roboto"/>
                <a:cs typeface="Roboto"/>
              </a:rPr>
              <a:t> </a:t>
            </a:r>
            <a:r>
              <a:rPr sz="1800" spc="-10" dirty="0">
                <a:latin typeface="Roboto"/>
                <a:cs typeface="Roboto"/>
              </a:rPr>
              <a:t>predict</a:t>
            </a:r>
            <a:r>
              <a:rPr sz="1800" spc="-55" dirty="0">
                <a:latin typeface="Roboto"/>
                <a:cs typeface="Roboto"/>
              </a:rPr>
              <a:t> </a:t>
            </a:r>
            <a:r>
              <a:rPr sz="1800" dirty="0">
                <a:latin typeface="Roboto"/>
                <a:cs typeface="Roboto"/>
              </a:rPr>
              <a:t>the</a:t>
            </a:r>
            <a:r>
              <a:rPr sz="1800" spc="-50" dirty="0">
                <a:latin typeface="Roboto"/>
                <a:cs typeface="Roboto"/>
              </a:rPr>
              <a:t> </a:t>
            </a:r>
            <a:r>
              <a:rPr sz="1800" dirty="0">
                <a:latin typeface="Roboto"/>
                <a:cs typeface="Roboto"/>
              </a:rPr>
              <a:t>last</a:t>
            </a:r>
            <a:r>
              <a:rPr sz="1800" spc="-55" dirty="0">
                <a:latin typeface="Roboto"/>
                <a:cs typeface="Roboto"/>
              </a:rPr>
              <a:t> </a:t>
            </a:r>
            <a:r>
              <a:rPr sz="1800" dirty="0">
                <a:latin typeface="Roboto"/>
                <a:cs typeface="Roboto"/>
              </a:rPr>
              <a:t>word</a:t>
            </a:r>
            <a:r>
              <a:rPr sz="1800" spc="-55" dirty="0">
                <a:latin typeface="Roboto"/>
                <a:cs typeface="Roboto"/>
              </a:rPr>
              <a:t> </a:t>
            </a:r>
            <a:r>
              <a:rPr sz="1800" dirty="0">
                <a:latin typeface="Roboto"/>
                <a:cs typeface="Roboto"/>
              </a:rPr>
              <a:t>in</a:t>
            </a:r>
            <a:r>
              <a:rPr sz="1800" spc="-50" dirty="0">
                <a:latin typeface="Roboto"/>
                <a:cs typeface="Roboto"/>
              </a:rPr>
              <a:t> </a:t>
            </a:r>
            <a:r>
              <a:rPr sz="1800" spc="-10" dirty="0">
                <a:latin typeface="Roboto"/>
                <a:cs typeface="Roboto"/>
              </a:rPr>
              <a:t>“the</a:t>
            </a:r>
            <a:r>
              <a:rPr sz="1800" spc="-55" dirty="0">
                <a:latin typeface="Roboto"/>
                <a:cs typeface="Roboto"/>
              </a:rPr>
              <a:t> </a:t>
            </a:r>
            <a:r>
              <a:rPr sz="1800" spc="-10" dirty="0">
                <a:latin typeface="Roboto"/>
                <a:cs typeface="Roboto"/>
              </a:rPr>
              <a:t>clouds</a:t>
            </a:r>
            <a:r>
              <a:rPr sz="1800" spc="-55" dirty="0">
                <a:latin typeface="Roboto"/>
                <a:cs typeface="Roboto"/>
              </a:rPr>
              <a:t> </a:t>
            </a:r>
            <a:r>
              <a:rPr sz="1800" dirty="0">
                <a:latin typeface="Roboto"/>
                <a:cs typeface="Roboto"/>
              </a:rPr>
              <a:t>are</a:t>
            </a:r>
            <a:r>
              <a:rPr sz="1800" spc="-50" dirty="0">
                <a:latin typeface="Roboto"/>
                <a:cs typeface="Roboto"/>
              </a:rPr>
              <a:t> </a:t>
            </a:r>
            <a:r>
              <a:rPr sz="1800" dirty="0">
                <a:latin typeface="Roboto"/>
                <a:cs typeface="Roboto"/>
              </a:rPr>
              <a:t>in</a:t>
            </a:r>
            <a:r>
              <a:rPr sz="1800" spc="-55" dirty="0">
                <a:latin typeface="Roboto"/>
                <a:cs typeface="Roboto"/>
              </a:rPr>
              <a:t> </a:t>
            </a:r>
            <a:r>
              <a:rPr sz="1800" dirty="0">
                <a:latin typeface="Roboto"/>
                <a:cs typeface="Roboto"/>
              </a:rPr>
              <a:t>the</a:t>
            </a:r>
            <a:r>
              <a:rPr sz="1800" spc="15" dirty="0">
                <a:latin typeface="Roboto"/>
                <a:cs typeface="Roboto"/>
              </a:rPr>
              <a:t> </a:t>
            </a:r>
            <a:r>
              <a:rPr sz="1800" i="1" spc="-25" dirty="0">
                <a:latin typeface="Roboto"/>
                <a:cs typeface="Roboto"/>
              </a:rPr>
              <a:t>sky</a:t>
            </a:r>
            <a:r>
              <a:rPr sz="1800" spc="-25" dirty="0">
                <a:latin typeface="Roboto"/>
                <a:cs typeface="Roboto"/>
              </a:rPr>
              <a:t>,”</a:t>
            </a:r>
            <a:r>
              <a:rPr sz="1800" spc="-55" dirty="0">
                <a:latin typeface="Roboto"/>
                <a:cs typeface="Roboto"/>
              </a:rPr>
              <a:t> </a:t>
            </a:r>
            <a:r>
              <a:rPr sz="1800" dirty="0">
                <a:latin typeface="Roboto"/>
                <a:cs typeface="Roboto"/>
              </a:rPr>
              <a:t>we</a:t>
            </a:r>
            <a:r>
              <a:rPr sz="1800" spc="-55" dirty="0">
                <a:latin typeface="Roboto"/>
                <a:cs typeface="Roboto"/>
              </a:rPr>
              <a:t> </a:t>
            </a:r>
            <a:r>
              <a:rPr sz="1800" spc="-10" dirty="0">
                <a:latin typeface="Roboto"/>
                <a:cs typeface="Roboto"/>
              </a:rPr>
              <a:t>don’t </a:t>
            </a:r>
            <a:r>
              <a:rPr sz="1800" dirty="0">
                <a:latin typeface="Roboto"/>
                <a:cs typeface="Roboto"/>
              </a:rPr>
              <a:t>need</a:t>
            </a:r>
            <a:r>
              <a:rPr sz="1800" spc="-70" dirty="0">
                <a:latin typeface="Roboto"/>
                <a:cs typeface="Roboto"/>
              </a:rPr>
              <a:t> </a:t>
            </a:r>
            <a:r>
              <a:rPr sz="1800" spc="-10" dirty="0">
                <a:latin typeface="Roboto"/>
                <a:cs typeface="Roboto"/>
              </a:rPr>
              <a:t>any</a:t>
            </a:r>
            <a:r>
              <a:rPr sz="1800" spc="-65" dirty="0">
                <a:latin typeface="Roboto"/>
                <a:cs typeface="Roboto"/>
              </a:rPr>
              <a:t> </a:t>
            </a:r>
            <a:r>
              <a:rPr sz="1800" spc="-10" dirty="0">
                <a:latin typeface="Roboto"/>
                <a:cs typeface="Roboto"/>
              </a:rPr>
              <a:t>further</a:t>
            </a:r>
            <a:r>
              <a:rPr sz="1800" spc="-70" dirty="0">
                <a:latin typeface="Roboto"/>
                <a:cs typeface="Roboto"/>
              </a:rPr>
              <a:t> </a:t>
            </a:r>
            <a:r>
              <a:rPr sz="1800" spc="-10" dirty="0">
                <a:latin typeface="Roboto"/>
                <a:cs typeface="Roboto"/>
              </a:rPr>
              <a:t>context</a:t>
            </a:r>
            <a:r>
              <a:rPr sz="1800" spc="-65" dirty="0">
                <a:latin typeface="Roboto"/>
                <a:cs typeface="Roboto"/>
              </a:rPr>
              <a:t> </a:t>
            </a:r>
            <a:r>
              <a:rPr sz="1800" dirty="0">
                <a:latin typeface="Roboto"/>
                <a:cs typeface="Roboto"/>
              </a:rPr>
              <a:t>–</a:t>
            </a:r>
            <a:r>
              <a:rPr sz="1800" spc="-65" dirty="0">
                <a:latin typeface="Roboto"/>
                <a:cs typeface="Roboto"/>
              </a:rPr>
              <a:t> </a:t>
            </a:r>
            <a:r>
              <a:rPr sz="1800" spc="-20" dirty="0">
                <a:latin typeface="Roboto"/>
                <a:cs typeface="Roboto"/>
              </a:rPr>
              <a:t>it’s</a:t>
            </a:r>
            <a:r>
              <a:rPr sz="1800" spc="-70" dirty="0">
                <a:latin typeface="Roboto"/>
                <a:cs typeface="Roboto"/>
              </a:rPr>
              <a:t> </a:t>
            </a:r>
            <a:r>
              <a:rPr sz="1800" spc="-20" dirty="0">
                <a:latin typeface="Roboto"/>
                <a:cs typeface="Roboto"/>
              </a:rPr>
              <a:t>pretty</a:t>
            </a:r>
            <a:r>
              <a:rPr sz="1800" spc="-65" dirty="0">
                <a:latin typeface="Roboto"/>
                <a:cs typeface="Roboto"/>
              </a:rPr>
              <a:t> </a:t>
            </a:r>
            <a:r>
              <a:rPr sz="1800" spc="-10" dirty="0">
                <a:latin typeface="Roboto"/>
                <a:cs typeface="Roboto"/>
              </a:rPr>
              <a:t>obvious</a:t>
            </a:r>
            <a:r>
              <a:rPr sz="1800" spc="-70" dirty="0">
                <a:latin typeface="Roboto"/>
                <a:cs typeface="Roboto"/>
              </a:rPr>
              <a:t> </a:t>
            </a:r>
            <a:r>
              <a:rPr sz="1800" dirty="0">
                <a:latin typeface="Roboto"/>
                <a:cs typeface="Roboto"/>
              </a:rPr>
              <a:t>the</a:t>
            </a:r>
            <a:r>
              <a:rPr sz="1800" spc="-65" dirty="0">
                <a:latin typeface="Roboto"/>
                <a:cs typeface="Roboto"/>
              </a:rPr>
              <a:t> </a:t>
            </a:r>
            <a:r>
              <a:rPr sz="1800" dirty="0">
                <a:latin typeface="Roboto"/>
                <a:cs typeface="Roboto"/>
              </a:rPr>
              <a:t>next</a:t>
            </a:r>
            <a:r>
              <a:rPr sz="1800" spc="-65" dirty="0">
                <a:latin typeface="Roboto"/>
                <a:cs typeface="Roboto"/>
              </a:rPr>
              <a:t> </a:t>
            </a:r>
            <a:r>
              <a:rPr sz="1800" dirty="0">
                <a:latin typeface="Roboto"/>
                <a:cs typeface="Roboto"/>
              </a:rPr>
              <a:t>word</a:t>
            </a:r>
            <a:r>
              <a:rPr sz="1800" spc="-70" dirty="0">
                <a:latin typeface="Roboto"/>
                <a:cs typeface="Roboto"/>
              </a:rPr>
              <a:t> </a:t>
            </a:r>
            <a:r>
              <a:rPr sz="1800" dirty="0">
                <a:latin typeface="Roboto"/>
                <a:cs typeface="Roboto"/>
              </a:rPr>
              <a:t>is</a:t>
            </a:r>
            <a:r>
              <a:rPr sz="1800" spc="-65" dirty="0">
                <a:latin typeface="Roboto"/>
                <a:cs typeface="Roboto"/>
              </a:rPr>
              <a:t> </a:t>
            </a:r>
            <a:r>
              <a:rPr sz="1800" spc="-10" dirty="0">
                <a:latin typeface="Roboto"/>
                <a:cs typeface="Roboto"/>
              </a:rPr>
              <a:t>going</a:t>
            </a:r>
            <a:r>
              <a:rPr sz="1800" spc="-70" dirty="0">
                <a:latin typeface="Roboto"/>
                <a:cs typeface="Roboto"/>
              </a:rPr>
              <a:t> </a:t>
            </a:r>
            <a:r>
              <a:rPr sz="1800" dirty="0">
                <a:latin typeface="Roboto"/>
                <a:cs typeface="Roboto"/>
              </a:rPr>
              <a:t>to</a:t>
            </a:r>
            <a:r>
              <a:rPr sz="1800" spc="-65" dirty="0">
                <a:latin typeface="Roboto"/>
                <a:cs typeface="Roboto"/>
              </a:rPr>
              <a:t> </a:t>
            </a:r>
            <a:r>
              <a:rPr sz="1800" dirty="0">
                <a:latin typeface="Roboto"/>
                <a:cs typeface="Roboto"/>
              </a:rPr>
              <a:t>be</a:t>
            </a:r>
            <a:r>
              <a:rPr sz="1800" spc="-65" dirty="0">
                <a:latin typeface="Roboto"/>
                <a:cs typeface="Roboto"/>
              </a:rPr>
              <a:t> </a:t>
            </a:r>
            <a:r>
              <a:rPr sz="1800" spc="-20" dirty="0">
                <a:latin typeface="Roboto"/>
                <a:cs typeface="Roboto"/>
              </a:rPr>
              <a:t>sky.</a:t>
            </a:r>
            <a:endParaRPr sz="1800">
              <a:latin typeface="Roboto"/>
              <a:cs typeface="Roboto"/>
            </a:endParaRPr>
          </a:p>
        </p:txBody>
      </p:sp>
      <p:pic>
        <p:nvPicPr>
          <p:cNvPr id="6" name="object 6"/>
          <p:cNvPicPr/>
          <p:nvPr/>
        </p:nvPicPr>
        <p:blipFill>
          <a:blip r:embed="rId2" cstate="print"/>
          <a:stretch>
            <a:fillRect/>
          </a:stretch>
        </p:blipFill>
        <p:spPr>
          <a:xfrm>
            <a:off x="1910745" y="2166530"/>
            <a:ext cx="4152905" cy="19604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942975">
              <a:lnSpc>
                <a:spcPct val="100000"/>
              </a:lnSpc>
              <a:spcBef>
                <a:spcPts val="100"/>
              </a:spcBef>
            </a:pPr>
            <a:r>
              <a:rPr sz="3000" spc="-20" dirty="0">
                <a:latin typeface="Lucida Sans Unicode"/>
                <a:cs typeface="Lucida Sans Unicode"/>
              </a:rPr>
              <a:t>Problem</a:t>
            </a:r>
            <a:r>
              <a:rPr sz="3000" spc="-165" dirty="0">
                <a:latin typeface="Lucida Sans Unicode"/>
                <a:cs typeface="Lucida Sans Unicode"/>
              </a:rPr>
              <a:t> </a:t>
            </a:r>
            <a:r>
              <a:rPr sz="3000" spc="-65" dirty="0">
                <a:latin typeface="Lucida Sans Unicode"/>
                <a:cs typeface="Lucida Sans Unicode"/>
              </a:rPr>
              <a:t>of</a:t>
            </a:r>
            <a:r>
              <a:rPr sz="3000" spc="-165" dirty="0">
                <a:latin typeface="Lucida Sans Unicode"/>
                <a:cs typeface="Lucida Sans Unicode"/>
              </a:rPr>
              <a:t> </a:t>
            </a:r>
            <a:r>
              <a:rPr sz="3000" spc="-100" dirty="0">
                <a:latin typeface="Lucida Sans Unicode"/>
                <a:cs typeface="Lucida Sans Unicode"/>
              </a:rPr>
              <a:t>Long</a:t>
            </a:r>
            <a:r>
              <a:rPr sz="3000" spc="-165" dirty="0">
                <a:latin typeface="Lucida Sans Unicode"/>
                <a:cs typeface="Lucida Sans Unicode"/>
              </a:rPr>
              <a:t> </a:t>
            </a:r>
            <a:r>
              <a:rPr sz="3000" spc="-85" dirty="0">
                <a:latin typeface="Lucida Sans Unicode"/>
                <a:cs typeface="Lucida Sans Unicode"/>
              </a:rPr>
              <a:t>Term</a:t>
            </a:r>
            <a:r>
              <a:rPr sz="3000" spc="-160" dirty="0">
                <a:latin typeface="Lucida Sans Unicode"/>
                <a:cs typeface="Lucida Sans Unicode"/>
              </a:rPr>
              <a:t> </a:t>
            </a:r>
            <a:r>
              <a:rPr sz="3000" spc="-25" dirty="0">
                <a:latin typeface="Lucida Sans Unicode"/>
                <a:cs typeface="Lucida Sans Unicode"/>
              </a:rPr>
              <a:t>Dependencies</a:t>
            </a:r>
            <a:endParaRPr sz="3000">
              <a:latin typeface="Lucida Sans Unicode"/>
              <a:cs typeface="Lucida Sans Unicode"/>
            </a:endParaRPr>
          </a:p>
        </p:txBody>
      </p:sp>
      <p:sp>
        <p:nvSpPr>
          <p:cNvPr id="5" name="object 5"/>
          <p:cNvSpPr txBox="1"/>
          <p:nvPr/>
        </p:nvSpPr>
        <p:spPr>
          <a:xfrm>
            <a:off x="517256" y="1349256"/>
            <a:ext cx="7976234" cy="575945"/>
          </a:xfrm>
          <a:prstGeom prst="rect">
            <a:avLst/>
          </a:prstGeom>
        </p:spPr>
        <p:txBody>
          <a:bodyPr vert="horz" wrap="square" lIns="0" tIns="10795" rIns="0" bIns="0" rtlCol="0">
            <a:spAutoFit/>
          </a:bodyPr>
          <a:lstStyle/>
          <a:p>
            <a:pPr marL="318135" marR="5080" indent="-306070">
              <a:lnSpc>
                <a:spcPct val="100699"/>
              </a:lnSpc>
              <a:spcBef>
                <a:spcPts val="85"/>
              </a:spcBef>
              <a:buChar char="•"/>
              <a:tabLst>
                <a:tab pos="318135" algn="l"/>
              </a:tabLst>
            </a:pPr>
            <a:r>
              <a:rPr sz="1800" spc="-10" dirty="0">
                <a:latin typeface="Roboto"/>
                <a:cs typeface="Roboto"/>
              </a:rPr>
              <a:t>But</a:t>
            </a:r>
            <a:r>
              <a:rPr sz="1800" spc="-70" dirty="0">
                <a:latin typeface="Roboto"/>
                <a:cs typeface="Roboto"/>
              </a:rPr>
              <a:t> </a:t>
            </a:r>
            <a:r>
              <a:rPr sz="1800" dirty="0">
                <a:latin typeface="Roboto"/>
                <a:cs typeface="Roboto"/>
              </a:rPr>
              <a:t>there</a:t>
            </a:r>
            <a:r>
              <a:rPr sz="1800" spc="-65" dirty="0">
                <a:latin typeface="Roboto"/>
                <a:cs typeface="Roboto"/>
              </a:rPr>
              <a:t> </a:t>
            </a:r>
            <a:r>
              <a:rPr sz="1800" dirty="0">
                <a:latin typeface="Roboto"/>
                <a:cs typeface="Roboto"/>
              </a:rPr>
              <a:t>are</a:t>
            </a:r>
            <a:r>
              <a:rPr sz="1800" spc="-70" dirty="0">
                <a:latin typeface="Roboto"/>
                <a:cs typeface="Roboto"/>
              </a:rPr>
              <a:t> </a:t>
            </a:r>
            <a:r>
              <a:rPr sz="1800" dirty="0">
                <a:latin typeface="Roboto"/>
                <a:cs typeface="Roboto"/>
              </a:rPr>
              <a:t>also</a:t>
            </a:r>
            <a:r>
              <a:rPr sz="1800" spc="-65" dirty="0">
                <a:latin typeface="Roboto"/>
                <a:cs typeface="Roboto"/>
              </a:rPr>
              <a:t> </a:t>
            </a:r>
            <a:r>
              <a:rPr sz="1800" dirty="0">
                <a:latin typeface="Roboto"/>
                <a:cs typeface="Roboto"/>
              </a:rPr>
              <a:t>cases</a:t>
            </a:r>
            <a:r>
              <a:rPr sz="1800" spc="-65" dirty="0">
                <a:latin typeface="Roboto"/>
                <a:cs typeface="Roboto"/>
              </a:rPr>
              <a:t> </a:t>
            </a:r>
            <a:r>
              <a:rPr sz="1800" dirty="0">
                <a:latin typeface="Roboto"/>
                <a:cs typeface="Roboto"/>
              </a:rPr>
              <a:t>where</a:t>
            </a:r>
            <a:r>
              <a:rPr sz="1800" spc="-70" dirty="0">
                <a:latin typeface="Roboto"/>
                <a:cs typeface="Roboto"/>
              </a:rPr>
              <a:t> </a:t>
            </a:r>
            <a:r>
              <a:rPr sz="1800" dirty="0">
                <a:latin typeface="Roboto"/>
                <a:cs typeface="Roboto"/>
              </a:rPr>
              <a:t>we</a:t>
            </a:r>
            <a:r>
              <a:rPr sz="1800" spc="-65" dirty="0">
                <a:latin typeface="Roboto"/>
                <a:cs typeface="Roboto"/>
              </a:rPr>
              <a:t> </a:t>
            </a:r>
            <a:r>
              <a:rPr sz="1800" dirty="0">
                <a:latin typeface="Roboto"/>
                <a:cs typeface="Roboto"/>
              </a:rPr>
              <a:t>need</a:t>
            </a:r>
            <a:r>
              <a:rPr sz="1800" spc="-65" dirty="0">
                <a:latin typeface="Roboto"/>
                <a:cs typeface="Roboto"/>
              </a:rPr>
              <a:t> </a:t>
            </a:r>
            <a:r>
              <a:rPr sz="1800" dirty="0">
                <a:latin typeface="Roboto"/>
                <a:cs typeface="Roboto"/>
              </a:rPr>
              <a:t>more</a:t>
            </a:r>
            <a:r>
              <a:rPr sz="1800" spc="-70" dirty="0">
                <a:latin typeface="Roboto"/>
                <a:cs typeface="Roboto"/>
              </a:rPr>
              <a:t> </a:t>
            </a:r>
            <a:r>
              <a:rPr sz="1800" spc="-10" dirty="0">
                <a:latin typeface="Roboto"/>
                <a:cs typeface="Roboto"/>
              </a:rPr>
              <a:t>context.</a:t>
            </a:r>
            <a:r>
              <a:rPr sz="1800" spc="-65" dirty="0">
                <a:latin typeface="Roboto"/>
                <a:cs typeface="Roboto"/>
              </a:rPr>
              <a:t> </a:t>
            </a:r>
            <a:r>
              <a:rPr sz="1800" dirty="0">
                <a:latin typeface="Roboto"/>
                <a:cs typeface="Roboto"/>
              </a:rPr>
              <a:t>Consider</a:t>
            </a:r>
            <a:r>
              <a:rPr sz="1800" spc="-70" dirty="0">
                <a:latin typeface="Roboto"/>
                <a:cs typeface="Roboto"/>
              </a:rPr>
              <a:t> </a:t>
            </a:r>
            <a:r>
              <a:rPr sz="1800" spc="-25" dirty="0">
                <a:latin typeface="Roboto"/>
                <a:cs typeface="Roboto"/>
              </a:rPr>
              <a:t>trying</a:t>
            </a:r>
            <a:r>
              <a:rPr sz="1800" spc="-65" dirty="0">
                <a:latin typeface="Roboto"/>
                <a:cs typeface="Roboto"/>
              </a:rPr>
              <a:t> </a:t>
            </a:r>
            <a:r>
              <a:rPr sz="1800" spc="-25" dirty="0">
                <a:latin typeface="Roboto"/>
                <a:cs typeface="Roboto"/>
              </a:rPr>
              <a:t>to </a:t>
            </a:r>
            <a:r>
              <a:rPr sz="1800" spc="-10" dirty="0">
                <a:latin typeface="Roboto"/>
                <a:cs typeface="Roboto"/>
              </a:rPr>
              <a:t>predict</a:t>
            </a:r>
            <a:r>
              <a:rPr sz="1800" spc="-75" dirty="0">
                <a:latin typeface="Roboto"/>
                <a:cs typeface="Roboto"/>
              </a:rPr>
              <a:t> </a:t>
            </a:r>
            <a:r>
              <a:rPr sz="1800" dirty="0">
                <a:latin typeface="Roboto"/>
                <a:cs typeface="Roboto"/>
              </a:rPr>
              <a:t>the</a:t>
            </a:r>
            <a:r>
              <a:rPr sz="1800" spc="-75" dirty="0">
                <a:latin typeface="Roboto"/>
                <a:cs typeface="Roboto"/>
              </a:rPr>
              <a:t> </a:t>
            </a:r>
            <a:r>
              <a:rPr sz="1800" dirty="0">
                <a:latin typeface="Roboto"/>
                <a:cs typeface="Roboto"/>
              </a:rPr>
              <a:t>last</a:t>
            </a:r>
            <a:r>
              <a:rPr sz="1800" spc="-75" dirty="0">
                <a:latin typeface="Roboto"/>
                <a:cs typeface="Roboto"/>
              </a:rPr>
              <a:t> </a:t>
            </a:r>
            <a:r>
              <a:rPr sz="1800" dirty="0">
                <a:latin typeface="Roboto"/>
                <a:cs typeface="Roboto"/>
              </a:rPr>
              <a:t>word</a:t>
            </a:r>
            <a:r>
              <a:rPr sz="1800" spc="-75" dirty="0">
                <a:latin typeface="Roboto"/>
                <a:cs typeface="Roboto"/>
              </a:rPr>
              <a:t> </a:t>
            </a:r>
            <a:r>
              <a:rPr sz="1800" dirty="0">
                <a:latin typeface="Roboto"/>
                <a:cs typeface="Roboto"/>
              </a:rPr>
              <a:t>in</a:t>
            </a:r>
            <a:r>
              <a:rPr sz="1800" spc="-70" dirty="0">
                <a:latin typeface="Roboto"/>
                <a:cs typeface="Roboto"/>
              </a:rPr>
              <a:t> </a:t>
            </a:r>
            <a:r>
              <a:rPr sz="1800" dirty="0">
                <a:latin typeface="Roboto"/>
                <a:cs typeface="Roboto"/>
              </a:rPr>
              <a:t>the</a:t>
            </a:r>
            <a:r>
              <a:rPr sz="1800" spc="-75" dirty="0">
                <a:latin typeface="Roboto"/>
                <a:cs typeface="Roboto"/>
              </a:rPr>
              <a:t> </a:t>
            </a:r>
            <a:r>
              <a:rPr sz="1800" dirty="0">
                <a:latin typeface="Roboto"/>
                <a:cs typeface="Roboto"/>
              </a:rPr>
              <a:t>text</a:t>
            </a:r>
            <a:r>
              <a:rPr sz="1800" spc="-75" dirty="0">
                <a:latin typeface="Roboto"/>
                <a:cs typeface="Roboto"/>
              </a:rPr>
              <a:t> </a:t>
            </a:r>
            <a:r>
              <a:rPr sz="1800" dirty="0">
                <a:latin typeface="Roboto"/>
                <a:cs typeface="Roboto"/>
              </a:rPr>
              <a:t>“I</a:t>
            </a:r>
            <a:r>
              <a:rPr sz="1800" spc="-75" dirty="0">
                <a:latin typeface="Roboto"/>
                <a:cs typeface="Roboto"/>
              </a:rPr>
              <a:t> </a:t>
            </a:r>
            <a:r>
              <a:rPr sz="1800" dirty="0">
                <a:latin typeface="Roboto"/>
                <a:cs typeface="Roboto"/>
              </a:rPr>
              <a:t>grew</a:t>
            </a:r>
            <a:r>
              <a:rPr sz="1800" spc="-75" dirty="0">
                <a:latin typeface="Roboto"/>
                <a:cs typeface="Roboto"/>
              </a:rPr>
              <a:t> </a:t>
            </a:r>
            <a:r>
              <a:rPr sz="1800" dirty="0">
                <a:latin typeface="Roboto"/>
                <a:cs typeface="Roboto"/>
              </a:rPr>
              <a:t>up</a:t>
            </a:r>
            <a:r>
              <a:rPr sz="1800" spc="-70" dirty="0">
                <a:latin typeface="Roboto"/>
                <a:cs typeface="Roboto"/>
              </a:rPr>
              <a:t> </a:t>
            </a:r>
            <a:r>
              <a:rPr sz="1800" dirty="0">
                <a:latin typeface="Roboto"/>
                <a:cs typeface="Roboto"/>
              </a:rPr>
              <a:t>in</a:t>
            </a:r>
            <a:r>
              <a:rPr sz="1800" spc="-75" dirty="0">
                <a:latin typeface="Roboto"/>
                <a:cs typeface="Roboto"/>
              </a:rPr>
              <a:t> </a:t>
            </a:r>
            <a:r>
              <a:rPr sz="1800" dirty="0">
                <a:latin typeface="Roboto"/>
                <a:cs typeface="Roboto"/>
              </a:rPr>
              <a:t>France…</a:t>
            </a:r>
            <a:r>
              <a:rPr sz="1800" spc="-75" dirty="0">
                <a:latin typeface="Roboto"/>
                <a:cs typeface="Roboto"/>
              </a:rPr>
              <a:t> </a:t>
            </a:r>
            <a:r>
              <a:rPr sz="1800" dirty="0">
                <a:latin typeface="Roboto"/>
                <a:cs typeface="Roboto"/>
              </a:rPr>
              <a:t>I</a:t>
            </a:r>
            <a:r>
              <a:rPr sz="1800" spc="-75" dirty="0">
                <a:latin typeface="Roboto"/>
                <a:cs typeface="Roboto"/>
              </a:rPr>
              <a:t> </a:t>
            </a:r>
            <a:r>
              <a:rPr sz="1800" dirty="0">
                <a:latin typeface="Roboto"/>
                <a:cs typeface="Roboto"/>
              </a:rPr>
              <a:t>speak</a:t>
            </a:r>
            <a:r>
              <a:rPr sz="1800" spc="-75" dirty="0">
                <a:latin typeface="Roboto"/>
                <a:cs typeface="Roboto"/>
              </a:rPr>
              <a:t> </a:t>
            </a:r>
            <a:r>
              <a:rPr sz="1800" dirty="0">
                <a:latin typeface="Roboto"/>
                <a:cs typeface="Roboto"/>
              </a:rPr>
              <a:t>fluent</a:t>
            </a:r>
            <a:r>
              <a:rPr sz="1800" spc="5" dirty="0">
                <a:latin typeface="Roboto"/>
                <a:cs typeface="Roboto"/>
              </a:rPr>
              <a:t> </a:t>
            </a:r>
            <a:r>
              <a:rPr sz="1800" i="1" spc="-10" dirty="0">
                <a:latin typeface="Roboto"/>
                <a:cs typeface="Roboto"/>
              </a:rPr>
              <a:t>French</a:t>
            </a:r>
            <a:r>
              <a:rPr sz="1800" spc="-10" dirty="0">
                <a:latin typeface="Roboto"/>
                <a:cs typeface="Roboto"/>
              </a:rPr>
              <a:t>.”</a:t>
            </a:r>
            <a:endParaRPr sz="1800">
              <a:latin typeface="Roboto"/>
              <a:cs typeface="Roboto"/>
            </a:endParaRPr>
          </a:p>
        </p:txBody>
      </p:sp>
      <p:pic>
        <p:nvPicPr>
          <p:cNvPr id="6" name="object 6"/>
          <p:cNvPicPr/>
          <p:nvPr/>
        </p:nvPicPr>
        <p:blipFill>
          <a:blip r:embed="rId2" cstate="print"/>
          <a:stretch>
            <a:fillRect/>
          </a:stretch>
        </p:blipFill>
        <p:spPr>
          <a:xfrm>
            <a:off x="1943248" y="2252726"/>
            <a:ext cx="5246877" cy="176148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942975">
              <a:lnSpc>
                <a:spcPct val="100000"/>
              </a:lnSpc>
              <a:spcBef>
                <a:spcPts val="100"/>
              </a:spcBef>
            </a:pPr>
            <a:r>
              <a:rPr sz="3000" spc="-20" dirty="0">
                <a:latin typeface="Lucida Sans Unicode"/>
                <a:cs typeface="Lucida Sans Unicode"/>
              </a:rPr>
              <a:t>Problem</a:t>
            </a:r>
            <a:r>
              <a:rPr sz="3000" spc="-165" dirty="0">
                <a:latin typeface="Lucida Sans Unicode"/>
                <a:cs typeface="Lucida Sans Unicode"/>
              </a:rPr>
              <a:t> </a:t>
            </a:r>
            <a:r>
              <a:rPr sz="3000" spc="-65" dirty="0">
                <a:latin typeface="Lucida Sans Unicode"/>
                <a:cs typeface="Lucida Sans Unicode"/>
              </a:rPr>
              <a:t>of</a:t>
            </a:r>
            <a:r>
              <a:rPr sz="3000" spc="-165" dirty="0">
                <a:latin typeface="Lucida Sans Unicode"/>
                <a:cs typeface="Lucida Sans Unicode"/>
              </a:rPr>
              <a:t> </a:t>
            </a:r>
            <a:r>
              <a:rPr sz="3000" spc="-100" dirty="0">
                <a:latin typeface="Lucida Sans Unicode"/>
                <a:cs typeface="Lucida Sans Unicode"/>
              </a:rPr>
              <a:t>Long</a:t>
            </a:r>
            <a:r>
              <a:rPr sz="3000" spc="-165" dirty="0">
                <a:latin typeface="Lucida Sans Unicode"/>
                <a:cs typeface="Lucida Sans Unicode"/>
              </a:rPr>
              <a:t> </a:t>
            </a:r>
            <a:r>
              <a:rPr sz="3000" spc="-85" dirty="0">
                <a:latin typeface="Lucida Sans Unicode"/>
                <a:cs typeface="Lucida Sans Unicode"/>
              </a:rPr>
              <a:t>Term</a:t>
            </a:r>
            <a:r>
              <a:rPr sz="3000" spc="-160" dirty="0">
                <a:latin typeface="Lucida Sans Unicode"/>
                <a:cs typeface="Lucida Sans Unicode"/>
              </a:rPr>
              <a:t> </a:t>
            </a:r>
            <a:r>
              <a:rPr sz="3000" spc="-25" dirty="0">
                <a:latin typeface="Lucida Sans Unicode"/>
                <a:cs typeface="Lucida Sans Unicode"/>
              </a:rPr>
              <a:t>Dependencies</a:t>
            </a:r>
            <a:endParaRPr sz="3000">
              <a:latin typeface="Lucida Sans Unicode"/>
              <a:cs typeface="Lucida Sans Unicode"/>
            </a:endParaRPr>
          </a:p>
        </p:txBody>
      </p:sp>
      <p:sp>
        <p:nvSpPr>
          <p:cNvPr id="5" name="object 5"/>
          <p:cNvSpPr txBox="1"/>
          <p:nvPr/>
        </p:nvSpPr>
        <p:spPr>
          <a:xfrm>
            <a:off x="517256" y="1349256"/>
            <a:ext cx="7082790" cy="1204595"/>
          </a:xfrm>
          <a:prstGeom prst="rect">
            <a:avLst/>
          </a:prstGeom>
        </p:spPr>
        <p:txBody>
          <a:bodyPr vert="horz" wrap="square" lIns="0" tIns="10795" rIns="0" bIns="0" rtlCol="0">
            <a:spAutoFit/>
          </a:bodyPr>
          <a:lstStyle/>
          <a:p>
            <a:pPr marL="318135" marR="5080" indent="-306070">
              <a:lnSpc>
                <a:spcPct val="100699"/>
              </a:lnSpc>
              <a:spcBef>
                <a:spcPts val="85"/>
              </a:spcBef>
              <a:buChar char="•"/>
              <a:tabLst>
                <a:tab pos="318135" algn="l"/>
              </a:tabLst>
            </a:pPr>
            <a:r>
              <a:rPr sz="1800" dirty="0">
                <a:latin typeface="Roboto"/>
                <a:cs typeface="Roboto"/>
              </a:rPr>
              <a:t>In</a:t>
            </a:r>
            <a:r>
              <a:rPr sz="1800" spc="-50" dirty="0">
                <a:latin typeface="Roboto"/>
                <a:cs typeface="Roboto"/>
              </a:rPr>
              <a:t> </a:t>
            </a:r>
            <a:r>
              <a:rPr sz="1800" spc="-10" dirty="0">
                <a:latin typeface="Roboto"/>
                <a:cs typeface="Roboto"/>
              </a:rPr>
              <a:t>theory,</a:t>
            </a:r>
            <a:r>
              <a:rPr sz="1800" spc="-50" dirty="0">
                <a:latin typeface="Roboto"/>
                <a:cs typeface="Roboto"/>
              </a:rPr>
              <a:t> </a:t>
            </a:r>
            <a:r>
              <a:rPr sz="1800" dirty="0">
                <a:latin typeface="Roboto"/>
                <a:cs typeface="Roboto"/>
              </a:rPr>
              <a:t>RNNs</a:t>
            </a:r>
            <a:r>
              <a:rPr sz="1800" spc="-50" dirty="0">
                <a:latin typeface="Roboto"/>
                <a:cs typeface="Roboto"/>
              </a:rPr>
              <a:t> </a:t>
            </a:r>
            <a:r>
              <a:rPr sz="1800" dirty="0">
                <a:latin typeface="Roboto"/>
                <a:cs typeface="Roboto"/>
              </a:rPr>
              <a:t>are</a:t>
            </a:r>
            <a:r>
              <a:rPr sz="1800" spc="-45" dirty="0">
                <a:latin typeface="Roboto"/>
                <a:cs typeface="Roboto"/>
              </a:rPr>
              <a:t> </a:t>
            </a:r>
            <a:r>
              <a:rPr sz="1800" spc="-20" dirty="0">
                <a:latin typeface="Roboto"/>
                <a:cs typeface="Roboto"/>
              </a:rPr>
              <a:t>absolutely</a:t>
            </a:r>
            <a:r>
              <a:rPr sz="1800" spc="-50" dirty="0">
                <a:latin typeface="Roboto"/>
                <a:cs typeface="Roboto"/>
              </a:rPr>
              <a:t> </a:t>
            </a:r>
            <a:r>
              <a:rPr sz="1800" dirty="0">
                <a:latin typeface="Roboto"/>
                <a:cs typeface="Roboto"/>
              </a:rPr>
              <a:t>capable</a:t>
            </a:r>
            <a:r>
              <a:rPr sz="1800" spc="-50" dirty="0">
                <a:latin typeface="Roboto"/>
                <a:cs typeface="Roboto"/>
              </a:rPr>
              <a:t> </a:t>
            </a:r>
            <a:r>
              <a:rPr sz="1800" dirty="0">
                <a:latin typeface="Roboto"/>
                <a:cs typeface="Roboto"/>
              </a:rPr>
              <a:t>of</a:t>
            </a:r>
            <a:r>
              <a:rPr sz="1800" spc="-45" dirty="0">
                <a:latin typeface="Roboto"/>
                <a:cs typeface="Roboto"/>
              </a:rPr>
              <a:t> </a:t>
            </a:r>
            <a:r>
              <a:rPr sz="1800" spc="-25" dirty="0">
                <a:latin typeface="Roboto"/>
                <a:cs typeface="Roboto"/>
              </a:rPr>
              <a:t>handling</a:t>
            </a:r>
            <a:r>
              <a:rPr sz="1800" spc="-50" dirty="0">
                <a:latin typeface="Roboto"/>
                <a:cs typeface="Roboto"/>
              </a:rPr>
              <a:t> </a:t>
            </a:r>
            <a:r>
              <a:rPr sz="1800" dirty="0">
                <a:latin typeface="Roboto"/>
                <a:cs typeface="Roboto"/>
              </a:rPr>
              <a:t>such</a:t>
            </a:r>
            <a:r>
              <a:rPr sz="1800" spc="-50" dirty="0">
                <a:latin typeface="Roboto"/>
                <a:cs typeface="Roboto"/>
              </a:rPr>
              <a:t> </a:t>
            </a:r>
            <a:r>
              <a:rPr sz="1800" spc="-65" dirty="0">
                <a:latin typeface="Roboto"/>
                <a:cs typeface="Roboto"/>
              </a:rPr>
              <a:t>“long-</a:t>
            </a:r>
            <a:r>
              <a:rPr sz="1800" spc="-20" dirty="0">
                <a:latin typeface="Roboto"/>
                <a:cs typeface="Roboto"/>
              </a:rPr>
              <a:t>term </a:t>
            </a:r>
            <a:r>
              <a:rPr sz="1800" spc="-10" dirty="0">
                <a:latin typeface="Roboto"/>
                <a:cs typeface="Roboto"/>
              </a:rPr>
              <a:t>dependencies.”</a:t>
            </a:r>
            <a:endParaRPr sz="1800">
              <a:latin typeface="Roboto"/>
              <a:cs typeface="Roboto"/>
            </a:endParaRPr>
          </a:p>
          <a:p>
            <a:pPr>
              <a:lnSpc>
                <a:spcPct val="100000"/>
              </a:lnSpc>
              <a:spcBef>
                <a:spcPts val="625"/>
              </a:spcBef>
              <a:buFont typeface="Roboto"/>
              <a:buChar char="•"/>
            </a:pPr>
            <a:endParaRPr sz="1800">
              <a:latin typeface="Roboto"/>
              <a:cs typeface="Roboto"/>
            </a:endParaRPr>
          </a:p>
          <a:p>
            <a:pPr marL="318135" indent="-305435">
              <a:lnSpc>
                <a:spcPct val="100000"/>
              </a:lnSpc>
              <a:spcBef>
                <a:spcPts val="5"/>
              </a:spcBef>
              <a:buChar char="•"/>
              <a:tabLst>
                <a:tab pos="318135" algn="l"/>
              </a:tabLst>
            </a:pPr>
            <a:r>
              <a:rPr sz="1800" spc="-20" dirty="0">
                <a:latin typeface="Roboto"/>
                <a:cs typeface="Roboto"/>
              </a:rPr>
              <a:t>Sadly,</a:t>
            </a:r>
            <a:r>
              <a:rPr sz="1800" spc="-55" dirty="0">
                <a:latin typeface="Roboto"/>
                <a:cs typeface="Roboto"/>
              </a:rPr>
              <a:t> </a:t>
            </a:r>
            <a:r>
              <a:rPr sz="1800" dirty="0">
                <a:latin typeface="Roboto"/>
                <a:cs typeface="Roboto"/>
              </a:rPr>
              <a:t>in</a:t>
            </a:r>
            <a:r>
              <a:rPr sz="1800" spc="-50" dirty="0">
                <a:latin typeface="Roboto"/>
                <a:cs typeface="Roboto"/>
              </a:rPr>
              <a:t> </a:t>
            </a:r>
            <a:r>
              <a:rPr sz="1800" spc="-10" dirty="0">
                <a:latin typeface="Roboto"/>
                <a:cs typeface="Roboto"/>
              </a:rPr>
              <a:t>practice,</a:t>
            </a:r>
            <a:r>
              <a:rPr sz="1800" spc="-50" dirty="0">
                <a:latin typeface="Roboto"/>
                <a:cs typeface="Roboto"/>
              </a:rPr>
              <a:t> </a:t>
            </a:r>
            <a:r>
              <a:rPr sz="1800" dirty="0">
                <a:latin typeface="Roboto"/>
                <a:cs typeface="Roboto"/>
              </a:rPr>
              <a:t>RNNs</a:t>
            </a:r>
            <a:r>
              <a:rPr sz="1800" spc="-50" dirty="0">
                <a:latin typeface="Roboto"/>
                <a:cs typeface="Roboto"/>
              </a:rPr>
              <a:t> </a:t>
            </a:r>
            <a:r>
              <a:rPr sz="1800" spc="-25" dirty="0">
                <a:latin typeface="Roboto"/>
                <a:cs typeface="Roboto"/>
              </a:rPr>
              <a:t>don’t</a:t>
            </a:r>
            <a:r>
              <a:rPr sz="1800" spc="-50" dirty="0">
                <a:latin typeface="Roboto"/>
                <a:cs typeface="Roboto"/>
              </a:rPr>
              <a:t> </a:t>
            </a:r>
            <a:r>
              <a:rPr sz="1800" dirty="0">
                <a:latin typeface="Roboto"/>
                <a:cs typeface="Roboto"/>
              </a:rPr>
              <a:t>seem</a:t>
            </a:r>
            <a:r>
              <a:rPr sz="1800" spc="-50"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be</a:t>
            </a:r>
            <a:r>
              <a:rPr sz="1800" spc="-50" dirty="0">
                <a:latin typeface="Roboto"/>
                <a:cs typeface="Roboto"/>
              </a:rPr>
              <a:t> </a:t>
            </a:r>
            <a:r>
              <a:rPr sz="1800" dirty="0">
                <a:latin typeface="Roboto"/>
                <a:cs typeface="Roboto"/>
              </a:rPr>
              <a:t>able</a:t>
            </a:r>
            <a:r>
              <a:rPr sz="1800" spc="-50" dirty="0">
                <a:latin typeface="Roboto"/>
                <a:cs typeface="Roboto"/>
              </a:rPr>
              <a:t> </a:t>
            </a:r>
            <a:r>
              <a:rPr sz="1800" dirty="0">
                <a:latin typeface="Roboto"/>
                <a:cs typeface="Roboto"/>
              </a:rPr>
              <a:t>to</a:t>
            </a:r>
            <a:r>
              <a:rPr sz="1800" spc="-50" dirty="0">
                <a:latin typeface="Roboto"/>
                <a:cs typeface="Roboto"/>
              </a:rPr>
              <a:t> </a:t>
            </a:r>
            <a:r>
              <a:rPr sz="1800" dirty="0">
                <a:latin typeface="Roboto"/>
                <a:cs typeface="Roboto"/>
              </a:rPr>
              <a:t>learn</a:t>
            </a:r>
            <a:r>
              <a:rPr sz="1800" spc="-50" dirty="0">
                <a:latin typeface="Roboto"/>
                <a:cs typeface="Roboto"/>
              </a:rPr>
              <a:t> </a:t>
            </a:r>
            <a:r>
              <a:rPr sz="1800" spc="-10" dirty="0">
                <a:latin typeface="Roboto"/>
                <a:cs typeface="Roboto"/>
              </a:rPr>
              <a:t>them.</a:t>
            </a:r>
            <a:endParaRPr sz="1800">
              <a:latin typeface="Roboto"/>
              <a:cs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942975">
              <a:lnSpc>
                <a:spcPct val="100000"/>
              </a:lnSpc>
              <a:spcBef>
                <a:spcPts val="100"/>
              </a:spcBef>
            </a:pPr>
            <a:r>
              <a:rPr sz="3000" spc="-20" dirty="0">
                <a:latin typeface="Lucida Sans Unicode"/>
                <a:cs typeface="Lucida Sans Unicode"/>
              </a:rPr>
              <a:t>Problem</a:t>
            </a:r>
            <a:r>
              <a:rPr sz="3000" spc="-165" dirty="0">
                <a:latin typeface="Lucida Sans Unicode"/>
                <a:cs typeface="Lucida Sans Unicode"/>
              </a:rPr>
              <a:t> </a:t>
            </a:r>
            <a:r>
              <a:rPr sz="3000" spc="-65" dirty="0">
                <a:latin typeface="Lucida Sans Unicode"/>
                <a:cs typeface="Lucida Sans Unicode"/>
              </a:rPr>
              <a:t>of</a:t>
            </a:r>
            <a:r>
              <a:rPr sz="3000" spc="-165" dirty="0">
                <a:latin typeface="Lucida Sans Unicode"/>
                <a:cs typeface="Lucida Sans Unicode"/>
              </a:rPr>
              <a:t> </a:t>
            </a:r>
            <a:r>
              <a:rPr sz="3000" spc="-100" dirty="0">
                <a:latin typeface="Lucida Sans Unicode"/>
                <a:cs typeface="Lucida Sans Unicode"/>
              </a:rPr>
              <a:t>Long</a:t>
            </a:r>
            <a:r>
              <a:rPr sz="3000" spc="-165" dirty="0">
                <a:latin typeface="Lucida Sans Unicode"/>
                <a:cs typeface="Lucida Sans Unicode"/>
              </a:rPr>
              <a:t> </a:t>
            </a:r>
            <a:r>
              <a:rPr sz="3000" spc="-85" dirty="0">
                <a:latin typeface="Lucida Sans Unicode"/>
                <a:cs typeface="Lucida Sans Unicode"/>
              </a:rPr>
              <a:t>Term</a:t>
            </a:r>
            <a:r>
              <a:rPr sz="3000" spc="-160" dirty="0">
                <a:latin typeface="Lucida Sans Unicode"/>
                <a:cs typeface="Lucida Sans Unicode"/>
              </a:rPr>
              <a:t> </a:t>
            </a:r>
            <a:r>
              <a:rPr sz="3000" spc="-25" dirty="0">
                <a:latin typeface="Lucida Sans Unicode"/>
                <a:cs typeface="Lucida Sans Unicode"/>
              </a:rPr>
              <a:t>Dependencies</a:t>
            </a:r>
            <a:endParaRPr sz="3000">
              <a:latin typeface="Lucida Sans Unicode"/>
              <a:cs typeface="Lucida Sans Unicode"/>
            </a:endParaRPr>
          </a:p>
        </p:txBody>
      </p:sp>
      <p:pic>
        <p:nvPicPr>
          <p:cNvPr id="8" name="Picture 7">
            <a:extLst>
              <a:ext uri="{FF2B5EF4-FFF2-40B4-BE49-F238E27FC236}">
                <a16:creationId xmlns:a16="http://schemas.microsoft.com/office/drawing/2014/main" id="{06CEB398-D213-41E1-8B9F-D96D9BBFEB74}"/>
              </a:ext>
            </a:extLst>
          </p:cNvPr>
          <p:cNvPicPr>
            <a:picLocks noChangeAspect="1"/>
          </p:cNvPicPr>
          <p:nvPr/>
        </p:nvPicPr>
        <p:blipFill>
          <a:blip r:embed="rId2"/>
          <a:stretch>
            <a:fillRect/>
          </a:stretch>
        </p:blipFill>
        <p:spPr>
          <a:xfrm>
            <a:off x="933450" y="1071562"/>
            <a:ext cx="7277100" cy="3000375"/>
          </a:xfrm>
          <a:prstGeom prst="rect">
            <a:avLst/>
          </a:prstGeom>
        </p:spPr>
      </p:pic>
    </p:spTree>
    <p:extLst>
      <p:ext uri="{BB962C8B-B14F-4D97-AF65-F5344CB8AC3E}">
        <p14:creationId xmlns:p14="http://schemas.microsoft.com/office/powerpoint/2010/main" val="3642452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p:nvPr/>
        </p:nvSpPr>
        <p:spPr>
          <a:xfrm>
            <a:off x="283337" y="1280159"/>
            <a:ext cx="8308975" cy="1286510"/>
          </a:xfrm>
          <a:prstGeom prst="rect">
            <a:avLst/>
          </a:prstGeom>
        </p:spPr>
        <p:txBody>
          <a:bodyPr vert="horz" wrap="square" lIns="0" tIns="22860" rIns="0" bIns="0" rtlCol="0">
            <a:spAutoFit/>
          </a:bodyPr>
          <a:lstStyle/>
          <a:p>
            <a:pPr marL="298450" marR="5080" indent="-259079">
              <a:lnSpc>
                <a:spcPts val="1650"/>
              </a:lnSpc>
              <a:spcBef>
                <a:spcPts val="180"/>
              </a:spcBef>
              <a:buChar char="•"/>
              <a:tabLst>
                <a:tab pos="298450" algn="l"/>
              </a:tabLst>
            </a:pPr>
            <a:r>
              <a:rPr sz="1400" dirty="0">
                <a:latin typeface="Arial MT"/>
                <a:cs typeface="Arial MT"/>
              </a:rPr>
              <a:t>In</a:t>
            </a:r>
            <a:r>
              <a:rPr sz="1400" spc="-25"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same</a:t>
            </a:r>
            <a:r>
              <a:rPr sz="1400" spc="-15" dirty="0">
                <a:latin typeface="Arial MT"/>
                <a:cs typeface="Arial MT"/>
              </a:rPr>
              <a:t> </a:t>
            </a:r>
            <a:r>
              <a:rPr sz="1400" dirty="0">
                <a:latin typeface="Arial MT"/>
                <a:cs typeface="Arial MT"/>
              </a:rPr>
              <a:t>way</a:t>
            </a:r>
            <a:r>
              <a:rPr sz="1400" spc="-15" dirty="0">
                <a:latin typeface="Arial MT"/>
                <a:cs typeface="Arial MT"/>
              </a:rPr>
              <a:t> </a:t>
            </a:r>
            <a:r>
              <a:rPr sz="1400" dirty="0">
                <a:latin typeface="Arial MT"/>
                <a:cs typeface="Arial MT"/>
              </a:rPr>
              <a:t>a</a:t>
            </a:r>
            <a:r>
              <a:rPr sz="1400" spc="-15" dirty="0">
                <a:latin typeface="Arial MT"/>
                <a:cs typeface="Arial MT"/>
              </a:rPr>
              <a:t> </a:t>
            </a:r>
            <a:r>
              <a:rPr sz="1400" dirty="0">
                <a:latin typeface="Arial MT"/>
                <a:cs typeface="Arial MT"/>
              </a:rPr>
              <a:t>product</a:t>
            </a:r>
            <a:r>
              <a:rPr sz="1400" spc="-15" dirty="0">
                <a:latin typeface="Arial MT"/>
                <a:cs typeface="Arial MT"/>
              </a:rPr>
              <a:t> </a:t>
            </a:r>
            <a:r>
              <a:rPr sz="1400" dirty="0">
                <a:latin typeface="Arial MT"/>
                <a:cs typeface="Arial MT"/>
              </a:rPr>
              <a:t>of</a:t>
            </a:r>
            <a:r>
              <a:rPr sz="1400" spc="-15" dirty="0">
                <a:latin typeface="Arial MT"/>
                <a:cs typeface="Arial MT"/>
              </a:rPr>
              <a:t> </a:t>
            </a:r>
            <a:r>
              <a:rPr sz="1400" dirty="0">
                <a:latin typeface="Arial MT"/>
                <a:cs typeface="Arial MT"/>
              </a:rPr>
              <a:t>k</a:t>
            </a:r>
            <a:r>
              <a:rPr sz="1400" spc="-15" dirty="0">
                <a:latin typeface="Arial MT"/>
                <a:cs typeface="Arial MT"/>
              </a:rPr>
              <a:t> </a:t>
            </a:r>
            <a:r>
              <a:rPr sz="1400" dirty="0">
                <a:latin typeface="Arial MT"/>
                <a:cs typeface="Arial MT"/>
              </a:rPr>
              <a:t>real</a:t>
            </a:r>
            <a:r>
              <a:rPr sz="1400" spc="-15" dirty="0">
                <a:latin typeface="Arial MT"/>
                <a:cs typeface="Arial MT"/>
              </a:rPr>
              <a:t> </a:t>
            </a:r>
            <a:r>
              <a:rPr sz="1400" dirty="0">
                <a:latin typeface="Arial MT"/>
                <a:cs typeface="Arial MT"/>
              </a:rPr>
              <a:t>numbers</a:t>
            </a:r>
            <a:r>
              <a:rPr sz="1400" spc="-15" dirty="0">
                <a:latin typeface="Arial MT"/>
                <a:cs typeface="Arial MT"/>
              </a:rPr>
              <a:t> </a:t>
            </a:r>
            <a:r>
              <a:rPr sz="1400" dirty="0">
                <a:latin typeface="Arial MT"/>
                <a:cs typeface="Arial MT"/>
              </a:rPr>
              <a:t>can</a:t>
            </a:r>
            <a:r>
              <a:rPr sz="1400" spc="-10" dirty="0">
                <a:latin typeface="Arial MT"/>
                <a:cs typeface="Arial MT"/>
              </a:rPr>
              <a:t> </a:t>
            </a:r>
            <a:r>
              <a:rPr sz="1400" dirty="0">
                <a:latin typeface="Arial MT"/>
                <a:cs typeface="Arial MT"/>
              </a:rPr>
              <a:t>shrink</a:t>
            </a:r>
            <a:r>
              <a:rPr sz="1400" spc="-15" dirty="0">
                <a:latin typeface="Arial MT"/>
                <a:cs typeface="Arial MT"/>
              </a:rPr>
              <a:t> </a:t>
            </a:r>
            <a:r>
              <a:rPr sz="1400" dirty="0">
                <a:latin typeface="Arial MT"/>
                <a:cs typeface="Arial MT"/>
              </a:rPr>
              <a:t>to</a:t>
            </a:r>
            <a:r>
              <a:rPr sz="1400" spc="-15" dirty="0">
                <a:latin typeface="Arial MT"/>
                <a:cs typeface="Arial MT"/>
              </a:rPr>
              <a:t> </a:t>
            </a:r>
            <a:r>
              <a:rPr sz="1400" dirty="0">
                <a:latin typeface="Arial MT"/>
                <a:cs typeface="Arial MT"/>
              </a:rPr>
              <a:t>zero</a:t>
            </a:r>
            <a:r>
              <a:rPr sz="1400" spc="-15" dirty="0">
                <a:latin typeface="Arial MT"/>
                <a:cs typeface="Arial MT"/>
              </a:rPr>
              <a:t> </a:t>
            </a:r>
            <a:r>
              <a:rPr sz="1400" dirty="0">
                <a:latin typeface="Arial MT"/>
                <a:cs typeface="Arial MT"/>
              </a:rPr>
              <a:t>or</a:t>
            </a:r>
            <a:r>
              <a:rPr sz="1400" spc="-15" dirty="0">
                <a:latin typeface="Arial MT"/>
                <a:cs typeface="Arial MT"/>
              </a:rPr>
              <a:t> </a:t>
            </a:r>
            <a:r>
              <a:rPr sz="1400" dirty="0">
                <a:latin typeface="Arial MT"/>
                <a:cs typeface="Arial MT"/>
              </a:rPr>
              <a:t>explode</a:t>
            </a:r>
            <a:r>
              <a:rPr sz="1400" spc="-15" dirty="0">
                <a:latin typeface="Arial MT"/>
                <a:cs typeface="Arial MT"/>
              </a:rPr>
              <a:t> </a:t>
            </a:r>
            <a:r>
              <a:rPr sz="1400" dirty="0">
                <a:latin typeface="Arial MT"/>
                <a:cs typeface="Arial MT"/>
              </a:rPr>
              <a:t>to</a:t>
            </a:r>
            <a:r>
              <a:rPr sz="1400" spc="-15" dirty="0">
                <a:latin typeface="Arial MT"/>
                <a:cs typeface="Arial MT"/>
              </a:rPr>
              <a:t> </a:t>
            </a:r>
            <a:r>
              <a:rPr sz="1400" dirty="0">
                <a:latin typeface="Arial MT"/>
                <a:cs typeface="Arial MT"/>
              </a:rPr>
              <a:t>infinity,</a:t>
            </a:r>
            <a:r>
              <a:rPr sz="1400" spc="-15" dirty="0">
                <a:latin typeface="Arial MT"/>
                <a:cs typeface="Arial MT"/>
              </a:rPr>
              <a:t> </a:t>
            </a:r>
            <a:r>
              <a:rPr sz="1400" dirty="0">
                <a:latin typeface="Arial MT"/>
                <a:cs typeface="Arial MT"/>
              </a:rPr>
              <a:t>so</a:t>
            </a:r>
            <a:r>
              <a:rPr sz="1400" spc="-15" dirty="0">
                <a:latin typeface="Arial MT"/>
                <a:cs typeface="Arial MT"/>
              </a:rPr>
              <a:t> </a:t>
            </a:r>
            <a:r>
              <a:rPr sz="1400" dirty="0">
                <a:latin typeface="Arial MT"/>
                <a:cs typeface="Arial MT"/>
              </a:rPr>
              <a:t>can</a:t>
            </a:r>
            <a:r>
              <a:rPr sz="1400" spc="-15" dirty="0">
                <a:latin typeface="Arial MT"/>
                <a:cs typeface="Arial MT"/>
              </a:rPr>
              <a:t> </a:t>
            </a:r>
            <a:r>
              <a:rPr sz="1400" dirty="0">
                <a:latin typeface="Arial MT"/>
                <a:cs typeface="Arial MT"/>
              </a:rPr>
              <a:t>a</a:t>
            </a:r>
            <a:r>
              <a:rPr sz="1400" spc="-10" dirty="0">
                <a:latin typeface="Arial MT"/>
                <a:cs typeface="Arial MT"/>
              </a:rPr>
              <a:t> product </a:t>
            </a:r>
            <a:r>
              <a:rPr sz="1400" dirty="0">
                <a:latin typeface="Arial MT"/>
                <a:cs typeface="Arial MT"/>
              </a:rPr>
              <a:t>of</a:t>
            </a:r>
            <a:r>
              <a:rPr sz="1400" spc="-10" dirty="0">
                <a:latin typeface="Arial MT"/>
                <a:cs typeface="Arial MT"/>
              </a:rPr>
              <a:t> matrices</a:t>
            </a:r>
            <a:endParaRPr sz="1400">
              <a:latin typeface="Arial MT"/>
              <a:cs typeface="Arial MT"/>
            </a:endParaRPr>
          </a:p>
          <a:p>
            <a:pPr marL="12700">
              <a:lnSpc>
                <a:spcPct val="100000"/>
              </a:lnSpc>
              <a:spcBef>
                <a:spcPts val="1570"/>
              </a:spcBef>
            </a:pPr>
            <a:r>
              <a:rPr sz="1400" dirty="0">
                <a:latin typeface="Arial MT"/>
                <a:cs typeface="Arial MT"/>
              </a:rPr>
              <a:t>For</a:t>
            </a:r>
            <a:r>
              <a:rPr sz="1400" spc="-20" dirty="0">
                <a:latin typeface="Arial MT"/>
                <a:cs typeface="Arial MT"/>
              </a:rPr>
              <a:t> </a:t>
            </a:r>
            <a:r>
              <a:rPr sz="1400" dirty="0">
                <a:latin typeface="Arial MT"/>
                <a:cs typeface="Arial MT"/>
              </a:rPr>
              <a:t>large</a:t>
            </a:r>
            <a:r>
              <a:rPr sz="1400" spc="-15" dirty="0">
                <a:latin typeface="Arial MT"/>
                <a:cs typeface="Arial MT"/>
              </a:rPr>
              <a:t> </a:t>
            </a:r>
            <a:r>
              <a:rPr sz="1400" dirty="0">
                <a:latin typeface="Arial MT"/>
                <a:cs typeface="Arial MT"/>
              </a:rPr>
              <a:t>values</a:t>
            </a:r>
            <a:r>
              <a:rPr sz="1400" spc="-15" dirty="0">
                <a:latin typeface="Arial MT"/>
                <a:cs typeface="Arial MT"/>
              </a:rPr>
              <a:t> </a:t>
            </a:r>
            <a:r>
              <a:rPr sz="1400" dirty="0">
                <a:latin typeface="Arial MT"/>
                <a:cs typeface="Arial MT"/>
              </a:rPr>
              <a:t>of</a:t>
            </a:r>
            <a:r>
              <a:rPr sz="1400" spc="-20" dirty="0">
                <a:latin typeface="Arial MT"/>
                <a:cs typeface="Arial MT"/>
              </a:rPr>
              <a:t> </a:t>
            </a:r>
            <a:r>
              <a:rPr sz="1400" dirty="0">
                <a:latin typeface="Arial MT"/>
                <a:cs typeface="Arial MT"/>
              </a:rPr>
              <a:t>W,</a:t>
            </a:r>
            <a:r>
              <a:rPr sz="1400" spc="-15"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gradients</a:t>
            </a:r>
            <a:r>
              <a:rPr sz="1400" spc="-15" dirty="0">
                <a:latin typeface="Arial MT"/>
                <a:cs typeface="Arial MT"/>
              </a:rPr>
              <a:t> </a:t>
            </a:r>
            <a:r>
              <a:rPr sz="1400" dirty="0">
                <a:latin typeface="Arial MT"/>
                <a:cs typeface="Arial MT"/>
              </a:rPr>
              <a:t>will</a:t>
            </a:r>
            <a:r>
              <a:rPr sz="1400" spc="-20" dirty="0">
                <a:latin typeface="Arial MT"/>
                <a:cs typeface="Arial MT"/>
              </a:rPr>
              <a:t> </a:t>
            </a:r>
            <a:r>
              <a:rPr sz="1400" dirty="0">
                <a:latin typeface="Arial MT"/>
                <a:cs typeface="Arial MT"/>
              </a:rPr>
              <a:t>grow</a:t>
            </a:r>
            <a:r>
              <a:rPr sz="1400" spc="-15" dirty="0">
                <a:latin typeface="Arial MT"/>
                <a:cs typeface="Arial MT"/>
              </a:rPr>
              <a:t> </a:t>
            </a:r>
            <a:r>
              <a:rPr sz="1400" dirty="0">
                <a:latin typeface="Arial MT"/>
                <a:cs typeface="Arial MT"/>
              </a:rPr>
              <a:t>exponentially</a:t>
            </a:r>
            <a:r>
              <a:rPr sz="1400" spc="-15" dirty="0">
                <a:latin typeface="Arial MT"/>
                <a:cs typeface="Arial MT"/>
              </a:rPr>
              <a:t> </a:t>
            </a:r>
            <a:r>
              <a:rPr sz="1400" dirty="0">
                <a:latin typeface="Arial MT"/>
                <a:cs typeface="Arial MT"/>
              </a:rPr>
              <a:t>with</a:t>
            </a:r>
            <a:r>
              <a:rPr sz="1400" spc="-20" dirty="0">
                <a:latin typeface="Arial MT"/>
                <a:cs typeface="Arial MT"/>
              </a:rPr>
              <a:t> </a:t>
            </a:r>
            <a:r>
              <a:rPr sz="1400" dirty="0">
                <a:latin typeface="Arial MT"/>
                <a:cs typeface="Arial MT"/>
              </a:rPr>
              <a:t>time</a:t>
            </a:r>
            <a:r>
              <a:rPr sz="1400" spc="-15" dirty="0">
                <a:latin typeface="Arial MT"/>
                <a:cs typeface="Arial MT"/>
              </a:rPr>
              <a:t> </a:t>
            </a:r>
            <a:r>
              <a:rPr sz="1400" spc="-10" dirty="0">
                <a:latin typeface="Arial MT"/>
                <a:cs typeface="Arial MT"/>
              </a:rPr>
              <a:t>(exploding).</a:t>
            </a:r>
            <a:endParaRPr sz="1400">
              <a:latin typeface="Arial MT"/>
              <a:cs typeface="Arial MT"/>
            </a:endParaRPr>
          </a:p>
          <a:p>
            <a:pPr>
              <a:lnSpc>
                <a:spcPct val="100000"/>
              </a:lnSpc>
              <a:spcBef>
                <a:spcPts val="10"/>
              </a:spcBef>
            </a:pPr>
            <a:endParaRPr sz="1400">
              <a:latin typeface="Arial MT"/>
              <a:cs typeface="Arial MT"/>
            </a:endParaRPr>
          </a:p>
          <a:p>
            <a:pPr marL="12700">
              <a:lnSpc>
                <a:spcPct val="100000"/>
              </a:lnSpc>
            </a:pPr>
            <a:r>
              <a:rPr sz="1400" dirty="0">
                <a:latin typeface="Arial MT"/>
                <a:cs typeface="Arial MT"/>
              </a:rPr>
              <a:t>For</a:t>
            </a:r>
            <a:r>
              <a:rPr sz="1400" spc="-15" dirty="0">
                <a:latin typeface="Arial MT"/>
                <a:cs typeface="Arial MT"/>
              </a:rPr>
              <a:t> </a:t>
            </a:r>
            <a:r>
              <a:rPr sz="1400" dirty="0">
                <a:latin typeface="Arial MT"/>
                <a:cs typeface="Arial MT"/>
              </a:rPr>
              <a:t>very</a:t>
            </a:r>
            <a:r>
              <a:rPr sz="1400" spc="-15" dirty="0">
                <a:latin typeface="Arial MT"/>
                <a:cs typeface="Arial MT"/>
              </a:rPr>
              <a:t> </a:t>
            </a:r>
            <a:r>
              <a:rPr sz="1400" dirty="0">
                <a:latin typeface="Arial MT"/>
                <a:cs typeface="Arial MT"/>
              </a:rPr>
              <a:t>small</a:t>
            </a:r>
            <a:r>
              <a:rPr sz="1400" spc="-15" dirty="0">
                <a:latin typeface="Arial MT"/>
                <a:cs typeface="Arial MT"/>
              </a:rPr>
              <a:t> </a:t>
            </a:r>
            <a:r>
              <a:rPr sz="1400" dirty="0">
                <a:latin typeface="Arial MT"/>
                <a:cs typeface="Arial MT"/>
              </a:rPr>
              <a:t>values</a:t>
            </a:r>
            <a:r>
              <a:rPr sz="1400" spc="-15" dirty="0">
                <a:latin typeface="Arial MT"/>
                <a:cs typeface="Arial MT"/>
              </a:rPr>
              <a:t> </a:t>
            </a:r>
            <a:r>
              <a:rPr sz="1400" dirty="0">
                <a:latin typeface="Arial MT"/>
                <a:cs typeface="Arial MT"/>
              </a:rPr>
              <a:t>of</a:t>
            </a:r>
            <a:r>
              <a:rPr sz="1400" spc="-15" dirty="0">
                <a:latin typeface="Arial MT"/>
                <a:cs typeface="Arial MT"/>
              </a:rPr>
              <a:t> </a:t>
            </a:r>
            <a:r>
              <a:rPr sz="1400" dirty="0">
                <a:latin typeface="Arial MT"/>
                <a:cs typeface="Arial MT"/>
              </a:rPr>
              <a:t>W,</a:t>
            </a:r>
            <a:r>
              <a:rPr sz="1400" spc="-15" dirty="0">
                <a:latin typeface="Arial MT"/>
                <a:cs typeface="Arial MT"/>
              </a:rPr>
              <a:t> </a:t>
            </a:r>
            <a:r>
              <a:rPr sz="1400" dirty="0">
                <a:latin typeface="Arial MT"/>
                <a:cs typeface="Arial MT"/>
              </a:rPr>
              <a:t>the</a:t>
            </a:r>
            <a:r>
              <a:rPr sz="1400" spc="-15" dirty="0">
                <a:latin typeface="Arial MT"/>
                <a:cs typeface="Arial MT"/>
              </a:rPr>
              <a:t> </a:t>
            </a:r>
            <a:r>
              <a:rPr sz="1400" dirty="0">
                <a:latin typeface="Arial MT"/>
                <a:cs typeface="Arial MT"/>
              </a:rPr>
              <a:t>gradients</a:t>
            </a:r>
            <a:r>
              <a:rPr sz="1400" spc="-10" dirty="0">
                <a:latin typeface="Arial MT"/>
                <a:cs typeface="Arial MT"/>
              </a:rPr>
              <a:t> </a:t>
            </a:r>
            <a:r>
              <a:rPr sz="1400" dirty="0">
                <a:latin typeface="Arial MT"/>
                <a:cs typeface="Arial MT"/>
              </a:rPr>
              <a:t>will</a:t>
            </a:r>
            <a:r>
              <a:rPr sz="1400" spc="-15" dirty="0">
                <a:latin typeface="Arial MT"/>
                <a:cs typeface="Arial MT"/>
              </a:rPr>
              <a:t> </a:t>
            </a:r>
            <a:r>
              <a:rPr sz="1400" dirty="0">
                <a:latin typeface="Arial MT"/>
                <a:cs typeface="Arial MT"/>
              </a:rPr>
              <a:t>shrink</a:t>
            </a:r>
            <a:r>
              <a:rPr sz="1400" spc="-15" dirty="0">
                <a:latin typeface="Arial MT"/>
                <a:cs typeface="Arial MT"/>
              </a:rPr>
              <a:t> </a:t>
            </a:r>
            <a:r>
              <a:rPr sz="1400" dirty="0">
                <a:latin typeface="Arial MT"/>
                <a:cs typeface="Arial MT"/>
              </a:rPr>
              <a:t>exponentially</a:t>
            </a:r>
            <a:r>
              <a:rPr sz="1400" spc="-15" dirty="0">
                <a:latin typeface="Arial MT"/>
                <a:cs typeface="Arial MT"/>
              </a:rPr>
              <a:t> </a:t>
            </a:r>
            <a:r>
              <a:rPr sz="1400" dirty="0">
                <a:latin typeface="Arial MT"/>
                <a:cs typeface="Arial MT"/>
              </a:rPr>
              <a:t>with</a:t>
            </a:r>
            <a:r>
              <a:rPr sz="1400" spc="-15" dirty="0">
                <a:latin typeface="Arial MT"/>
                <a:cs typeface="Arial MT"/>
              </a:rPr>
              <a:t> </a:t>
            </a:r>
            <a:r>
              <a:rPr sz="1400" dirty="0">
                <a:latin typeface="Arial MT"/>
                <a:cs typeface="Arial MT"/>
              </a:rPr>
              <a:t>time</a:t>
            </a:r>
            <a:r>
              <a:rPr sz="1400" spc="-15" dirty="0">
                <a:latin typeface="Arial MT"/>
                <a:cs typeface="Arial MT"/>
              </a:rPr>
              <a:t> </a:t>
            </a:r>
            <a:r>
              <a:rPr sz="1400" spc="-10" dirty="0">
                <a:latin typeface="Arial MT"/>
                <a:cs typeface="Arial MT"/>
              </a:rPr>
              <a:t>(vanishing).</a:t>
            </a:r>
            <a:endParaRPr sz="1400">
              <a:latin typeface="Arial MT"/>
              <a:cs typeface="Arial MT"/>
            </a:endParaRPr>
          </a:p>
        </p:txBody>
      </p:sp>
      <p:sp>
        <p:nvSpPr>
          <p:cNvPr id="5" name="object 5"/>
          <p:cNvSpPr txBox="1">
            <a:spLocks noGrp="1"/>
          </p:cNvSpPr>
          <p:nvPr>
            <p:ph type="title"/>
          </p:nvPr>
        </p:nvSpPr>
        <p:spPr>
          <a:prstGeom prst="rect">
            <a:avLst/>
          </a:prstGeom>
        </p:spPr>
        <p:txBody>
          <a:bodyPr vert="horz" wrap="square" lIns="0" tIns="201933" rIns="0" bIns="0" rtlCol="0">
            <a:spAutoFit/>
          </a:bodyPr>
          <a:lstStyle/>
          <a:p>
            <a:pPr marL="1394460">
              <a:lnSpc>
                <a:spcPct val="100000"/>
              </a:lnSpc>
              <a:spcBef>
                <a:spcPts val="100"/>
              </a:spcBef>
            </a:pPr>
            <a:r>
              <a:rPr sz="3000" spc="-110" dirty="0">
                <a:latin typeface="Lucida Sans Unicode"/>
                <a:cs typeface="Lucida Sans Unicode"/>
              </a:rPr>
              <a:t>Vanishing</a:t>
            </a:r>
            <a:r>
              <a:rPr sz="3000" spc="-120" dirty="0">
                <a:latin typeface="Lucida Sans Unicode"/>
                <a:cs typeface="Lucida Sans Unicode"/>
              </a:rPr>
              <a:t> </a:t>
            </a:r>
            <a:r>
              <a:rPr sz="3000" spc="-490" dirty="0">
                <a:latin typeface="Lucida Sans Unicode"/>
                <a:cs typeface="Lucida Sans Unicode"/>
              </a:rPr>
              <a:t>/</a:t>
            </a:r>
            <a:r>
              <a:rPr sz="3000" spc="-120" dirty="0">
                <a:latin typeface="Lucida Sans Unicode"/>
                <a:cs typeface="Lucida Sans Unicode"/>
              </a:rPr>
              <a:t> </a:t>
            </a:r>
            <a:r>
              <a:rPr sz="3000" spc="-110" dirty="0">
                <a:latin typeface="Lucida Sans Unicode"/>
                <a:cs typeface="Lucida Sans Unicode"/>
              </a:rPr>
              <a:t>Exploding</a:t>
            </a:r>
            <a:r>
              <a:rPr sz="3000" spc="-120" dirty="0">
                <a:latin typeface="Lucida Sans Unicode"/>
                <a:cs typeface="Lucida Sans Unicode"/>
              </a:rPr>
              <a:t> </a:t>
            </a:r>
            <a:r>
              <a:rPr sz="3000" spc="-10" dirty="0">
                <a:latin typeface="Lucida Sans Unicode"/>
                <a:cs typeface="Lucida Sans Unicode"/>
              </a:rPr>
              <a:t>Gradients</a:t>
            </a:r>
            <a:endParaRPr sz="3000">
              <a:latin typeface="Lucida Sans Unicode"/>
              <a:cs typeface="Lucida Sans Unicod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795401" y="1384808"/>
            <a:ext cx="4493895" cy="391160"/>
          </a:xfrm>
          <a:prstGeom prst="rect">
            <a:avLst/>
          </a:prstGeom>
        </p:spPr>
        <p:txBody>
          <a:bodyPr vert="horz" wrap="square" lIns="0" tIns="12700" rIns="0" bIns="0" rtlCol="0">
            <a:spAutoFit/>
          </a:bodyPr>
          <a:lstStyle/>
          <a:p>
            <a:pPr marL="12700">
              <a:lnSpc>
                <a:spcPct val="100000"/>
              </a:lnSpc>
              <a:spcBef>
                <a:spcPts val="100"/>
              </a:spcBef>
            </a:pPr>
            <a:r>
              <a:rPr sz="2400" dirty="0"/>
              <a:t>LSTMs</a:t>
            </a:r>
            <a:r>
              <a:rPr sz="2400" spc="-45" dirty="0"/>
              <a:t> </a:t>
            </a:r>
            <a:r>
              <a:rPr sz="2400" dirty="0"/>
              <a:t>do</a:t>
            </a:r>
            <a:r>
              <a:rPr sz="2400" spc="-40" dirty="0"/>
              <a:t> </a:t>
            </a:r>
            <a:r>
              <a:rPr sz="2400" dirty="0"/>
              <a:t>not</a:t>
            </a:r>
            <a:r>
              <a:rPr sz="2400" spc="-40" dirty="0"/>
              <a:t> </a:t>
            </a:r>
            <a:r>
              <a:rPr sz="2400" dirty="0"/>
              <a:t>have</a:t>
            </a:r>
            <a:r>
              <a:rPr sz="2400" spc="-40" dirty="0"/>
              <a:t> </a:t>
            </a:r>
            <a:r>
              <a:rPr sz="2400" dirty="0"/>
              <a:t>this</a:t>
            </a:r>
            <a:r>
              <a:rPr sz="2400" spc="-40" dirty="0"/>
              <a:t> </a:t>
            </a:r>
            <a:r>
              <a:rPr sz="2400" spc="-10" dirty="0"/>
              <a:t>problem!</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3000" spc="-45" dirty="0">
                <a:latin typeface="Lucida Sans Unicode"/>
                <a:cs typeface="Lucida Sans Unicode"/>
              </a:rPr>
              <a:t>LSTM</a:t>
            </a:r>
            <a:r>
              <a:rPr sz="3000" spc="-165" dirty="0">
                <a:latin typeface="Lucida Sans Unicode"/>
                <a:cs typeface="Lucida Sans Unicode"/>
              </a:rPr>
              <a:t> </a:t>
            </a:r>
            <a:r>
              <a:rPr sz="3000" spc="-110" dirty="0">
                <a:latin typeface="Lucida Sans Unicode"/>
                <a:cs typeface="Lucida Sans Unicode"/>
              </a:rPr>
              <a:t>(Long</a:t>
            </a:r>
            <a:r>
              <a:rPr sz="3000" spc="-165" dirty="0">
                <a:latin typeface="Lucida Sans Unicode"/>
                <a:cs typeface="Lucida Sans Unicode"/>
              </a:rPr>
              <a:t> </a:t>
            </a:r>
            <a:r>
              <a:rPr sz="3000" spc="-30" dirty="0">
                <a:latin typeface="Lucida Sans Unicode"/>
                <a:cs typeface="Lucida Sans Unicode"/>
              </a:rPr>
              <a:t>Short</a:t>
            </a:r>
            <a:r>
              <a:rPr sz="3000" spc="-160" dirty="0">
                <a:latin typeface="Lucida Sans Unicode"/>
                <a:cs typeface="Lucida Sans Unicode"/>
              </a:rPr>
              <a:t> </a:t>
            </a:r>
            <a:r>
              <a:rPr sz="3000" spc="-85" dirty="0">
                <a:latin typeface="Lucida Sans Unicode"/>
                <a:cs typeface="Lucida Sans Unicode"/>
              </a:rPr>
              <a:t>Term</a:t>
            </a:r>
            <a:r>
              <a:rPr sz="3000" spc="-165" dirty="0">
                <a:latin typeface="Lucida Sans Unicode"/>
                <a:cs typeface="Lucida Sans Unicode"/>
              </a:rPr>
              <a:t> </a:t>
            </a:r>
            <a:r>
              <a:rPr sz="3000" spc="-10" dirty="0">
                <a:latin typeface="Lucida Sans Unicode"/>
                <a:cs typeface="Lucida Sans Unicode"/>
              </a:rPr>
              <a:t>Memory)</a:t>
            </a:r>
            <a:endParaRPr sz="3000">
              <a:latin typeface="Lucida Sans Unicode"/>
              <a:cs typeface="Lucida Sans Unicode"/>
            </a:endParaRPr>
          </a:p>
        </p:txBody>
      </p:sp>
      <p:sp>
        <p:nvSpPr>
          <p:cNvPr id="5" name="object 5"/>
          <p:cNvSpPr txBox="1"/>
          <p:nvPr/>
        </p:nvSpPr>
        <p:spPr>
          <a:xfrm>
            <a:off x="619675" y="1560838"/>
            <a:ext cx="8031480" cy="448309"/>
          </a:xfrm>
          <a:prstGeom prst="rect">
            <a:avLst/>
          </a:prstGeom>
        </p:spPr>
        <p:txBody>
          <a:bodyPr vert="horz" wrap="square" lIns="0" tIns="22860" rIns="0" bIns="0" rtlCol="0">
            <a:spAutoFit/>
          </a:bodyPr>
          <a:lstStyle/>
          <a:p>
            <a:pPr marL="12700" marR="5080">
              <a:lnSpc>
                <a:spcPts val="1650"/>
              </a:lnSpc>
              <a:spcBef>
                <a:spcPts val="180"/>
              </a:spcBef>
            </a:pPr>
            <a:r>
              <a:rPr sz="1400" spc="-10" dirty="0">
                <a:latin typeface="Roboto"/>
                <a:cs typeface="Roboto"/>
              </a:rPr>
              <a:t>Long</a:t>
            </a:r>
            <a:r>
              <a:rPr sz="1400" spc="-55" dirty="0">
                <a:latin typeface="Roboto"/>
                <a:cs typeface="Roboto"/>
              </a:rPr>
              <a:t> </a:t>
            </a:r>
            <a:r>
              <a:rPr sz="1400" spc="-10" dirty="0">
                <a:latin typeface="Roboto"/>
                <a:cs typeface="Roboto"/>
              </a:rPr>
              <a:t>Short</a:t>
            </a:r>
            <a:r>
              <a:rPr sz="1400" spc="-50" dirty="0">
                <a:latin typeface="Roboto"/>
                <a:cs typeface="Roboto"/>
              </a:rPr>
              <a:t> </a:t>
            </a:r>
            <a:r>
              <a:rPr sz="1400" dirty="0">
                <a:latin typeface="Roboto"/>
                <a:cs typeface="Roboto"/>
              </a:rPr>
              <a:t>Term</a:t>
            </a:r>
            <a:r>
              <a:rPr sz="1400" spc="-55" dirty="0">
                <a:latin typeface="Roboto"/>
                <a:cs typeface="Roboto"/>
              </a:rPr>
              <a:t> </a:t>
            </a:r>
            <a:r>
              <a:rPr sz="1400" dirty="0">
                <a:latin typeface="Roboto"/>
                <a:cs typeface="Roboto"/>
              </a:rPr>
              <a:t>Memory</a:t>
            </a:r>
            <a:r>
              <a:rPr sz="1400" spc="-50" dirty="0">
                <a:latin typeface="Roboto"/>
                <a:cs typeface="Roboto"/>
              </a:rPr>
              <a:t> </a:t>
            </a:r>
            <a:r>
              <a:rPr sz="1400" spc="-10" dirty="0">
                <a:latin typeface="Roboto"/>
                <a:cs typeface="Roboto"/>
              </a:rPr>
              <a:t>networks</a:t>
            </a:r>
            <a:r>
              <a:rPr sz="1400" spc="-55" dirty="0">
                <a:latin typeface="Roboto"/>
                <a:cs typeface="Roboto"/>
              </a:rPr>
              <a:t> </a:t>
            </a:r>
            <a:r>
              <a:rPr sz="1400" dirty="0">
                <a:latin typeface="Roboto"/>
                <a:cs typeface="Roboto"/>
              </a:rPr>
              <a:t>–</a:t>
            </a:r>
            <a:r>
              <a:rPr sz="1400" spc="-50" dirty="0">
                <a:latin typeface="Roboto"/>
                <a:cs typeface="Roboto"/>
              </a:rPr>
              <a:t> </a:t>
            </a:r>
            <a:r>
              <a:rPr sz="1400" spc="-25" dirty="0">
                <a:latin typeface="Roboto"/>
                <a:cs typeface="Roboto"/>
              </a:rPr>
              <a:t>usually</a:t>
            </a:r>
            <a:r>
              <a:rPr sz="1400" spc="-55" dirty="0">
                <a:latin typeface="Roboto"/>
                <a:cs typeface="Roboto"/>
              </a:rPr>
              <a:t> </a:t>
            </a:r>
            <a:r>
              <a:rPr sz="1400" spc="-10" dirty="0">
                <a:latin typeface="Roboto"/>
                <a:cs typeface="Roboto"/>
              </a:rPr>
              <a:t>just</a:t>
            </a:r>
            <a:r>
              <a:rPr sz="1400" spc="-50" dirty="0">
                <a:latin typeface="Roboto"/>
                <a:cs typeface="Roboto"/>
              </a:rPr>
              <a:t> </a:t>
            </a:r>
            <a:r>
              <a:rPr sz="1400" spc="-10" dirty="0">
                <a:latin typeface="Roboto"/>
                <a:cs typeface="Roboto"/>
              </a:rPr>
              <a:t>called</a:t>
            </a:r>
            <a:r>
              <a:rPr sz="1400" spc="-55" dirty="0">
                <a:latin typeface="Roboto"/>
                <a:cs typeface="Roboto"/>
              </a:rPr>
              <a:t> </a:t>
            </a:r>
            <a:r>
              <a:rPr sz="1400" spc="-25" dirty="0">
                <a:latin typeface="Roboto"/>
                <a:cs typeface="Roboto"/>
              </a:rPr>
              <a:t>“LSTMs”</a:t>
            </a:r>
            <a:r>
              <a:rPr sz="1400" spc="-50" dirty="0">
                <a:latin typeface="Roboto"/>
                <a:cs typeface="Roboto"/>
              </a:rPr>
              <a:t> </a:t>
            </a:r>
            <a:r>
              <a:rPr sz="1400" dirty="0">
                <a:latin typeface="Roboto"/>
                <a:cs typeface="Roboto"/>
              </a:rPr>
              <a:t>–</a:t>
            </a:r>
            <a:r>
              <a:rPr sz="1400" spc="-55" dirty="0">
                <a:latin typeface="Roboto"/>
                <a:cs typeface="Roboto"/>
              </a:rPr>
              <a:t> </a:t>
            </a:r>
            <a:r>
              <a:rPr sz="1400" dirty="0">
                <a:latin typeface="Roboto"/>
                <a:cs typeface="Roboto"/>
              </a:rPr>
              <a:t>are</a:t>
            </a:r>
            <a:r>
              <a:rPr sz="1400" spc="-50" dirty="0">
                <a:latin typeface="Roboto"/>
                <a:cs typeface="Roboto"/>
              </a:rPr>
              <a:t> </a:t>
            </a:r>
            <a:r>
              <a:rPr sz="1400" dirty="0">
                <a:latin typeface="Roboto"/>
                <a:cs typeface="Roboto"/>
              </a:rPr>
              <a:t>a</a:t>
            </a:r>
            <a:r>
              <a:rPr sz="1400" spc="-55" dirty="0">
                <a:latin typeface="Roboto"/>
                <a:cs typeface="Roboto"/>
              </a:rPr>
              <a:t> </a:t>
            </a:r>
            <a:r>
              <a:rPr sz="1400" spc="-10" dirty="0">
                <a:latin typeface="Roboto"/>
                <a:cs typeface="Roboto"/>
              </a:rPr>
              <a:t>special</a:t>
            </a:r>
            <a:r>
              <a:rPr sz="1400" spc="-50" dirty="0">
                <a:latin typeface="Roboto"/>
                <a:cs typeface="Roboto"/>
              </a:rPr>
              <a:t> </a:t>
            </a:r>
            <a:r>
              <a:rPr sz="1400" dirty="0">
                <a:latin typeface="Roboto"/>
                <a:cs typeface="Roboto"/>
              </a:rPr>
              <a:t>kind</a:t>
            </a:r>
            <a:r>
              <a:rPr sz="1400" spc="-55" dirty="0">
                <a:latin typeface="Roboto"/>
                <a:cs typeface="Roboto"/>
              </a:rPr>
              <a:t> </a:t>
            </a:r>
            <a:r>
              <a:rPr sz="1400" dirty="0">
                <a:latin typeface="Roboto"/>
                <a:cs typeface="Roboto"/>
              </a:rPr>
              <a:t>of</a:t>
            </a:r>
            <a:r>
              <a:rPr sz="1400" spc="-50" dirty="0">
                <a:latin typeface="Roboto"/>
                <a:cs typeface="Roboto"/>
              </a:rPr>
              <a:t> </a:t>
            </a:r>
            <a:r>
              <a:rPr sz="1400" dirty="0">
                <a:latin typeface="Roboto"/>
                <a:cs typeface="Roboto"/>
              </a:rPr>
              <a:t>RNN,</a:t>
            </a:r>
            <a:r>
              <a:rPr sz="1400" spc="-55" dirty="0">
                <a:latin typeface="Roboto"/>
                <a:cs typeface="Roboto"/>
              </a:rPr>
              <a:t> </a:t>
            </a:r>
            <a:r>
              <a:rPr sz="1400" spc="-10" dirty="0">
                <a:latin typeface="Roboto"/>
                <a:cs typeface="Roboto"/>
              </a:rPr>
              <a:t>capable </a:t>
            </a:r>
            <a:r>
              <a:rPr sz="1400" dirty="0">
                <a:latin typeface="Roboto"/>
                <a:cs typeface="Roboto"/>
              </a:rPr>
              <a:t>of</a:t>
            </a:r>
            <a:r>
              <a:rPr sz="1400" spc="10" dirty="0">
                <a:latin typeface="Roboto"/>
                <a:cs typeface="Roboto"/>
              </a:rPr>
              <a:t> </a:t>
            </a:r>
            <a:r>
              <a:rPr sz="1400" spc="-20" dirty="0">
                <a:latin typeface="Roboto"/>
                <a:cs typeface="Roboto"/>
              </a:rPr>
              <a:t>learning</a:t>
            </a:r>
            <a:r>
              <a:rPr sz="1400" spc="10" dirty="0">
                <a:latin typeface="Roboto"/>
                <a:cs typeface="Roboto"/>
              </a:rPr>
              <a:t> </a:t>
            </a:r>
            <a:r>
              <a:rPr sz="1400" spc="-55" dirty="0">
                <a:latin typeface="Roboto"/>
                <a:cs typeface="Roboto"/>
              </a:rPr>
              <a:t>long-</a:t>
            </a:r>
            <a:r>
              <a:rPr sz="1400" spc="-45" dirty="0">
                <a:latin typeface="Roboto"/>
                <a:cs typeface="Roboto"/>
              </a:rPr>
              <a:t>term</a:t>
            </a:r>
            <a:r>
              <a:rPr sz="1400" spc="15" dirty="0">
                <a:latin typeface="Roboto"/>
                <a:cs typeface="Roboto"/>
              </a:rPr>
              <a:t> </a:t>
            </a:r>
            <a:r>
              <a:rPr sz="1400" spc="-10" dirty="0">
                <a:latin typeface="Roboto"/>
                <a:cs typeface="Roboto"/>
              </a:rPr>
              <a:t>dependencies.</a:t>
            </a:r>
            <a:endParaRPr sz="1400">
              <a:latin typeface="Roboto"/>
              <a:cs typeface="Roboto"/>
            </a:endParaRPr>
          </a:p>
        </p:txBody>
      </p:sp>
      <p:pic>
        <p:nvPicPr>
          <p:cNvPr id="6" name="object 6"/>
          <p:cNvPicPr/>
          <p:nvPr/>
        </p:nvPicPr>
        <p:blipFill>
          <a:blip r:embed="rId2" cstate="print"/>
          <a:stretch>
            <a:fillRect/>
          </a:stretch>
        </p:blipFill>
        <p:spPr>
          <a:xfrm>
            <a:off x="152400" y="4721424"/>
            <a:ext cx="2125038" cy="26967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pic>
        <p:nvPicPr>
          <p:cNvPr id="4" name="object 4"/>
          <p:cNvPicPr/>
          <p:nvPr/>
        </p:nvPicPr>
        <p:blipFill>
          <a:blip r:embed="rId2" cstate="print"/>
          <a:stretch>
            <a:fillRect/>
          </a:stretch>
        </p:blipFill>
        <p:spPr>
          <a:xfrm>
            <a:off x="1423789" y="1151050"/>
            <a:ext cx="6412618" cy="2725362"/>
          </a:xfrm>
          <a:prstGeom prst="rect">
            <a:avLst/>
          </a:prstGeom>
        </p:spPr>
      </p:pic>
      <p:sp>
        <p:nvSpPr>
          <p:cNvPr id="5" name="object 5"/>
          <p:cNvSpPr txBox="1"/>
          <p:nvPr/>
        </p:nvSpPr>
        <p:spPr>
          <a:xfrm>
            <a:off x="850265" y="502920"/>
            <a:ext cx="6631305" cy="448309"/>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In</a:t>
            </a:r>
            <a:r>
              <a:rPr sz="1400" spc="-30" dirty="0">
                <a:latin typeface="Arial MT"/>
                <a:cs typeface="Arial MT"/>
              </a:rPr>
              <a:t> </a:t>
            </a:r>
            <a:r>
              <a:rPr sz="1400" dirty="0">
                <a:latin typeface="Arial MT"/>
                <a:cs typeface="Arial MT"/>
              </a:rPr>
              <a:t>standard</a:t>
            </a:r>
            <a:r>
              <a:rPr sz="1400" spc="-25" dirty="0">
                <a:latin typeface="Arial MT"/>
                <a:cs typeface="Arial MT"/>
              </a:rPr>
              <a:t> </a:t>
            </a:r>
            <a:r>
              <a:rPr sz="1400" dirty="0">
                <a:latin typeface="Arial MT"/>
                <a:cs typeface="Arial MT"/>
              </a:rPr>
              <a:t>RNNs,</a:t>
            </a:r>
            <a:r>
              <a:rPr sz="1400" spc="-30" dirty="0">
                <a:latin typeface="Arial MT"/>
                <a:cs typeface="Arial MT"/>
              </a:rPr>
              <a:t> </a:t>
            </a:r>
            <a:r>
              <a:rPr sz="1400" dirty="0">
                <a:latin typeface="Arial MT"/>
                <a:cs typeface="Arial MT"/>
              </a:rPr>
              <a:t>the</a:t>
            </a:r>
            <a:r>
              <a:rPr sz="1400" spc="-25" dirty="0">
                <a:latin typeface="Arial MT"/>
                <a:cs typeface="Arial MT"/>
              </a:rPr>
              <a:t> </a:t>
            </a:r>
            <a:r>
              <a:rPr sz="1400" dirty="0">
                <a:latin typeface="Arial MT"/>
                <a:cs typeface="Arial MT"/>
              </a:rPr>
              <a:t>repeating</a:t>
            </a:r>
            <a:r>
              <a:rPr sz="1400" spc="-30" dirty="0">
                <a:latin typeface="Arial MT"/>
                <a:cs typeface="Arial MT"/>
              </a:rPr>
              <a:t> </a:t>
            </a:r>
            <a:r>
              <a:rPr sz="1400" dirty="0">
                <a:latin typeface="Arial MT"/>
                <a:cs typeface="Arial MT"/>
              </a:rPr>
              <a:t>module</a:t>
            </a:r>
            <a:r>
              <a:rPr sz="1400" spc="-25" dirty="0">
                <a:latin typeface="Arial MT"/>
                <a:cs typeface="Arial MT"/>
              </a:rPr>
              <a:t> </a:t>
            </a:r>
            <a:r>
              <a:rPr sz="1400" dirty="0">
                <a:latin typeface="Arial MT"/>
                <a:cs typeface="Arial MT"/>
              </a:rPr>
              <a:t>will</a:t>
            </a:r>
            <a:r>
              <a:rPr sz="1400" spc="-30" dirty="0">
                <a:latin typeface="Arial MT"/>
                <a:cs typeface="Arial MT"/>
              </a:rPr>
              <a:t> </a:t>
            </a:r>
            <a:r>
              <a:rPr sz="1400" dirty="0">
                <a:latin typeface="Arial MT"/>
                <a:cs typeface="Arial MT"/>
              </a:rPr>
              <a:t>have</a:t>
            </a:r>
            <a:r>
              <a:rPr sz="1400" spc="-25" dirty="0">
                <a:latin typeface="Arial MT"/>
                <a:cs typeface="Arial MT"/>
              </a:rPr>
              <a:t> </a:t>
            </a:r>
            <a:r>
              <a:rPr sz="1400" dirty="0">
                <a:latin typeface="Arial MT"/>
                <a:cs typeface="Arial MT"/>
              </a:rPr>
              <a:t>a</a:t>
            </a:r>
            <a:r>
              <a:rPr sz="1400" spc="-25" dirty="0">
                <a:latin typeface="Arial MT"/>
                <a:cs typeface="Arial MT"/>
              </a:rPr>
              <a:t> </a:t>
            </a:r>
            <a:r>
              <a:rPr sz="1400" dirty="0">
                <a:latin typeface="Arial MT"/>
                <a:cs typeface="Arial MT"/>
              </a:rPr>
              <a:t>very</a:t>
            </a:r>
            <a:r>
              <a:rPr sz="1400" spc="-30" dirty="0">
                <a:latin typeface="Arial MT"/>
                <a:cs typeface="Arial MT"/>
              </a:rPr>
              <a:t> </a:t>
            </a:r>
            <a:r>
              <a:rPr sz="1400" dirty="0">
                <a:latin typeface="Arial MT"/>
                <a:cs typeface="Arial MT"/>
              </a:rPr>
              <a:t>simple</a:t>
            </a:r>
            <a:r>
              <a:rPr sz="1400" spc="-25" dirty="0">
                <a:latin typeface="Arial MT"/>
                <a:cs typeface="Arial MT"/>
              </a:rPr>
              <a:t> </a:t>
            </a:r>
            <a:r>
              <a:rPr sz="1400" dirty="0">
                <a:latin typeface="Arial MT"/>
                <a:cs typeface="Arial MT"/>
              </a:rPr>
              <a:t>structure,</a:t>
            </a:r>
            <a:r>
              <a:rPr sz="1400" spc="-30" dirty="0">
                <a:latin typeface="Arial MT"/>
                <a:cs typeface="Arial MT"/>
              </a:rPr>
              <a:t> </a:t>
            </a:r>
            <a:r>
              <a:rPr sz="1400" dirty="0">
                <a:latin typeface="Arial MT"/>
                <a:cs typeface="Arial MT"/>
              </a:rPr>
              <a:t>such</a:t>
            </a:r>
            <a:r>
              <a:rPr sz="1400" spc="-25" dirty="0">
                <a:latin typeface="Arial MT"/>
                <a:cs typeface="Arial MT"/>
              </a:rPr>
              <a:t> </a:t>
            </a:r>
            <a:r>
              <a:rPr sz="1400" dirty="0">
                <a:latin typeface="Arial MT"/>
                <a:cs typeface="Arial MT"/>
              </a:rPr>
              <a:t>as</a:t>
            </a:r>
            <a:r>
              <a:rPr sz="1400" spc="-30" dirty="0">
                <a:latin typeface="Arial MT"/>
                <a:cs typeface="Arial MT"/>
              </a:rPr>
              <a:t> </a:t>
            </a:r>
            <a:r>
              <a:rPr sz="1400" spc="-50" dirty="0">
                <a:latin typeface="Arial MT"/>
                <a:cs typeface="Arial MT"/>
              </a:rPr>
              <a:t>a </a:t>
            </a:r>
            <a:r>
              <a:rPr sz="1400" dirty="0">
                <a:latin typeface="Arial MT"/>
                <a:cs typeface="Arial MT"/>
              </a:rPr>
              <a:t>single</a:t>
            </a:r>
            <a:r>
              <a:rPr sz="1400" spc="-25" dirty="0">
                <a:latin typeface="Arial MT"/>
                <a:cs typeface="Arial MT"/>
              </a:rPr>
              <a:t> </a:t>
            </a:r>
            <a:r>
              <a:rPr sz="1400" dirty="0">
                <a:latin typeface="Arial MT"/>
                <a:cs typeface="Arial MT"/>
              </a:rPr>
              <a:t>tanh</a:t>
            </a:r>
            <a:r>
              <a:rPr sz="1400" spc="-25" dirty="0">
                <a:latin typeface="Arial MT"/>
                <a:cs typeface="Arial MT"/>
              </a:rPr>
              <a:t> </a:t>
            </a:r>
            <a:r>
              <a:rPr sz="1400" spc="-10" dirty="0">
                <a:latin typeface="Arial MT"/>
                <a:cs typeface="Arial MT"/>
              </a:rPr>
              <a:t>layer.</a:t>
            </a:r>
            <a:endParaRPr sz="1400">
              <a:latin typeface="Arial MT"/>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59949" rIns="0" bIns="0" rtlCol="0">
            <a:spAutoFit/>
          </a:bodyPr>
          <a:lstStyle/>
          <a:p>
            <a:pPr marL="3747135">
              <a:lnSpc>
                <a:spcPct val="100000"/>
              </a:lnSpc>
              <a:spcBef>
                <a:spcPts val="100"/>
              </a:spcBef>
            </a:pPr>
            <a:r>
              <a:rPr sz="3000" spc="-20" dirty="0">
                <a:latin typeface="Lucida Sans Unicode"/>
                <a:cs typeface="Lucida Sans Unicode"/>
              </a:rPr>
              <a:t>RNNs</a:t>
            </a:r>
            <a:endParaRPr sz="3000">
              <a:latin typeface="Lucida Sans Unicode"/>
              <a:cs typeface="Lucida Sans Unicode"/>
            </a:endParaRPr>
          </a:p>
        </p:txBody>
      </p:sp>
      <p:pic>
        <p:nvPicPr>
          <p:cNvPr id="5" name="object 5"/>
          <p:cNvPicPr/>
          <p:nvPr/>
        </p:nvPicPr>
        <p:blipFill>
          <a:blip r:embed="rId2" cstate="print"/>
          <a:stretch>
            <a:fillRect/>
          </a:stretch>
        </p:blipFill>
        <p:spPr>
          <a:xfrm>
            <a:off x="5697785" y="2647950"/>
            <a:ext cx="3376452" cy="1834489"/>
          </a:xfrm>
          <a:prstGeom prst="rect">
            <a:avLst/>
          </a:prstGeom>
        </p:spPr>
      </p:pic>
      <p:sp>
        <p:nvSpPr>
          <p:cNvPr id="9" name="object 6">
            <a:extLst>
              <a:ext uri="{FF2B5EF4-FFF2-40B4-BE49-F238E27FC236}">
                <a16:creationId xmlns:a16="http://schemas.microsoft.com/office/drawing/2014/main" id="{C0A970AE-17D7-4BDC-A1B4-AE0B5808CED4}"/>
              </a:ext>
            </a:extLst>
          </p:cNvPr>
          <p:cNvSpPr txBox="1"/>
          <p:nvPr/>
        </p:nvSpPr>
        <p:spPr>
          <a:xfrm>
            <a:off x="381001" y="900534"/>
            <a:ext cx="6324600" cy="3611245"/>
          </a:xfrm>
          <a:prstGeom prst="rect">
            <a:avLst/>
          </a:prstGeom>
        </p:spPr>
        <p:txBody>
          <a:bodyPr vert="horz" wrap="square" lIns="0" tIns="12700" rIns="0" bIns="0" rtlCol="0">
            <a:spAutoFit/>
          </a:bodyPr>
          <a:lstStyle/>
          <a:p>
            <a:pPr marL="271145" indent="-258445">
              <a:lnSpc>
                <a:spcPts val="1664"/>
              </a:lnSpc>
              <a:spcBef>
                <a:spcPts val="100"/>
              </a:spcBef>
              <a:buChar char="•"/>
              <a:tabLst>
                <a:tab pos="271145" algn="l"/>
              </a:tabLst>
            </a:pPr>
            <a:r>
              <a:rPr sz="1400" dirty="0">
                <a:latin typeface="Arial MT"/>
                <a:cs typeface="Arial MT"/>
              </a:rPr>
              <a:t>RNNs</a:t>
            </a:r>
            <a:r>
              <a:rPr sz="1400" spc="-20" dirty="0">
                <a:latin typeface="Arial MT"/>
                <a:cs typeface="Arial MT"/>
              </a:rPr>
              <a:t> </a:t>
            </a:r>
            <a:r>
              <a:rPr sz="1400" dirty="0">
                <a:latin typeface="Arial MT"/>
                <a:cs typeface="Arial MT"/>
              </a:rPr>
              <a:t>address</a:t>
            </a:r>
            <a:r>
              <a:rPr sz="1400" spc="-15" dirty="0">
                <a:latin typeface="Arial MT"/>
                <a:cs typeface="Arial MT"/>
              </a:rPr>
              <a:t> </a:t>
            </a:r>
            <a:r>
              <a:rPr sz="1400" dirty="0">
                <a:latin typeface="Arial MT"/>
                <a:cs typeface="Arial MT"/>
              </a:rPr>
              <a:t>this</a:t>
            </a:r>
            <a:r>
              <a:rPr sz="1400" spc="-20" dirty="0">
                <a:latin typeface="Arial MT"/>
                <a:cs typeface="Arial MT"/>
              </a:rPr>
              <a:t> </a:t>
            </a:r>
            <a:r>
              <a:rPr sz="1400" spc="-10" dirty="0">
                <a:latin typeface="Arial MT"/>
                <a:cs typeface="Arial MT"/>
              </a:rPr>
              <a:t>issue!</a:t>
            </a:r>
            <a:endParaRPr sz="1400" dirty="0">
              <a:latin typeface="Arial MT"/>
              <a:cs typeface="Arial MT"/>
            </a:endParaRPr>
          </a:p>
          <a:p>
            <a:pPr marL="271145" marR="146050" indent="-259079">
              <a:lnSpc>
                <a:spcPts val="1650"/>
              </a:lnSpc>
              <a:spcBef>
                <a:spcPts val="65"/>
              </a:spcBef>
              <a:buChar char="•"/>
              <a:tabLst>
                <a:tab pos="271145" algn="l"/>
              </a:tabLst>
            </a:pPr>
            <a:r>
              <a:rPr lang="en-US" sz="1400" dirty="0">
                <a:latin typeface="Arial MT"/>
                <a:cs typeface="Arial MT"/>
              </a:rPr>
              <a:t>Recurrent Neural Networks (RNNs) are designed to handle sequences, like sentences or time-based data, by remembering past information through a loop that passes historical context from one step to the next. </a:t>
            </a:r>
          </a:p>
          <a:p>
            <a:pPr marL="271145" marR="146050" indent="-259079">
              <a:lnSpc>
                <a:spcPts val="1650"/>
              </a:lnSpc>
              <a:spcBef>
                <a:spcPts val="65"/>
              </a:spcBef>
              <a:buChar char="•"/>
              <a:tabLst>
                <a:tab pos="271145" algn="l"/>
              </a:tabLst>
            </a:pPr>
            <a:r>
              <a:rPr lang="en-US" sz="1400" dirty="0">
                <a:latin typeface="Arial MT"/>
                <a:cs typeface="Arial MT"/>
              </a:rPr>
              <a:t>Unlike regular neural networks, which process inputs independently, an RNN has a "memory" component: at each step (time t), it takes the current input (e.g., a word in a sentence) and combines it with a hidden state (a summary of previous inputs) to produce an output. </a:t>
            </a:r>
          </a:p>
          <a:p>
            <a:pPr marL="271145" marR="146050" indent="-259079">
              <a:lnSpc>
                <a:spcPts val="1650"/>
              </a:lnSpc>
              <a:spcBef>
                <a:spcPts val="65"/>
              </a:spcBef>
              <a:buChar char="•"/>
              <a:tabLst>
                <a:tab pos="271145" algn="l"/>
              </a:tabLst>
            </a:pPr>
            <a:r>
              <a:rPr lang="en-US" sz="1400" dirty="0">
                <a:latin typeface="Arial MT"/>
                <a:cs typeface="Arial MT"/>
              </a:rPr>
              <a:t>This hidden state, updated at every step, acts like a running summary of what the network has seen so far, allowing it to understand context or patterns over time. </a:t>
            </a:r>
          </a:p>
          <a:p>
            <a:pPr marL="271145" marR="146050" indent="-259079">
              <a:lnSpc>
                <a:spcPts val="1650"/>
              </a:lnSpc>
              <a:spcBef>
                <a:spcPts val="65"/>
              </a:spcBef>
              <a:buChar char="•"/>
              <a:tabLst>
                <a:tab pos="271145" algn="l"/>
              </a:tabLst>
            </a:pPr>
            <a:r>
              <a:rPr lang="en-US" sz="1400" dirty="0">
                <a:latin typeface="Arial MT"/>
                <a:cs typeface="Arial MT"/>
              </a:rPr>
              <a:t>The loop structure ensures that information from earlier steps influences later ones, making RNNs useful for tasks like speech recognition or predicting the next word in a sentence, where prior context matters.</a:t>
            </a:r>
            <a:endParaRPr sz="1400" dirty="0">
              <a:latin typeface="Arial MT"/>
              <a:cs typeface="Arial MT"/>
            </a:endParaRPr>
          </a:p>
          <a:p>
            <a:pPr>
              <a:lnSpc>
                <a:spcPct val="100000"/>
              </a:lnSpc>
            </a:pPr>
            <a:endParaRPr sz="1400" dirty="0">
              <a:latin typeface="Arial MT"/>
              <a:cs typeface="Arial MT"/>
            </a:endParaRPr>
          </a:p>
          <a:p>
            <a:pPr>
              <a:lnSpc>
                <a:spcPct val="100000"/>
              </a:lnSpc>
              <a:spcBef>
                <a:spcPts val="605"/>
              </a:spcBef>
            </a:pPr>
            <a:endParaRPr sz="14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p:nvPr/>
        </p:nvSpPr>
        <p:spPr>
          <a:xfrm>
            <a:off x="850265" y="502920"/>
            <a:ext cx="6897370" cy="657860"/>
          </a:xfrm>
          <a:prstGeom prst="rect">
            <a:avLst/>
          </a:prstGeom>
        </p:spPr>
        <p:txBody>
          <a:bodyPr vert="horz" wrap="square" lIns="0" tIns="22860" rIns="0" bIns="0" rtlCol="0">
            <a:spAutoFit/>
          </a:bodyPr>
          <a:lstStyle/>
          <a:p>
            <a:pPr marL="12700" marR="5080">
              <a:lnSpc>
                <a:spcPts val="1650"/>
              </a:lnSpc>
              <a:spcBef>
                <a:spcPts val="180"/>
              </a:spcBef>
            </a:pPr>
            <a:r>
              <a:rPr sz="1400" dirty="0">
                <a:latin typeface="Arial MT"/>
                <a:cs typeface="Arial MT"/>
              </a:rPr>
              <a:t>LSTMs</a:t>
            </a:r>
            <a:r>
              <a:rPr sz="1400" spc="-30" dirty="0">
                <a:latin typeface="Arial MT"/>
                <a:cs typeface="Arial MT"/>
              </a:rPr>
              <a:t> </a:t>
            </a:r>
            <a:r>
              <a:rPr sz="1400" dirty="0">
                <a:latin typeface="Arial MT"/>
                <a:cs typeface="Arial MT"/>
              </a:rPr>
              <a:t>also</a:t>
            </a:r>
            <a:r>
              <a:rPr sz="1400" spc="-20" dirty="0">
                <a:latin typeface="Arial MT"/>
                <a:cs typeface="Arial MT"/>
              </a:rPr>
              <a:t> </a:t>
            </a:r>
            <a:r>
              <a:rPr sz="1400" dirty="0">
                <a:latin typeface="Arial MT"/>
                <a:cs typeface="Arial MT"/>
              </a:rPr>
              <a:t>have</a:t>
            </a:r>
            <a:r>
              <a:rPr sz="1400" spc="-20" dirty="0">
                <a:latin typeface="Arial MT"/>
                <a:cs typeface="Arial MT"/>
              </a:rPr>
              <a:t> </a:t>
            </a:r>
            <a:r>
              <a:rPr sz="1400" dirty="0">
                <a:latin typeface="Arial MT"/>
                <a:cs typeface="Arial MT"/>
              </a:rPr>
              <a:t>this</a:t>
            </a:r>
            <a:r>
              <a:rPr sz="1400" spc="-20" dirty="0">
                <a:latin typeface="Arial MT"/>
                <a:cs typeface="Arial MT"/>
              </a:rPr>
              <a:t> </a:t>
            </a:r>
            <a:r>
              <a:rPr sz="1400" dirty="0">
                <a:latin typeface="Arial MT"/>
                <a:cs typeface="Arial MT"/>
              </a:rPr>
              <a:t>chain</a:t>
            </a:r>
            <a:r>
              <a:rPr sz="1400" spc="-20" dirty="0">
                <a:latin typeface="Arial MT"/>
                <a:cs typeface="Arial MT"/>
              </a:rPr>
              <a:t> </a:t>
            </a:r>
            <a:r>
              <a:rPr sz="1400" dirty="0">
                <a:latin typeface="Arial MT"/>
                <a:cs typeface="Arial MT"/>
              </a:rPr>
              <a:t>like</a:t>
            </a:r>
            <a:r>
              <a:rPr sz="1400" spc="-20" dirty="0">
                <a:latin typeface="Arial MT"/>
                <a:cs typeface="Arial MT"/>
              </a:rPr>
              <a:t> </a:t>
            </a:r>
            <a:r>
              <a:rPr sz="1400" dirty="0">
                <a:latin typeface="Arial MT"/>
                <a:cs typeface="Arial MT"/>
              </a:rPr>
              <a:t>structure,</a:t>
            </a:r>
            <a:r>
              <a:rPr sz="1400" spc="-20" dirty="0">
                <a:latin typeface="Arial MT"/>
                <a:cs typeface="Arial MT"/>
              </a:rPr>
              <a:t> </a:t>
            </a:r>
            <a:r>
              <a:rPr sz="1400" dirty="0">
                <a:latin typeface="Arial MT"/>
                <a:cs typeface="Arial MT"/>
              </a:rPr>
              <a:t>but</a:t>
            </a:r>
            <a:r>
              <a:rPr sz="1400" spc="-20" dirty="0">
                <a:latin typeface="Arial MT"/>
                <a:cs typeface="Arial MT"/>
              </a:rPr>
              <a:t> </a:t>
            </a:r>
            <a:r>
              <a:rPr sz="1400" dirty="0">
                <a:latin typeface="Arial MT"/>
                <a:cs typeface="Arial MT"/>
              </a:rPr>
              <a:t>the</a:t>
            </a:r>
            <a:r>
              <a:rPr sz="1400" spc="-20" dirty="0">
                <a:latin typeface="Arial MT"/>
                <a:cs typeface="Arial MT"/>
              </a:rPr>
              <a:t> </a:t>
            </a:r>
            <a:r>
              <a:rPr sz="1400" dirty="0">
                <a:latin typeface="Arial MT"/>
                <a:cs typeface="Arial MT"/>
              </a:rPr>
              <a:t>repeating</a:t>
            </a:r>
            <a:r>
              <a:rPr sz="1400" spc="-20" dirty="0">
                <a:latin typeface="Arial MT"/>
                <a:cs typeface="Arial MT"/>
              </a:rPr>
              <a:t> </a:t>
            </a:r>
            <a:r>
              <a:rPr sz="1400" dirty="0">
                <a:latin typeface="Arial MT"/>
                <a:cs typeface="Arial MT"/>
              </a:rPr>
              <a:t>module</a:t>
            </a:r>
            <a:r>
              <a:rPr sz="1400" spc="-20" dirty="0">
                <a:latin typeface="Arial MT"/>
                <a:cs typeface="Arial MT"/>
              </a:rPr>
              <a:t> </a:t>
            </a:r>
            <a:r>
              <a:rPr sz="1400" dirty="0">
                <a:latin typeface="Arial MT"/>
                <a:cs typeface="Arial MT"/>
              </a:rPr>
              <a:t>has</a:t>
            </a:r>
            <a:r>
              <a:rPr sz="1400" spc="-20" dirty="0">
                <a:latin typeface="Arial MT"/>
                <a:cs typeface="Arial MT"/>
              </a:rPr>
              <a:t> </a:t>
            </a:r>
            <a:r>
              <a:rPr sz="1400" dirty="0">
                <a:latin typeface="Arial MT"/>
                <a:cs typeface="Arial MT"/>
              </a:rPr>
              <a:t>a</a:t>
            </a:r>
            <a:r>
              <a:rPr sz="1400" spc="-20" dirty="0">
                <a:latin typeface="Arial MT"/>
                <a:cs typeface="Arial MT"/>
              </a:rPr>
              <a:t> </a:t>
            </a:r>
            <a:r>
              <a:rPr sz="1400" spc="-10" dirty="0">
                <a:latin typeface="Arial MT"/>
                <a:cs typeface="Arial MT"/>
              </a:rPr>
              <a:t>different </a:t>
            </a:r>
            <a:r>
              <a:rPr sz="1400" dirty="0">
                <a:latin typeface="Arial MT"/>
                <a:cs typeface="Arial MT"/>
              </a:rPr>
              <a:t>structure.</a:t>
            </a:r>
            <a:r>
              <a:rPr sz="1400" spc="-30" dirty="0">
                <a:latin typeface="Arial MT"/>
                <a:cs typeface="Arial MT"/>
              </a:rPr>
              <a:t> </a:t>
            </a:r>
            <a:r>
              <a:rPr sz="1400" dirty="0">
                <a:latin typeface="Arial MT"/>
                <a:cs typeface="Arial MT"/>
              </a:rPr>
              <a:t>Instead</a:t>
            </a:r>
            <a:r>
              <a:rPr sz="1400" spc="-25" dirty="0">
                <a:latin typeface="Arial MT"/>
                <a:cs typeface="Arial MT"/>
              </a:rPr>
              <a:t> </a:t>
            </a:r>
            <a:r>
              <a:rPr sz="1400" dirty="0">
                <a:latin typeface="Arial MT"/>
                <a:cs typeface="Arial MT"/>
              </a:rPr>
              <a:t>of</a:t>
            </a:r>
            <a:r>
              <a:rPr sz="1400" spc="-25" dirty="0">
                <a:latin typeface="Arial MT"/>
                <a:cs typeface="Arial MT"/>
              </a:rPr>
              <a:t> </a:t>
            </a:r>
            <a:r>
              <a:rPr sz="1400" dirty="0">
                <a:latin typeface="Arial MT"/>
                <a:cs typeface="Arial MT"/>
              </a:rPr>
              <a:t>having</a:t>
            </a:r>
            <a:r>
              <a:rPr sz="1400" spc="-25" dirty="0">
                <a:latin typeface="Arial MT"/>
                <a:cs typeface="Arial MT"/>
              </a:rPr>
              <a:t> </a:t>
            </a:r>
            <a:r>
              <a:rPr sz="1400" dirty="0">
                <a:latin typeface="Arial MT"/>
                <a:cs typeface="Arial MT"/>
              </a:rPr>
              <a:t>a</a:t>
            </a:r>
            <a:r>
              <a:rPr sz="1400" spc="-25" dirty="0">
                <a:latin typeface="Arial MT"/>
                <a:cs typeface="Arial MT"/>
              </a:rPr>
              <a:t> </a:t>
            </a:r>
            <a:r>
              <a:rPr sz="1400" dirty="0">
                <a:latin typeface="Arial MT"/>
                <a:cs typeface="Arial MT"/>
              </a:rPr>
              <a:t>single</a:t>
            </a:r>
            <a:r>
              <a:rPr sz="1400" spc="-25" dirty="0">
                <a:latin typeface="Arial MT"/>
                <a:cs typeface="Arial MT"/>
              </a:rPr>
              <a:t> </a:t>
            </a:r>
            <a:r>
              <a:rPr sz="1400" dirty="0">
                <a:latin typeface="Arial MT"/>
                <a:cs typeface="Arial MT"/>
              </a:rPr>
              <a:t>neural</a:t>
            </a:r>
            <a:r>
              <a:rPr sz="1400" spc="-25" dirty="0">
                <a:latin typeface="Arial MT"/>
                <a:cs typeface="Arial MT"/>
              </a:rPr>
              <a:t> </a:t>
            </a:r>
            <a:r>
              <a:rPr sz="1400" dirty="0">
                <a:latin typeface="Arial MT"/>
                <a:cs typeface="Arial MT"/>
              </a:rPr>
              <a:t>network</a:t>
            </a:r>
            <a:r>
              <a:rPr sz="1400" spc="-25" dirty="0">
                <a:latin typeface="Arial MT"/>
                <a:cs typeface="Arial MT"/>
              </a:rPr>
              <a:t> </a:t>
            </a:r>
            <a:r>
              <a:rPr sz="1400" dirty="0">
                <a:latin typeface="Arial MT"/>
                <a:cs typeface="Arial MT"/>
              </a:rPr>
              <a:t>layer,</a:t>
            </a:r>
            <a:r>
              <a:rPr sz="1400" spc="-25" dirty="0">
                <a:latin typeface="Arial MT"/>
                <a:cs typeface="Arial MT"/>
              </a:rPr>
              <a:t> </a:t>
            </a:r>
            <a:r>
              <a:rPr sz="1400" dirty="0">
                <a:latin typeface="Arial MT"/>
                <a:cs typeface="Arial MT"/>
              </a:rPr>
              <a:t>there</a:t>
            </a:r>
            <a:r>
              <a:rPr sz="1400" spc="-25" dirty="0">
                <a:latin typeface="Arial MT"/>
                <a:cs typeface="Arial MT"/>
              </a:rPr>
              <a:t> </a:t>
            </a:r>
            <a:r>
              <a:rPr sz="1400" dirty="0">
                <a:latin typeface="Arial MT"/>
                <a:cs typeface="Arial MT"/>
              </a:rPr>
              <a:t>are</a:t>
            </a:r>
            <a:r>
              <a:rPr sz="1400" spc="-25" dirty="0">
                <a:latin typeface="Arial MT"/>
                <a:cs typeface="Arial MT"/>
              </a:rPr>
              <a:t> </a:t>
            </a:r>
            <a:r>
              <a:rPr sz="1400" dirty="0">
                <a:latin typeface="Arial MT"/>
                <a:cs typeface="Arial MT"/>
              </a:rPr>
              <a:t>four,</a:t>
            </a:r>
            <a:r>
              <a:rPr sz="1400" spc="-25" dirty="0">
                <a:latin typeface="Arial MT"/>
                <a:cs typeface="Arial MT"/>
              </a:rPr>
              <a:t> </a:t>
            </a:r>
            <a:r>
              <a:rPr sz="1400" dirty="0">
                <a:latin typeface="Arial MT"/>
                <a:cs typeface="Arial MT"/>
              </a:rPr>
              <a:t>interacting</a:t>
            </a:r>
            <a:r>
              <a:rPr sz="1400" spc="-25" dirty="0">
                <a:latin typeface="Arial MT"/>
                <a:cs typeface="Arial MT"/>
              </a:rPr>
              <a:t> </a:t>
            </a:r>
            <a:r>
              <a:rPr sz="1400" dirty="0">
                <a:latin typeface="Arial MT"/>
                <a:cs typeface="Arial MT"/>
              </a:rPr>
              <a:t>in</a:t>
            </a:r>
            <a:r>
              <a:rPr sz="1400" spc="-25" dirty="0">
                <a:latin typeface="Arial MT"/>
                <a:cs typeface="Arial MT"/>
              </a:rPr>
              <a:t> </a:t>
            </a:r>
            <a:r>
              <a:rPr sz="1400" spc="-50" dirty="0">
                <a:latin typeface="Arial MT"/>
                <a:cs typeface="Arial MT"/>
              </a:rPr>
              <a:t>a </a:t>
            </a:r>
            <a:r>
              <a:rPr sz="1400" dirty="0">
                <a:latin typeface="Arial MT"/>
                <a:cs typeface="Arial MT"/>
              </a:rPr>
              <a:t>very</a:t>
            </a:r>
            <a:r>
              <a:rPr sz="1400" spc="-20" dirty="0">
                <a:latin typeface="Arial MT"/>
                <a:cs typeface="Arial MT"/>
              </a:rPr>
              <a:t> </a:t>
            </a:r>
            <a:r>
              <a:rPr sz="1400" dirty="0">
                <a:latin typeface="Arial MT"/>
                <a:cs typeface="Arial MT"/>
              </a:rPr>
              <a:t>special</a:t>
            </a:r>
            <a:r>
              <a:rPr sz="1400" spc="-20" dirty="0">
                <a:latin typeface="Arial MT"/>
                <a:cs typeface="Arial MT"/>
              </a:rPr>
              <a:t> way.</a:t>
            </a:r>
            <a:endParaRPr sz="1400">
              <a:latin typeface="Arial MT"/>
              <a:cs typeface="Arial MT"/>
            </a:endParaRPr>
          </a:p>
        </p:txBody>
      </p:sp>
      <p:grpSp>
        <p:nvGrpSpPr>
          <p:cNvPr id="11" name="Group 10">
            <a:extLst>
              <a:ext uri="{FF2B5EF4-FFF2-40B4-BE49-F238E27FC236}">
                <a16:creationId xmlns:a16="http://schemas.microsoft.com/office/drawing/2014/main" id="{D4BD495F-5A10-4264-8307-BF12E36FBD6A}"/>
              </a:ext>
            </a:extLst>
          </p:cNvPr>
          <p:cNvGrpSpPr/>
          <p:nvPr/>
        </p:nvGrpSpPr>
        <p:grpSpPr>
          <a:xfrm>
            <a:off x="1292195" y="1335606"/>
            <a:ext cx="6114446" cy="2591318"/>
            <a:chOff x="1292195" y="1335606"/>
            <a:chExt cx="6114446" cy="2591318"/>
          </a:xfrm>
        </p:grpSpPr>
        <p:pic>
          <p:nvPicPr>
            <p:cNvPr id="5" name="object 5"/>
            <p:cNvPicPr/>
            <p:nvPr/>
          </p:nvPicPr>
          <p:blipFill>
            <a:blip r:embed="rId2" cstate="print"/>
            <a:stretch>
              <a:fillRect/>
            </a:stretch>
          </p:blipFill>
          <p:spPr>
            <a:xfrm>
              <a:off x="1292195" y="1335606"/>
              <a:ext cx="6114446" cy="259131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5DB77FC-DEB1-4B67-A283-57AD4D982206}"/>
                    </a:ext>
                  </a:extLst>
                </p:cNvPr>
                <p:cNvSpPr txBox="1"/>
                <p:nvPr/>
              </p:nvSpPr>
              <p:spPr>
                <a:xfrm>
                  <a:off x="3048000" y="1657350"/>
                  <a:ext cx="3809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i="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E5DB77FC-DEB1-4B67-A283-57AD4D982206}"/>
                    </a:ext>
                  </a:extLst>
                </p:cNvPr>
                <p:cNvSpPr txBox="1">
                  <a:spLocks noRot="1" noChangeAspect="1" noMove="1" noResize="1" noEditPoints="1" noAdjustHandles="1" noChangeArrowheads="1" noChangeShapeType="1" noTextEdit="1"/>
                </p:cNvSpPr>
                <p:nvPr/>
              </p:nvSpPr>
              <p:spPr>
                <a:xfrm>
                  <a:off x="3048000" y="1657350"/>
                  <a:ext cx="380999" cy="276999"/>
                </a:xfrm>
                <a:prstGeom prst="rect">
                  <a:avLst/>
                </a:prstGeom>
                <a:blipFill>
                  <a:blip r:embed="rId3"/>
                  <a:stretch>
                    <a:fillRect l="-20968" r="-25806"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60E5477-C0C0-4648-8E15-3106D07CAA62}"/>
                    </a:ext>
                  </a:extLst>
                </p:cNvPr>
                <p:cNvSpPr txBox="1"/>
                <p:nvPr/>
              </p:nvSpPr>
              <p:spPr>
                <a:xfrm>
                  <a:off x="5036820" y="1733550"/>
                  <a:ext cx="38099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oMath>
                    </m:oMathPara>
                  </a14:m>
                  <a:endParaRPr lang="en-US" dirty="0"/>
                </a:p>
              </p:txBody>
            </p:sp>
          </mc:Choice>
          <mc:Fallback xmlns="">
            <p:sp>
              <p:nvSpPr>
                <p:cNvPr id="10" name="TextBox 9">
                  <a:extLst>
                    <a:ext uri="{FF2B5EF4-FFF2-40B4-BE49-F238E27FC236}">
                      <a16:creationId xmlns:a16="http://schemas.microsoft.com/office/drawing/2014/main" id="{960E5477-C0C0-4648-8E15-3106D07CAA62}"/>
                    </a:ext>
                  </a:extLst>
                </p:cNvPr>
                <p:cNvSpPr txBox="1">
                  <a:spLocks noRot="1" noChangeAspect="1" noMove="1" noResize="1" noEditPoints="1" noAdjustHandles="1" noChangeArrowheads="1" noChangeShapeType="1" noTextEdit="1"/>
                </p:cNvSpPr>
                <p:nvPr/>
              </p:nvSpPr>
              <p:spPr>
                <a:xfrm>
                  <a:off x="5036820" y="1733550"/>
                  <a:ext cx="380999" cy="276999"/>
                </a:xfrm>
                <a:prstGeom prst="rect">
                  <a:avLst/>
                </a:prstGeom>
                <a:blipFill>
                  <a:blip r:embed="rId4"/>
                  <a:stretch>
                    <a:fillRect b="-15217"/>
                  </a:stretch>
                </a:blipFill>
              </p:spPr>
              <p:txBody>
                <a:bodyPr/>
                <a:lstStyle/>
                <a:p>
                  <a:r>
                    <a:rPr lang="en-US">
                      <a:noFill/>
                    </a:rPr>
                    <a:t> </a:t>
                  </a:r>
                </a:p>
              </p:txBody>
            </p:sp>
          </mc:Fallback>
        </mc:AlternateContent>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00844" rIns="0" bIns="0" rtlCol="0">
            <a:spAutoFit/>
          </a:bodyPr>
          <a:lstStyle/>
          <a:p>
            <a:pPr marL="534035" marR="5080">
              <a:lnSpc>
                <a:spcPts val="1650"/>
              </a:lnSpc>
              <a:spcBef>
                <a:spcPts val="180"/>
              </a:spcBef>
            </a:pPr>
            <a:r>
              <a:rPr dirty="0"/>
              <a:t>The</a:t>
            </a:r>
            <a:r>
              <a:rPr spc="-30" dirty="0"/>
              <a:t> </a:t>
            </a:r>
            <a:r>
              <a:rPr dirty="0"/>
              <a:t>LSTM</a:t>
            </a:r>
            <a:r>
              <a:rPr spc="-15" dirty="0"/>
              <a:t> </a:t>
            </a:r>
            <a:r>
              <a:rPr dirty="0"/>
              <a:t>does</a:t>
            </a:r>
            <a:r>
              <a:rPr spc="-20" dirty="0"/>
              <a:t> </a:t>
            </a:r>
            <a:r>
              <a:rPr dirty="0"/>
              <a:t>have</a:t>
            </a:r>
            <a:r>
              <a:rPr spc="-15" dirty="0"/>
              <a:t> </a:t>
            </a:r>
            <a:r>
              <a:rPr dirty="0"/>
              <a:t>the</a:t>
            </a:r>
            <a:r>
              <a:rPr spc="-15" dirty="0"/>
              <a:t> </a:t>
            </a:r>
            <a:r>
              <a:rPr dirty="0"/>
              <a:t>ability</a:t>
            </a:r>
            <a:r>
              <a:rPr spc="-20" dirty="0"/>
              <a:t> </a:t>
            </a:r>
            <a:r>
              <a:rPr dirty="0"/>
              <a:t>to</a:t>
            </a:r>
            <a:r>
              <a:rPr spc="-15" dirty="0"/>
              <a:t> </a:t>
            </a:r>
            <a:r>
              <a:rPr dirty="0"/>
              <a:t>remove</a:t>
            </a:r>
            <a:r>
              <a:rPr spc="-20" dirty="0"/>
              <a:t> </a:t>
            </a:r>
            <a:r>
              <a:rPr dirty="0"/>
              <a:t>or</a:t>
            </a:r>
            <a:r>
              <a:rPr spc="-15" dirty="0"/>
              <a:t> </a:t>
            </a:r>
            <a:r>
              <a:rPr dirty="0"/>
              <a:t>add</a:t>
            </a:r>
            <a:r>
              <a:rPr spc="-15" dirty="0"/>
              <a:t> </a:t>
            </a:r>
            <a:r>
              <a:rPr dirty="0"/>
              <a:t>information</a:t>
            </a:r>
            <a:r>
              <a:rPr spc="-20" dirty="0"/>
              <a:t> </a:t>
            </a:r>
            <a:r>
              <a:rPr dirty="0"/>
              <a:t>to</a:t>
            </a:r>
            <a:r>
              <a:rPr spc="-15" dirty="0"/>
              <a:t> </a:t>
            </a:r>
            <a:r>
              <a:rPr dirty="0"/>
              <a:t>the</a:t>
            </a:r>
            <a:r>
              <a:rPr spc="-20" dirty="0"/>
              <a:t> </a:t>
            </a:r>
            <a:r>
              <a:rPr dirty="0"/>
              <a:t>cell</a:t>
            </a:r>
            <a:r>
              <a:rPr spc="-15" dirty="0"/>
              <a:t> </a:t>
            </a:r>
            <a:r>
              <a:rPr dirty="0"/>
              <a:t>state,</a:t>
            </a:r>
            <a:r>
              <a:rPr spc="-15" dirty="0"/>
              <a:t> </a:t>
            </a:r>
            <a:r>
              <a:rPr spc="-10" dirty="0"/>
              <a:t>carefully </a:t>
            </a:r>
            <a:r>
              <a:rPr dirty="0"/>
              <a:t>regulated</a:t>
            </a:r>
            <a:r>
              <a:rPr spc="-35" dirty="0"/>
              <a:t> </a:t>
            </a:r>
            <a:r>
              <a:rPr dirty="0"/>
              <a:t>by</a:t>
            </a:r>
            <a:r>
              <a:rPr spc="-20" dirty="0"/>
              <a:t> </a:t>
            </a:r>
            <a:r>
              <a:rPr dirty="0"/>
              <a:t>structures</a:t>
            </a:r>
            <a:r>
              <a:rPr spc="-20" dirty="0"/>
              <a:t> </a:t>
            </a:r>
            <a:r>
              <a:rPr dirty="0"/>
              <a:t>called</a:t>
            </a:r>
            <a:r>
              <a:rPr spc="-20" dirty="0"/>
              <a:t> </a:t>
            </a:r>
            <a:r>
              <a:rPr spc="-10" dirty="0"/>
              <a:t>gates.</a:t>
            </a:r>
          </a:p>
        </p:txBody>
      </p:sp>
      <p:sp>
        <p:nvSpPr>
          <p:cNvPr id="6" name="object 6"/>
          <p:cNvSpPr txBox="1"/>
          <p:nvPr/>
        </p:nvSpPr>
        <p:spPr>
          <a:xfrm>
            <a:off x="665815" y="3132394"/>
            <a:ext cx="3482975" cy="448309"/>
          </a:xfrm>
          <a:prstGeom prst="rect">
            <a:avLst/>
          </a:prstGeom>
        </p:spPr>
        <p:txBody>
          <a:bodyPr vert="horz" wrap="square" lIns="0" tIns="22860" rIns="0" bIns="0" rtlCol="0">
            <a:spAutoFit/>
          </a:bodyPr>
          <a:lstStyle/>
          <a:p>
            <a:pPr marL="12700" marR="5080">
              <a:lnSpc>
                <a:spcPts val="1650"/>
              </a:lnSpc>
              <a:spcBef>
                <a:spcPts val="180"/>
              </a:spcBef>
            </a:pPr>
            <a:r>
              <a:rPr sz="1400" dirty="0">
                <a:solidFill>
                  <a:srgbClr val="333333"/>
                </a:solidFill>
                <a:latin typeface="Arial MT"/>
                <a:cs typeface="Arial MT"/>
              </a:rPr>
              <a:t>Gates</a:t>
            </a:r>
            <a:r>
              <a:rPr sz="1400" spc="-20" dirty="0">
                <a:solidFill>
                  <a:srgbClr val="333333"/>
                </a:solidFill>
                <a:latin typeface="Arial MT"/>
                <a:cs typeface="Arial MT"/>
              </a:rPr>
              <a:t> </a:t>
            </a:r>
            <a:r>
              <a:rPr sz="1400" dirty="0">
                <a:solidFill>
                  <a:srgbClr val="333333"/>
                </a:solidFill>
                <a:latin typeface="Arial MT"/>
                <a:cs typeface="Arial MT"/>
              </a:rPr>
              <a:t>are</a:t>
            </a:r>
            <a:r>
              <a:rPr sz="1400" spc="-10" dirty="0">
                <a:solidFill>
                  <a:srgbClr val="333333"/>
                </a:solidFill>
                <a:latin typeface="Arial MT"/>
                <a:cs typeface="Arial MT"/>
              </a:rPr>
              <a:t> </a:t>
            </a:r>
            <a:r>
              <a:rPr sz="1400" dirty="0">
                <a:solidFill>
                  <a:srgbClr val="333333"/>
                </a:solidFill>
                <a:latin typeface="Arial MT"/>
                <a:cs typeface="Arial MT"/>
              </a:rPr>
              <a:t>a</a:t>
            </a:r>
            <a:r>
              <a:rPr sz="1400" spc="-10" dirty="0">
                <a:solidFill>
                  <a:srgbClr val="333333"/>
                </a:solidFill>
                <a:latin typeface="Arial MT"/>
                <a:cs typeface="Arial MT"/>
              </a:rPr>
              <a:t> </a:t>
            </a:r>
            <a:r>
              <a:rPr sz="1400" dirty="0">
                <a:solidFill>
                  <a:srgbClr val="333333"/>
                </a:solidFill>
                <a:latin typeface="Arial MT"/>
                <a:cs typeface="Arial MT"/>
              </a:rPr>
              <a:t>way</a:t>
            </a:r>
            <a:r>
              <a:rPr sz="1400" spc="-5" dirty="0">
                <a:solidFill>
                  <a:srgbClr val="333333"/>
                </a:solidFill>
                <a:latin typeface="Arial MT"/>
                <a:cs typeface="Arial MT"/>
              </a:rPr>
              <a:t> </a:t>
            </a:r>
            <a:r>
              <a:rPr sz="1400" dirty="0">
                <a:solidFill>
                  <a:srgbClr val="333333"/>
                </a:solidFill>
                <a:latin typeface="Arial MT"/>
                <a:cs typeface="Arial MT"/>
              </a:rPr>
              <a:t>to</a:t>
            </a:r>
            <a:r>
              <a:rPr sz="1400" spc="-10" dirty="0">
                <a:solidFill>
                  <a:srgbClr val="333333"/>
                </a:solidFill>
                <a:latin typeface="Arial MT"/>
                <a:cs typeface="Arial MT"/>
              </a:rPr>
              <a:t> </a:t>
            </a:r>
            <a:r>
              <a:rPr sz="1400" dirty="0">
                <a:solidFill>
                  <a:srgbClr val="333333"/>
                </a:solidFill>
                <a:latin typeface="Arial MT"/>
                <a:cs typeface="Arial MT"/>
              </a:rPr>
              <a:t>optionally</a:t>
            </a:r>
            <a:r>
              <a:rPr sz="1400" spc="-10" dirty="0">
                <a:solidFill>
                  <a:srgbClr val="333333"/>
                </a:solidFill>
                <a:latin typeface="Arial MT"/>
                <a:cs typeface="Arial MT"/>
              </a:rPr>
              <a:t> </a:t>
            </a:r>
            <a:r>
              <a:rPr sz="1400" dirty="0">
                <a:solidFill>
                  <a:srgbClr val="333333"/>
                </a:solidFill>
                <a:latin typeface="Arial MT"/>
                <a:cs typeface="Arial MT"/>
              </a:rPr>
              <a:t>let</a:t>
            </a:r>
            <a:r>
              <a:rPr sz="1400" spc="-5" dirty="0">
                <a:solidFill>
                  <a:srgbClr val="333333"/>
                </a:solidFill>
                <a:latin typeface="Arial MT"/>
                <a:cs typeface="Arial MT"/>
              </a:rPr>
              <a:t> </a:t>
            </a:r>
            <a:r>
              <a:rPr sz="1400" spc="-10" dirty="0">
                <a:solidFill>
                  <a:srgbClr val="333333"/>
                </a:solidFill>
                <a:latin typeface="Arial MT"/>
                <a:cs typeface="Arial MT"/>
              </a:rPr>
              <a:t>information through.</a:t>
            </a:r>
            <a:endParaRPr sz="1400" dirty="0">
              <a:latin typeface="Arial MT"/>
              <a:cs typeface="Arial MT"/>
            </a:endParaRPr>
          </a:p>
        </p:txBody>
      </p:sp>
      <p:pic>
        <p:nvPicPr>
          <p:cNvPr id="10" name="Picture 9">
            <a:extLst>
              <a:ext uri="{FF2B5EF4-FFF2-40B4-BE49-F238E27FC236}">
                <a16:creationId xmlns:a16="http://schemas.microsoft.com/office/drawing/2014/main" id="{67B224AE-E9D7-4A55-9171-6FE94F990A2F}"/>
              </a:ext>
            </a:extLst>
          </p:cNvPr>
          <p:cNvPicPr>
            <a:picLocks noChangeAspect="1"/>
          </p:cNvPicPr>
          <p:nvPr/>
        </p:nvPicPr>
        <p:blipFill>
          <a:blip r:embed="rId2"/>
          <a:stretch>
            <a:fillRect/>
          </a:stretch>
        </p:blipFill>
        <p:spPr>
          <a:xfrm>
            <a:off x="4864608" y="1024786"/>
            <a:ext cx="4097836" cy="2689964"/>
          </a:xfrm>
          <a:prstGeom prst="rect">
            <a:avLst/>
          </a:prstGeom>
        </p:spPr>
      </p:pic>
      <p:grpSp>
        <p:nvGrpSpPr>
          <p:cNvPr id="15" name="Group 14">
            <a:extLst>
              <a:ext uri="{FF2B5EF4-FFF2-40B4-BE49-F238E27FC236}">
                <a16:creationId xmlns:a16="http://schemas.microsoft.com/office/drawing/2014/main" id="{8C67EE71-3FF7-4EB5-B6DF-6333897DE4CD}"/>
              </a:ext>
            </a:extLst>
          </p:cNvPr>
          <p:cNvGrpSpPr/>
          <p:nvPr/>
        </p:nvGrpSpPr>
        <p:grpSpPr>
          <a:xfrm>
            <a:off x="347713" y="1347405"/>
            <a:ext cx="4202856" cy="1572374"/>
            <a:chOff x="1292195" y="1335606"/>
            <a:chExt cx="6114446" cy="2591318"/>
          </a:xfrm>
        </p:grpSpPr>
        <p:pic>
          <p:nvPicPr>
            <p:cNvPr id="16" name="object 5">
              <a:extLst>
                <a:ext uri="{FF2B5EF4-FFF2-40B4-BE49-F238E27FC236}">
                  <a16:creationId xmlns:a16="http://schemas.microsoft.com/office/drawing/2014/main" id="{3CDB6982-7651-4B95-9826-3F52234DFE09}"/>
                </a:ext>
              </a:extLst>
            </p:cNvPr>
            <p:cNvPicPr/>
            <p:nvPr/>
          </p:nvPicPr>
          <p:blipFill>
            <a:blip r:embed="rId3" cstate="print"/>
            <a:stretch>
              <a:fillRect/>
            </a:stretch>
          </p:blipFill>
          <p:spPr>
            <a:xfrm>
              <a:off x="1292195" y="1335606"/>
              <a:ext cx="6114446" cy="2591318"/>
            </a:xfrm>
            <a:prstGeom prst="rect">
              <a:avLst/>
            </a:prstGeom>
          </p:spPr>
        </p:pic>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C1F0F8-79FB-4C94-B834-D46404508CAD}"/>
                    </a:ext>
                  </a:extLst>
                </p:cNvPr>
                <p:cNvSpPr txBox="1"/>
                <p:nvPr/>
              </p:nvSpPr>
              <p:spPr>
                <a:xfrm>
                  <a:off x="3047997" y="1505299"/>
                  <a:ext cx="589463" cy="4565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r>
                              <a:rPr lang="en-US" i="0">
                                <a:latin typeface="Cambria Math" panose="02040503050406030204" pitchFamily="18" charset="0"/>
                              </a:rPr>
                              <m:t>−1</m:t>
                            </m:r>
                          </m:sub>
                        </m:sSub>
                      </m:oMath>
                    </m:oMathPara>
                  </a14:m>
                  <a:endParaRPr lang="en-US" dirty="0"/>
                </a:p>
              </p:txBody>
            </p:sp>
          </mc:Choice>
          <mc:Fallback xmlns="">
            <p:sp>
              <p:nvSpPr>
                <p:cNvPr id="17" name="TextBox 16">
                  <a:extLst>
                    <a:ext uri="{FF2B5EF4-FFF2-40B4-BE49-F238E27FC236}">
                      <a16:creationId xmlns:a16="http://schemas.microsoft.com/office/drawing/2014/main" id="{61C1F0F8-79FB-4C94-B834-D46404508CAD}"/>
                    </a:ext>
                  </a:extLst>
                </p:cNvPr>
                <p:cNvSpPr txBox="1">
                  <a:spLocks noRot="1" noChangeAspect="1" noMove="1" noResize="1" noEditPoints="1" noAdjustHandles="1" noChangeArrowheads="1" noChangeShapeType="1" noTextEdit="1"/>
                </p:cNvSpPr>
                <p:nvPr/>
              </p:nvSpPr>
              <p:spPr>
                <a:xfrm>
                  <a:off x="3047997" y="1505299"/>
                  <a:ext cx="589463" cy="456502"/>
                </a:xfrm>
                <a:prstGeom prst="rect">
                  <a:avLst/>
                </a:prstGeom>
                <a:blipFill>
                  <a:blip r:embed="rId4"/>
                  <a:stretch>
                    <a:fillRect l="-19697" r="-19697"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9B1F775-6955-4CB7-9EFD-CDA6DDFDA8DF}"/>
                    </a:ext>
                  </a:extLst>
                </p:cNvPr>
                <p:cNvSpPr txBox="1"/>
                <p:nvPr/>
              </p:nvSpPr>
              <p:spPr>
                <a:xfrm>
                  <a:off x="5040016" y="1546013"/>
                  <a:ext cx="38099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𝑡</m:t>
                            </m:r>
                          </m:sub>
                        </m:sSub>
                      </m:oMath>
                    </m:oMathPara>
                  </a14:m>
                  <a:endParaRPr lang="en-US" dirty="0"/>
                </a:p>
              </p:txBody>
            </p:sp>
          </mc:Choice>
          <mc:Fallback xmlns="">
            <p:sp>
              <p:nvSpPr>
                <p:cNvPr id="18" name="TextBox 17">
                  <a:extLst>
                    <a:ext uri="{FF2B5EF4-FFF2-40B4-BE49-F238E27FC236}">
                      <a16:creationId xmlns:a16="http://schemas.microsoft.com/office/drawing/2014/main" id="{69B1F775-6955-4CB7-9EFD-CDA6DDFDA8DF}"/>
                    </a:ext>
                  </a:extLst>
                </p:cNvPr>
                <p:cNvSpPr txBox="1">
                  <a:spLocks noRot="1" noChangeAspect="1" noMove="1" noResize="1" noEditPoints="1" noAdjustHandles="1" noChangeArrowheads="1" noChangeShapeType="1" noTextEdit="1"/>
                </p:cNvSpPr>
                <p:nvPr/>
              </p:nvSpPr>
              <p:spPr>
                <a:xfrm>
                  <a:off x="5040016" y="1546013"/>
                  <a:ext cx="380998" cy="276999"/>
                </a:xfrm>
                <a:prstGeom prst="rect">
                  <a:avLst/>
                </a:prstGeom>
                <a:blipFill>
                  <a:blip r:embed="rId5"/>
                  <a:stretch>
                    <a:fillRect l="-23256" r="-6977" b="-89286"/>
                  </a:stretch>
                </a:blipFill>
              </p:spPr>
              <p:txBody>
                <a:bodyPr/>
                <a:lstStyle/>
                <a:p>
                  <a:r>
                    <a:rPr lang="en-US">
                      <a:noFill/>
                    </a:rPr>
                    <a:t> </a:t>
                  </a:r>
                </a:p>
              </p:txBody>
            </p:sp>
          </mc:Fallback>
        </mc:AlternateContent>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p:nvPr/>
        </p:nvSpPr>
        <p:spPr>
          <a:xfrm>
            <a:off x="850265" y="502920"/>
            <a:ext cx="97345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Forget</a:t>
            </a:r>
            <a:r>
              <a:rPr sz="1400" spc="-30" dirty="0">
                <a:latin typeface="Arial MT"/>
                <a:cs typeface="Arial MT"/>
              </a:rPr>
              <a:t> </a:t>
            </a:r>
            <a:r>
              <a:rPr sz="1400" spc="-20" dirty="0">
                <a:latin typeface="Arial MT"/>
                <a:cs typeface="Arial MT"/>
              </a:rPr>
              <a:t>Gate</a:t>
            </a:r>
            <a:endParaRPr sz="1400">
              <a:latin typeface="Arial MT"/>
              <a:cs typeface="Arial MT"/>
            </a:endParaRPr>
          </a:p>
        </p:txBody>
      </p:sp>
      <p:sp>
        <p:nvSpPr>
          <p:cNvPr id="5" name="object 5"/>
          <p:cNvSpPr txBox="1"/>
          <p:nvPr/>
        </p:nvSpPr>
        <p:spPr>
          <a:xfrm>
            <a:off x="888126" y="3469422"/>
            <a:ext cx="3482975" cy="448309"/>
          </a:xfrm>
          <a:prstGeom prst="rect">
            <a:avLst/>
          </a:prstGeom>
        </p:spPr>
        <p:txBody>
          <a:bodyPr vert="horz" wrap="square" lIns="0" tIns="22860" rIns="0" bIns="0" rtlCol="0">
            <a:spAutoFit/>
          </a:bodyPr>
          <a:lstStyle/>
          <a:p>
            <a:pPr marL="12700" marR="5080">
              <a:lnSpc>
                <a:spcPts val="1650"/>
              </a:lnSpc>
              <a:spcBef>
                <a:spcPts val="180"/>
              </a:spcBef>
            </a:pPr>
            <a:r>
              <a:rPr sz="1400" dirty="0">
                <a:solidFill>
                  <a:srgbClr val="333333"/>
                </a:solidFill>
                <a:latin typeface="Arial MT"/>
                <a:cs typeface="Arial MT"/>
              </a:rPr>
              <a:t>Gates</a:t>
            </a:r>
            <a:r>
              <a:rPr sz="1400" spc="-20" dirty="0">
                <a:solidFill>
                  <a:srgbClr val="333333"/>
                </a:solidFill>
                <a:latin typeface="Arial MT"/>
                <a:cs typeface="Arial MT"/>
              </a:rPr>
              <a:t> </a:t>
            </a:r>
            <a:r>
              <a:rPr sz="1400" dirty="0">
                <a:solidFill>
                  <a:srgbClr val="333333"/>
                </a:solidFill>
                <a:latin typeface="Arial MT"/>
                <a:cs typeface="Arial MT"/>
              </a:rPr>
              <a:t>are</a:t>
            </a:r>
            <a:r>
              <a:rPr sz="1400" spc="-10" dirty="0">
                <a:solidFill>
                  <a:srgbClr val="333333"/>
                </a:solidFill>
                <a:latin typeface="Arial MT"/>
                <a:cs typeface="Arial MT"/>
              </a:rPr>
              <a:t> </a:t>
            </a:r>
            <a:r>
              <a:rPr sz="1400" dirty="0">
                <a:solidFill>
                  <a:srgbClr val="333333"/>
                </a:solidFill>
                <a:latin typeface="Arial MT"/>
                <a:cs typeface="Arial MT"/>
              </a:rPr>
              <a:t>a</a:t>
            </a:r>
            <a:r>
              <a:rPr sz="1400" spc="-10" dirty="0">
                <a:solidFill>
                  <a:srgbClr val="333333"/>
                </a:solidFill>
                <a:latin typeface="Arial MT"/>
                <a:cs typeface="Arial MT"/>
              </a:rPr>
              <a:t> </a:t>
            </a:r>
            <a:r>
              <a:rPr sz="1400" dirty="0">
                <a:solidFill>
                  <a:srgbClr val="333333"/>
                </a:solidFill>
                <a:latin typeface="Arial MT"/>
                <a:cs typeface="Arial MT"/>
              </a:rPr>
              <a:t>way</a:t>
            </a:r>
            <a:r>
              <a:rPr sz="1400" spc="-5" dirty="0">
                <a:solidFill>
                  <a:srgbClr val="333333"/>
                </a:solidFill>
                <a:latin typeface="Arial MT"/>
                <a:cs typeface="Arial MT"/>
              </a:rPr>
              <a:t> </a:t>
            </a:r>
            <a:r>
              <a:rPr sz="1400" dirty="0">
                <a:solidFill>
                  <a:srgbClr val="333333"/>
                </a:solidFill>
                <a:latin typeface="Arial MT"/>
                <a:cs typeface="Arial MT"/>
              </a:rPr>
              <a:t>to</a:t>
            </a:r>
            <a:r>
              <a:rPr sz="1400" spc="-10" dirty="0">
                <a:solidFill>
                  <a:srgbClr val="333333"/>
                </a:solidFill>
                <a:latin typeface="Arial MT"/>
                <a:cs typeface="Arial MT"/>
              </a:rPr>
              <a:t> </a:t>
            </a:r>
            <a:r>
              <a:rPr sz="1400" dirty="0">
                <a:solidFill>
                  <a:srgbClr val="333333"/>
                </a:solidFill>
                <a:latin typeface="Arial MT"/>
                <a:cs typeface="Arial MT"/>
              </a:rPr>
              <a:t>optionally</a:t>
            </a:r>
            <a:r>
              <a:rPr sz="1400" spc="-10" dirty="0">
                <a:solidFill>
                  <a:srgbClr val="333333"/>
                </a:solidFill>
                <a:latin typeface="Arial MT"/>
                <a:cs typeface="Arial MT"/>
              </a:rPr>
              <a:t> </a:t>
            </a:r>
            <a:r>
              <a:rPr sz="1400" dirty="0">
                <a:solidFill>
                  <a:srgbClr val="333333"/>
                </a:solidFill>
                <a:latin typeface="Arial MT"/>
                <a:cs typeface="Arial MT"/>
              </a:rPr>
              <a:t>let</a:t>
            </a:r>
            <a:r>
              <a:rPr sz="1400" spc="-5" dirty="0">
                <a:solidFill>
                  <a:srgbClr val="333333"/>
                </a:solidFill>
                <a:latin typeface="Arial MT"/>
                <a:cs typeface="Arial MT"/>
              </a:rPr>
              <a:t> </a:t>
            </a:r>
            <a:r>
              <a:rPr sz="1400" spc="-10" dirty="0">
                <a:solidFill>
                  <a:srgbClr val="333333"/>
                </a:solidFill>
                <a:latin typeface="Arial MT"/>
                <a:cs typeface="Arial MT"/>
              </a:rPr>
              <a:t>information through.</a:t>
            </a:r>
            <a:endParaRPr sz="1400">
              <a:latin typeface="Arial MT"/>
              <a:cs typeface="Arial MT"/>
            </a:endParaRPr>
          </a:p>
        </p:txBody>
      </p:sp>
      <p:pic>
        <p:nvPicPr>
          <p:cNvPr id="6" name="object 6"/>
          <p:cNvPicPr/>
          <p:nvPr/>
        </p:nvPicPr>
        <p:blipFill>
          <a:blip r:embed="rId2" cstate="print"/>
          <a:stretch>
            <a:fillRect/>
          </a:stretch>
        </p:blipFill>
        <p:spPr>
          <a:xfrm>
            <a:off x="1659548" y="1229364"/>
            <a:ext cx="5862444" cy="1921886"/>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p:nvPr/>
        </p:nvSpPr>
        <p:spPr>
          <a:xfrm>
            <a:off x="850265" y="502920"/>
            <a:ext cx="85471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Input</a:t>
            </a:r>
            <a:r>
              <a:rPr sz="1400" spc="-25" dirty="0">
                <a:latin typeface="Arial MT"/>
                <a:cs typeface="Arial MT"/>
              </a:rPr>
              <a:t> </a:t>
            </a:r>
            <a:r>
              <a:rPr sz="1400" spc="-20" dirty="0">
                <a:latin typeface="Arial MT"/>
                <a:cs typeface="Arial MT"/>
              </a:rPr>
              <a:t>Gate</a:t>
            </a:r>
            <a:endParaRPr sz="1400">
              <a:latin typeface="Arial MT"/>
              <a:cs typeface="Arial MT"/>
            </a:endParaRPr>
          </a:p>
        </p:txBody>
      </p:sp>
      <p:sp>
        <p:nvSpPr>
          <p:cNvPr id="5" name="object 5"/>
          <p:cNvSpPr txBox="1"/>
          <p:nvPr/>
        </p:nvSpPr>
        <p:spPr>
          <a:xfrm>
            <a:off x="888126" y="3469422"/>
            <a:ext cx="3482975" cy="448309"/>
          </a:xfrm>
          <a:prstGeom prst="rect">
            <a:avLst/>
          </a:prstGeom>
        </p:spPr>
        <p:txBody>
          <a:bodyPr vert="horz" wrap="square" lIns="0" tIns="22860" rIns="0" bIns="0" rtlCol="0">
            <a:spAutoFit/>
          </a:bodyPr>
          <a:lstStyle/>
          <a:p>
            <a:pPr marL="12700" marR="5080">
              <a:lnSpc>
                <a:spcPts val="1650"/>
              </a:lnSpc>
              <a:spcBef>
                <a:spcPts val="180"/>
              </a:spcBef>
            </a:pPr>
            <a:r>
              <a:rPr sz="1400" dirty="0">
                <a:solidFill>
                  <a:srgbClr val="333333"/>
                </a:solidFill>
                <a:latin typeface="Arial MT"/>
                <a:cs typeface="Arial MT"/>
              </a:rPr>
              <a:t>Gates</a:t>
            </a:r>
            <a:r>
              <a:rPr sz="1400" spc="-20" dirty="0">
                <a:solidFill>
                  <a:srgbClr val="333333"/>
                </a:solidFill>
                <a:latin typeface="Arial MT"/>
                <a:cs typeface="Arial MT"/>
              </a:rPr>
              <a:t> </a:t>
            </a:r>
            <a:r>
              <a:rPr sz="1400" dirty="0">
                <a:solidFill>
                  <a:srgbClr val="333333"/>
                </a:solidFill>
                <a:latin typeface="Arial MT"/>
                <a:cs typeface="Arial MT"/>
              </a:rPr>
              <a:t>are</a:t>
            </a:r>
            <a:r>
              <a:rPr sz="1400" spc="-10" dirty="0">
                <a:solidFill>
                  <a:srgbClr val="333333"/>
                </a:solidFill>
                <a:latin typeface="Arial MT"/>
                <a:cs typeface="Arial MT"/>
              </a:rPr>
              <a:t> </a:t>
            </a:r>
            <a:r>
              <a:rPr sz="1400" dirty="0">
                <a:solidFill>
                  <a:srgbClr val="333333"/>
                </a:solidFill>
                <a:latin typeface="Arial MT"/>
                <a:cs typeface="Arial MT"/>
              </a:rPr>
              <a:t>a</a:t>
            </a:r>
            <a:r>
              <a:rPr sz="1400" spc="-10" dirty="0">
                <a:solidFill>
                  <a:srgbClr val="333333"/>
                </a:solidFill>
                <a:latin typeface="Arial MT"/>
                <a:cs typeface="Arial MT"/>
              </a:rPr>
              <a:t> </a:t>
            </a:r>
            <a:r>
              <a:rPr sz="1400" dirty="0">
                <a:solidFill>
                  <a:srgbClr val="333333"/>
                </a:solidFill>
                <a:latin typeface="Arial MT"/>
                <a:cs typeface="Arial MT"/>
              </a:rPr>
              <a:t>way</a:t>
            </a:r>
            <a:r>
              <a:rPr sz="1400" spc="-5" dirty="0">
                <a:solidFill>
                  <a:srgbClr val="333333"/>
                </a:solidFill>
                <a:latin typeface="Arial MT"/>
                <a:cs typeface="Arial MT"/>
              </a:rPr>
              <a:t> </a:t>
            </a:r>
            <a:r>
              <a:rPr sz="1400" dirty="0">
                <a:solidFill>
                  <a:srgbClr val="333333"/>
                </a:solidFill>
                <a:latin typeface="Arial MT"/>
                <a:cs typeface="Arial MT"/>
              </a:rPr>
              <a:t>to</a:t>
            </a:r>
            <a:r>
              <a:rPr sz="1400" spc="-10" dirty="0">
                <a:solidFill>
                  <a:srgbClr val="333333"/>
                </a:solidFill>
                <a:latin typeface="Arial MT"/>
                <a:cs typeface="Arial MT"/>
              </a:rPr>
              <a:t> </a:t>
            </a:r>
            <a:r>
              <a:rPr sz="1400" dirty="0">
                <a:solidFill>
                  <a:srgbClr val="333333"/>
                </a:solidFill>
                <a:latin typeface="Arial MT"/>
                <a:cs typeface="Arial MT"/>
              </a:rPr>
              <a:t>optionally</a:t>
            </a:r>
            <a:r>
              <a:rPr sz="1400" spc="-10" dirty="0">
                <a:solidFill>
                  <a:srgbClr val="333333"/>
                </a:solidFill>
                <a:latin typeface="Arial MT"/>
                <a:cs typeface="Arial MT"/>
              </a:rPr>
              <a:t> </a:t>
            </a:r>
            <a:r>
              <a:rPr sz="1400" dirty="0">
                <a:solidFill>
                  <a:srgbClr val="333333"/>
                </a:solidFill>
                <a:latin typeface="Arial MT"/>
                <a:cs typeface="Arial MT"/>
              </a:rPr>
              <a:t>let</a:t>
            </a:r>
            <a:r>
              <a:rPr sz="1400" spc="-5" dirty="0">
                <a:solidFill>
                  <a:srgbClr val="333333"/>
                </a:solidFill>
                <a:latin typeface="Arial MT"/>
                <a:cs typeface="Arial MT"/>
              </a:rPr>
              <a:t> </a:t>
            </a:r>
            <a:r>
              <a:rPr sz="1400" spc="-10" dirty="0">
                <a:solidFill>
                  <a:srgbClr val="333333"/>
                </a:solidFill>
                <a:latin typeface="Arial MT"/>
                <a:cs typeface="Arial MT"/>
              </a:rPr>
              <a:t>information through.</a:t>
            </a:r>
            <a:endParaRPr sz="1400">
              <a:latin typeface="Arial MT"/>
              <a:cs typeface="Arial MT"/>
            </a:endParaRPr>
          </a:p>
        </p:txBody>
      </p:sp>
      <p:pic>
        <p:nvPicPr>
          <p:cNvPr id="6" name="object 6"/>
          <p:cNvPicPr/>
          <p:nvPr/>
        </p:nvPicPr>
        <p:blipFill>
          <a:blip r:embed="rId2" cstate="print"/>
          <a:stretch>
            <a:fillRect/>
          </a:stretch>
        </p:blipFill>
        <p:spPr>
          <a:xfrm>
            <a:off x="1530156" y="1331885"/>
            <a:ext cx="6068229" cy="1868904"/>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p:nvPr/>
        </p:nvSpPr>
        <p:spPr>
          <a:xfrm>
            <a:off x="850265" y="502920"/>
            <a:ext cx="99314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Output</a:t>
            </a:r>
            <a:r>
              <a:rPr sz="1400" spc="-30" dirty="0">
                <a:latin typeface="Arial MT"/>
                <a:cs typeface="Arial MT"/>
              </a:rPr>
              <a:t> </a:t>
            </a:r>
            <a:r>
              <a:rPr sz="1400" spc="-20" dirty="0">
                <a:latin typeface="Arial MT"/>
                <a:cs typeface="Arial MT"/>
              </a:rPr>
              <a:t>Gate</a:t>
            </a:r>
            <a:endParaRPr sz="1400">
              <a:latin typeface="Arial MT"/>
              <a:cs typeface="Arial MT"/>
            </a:endParaRPr>
          </a:p>
        </p:txBody>
      </p:sp>
      <p:sp>
        <p:nvSpPr>
          <p:cNvPr id="5" name="object 5"/>
          <p:cNvSpPr txBox="1"/>
          <p:nvPr/>
        </p:nvSpPr>
        <p:spPr>
          <a:xfrm>
            <a:off x="888126" y="3469422"/>
            <a:ext cx="3482975" cy="448309"/>
          </a:xfrm>
          <a:prstGeom prst="rect">
            <a:avLst/>
          </a:prstGeom>
        </p:spPr>
        <p:txBody>
          <a:bodyPr vert="horz" wrap="square" lIns="0" tIns="22860" rIns="0" bIns="0" rtlCol="0">
            <a:spAutoFit/>
          </a:bodyPr>
          <a:lstStyle/>
          <a:p>
            <a:pPr marL="12700" marR="5080">
              <a:lnSpc>
                <a:spcPts val="1650"/>
              </a:lnSpc>
              <a:spcBef>
                <a:spcPts val="180"/>
              </a:spcBef>
            </a:pPr>
            <a:r>
              <a:rPr sz="1400" dirty="0">
                <a:solidFill>
                  <a:srgbClr val="333333"/>
                </a:solidFill>
                <a:latin typeface="Arial MT"/>
                <a:cs typeface="Arial MT"/>
              </a:rPr>
              <a:t>Gates</a:t>
            </a:r>
            <a:r>
              <a:rPr sz="1400" spc="-20" dirty="0">
                <a:solidFill>
                  <a:srgbClr val="333333"/>
                </a:solidFill>
                <a:latin typeface="Arial MT"/>
                <a:cs typeface="Arial MT"/>
              </a:rPr>
              <a:t> </a:t>
            </a:r>
            <a:r>
              <a:rPr sz="1400" dirty="0">
                <a:solidFill>
                  <a:srgbClr val="333333"/>
                </a:solidFill>
                <a:latin typeface="Arial MT"/>
                <a:cs typeface="Arial MT"/>
              </a:rPr>
              <a:t>are</a:t>
            </a:r>
            <a:r>
              <a:rPr sz="1400" spc="-10" dirty="0">
                <a:solidFill>
                  <a:srgbClr val="333333"/>
                </a:solidFill>
                <a:latin typeface="Arial MT"/>
                <a:cs typeface="Arial MT"/>
              </a:rPr>
              <a:t> </a:t>
            </a:r>
            <a:r>
              <a:rPr sz="1400" dirty="0">
                <a:solidFill>
                  <a:srgbClr val="333333"/>
                </a:solidFill>
                <a:latin typeface="Arial MT"/>
                <a:cs typeface="Arial MT"/>
              </a:rPr>
              <a:t>a</a:t>
            </a:r>
            <a:r>
              <a:rPr sz="1400" spc="-10" dirty="0">
                <a:solidFill>
                  <a:srgbClr val="333333"/>
                </a:solidFill>
                <a:latin typeface="Arial MT"/>
                <a:cs typeface="Arial MT"/>
              </a:rPr>
              <a:t> </a:t>
            </a:r>
            <a:r>
              <a:rPr sz="1400" dirty="0">
                <a:solidFill>
                  <a:srgbClr val="333333"/>
                </a:solidFill>
                <a:latin typeface="Arial MT"/>
                <a:cs typeface="Arial MT"/>
              </a:rPr>
              <a:t>way</a:t>
            </a:r>
            <a:r>
              <a:rPr sz="1400" spc="-5" dirty="0">
                <a:solidFill>
                  <a:srgbClr val="333333"/>
                </a:solidFill>
                <a:latin typeface="Arial MT"/>
                <a:cs typeface="Arial MT"/>
              </a:rPr>
              <a:t> </a:t>
            </a:r>
            <a:r>
              <a:rPr sz="1400" dirty="0">
                <a:solidFill>
                  <a:srgbClr val="333333"/>
                </a:solidFill>
                <a:latin typeface="Arial MT"/>
                <a:cs typeface="Arial MT"/>
              </a:rPr>
              <a:t>to</a:t>
            </a:r>
            <a:r>
              <a:rPr sz="1400" spc="-10" dirty="0">
                <a:solidFill>
                  <a:srgbClr val="333333"/>
                </a:solidFill>
                <a:latin typeface="Arial MT"/>
                <a:cs typeface="Arial MT"/>
              </a:rPr>
              <a:t> </a:t>
            </a:r>
            <a:r>
              <a:rPr sz="1400" dirty="0">
                <a:solidFill>
                  <a:srgbClr val="333333"/>
                </a:solidFill>
                <a:latin typeface="Arial MT"/>
                <a:cs typeface="Arial MT"/>
              </a:rPr>
              <a:t>optionally</a:t>
            </a:r>
            <a:r>
              <a:rPr sz="1400" spc="-10" dirty="0">
                <a:solidFill>
                  <a:srgbClr val="333333"/>
                </a:solidFill>
                <a:latin typeface="Arial MT"/>
                <a:cs typeface="Arial MT"/>
              </a:rPr>
              <a:t> </a:t>
            </a:r>
            <a:r>
              <a:rPr sz="1400" dirty="0">
                <a:solidFill>
                  <a:srgbClr val="333333"/>
                </a:solidFill>
                <a:latin typeface="Arial MT"/>
                <a:cs typeface="Arial MT"/>
              </a:rPr>
              <a:t>let</a:t>
            </a:r>
            <a:r>
              <a:rPr sz="1400" spc="-5" dirty="0">
                <a:solidFill>
                  <a:srgbClr val="333333"/>
                </a:solidFill>
                <a:latin typeface="Arial MT"/>
                <a:cs typeface="Arial MT"/>
              </a:rPr>
              <a:t> </a:t>
            </a:r>
            <a:r>
              <a:rPr sz="1400" spc="-10" dirty="0">
                <a:solidFill>
                  <a:srgbClr val="333333"/>
                </a:solidFill>
                <a:latin typeface="Arial MT"/>
                <a:cs typeface="Arial MT"/>
              </a:rPr>
              <a:t>information through.</a:t>
            </a:r>
            <a:endParaRPr sz="1400">
              <a:latin typeface="Arial MT"/>
              <a:cs typeface="Arial MT"/>
            </a:endParaRPr>
          </a:p>
        </p:txBody>
      </p:sp>
      <p:pic>
        <p:nvPicPr>
          <p:cNvPr id="6" name="object 6"/>
          <p:cNvPicPr/>
          <p:nvPr/>
        </p:nvPicPr>
        <p:blipFill>
          <a:blip r:embed="rId2" cstate="print"/>
          <a:stretch>
            <a:fillRect/>
          </a:stretch>
        </p:blipFill>
        <p:spPr>
          <a:xfrm>
            <a:off x="1544566" y="1268969"/>
            <a:ext cx="5726836" cy="184853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3812389" y="296283"/>
            <a:ext cx="139255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Lucida Sans Unicode"/>
                <a:cs typeface="Lucida Sans Unicode"/>
              </a:rPr>
              <a:t>Summary</a:t>
            </a:r>
            <a:endParaRPr sz="2400">
              <a:latin typeface="Lucida Sans Unicode"/>
              <a:cs typeface="Lucida Sans Unicode"/>
            </a:endParaRPr>
          </a:p>
        </p:txBody>
      </p:sp>
      <p:sp>
        <p:nvSpPr>
          <p:cNvPr id="5" name="object 5"/>
          <p:cNvSpPr txBox="1"/>
          <p:nvPr/>
        </p:nvSpPr>
        <p:spPr>
          <a:xfrm>
            <a:off x="615537" y="898776"/>
            <a:ext cx="7377430" cy="2416175"/>
          </a:xfrm>
          <a:prstGeom prst="rect">
            <a:avLst/>
          </a:prstGeom>
        </p:spPr>
        <p:txBody>
          <a:bodyPr vert="horz" wrap="square" lIns="0" tIns="90805" rIns="0" bIns="0" rtlCol="0">
            <a:spAutoFit/>
          </a:bodyPr>
          <a:lstStyle/>
          <a:p>
            <a:pPr marL="329565" indent="-316865">
              <a:lnSpc>
                <a:spcPct val="100000"/>
              </a:lnSpc>
              <a:spcBef>
                <a:spcPts val="715"/>
              </a:spcBef>
              <a:buChar char="-"/>
              <a:tabLst>
                <a:tab pos="329565" algn="l"/>
              </a:tabLst>
            </a:pPr>
            <a:r>
              <a:rPr sz="1800" dirty="0">
                <a:latin typeface="Roboto"/>
                <a:cs typeface="Roboto"/>
              </a:rPr>
              <a:t>RNNs</a:t>
            </a:r>
            <a:r>
              <a:rPr sz="1800" spc="-50" dirty="0">
                <a:latin typeface="Roboto"/>
                <a:cs typeface="Roboto"/>
              </a:rPr>
              <a:t> </a:t>
            </a:r>
            <a:r>
              <a:rPr sz="1800" dirty="0">
                <a:latin typeface="Roboto"/>
                <a:cs typeface="Roboto"/>
              </a:rPr>
              <a:t>are</a:t>
            </a:r>
            <a:r>
              <a:rPr sz="1800" spc="-50" dirty="0">
                <a:latin typeface="Roboto"/>
                <a:cs typeface="Roboto"/>
              </a:rPr>
              <a:t> </a:t>
            </a:r>
            <a:r>
              <a:rPr sz="1800" dirty="0">
                <a:latin typeface="Roboto"/>
                <a:cs typeface="Roboto"/>
              </a:rPr>
              <a:t>a</a:t>
            </a:r>
            <a:r>
              <a:rPr sz="1800" spc="-50" dirty="0">
                <a:latin typeface="Roboto"/>
                <a:cs typeface="Roboto"/>
              </a:rPr>
              <a:t> </a:t>
            </a:r>
            <a:r>
              <a:rPr sz="1800" spc="-10" dirty="0">
                <a:latin typeface="Roboto"/>
                <a:cs typeface="Roboto"/>
              </a:rPr>
              <a:t>widely</a:t>
            </a:r>
            <a:r>
              <a:rPr sz="1800" spc="-45" dirty="0">
                <a:latin typeface="Roboto"/>
                <a:cs typeface="Roboto"/>
              </a:rPr>
              <a:t> </a:t>
            </a:r>
            <a:r>
              <a:rPr sz="1800" dirty="0">
                <a:latin typeface="Roboto"/>
                <a:cs typeface="Roboto"/>
              </a:rPr>
              <a:t>used</a:t>
            </a:r>
            <a:r>
              <a:rPr sz="1800" spc="-50" dirty="0">
                <a:latin typeface="Roboto"/>
                <a:cs typeface="Roboto"/>
              </a:rPr>
              <a:t> </a:t>
            </a:r>
            <a:r>
              <a:rPr sz="1800" dirty="0">
                <a:latin typeface="Roboto"/>
                <a:cs typeface="Roboto"/>
              </a:rPr>
              <a:t>model</a:t>
            </a:r>
            <a:r>
              <a:rPr sz="1800" spc="-50" dirty="0">
                <a:latin typeface="Roboto"/>
                <a:cs typeface="Roboto"/>
              </a:rPr>
              <a:t> </a:t>
            </a:r>
            <a:r>
              <a:rPr sz="1800" dirty="0">
                <a:latin typeface="Roboto"/>
                <a:cs typeface="Roboto"/>
              </a:rPr>
              <a:t>for</a:t>
            </a:r>
            <a:r>
              <a:rPr sz="1800" spc="-45" dirty="0">
                <a:latin typeface="Roboto"/>
                <a:cs typeface="Roboto"/>
              </a:rPr>
              <a:t> </a:t>
            </a:r>
            <a:r>
              <a:rPr sz="1800" spc="-20" dirty="0">
                <a:latin typeface="Roboto"/>
                <a:cs typeface="Roboto"/>
              </a:rPr>
              <a:t>sequential</a:t>
            </a:r>
            <a:r>
              <a:rPr sz="1800" spc="-50" dirty="0">
                <a:latin typeface="Roboto"/>
                <a:cs typeface="Roboto"/>
              </a:rPr>
              <a:t> </a:t>
            </a:r>
            <a:r>
              <a:rPr sz="1800" dirty="0">
                <a:latin typeface="Roboto"/>
                <a:cs typeface="Roboto"/>
              </a:rPr>
              <a:t>data,</a:t>
            </a:r>
            <a:r>
              <a:rPr sz="1800" spc="-50" dirty="0">
                <a:latin typeface="Roboto"/>
                <a:cs typeface="Roboto"/>
              </a:rPr>
              <a:t> </a:t>
            </a:r>
            <a:r>
              <a:rPr sz="1800" spc="-25" dirty="0">
                <a:latin typeface="Roboto"/>
                <a:cs typeface="Roboto"/>
              </a:rPr>
              <a:t>including</a:t>
            </a:r>
            <a:r>
              <a:rPr sz="1800" spc="-50" dirty="0">
                <a:latin typeface="Roboto"/>
                <a:cs typeface="Roboto"/>
              </a:rPr>
              <a:t> </a:t>
            </a:r>
            <a:r>
              <a:rPr sz="1800" spc="-20" dirty="0">
                <a:latin typeface="Roboto"/>
                <a:cs typeface="Roboto"/>
              </a:rPr>
              <a:t>text</a:t>
            </a:r>
            <a:endParaRPr sz="1800">
              <a:latin typeface="Roboto"/>
              <a:cs typeface="Roboto"/>
            </a:endParaRPr>
          </a:p>
          <a:p>
            <a:pPr marL="329565" indent="-316865">
              <a:lnSpc>
                <a:spcPct val="100000"/>
              </a:lnSpc>
              <a:spcBef>
                <a:spcPts val="615"/>
              </a:spcBef>
              <a:buChar char="-"/>
              <a:tabLst>
                <a:tab pos="329565" algn="l"/>
              </a:tabLst>
            </a:pPr>
            <a:r>
              <a:rPr sz="1800" dirty="0">
                <a:latin typeface="Roboto"/>
                <a:cs typeface="Roboto"/>
              </a:rPr>
              <a:t>RNNs</a:t>
            </a:r>
            <a:r>
              <a:rPr sz="1800" spc="-75" dirty="0">
                <a:latin typeface="Roboto"/>
                <a:cs typeface="Roboto"/>
              </a:rPr>
              <a:t> </a:t>
            </a:r>
            <a:r>
              <a:rPr sz="1800" dirty="0">
                <a:latin typeface="Roboto"/>
                <a:cs typeface="Roboto"/>
              </a:rPr>
              <a:t>are</a:t>
            </a:r>
            <a:r>
              <a:rPr sz="1800" spc="-70" dirty="0">
                <a:latin typeface="Roboto"/>
                <a:cs typeface="Roboto"/>
              </a:rPr>
              <a:t> </a:t>
            </a:r>
            <a:r>
              <a:rPr sz="1800" spc="-10" dirty="0">
                <a:latin typeface="Roboto"/>
                <a:cs typeface="Roboto"/>
              </a:rPr>
              <a:t>trainable</a:t>
            </a:r>
            <a:r>
              <a:rPr sz="1800" spc="-75" dirty="0">
                <a:latin typeface="Roboto"/>
                <a:cs typeface="Roboto"/>
              </a:rPr>
              <a:t> </a:t>
            </a:r>
            <a:r>
              <a:rPr sz="1800" spc="-10" dirty="0">
                <a:latin typeface="Roboto"/>
                <a:cs typeface="Roboto"/>
              </a:rPr>
              <a:t>with</a:t>
            </a:r>
            <a:r>
              <a:rPr sz="1800" spc="-70" dirty="0">
                <a:latin typeface="Roboto"/>
                <a:cs typeface="Roboto"/>
              </a:rPr>
              <a:t> </a:t>
            </a:r>
            <a:r>
              <a:rPr sz="1800" spc="-10" dirty="0">
                <a:latin typeface="Roboto"/>
                <a:cs typeface="Roboto"/>
              </a:rPr>
              <a:t>backpropogation</a:t>
            </a:r>
            <a:endParaRPr sz="1800">
              <a:latin typeface="Roboto"/>
              <a:cs typeface="Roboto"/>
            </a:endParaRPr>
          </a:p>
          <a:p>
            <a:pPr marL="329565" indent="-316865">
              <a:lnSpc>
                <a:spcPct val="100000"/>
              </a:lnSpc>
              <a:spcBef>
                <a:spcPts val="615"/>
              </a:spcBef>
              <a:buChar char="-"/>
              <a:tabLst>
                <a:tab pos="329565" algn="l"/>
              </a:tabLst>
            </a:pPr>
            <a:r>
              <a:rPr sz="1800" dirty="0">
                <a:latin typeface="Roboto"/>
                <a:cs typeface="Roboto"/>
              </a:rPr>
              <a:t>RNNs</a:t>
            </a:r>
            <a:r>
              <a:rPr sz="1800" spc="-80" dirty="0">
                <a:latin typeface="Roboto"/>
                <a:cs typeface="Roboto"/>
              </a:rPr>
              <a:t> </a:t>
            </a:r>
            <a:r>
              <a:rPr sz="1800" dirty="0">
                <a:latin typeface="Roboto"/>
                <a:cs typeface="Roboto"/>
              </a:rPr>
              <a:t>learn</a:t>
            </a:r>
            <a:r>
              <a:rPr sz="1800" spc="-75" dirty="0">
                <a:latin typeface="Roboto"/>
                <a:cs typeface="Roboto"/>
              </a:rPr>
              <a:t> </a:t>
            </a:r>
            <a:r>
              <a:rPr sz="1800" dirty="0">
                <a:latin typeface="Roboto"/>
                <a:cs typeface="Roboto"/>
              </a:rPr>
              <a:t>complex</a:t>
            </a:r>
            <a:r>
              <a:rPr sz="1800" spc="-75" dirty="0">
                <a:latin typeface="Roboto"/>
                <a:cs typeface="Roboto"/>
              </a:rPr>
              <a:t> </a:t>
            </a:r>
            <a:r>
              <a:rPr sz="1800" dirty="0">
                <a:latin typeface="Roboto"/>
                <a:cs typeface="Roboto"/>
              </a:rPr>
              <a:t>and</a:t>
            </a:r>
            <a:r>
              <a:rPr sz="1800" spc="-75" dirty="0">
                <a:latin typeface="Roboto"/>
                <a:cs typeface="Roboto"/>
              </a:rPr>
              <a:t> </a:t>
            </a:r>
            <a:r>
              <a:rPr sz="1800" spc="-10" dirty="0">
                <a:latin typeface="Roboto"/>
                <a:cs typeface="Roboto"/>
              </a:rPr>
              <a:t>varied</a:t>
            </a:r>
            <a:r>
              <a:rPr sz="1800" spc="-75" dirty="0">
                <a:latin typeface="Roboto"/>
                <a:cs typeface="Roboto"/>
              </a:rPr>
              <a:t> </a:t>
            </a:r>
            <a:r>
              <a:rPr sz="1800" spc="-10" dirty="0">
                <a:latin typeface="Roboto"/>
                <a:cs typeface="Roboto"/>
              </a:rPr>
              <a:t>patterns</a:t>
            </a:r>
            <a:r>
              <a:rPr sz="1800" spc="-75" dirty="0">
                <a:latin typeface="Roboto"/>
                <a:cs typeface="Roboto"/>
              </a:rPr>
              <a:t> </a:t>
            </a:r>
            <a:r>
              <a:rPr sz="1800" dirty="0">
                <a:latin typeface="Roboto"/>
                <a:cs typeface="Roboto"/>
              </a:rPr>
              <a:t>in</a:t>
            </a:r>
            <a:r>
              <a:rPr sz="1800" spc="-75" dirty="0">
                <a:latin typeface="Roboto"/>
                <a:cs typeface="Roboto"/>
              </a:rPr>
              <a:t> </a:t>
            </a:r>
            <a:r>
              <a:rPr sz="1800" spc="-20" dirty="0">
                <a:latin typeface="Roboto"/>
                <a:cs typeface="Roboto"/>
              </a:rPr>
              <a:t>sequential</a:t>
            </a:r>
            <a:r>
              <a:rPr sz="1800" spc="-75" dirty="0">
                <a:latin typeface="Roboto"/>
                <a:cs typeface="Roboto"/>
              </a:rPr>
              <a:t> </a:t>
            </a:r>
            <a:r>
              <a:rPr sz="1800" spc="-20" dirty="0">
                <a:latin typeface="Roboto"/>
                <a:cs typeface="Roboto"/>
              </a:rPr>
              <a:t>data</a:t>
            </a:r>
            <a:endParaRPr sz="1800">
              <a:latin typeface="Roboto"/>
              <a:cs typeface="Roboto"/>
            </a:endParaRPr>
          </a:p>
          <a:p>
            <a:pPr marL="329565" indent="-316865">
              <a:lnSpc>
                <a:spcPct val="100000"/>
              </a:lnSpc>
              <a:spcBef>
                <a:spcPts val="615"/>
              </a:spcBef>
              <a:buChar char="-"/>
              <a:tabLst>
                <a:tab pos="329565" algn="l"/>
              </a:tabLst>
            </a:pPr>
            <a:r>
              <a:rPr sz="1800" spc="-10" dirty="0">
                <a:latin typeface="Roboto"/>
                <a:cs typeface="Roboto"/>
              </a:rPr>
              <a:t>Vanilla</a:t>
            </a:r>
            <a:r>
              <a:rPr sz="1800" spc="-75" dirty="0">
                <a:latin typeface="Roboto"/>
                <a:cs typeface="Roboto"/>
              </a:rPr>
              <a:t> </a:t>
            </a:r>
            <a:r>
              <a:rPr sz="1800" dirty="0">
                <a:latin typeface="Roboto"/>
                <a:cs typeface="Roboto"/>
              </a:rPr>
              <a:t>RNNs</a:t>
            </a:r>
            <a:r>
              <a:rPr sz="1800" spc="-70" dirty="0">
                <a:latin typeface="Roboto"/>
                <a:cs typeface="Roboto"/>
              </a:rPr>
              <a:t> </a:t>
            </a:r>
            <a:r>
              <a:rPr sz="1800" dirty="0">
                <a:latin typeface="Roboto"/>
                <a:cs typeface="Roboto"/>
              </a:rPr>
              <a:t>are</a:t>
            </a:r>
            <a:r>
              <a:rPr sz="1800" spc="-70" dirty="0">
                <a:latin typeface="Roboto"/>
                <a:cs typeface="Roboto"/>
              </a:rPr>
              <a:t> </a:t>
            </a:r>
            <a:r>
              <a:rPr sz="1800" dirty="0">
                <a:latin typeface="Roboto"/>
                <a:cs typeface="Roboto"/>
              </a:rPr>
              <a:t>simple</a:t>
            </a:r>
            <a:r>
              <a:rPr sz="1800" spc="-70" dirty="0">
                <a:latin typeface="Roboto"/>
                <a:cs typeface="Roboto"/>
              </a:rPr>
              <a:t> </a:t>
            </a:r>
            <a:r>
              <a:rPr sz="1800" dirty="0">
                <a:latin typeface="Roboto"/>
                <a:cs typeface="Roboto"/>
              </a:rPr>
              <a:t>but</a:t>
            </a:r>
            <a:r>
              <a:rPr sz="1800" spc="-70" dirty="0">
                <a:latin typeface="Roboto"/>
                <a:cs typeface="Roboto"/>
              </a:rPr>
              <a:t> </a:t>
            </a:r>
            <a:r>
              <a:rPr sz="1800" spc="-25" dirty="0">
                <a:latin typeface="Roboto"/>
                <a:cs typeface="Roboto"/>
              </a:rPr>
              <a:t>don’t</a:t>
            </a:r>
            <a:r>
              <a:rPr sz="1800" spc="-70" dirty="0">
                <a:latin typeface="Roboto"/>
                <a:cs typeface="Roboto"/>
              </a:rPr>
              <a:t> </a:t>
            </a:r>
            <a:r>
              <a:rPr sz="1800" dirty="0">
                <a:latin typeface="Roboto"/>
                <a:cs typeface="Roboto"/>
              </a:rPr>
              <a:t>work</a:t>
            </a:r>
            <a:r>
              <a:rPr sz="1800" spc="-70" dirty="0">
                <a:latin typeface="Roboto"/>
                <a:cs typeface="Roboto"/>
              </a:rPr>
              <a:t> </a:t>
            </a:r>
            <a:r>
              <a:rPr sz="1800" spc="-10" dirty="0">
                <a:latin typeface="Roboto"/>
                <a:cs typeface="Roboto"/>
              </a:rPr>
              <a:t>very</a:t>
            </a:r>
            <a:r>
              <a:rPr sz="1800" spc="-75" dirty="0">
                <a:latin typeface="Roboto"/>
                <a:cs typeface="Roboto"/>
              </a:rPr>
              <a:t> </a:t>
            </a:r>
            <a:r>
              <a:rPr sz="1800" spc="-20" dirty="0">
                <a:latin typeface="Roboto"/>
                <a:cs typeface="Roboto"/>
              </a:rPr>
              <a:t>well</a:t>
            </a:r>
            <a:endParaRPr sz="1800">
              <a:latin typeface="Roboto"/>
              <a:cs typeface="Roboto"/>
            </a:endParaRPr>
          </a:p>
          <a:p>
            <a:pPr marL="469900">
              <a:lnSpc>
                <a:spcPct val="100000"/>
              </a:lnSpc>
              <a:spcBef>
                <a:spcPts val="615"/>
              </a:spcBef>
              <a:tabLst>
                <a:tab pos="786765" algn="l"/>
              </a:tabLst>
            </a:pPr>
            <a:r>
              <a:rPr sz="1800" spc="-370" dirty="0">
                <a:latin typeface="Roboto"/>
                <a:cs typeface="Roboto"/>
              </a:rPr>
              <a:t>-</a:t>
            </a:r>
            <a:r>
              <a:rPr sz="1800" dirty="0">
                <a:latin typeface="Roboto"/>
                <a:cs typeface="Roboto"/>
              </a:rPr>
              <a:t>	</a:t>
            </a:r>
            <a:r>
              <a:rPr sz="1800" spc="-20" dirty="0">
                <a:latin typeface="Roboto"/>
                <a:cs typeface="Roboto"/>
              </a:rPr>
              <a:t>Backward</a:t>
            </a:r>
            <a:r>
              <a:rPr sz="1800" spc="-40" dirty="0">
                <a:latin typeface="Roboto"/>
                <a:cs typeface="Roboto"/>
              </a:rPr>
              <a:t> </a:t>
            </a:r>
            <a:r>
              <a:rPr sz="1800" dirty="0">
                <a:latin typeface="Roboto"/>
                <a:cs typeface="Roboto"/>
              </a:rPr>
              <a:t>flow</a:t>
            </a:r>
            <a:r>
              <a:rPr sz="1800" spc="-40" dirty="0">
                <a:latin typeface="Roboto"/>
                <a:cs typeface="Roboto"/>
              </a:rPr>
              <a:t> </a:t>
            </a:r>
            <a:r>
              <a:rPr sz="1800" dirty="0">
                <a:latin typeface="Roboto"/>
                <a:cs typeface="Roboto"/>
              </a:rPr>
              <a:t>of</a:t>
            </a:r>
            <a:r>
              <a:rPr sz="1800" spc="-35" dirty="0">
                <a:latin typeface="Roboto"/>
                <a:cs typeface="Roboto"/>
              </a:rPr>
              <a:t> </a:t>
            </a:r>
            <a:r>
              <a:rPr sz="1800" spc="-20" dirty="0">
                <a:latin typeface="Roboto"/>
                <a:cs typeface="Roboto"/>
              </a:rPr>
              <a:t>gradients</a:t>
            </a:r>
            <a:r>
              <a:rPr sz="1800" spc="-40" dirty="0">
                <a:latin typeface="Roboto"/>
                <a:cs typeface="Roboto"/>
              </a:rPr>
              <a:t> </a:t>
            </a:r>
            <a:r>
              <a:rPr sz="1800" dirty="0">
                <a:latin typeface="Roboto"/>
                <a:cs typeface="Roboto"/>
              </a:rPr>
              <a:t>in</a:t>
            </a:r>
            <a:r>
              <a:rPr sz="1800" spc="-35" dirty="0">
                <a:latin typeface="Roboto"/>
                <a:cs typeface="Roboto"/>
              </a:rPr>
              <a:t> </a:t>
            </a:r>
            <a:r>
              <a:rPr sz="1800" dirty="0">
                <a:latin typeface="Roboto"/>
                <a:cs typeface="Roboto"/>
              </a:rPr>
              <a:t>RNN</a:t>
            </a:r>
            <a:r>
              <a:rPr sz="1800" spc="-40" dirty="0">
                <a:latin typeface="Roboto"/>
                <a:cs typeface="Roboto"/>
              </a:rPr>
              <a:t> </a:t>
            </a:r>
            <a:r>
              <a:rPr sz="1800" dirty="0">
                <a:latin typeface="Roboto"/>
                <a:cs typeface="Roboto"/>
              </a:rPr>
              <a:t>can</a:t>
            </a:r>
            <a:r>
              <a:rPr sz="1800" spc="-35" dirty="0">
                <a:latin typeface="Roboto"/>
                <a:cs typeface="Roboto"/>
              </a:rPr>
              <a:t> </a:t>
            </a:r>
            <a:r>
              <a:rPr sz="1800" dirty="0">
                <a:latin typeface="Roboto"/>
                <a:cs typeface="Roboto"/>
              </a:rPr>
              <a:t>explode</a:t>
            </a:r>
            <a:r>
              <a:rPr sz="1800" spc="-40" dirty="0">
                <a:latin typeface="Roboto"/>
                <a:cs typeface="Roboto"/>
              </a:rPr>
              <a:t> </a:t>
            </a:r>
            <a:r>
              <a:rPr sz="1800" dirty="0">
                <a:latin typeface="Roboto"/>
                <a:cs typeface="Roboto"/>
              </a:rPr>
              <a:t>or</a:t>
            </a:r>
            <a:r>
              <a:rPr sz="1800" spc="-35" dirty="0">
                <a:latin typeface="Roboto"/>
                <a:cs typeface="Roboto"/>
              </a:rPr>
              <a:t> </a:t>
            </a:r>
            <a:r>
              <a:rPr sz="1800" spc="-10" dirty="0">
                <a:latin typeface="Roboto"/>
                <a:cs typeface="Roboto"/>
              </a:rPr>
              <a:t>vanish</a:t>
            </a:r>
            <a:endParaRPr sz="1800">
              <a:latin typeface="Roboto"/>
              <a:cs typeface="Roboto"/>
            </a:endParaRPr>
          </a:p>
          <a:p>
            <a:pPr marL="329565" marR="5080" indent="-317500">
              <a:lnSpc>
                <a:spcPct val="100699"/>
              </a:lnSpc>
              <a:spcBef>
                <a:spcPts val="600"/>
              </a:spcBef>
              <a:buChar char="-"/>
              <a:tabLst>
                <a:tab pos="329565" algn="l"/>
              </a:tabLst>
            </a:pPr>
            <a:r>
              <a:rPr sz="1800" dirty="0">
                <a:latin typeface="Roboto"/>
                <a:cs typeface="Roboto"/>
              </a:rPr>
              <a:t>Common</a:t>
            </a:r>
            <a:r>
              <a:rPr sz="1800" spc="-65" dirty="0">
                <a:latin typeface="Roboto"/>
                <a:cs typeface="Roboto"/>
              </a:rPr>
              <a:t> </a:t>
            </a:r>
            <a:r>
              <a:rPr sz="1800" dirty="0">
                <a:latin typeface="Roboto"/>
                <a:cs typeface="Roboto"/>
              </a:rPr>
              <a:t>to</a:t>
            </a:r>
            <a:r>
              <a:rPr sz="1800" spc="-65" dirty="0">
                <a:latin typeface="Roboto"/>
                <a:cs typeface="Roboto"/>
              </a:rPr>
              <a:t> </a:t>
            </a:r>
            <a:r>
              <a:rPr sz="1800" dirty="0">
                <a:latin typeface="Roboto"/>
                <a:cs typeface="Roboto"/>
              </a:rPr>
              <a:t>use</a:t>
            </a:r>
            <a:r>
              <a:rPr sz="1800" spc="-60" dirty="0">
                <a:latin typeface="Roboto"/>
                <a:cs typeface="Roboto"/>
              </a:rPr>
              <a:t> </a:t>
            </a:r>
            <a:r>
              <a:rPr sz="1800" dirty="0">
                <a:latin typeface="Roboto"/>
                <a:cs typeface="Roboto"/>
              </a:rPr>
              <a:t>LSTM</a:t>
            </a:r>
            <a:r>
              <a:rPr sz="1800" spc="-65" dirty="0">
                <a:latin typeface="Roboto"/>
                <a:cs typeface="Roboto"/>
              </a:rPr>
              <a:t> </a:t>
            </a:r>
            <a:r>
              <a:rPr sz="1800" dirty="0">
                <a:latin typeface="Roboto"/>
                <a:cs typeface="Roboto"/>
              </a:rPr>
              <a:t>or</a:t>
            </a:r>
            <a:r>
              <a:rPr sz="1800" spc="-65" dirty="0">
                <a:latin typeface="Roboto"/>
                <a:cs typeface="Roboto"/>
              </a:rPr>
              <a:t> </a:t>
            </a:r>
            <a:r>
              <a:rPr sz="1800" spc="-10" dirty="0">
                <a:latin typeface="Roboto"/>
                <a:cs typeface="Roboto"/>
              </a:rPr>
              <a:t>GRU.</a:t>
            </a:r>
            <a:r>
              <a:rPr sz="1800" spc="-60" dirty="0">
                <a:latin typeface="Roboto"/>
                <a:cs typeface="Roboto"/>
              </a:rPr>
              <a:t> </a:t>
            </a:r>
            <a:r>
              <a:rPr sz="1800" dirty="0">
                <a:latin typeface="Roboto"/>
                <a:cs typeface="Roboto"/>
              </a:rPr>
              <a:t>Memory</a:t>
            </a:r>
            <a:r>
              <a:rPr sz="1800" spc="-65" dirty="0">
                <a:latin typeface="Roboto"/>
                <a:cs typeface="Roboto"/>
              </a:rPr>
              <a:t> </a:t>
            </a:r>
            <a:r>
              <a:rPr sz="1800" spc="-10" dirty="0">
                <a:latin typeface="Roboto"/>
                <a:cs typeface="Roboto"/>
              </a:rPr>
              <a:t>path</a:t>
            </a:r>
            <a:r>
              <a:rPr sz="1800" spc="-65" dirty="0">
                <a:latin typeface="Roboto"/>
                <a:cs typeface="Roboto"/>
              </a:rPr>
              <a:t> </a:t>
            </a:r>
            <a:r>
              <a:rPr sz="1800" dirty="0">
                <a:latin typeface="Roboto"/>
                <a:cs typeface="Roboto"/>
              </a:rPr>
              <a:t>makes</a:t>
            </a:r>
            <a:r>
              <a:rPr sz="1800" spc="-60" dirty="0">
                <a:latin typeface="Roboto"/>
                <a:cs typeface="Roboto"/>
              </a:rPr>
              <a:t> </a:t>
            </a:r>
            <a:r>
              <a:rPr sz="1800" dirty="0">
                <a:latin typeface="Roboto"/>
                <a:cs typeface="Roboto"/>
              </a:rPr>
              <a:t>them</a:t>
            </a:r>
            <a:r>
              <a:rPr sz="1800" spc="-65" dirty="0">
                <a:latin typeface="Roboto"/>
                <a:cs typeface="Roboto"/>
              </a:rPr>
              <a:t> </a:t>
            </a:r>
            <a:r>
              <a:rPr sz="1800" spc="-20" dirty="0">
                <a:latin typeface="Roboto"/>
                <a:cs typeface="Roboto"/>
              </a:rPr>
              <a:t>stably</a:t>
            </a:r>
            <a:r>
              <a:rPr sz="1800" spc="-65" dirty="0">
                <a:latin typeface="Roboto"/>
                <a:cs typeface="Roboto"/>
              </a:rPr>
              <a:t> </a:t>
            </a:r>
            <a:r>
              <a:rPr sz="1800" spc="-10" dirty="0">
                <a:latin typeface="Roboto"/>
                <a:cs typeface="Roboto"/>
              </a:rPr>
              <a:t>learn </a:t>
            </a:r>
            <a:r>
              <a:rPr sz="1800" spc="-55" dirty="0">
                <a:latin typeface="Roboto"/>
                <a:cs typeface="Roboto"/>
              </a:rPr>
              <a:t>long-</a:t>
            </a:r>
            <a:r>
              <a:rPr sz="1800" spc="-40" dirty="0">
                <a:latin typeface="Roboto"/>
                <a:cs typeface="Roboto"/>
              </a:rPr>
              <a:t>distance</a:t>
            </a:r>
            <a:r>
              <a:rPr sz="1800" spc="-35" dirty="0">
                <a:latin typeface="Roboto"/>
                <a:cs typeface="Roboto"/>
              </a:rPr>
              <a:t> </a:t>
            </a:r>
            <a:r>
              <a:rPr sz="1800" spc="-10" dirty="0">
                <a:latin typeface="Roboto"/>
                <a:cs typeface="Roboto"/>
              </a:rPr>
              <a:t>interactions.</a:t>
            </a:r>
            <a:endParaRPr sz="1800">
              <a:latin typeface="Roboto"/>
              <a:cs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xfrm>
            <a:off x="3201913" y="2089150"/>
            <a:ext cx="2740025" cy="482600"/>
          </a:xfrm>
          <a:prstGeom prst="rect">
            <a:avLst/>
          </a:prstGeom>
        </p:spPr>
        <p:txBody>
          <a:bodyPr vert="horz" wrap="square" lIns="0" tIns="12700" rIns="0" bIns="0" rtlCol="0">
            <a:spAutoFit/>
          </a:bodyPr>
          <a:lstStyle/>
          <a:p>
            <a:pPr marL="12700" algn="ctr">
              <a:lnSpc>
                <a:spcPct val="100000"/>
              </a:lnSpc>
              <a:spcBef>
                <a:spcPts val="100"/>
              </a:spcBef>
            </a:pPr>
            <a:r>
              <a:rPr lang="en-US" sz="3000" spc="-10" dirty="0">
                <a:latin typeface="Roboto"/>
                <a:cs typeface="Roboto"/>
              </a:rPr>
              <a:t>Thank You!</a:t>
            </a:r>
            <a:endParaRPr sz="3000" dirty="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3747135">
              <a:lnSpc>
                <a:spcPct val="100000"/>
              </a:lnSpc>
              <a:spcBef>
                <a:spcPts val="100"/>
              </a:spcBef>
            </a:pPr>
            <a:r>
              <a:rPr sz="3000" spc="-20" dirty="0">
                <a:latin typeface="Lucida Sans Unicode"/>
                <a:cs typeface="Lucida Sans Unicode"/>
              </a:rPr>
              <a:t>RNNs</a:t>
            </a:r>
            <a:endParaRPr sz="3000">
              <a:latin typeface="Lucida Sans Unicode"/>
              <a:cs typeface="Lucida Sans Unicode"/>
            </a:endParaRPr>
          </a:p>
        </p:txBody>
      </p:sp>
      <p:sp>
        <p:nvSpPr>
          <p:cNvPr id="11" name="TextBox 10">
            <a:extLst>
              <a:ext uri="{FF2B5EF4-FFF2-40B4-BE49-F238E27FC236}">
                <a16:creationId xmlns:a16="http://schemas.microsoft.com/office/drawing/2014/main" id="{14364B24-26C6-4DA5-A453-D2652E780CC4}"/>
              </a:ext>
            </a:extLst>
          </p:cNvPr>
          <p:cNvSpPr txBox="1"/>
          <p:nvPr/>
        </p:nvSpPr>
        <p:spPr>
          <a:xfrm>
            <a:off x="609600" y="1123950"/>
            <a:ext cx="7848600" cy="2462213"/>
          </a:xfrm>
          <a:prstGeom prst="rect">
            <a:avLst/>
          </a:prstGeom>
          <a:noFill/>
        </p:spPr>
        <p:txBody>
          <a:bodyPr wrap="square" rtlCol="0">
            <a:spAutoFit/>
          </a:bodyPr>
          <a:lstStyle/>
          <a:p>
            <a:r>
              <a:rPr lang="en-US" sz="1400" dirty="0"/>
              <a:t>The image of an </a:t>
            </a:r>
            <a:r>
              <a:rPr lang="en-US" sz="1400" b="1" dirty="0"/>
              <a:t>unrolled recurrent neural network (RNN)</a:t>
            </a:r>
            <a:r>
              <a:rPr lang="en-US" sz="1400" dirty="0"/>
              <a:t> visually represents how an RNN processes sequences (like text or time-series data) step by step over time. Instead of showing the "looped" structure of a standard RNN (where a single module feeds its output back into itself), unrolling "flattens" the loop into a chain of repeated, connected modules. Each module represents the RNN at a specific time step (e.g., </a:t>
            </a:r>
            <a:r>
              <a:rPr lang="en-US" sz="1400" b="1" dirty="0"/>
              <a:t>t-1, t, t+1</a:t>
            </a:r>
            <a:r>
              <a:rPr lang="en-US" sz="1400" dirty="0"/>
              <a:t>) and shares the same set of parameters (weights). At every step, the network takes two inputs: the current data (like a word in a sentence, shown as </a:t>
            </a:r>
            <a:r>
              <a:rPr lang="en-US" sz="1400" b="1" dirty="0"/>
              <a:t>xₜ</a:t>
            </a:r>
            <a:r>
              <a:rPr lang="en-US" sz="1400" dirty="0"/>
              <a:t>) and the hidden state from the previous step (a summary of past information, shown as </a:t>
            </a:r>
            <a:r>
              <a:rPr lang="en-US" sz="1400" b="1" dirty="0"/>
              <a:t>hₜ₋₁</a:t>
            </a:r>
            <a:r>
              <a:rPr lang="en-US" sz="1400" dirty="0"/>
              <a:t>). It then updates the hidden state (</a:t>
            </a:r>
            <a:r>
              <a:rPr lang="en-US" sz="1400" b="1" dirty="0"/>
              <a:t>hₜ</a:t>
            </a:r>
            <a:r>
              <a:rPr lang="en-US" sz="1400" dirty="0"/>
              <a:t>) and produces an output (</a:t>
            </a:r>
            <a:r>
              <a:rPr lang="en-US" sz="1400" b="1" dirty="0"/>
              <a:t>oₜ</a:t>
            </a:r>
            <a:r>
              <a:rPr lang="en-US" sz="1400" dirty="0"/>
              <a:t>). This unrolled view makes it easier to see how information flows through time, with each step influenced by prior context, allowing the RNN to learn patterns that depend on sequences (e.g., predicting the next word in a sentence or understanding video frames).</a:t>
            </a:r>
          </a:p>
        </p:txBody>
      </p:sp>
    </p:spTree>
    <p:extLst>
      <p:ext uri="{BB962C8B-B14F-4D97-AF65-F5344CB8AC3E}">
        <p14:creationId xmlns:p14="http://schemas.microsoft.com/office/powerpoint/2010/main" val="192344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329950" rIns="0" bIns="0" rtlCol="0">
            <a:spAutoFit/>
          </a:bodyPr>
          <a:lstStyle/>
          <a:p>
            <a:pPr marL="3747135">
              <a:lnSpc>
                <a:spcPct val="100000"/>
              </a:lnSpc>
              <a:spcBef>
                <a:spcPts val="100"/>
              </a:spcBef>
            </a:pPr>
            <a:r>
              <a:rPr sz="3000" spc="-20" dirty="0">
                <a:latin typeface="Lucida Sans Unicode"/>
                <a:cs typeface="Lucida Sans Unicode"/>
              </a:rPr>
              <a:t>RNNs</a:t>
            </a:r>
            <a:endParaRPr sz="3000">
              <a:latin typeface="Lucida Sans Unicode"/>
              <a:cs typeface="Lucida Sans Unicode"/>
            </a:endParaRPr>
          </a:p>
        </p:txBody>
      </p:sp>
      <p:grpSp>
        <p:nvGrpSpPr>
          <p:cNvPr id="6" name="Group 5">
            <a:extLst>
              <a:ext uri="{FF2B5EF4-FFF2-40B4-BE49-F238E27FC236}">
                <a16:creationId xmlns:a16="http://schemas.microsoft.com/office/drawing/2014/main" id="{45A5EA4F-0B56-4698-B6F7-025DAEF9DF1A}"/>
              </a:ext>
            </a:extLst>
          </p:cNvPr>
          <p:cNvGrpSpPr/>
          <p:nvPr/>
        </p:nvGrpSpPr>
        <p:grpSpPr>
          <a:xfrm>
            <a:off x="1303187" y="1453094"/>
            <a:ext cx="7155013" cy="2222982"/>
            <a:chOff x="1303187" y="1453094"/>
            <a:chExt cx="7155013" cy="2222982"/>
          </a:xfrm>
        </p:grpSpPr>
        <p:pic>
          <p:nvPicPr>
            <p:cNvPr id="5" name="object 5"/>
            <p:cNvPicPr/>
            <p:nvPr/>
          </p:nvPicPr>
          <p:blipFill>
            <a:blip r:embed="rId2" cstate="print"/>
            <a:stretch>
              <a:fillRect/>
            </a:stretch>
          </p:blipFill>
          <p:spPr>
            <a:xfrm>
              <a:off x="1303187" y="1453094"/>
              <a:ext cx="6982929" cy="2222982"/>
            </a:xfrm>
            <a:prstGeom prst="rect">
              <a:avLst/>
            </a:prstGeom>
          </p:spPr>
        </p:pic>
        <p:sp>
          <p:nvSpPr>
            <p:cNvPr id="2" name="TextBox 1">
              <a:extLst>
                <a:ext uri="{FF2B5EF4-FFF2-40B4-BE49-F238E27FC236}">
                  <a16:creationId xmlns:a16="http://schemas.microsoft.com/office/drawing/2014/main" id="{55E94B6A-6C36-4735-907E-D29DB9860590}"/>
                </a:ext>
              </a:extLst>
            </p:cNvPr>
            <p:cNvSpPr txBox="1"/>
            <p:nvPr/>
          </p:nvSpPr>
          <p:spPr>
            <a:xfrm>
              <a:off x="7924800" y="1809750"/>
              <a:ext cx="533400" cy="369332"/>
            </a:xfrm>
            <a:prstGeom prst="rect">
              <a:avLst/>
            </a:prstGeom>
            <a:solidFill>
              <a:schemeClr val="bg1"/>
            </a:solidFill>
          </p:spPr>
          <p:txBody>
            <a:bodyPr wrap="square" rtlCol="0">
              <a:spAutoFit/>
            </a:bodyPr>
            <a:lstStyle/>
            <a:p>
              <a:endParaRPr lang="en-US"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55675">
              <a:lnSpc>
                <a:spcPct val="100000"/>
              </a:lnSpc>
              <a:spcBef>
                <a:spcPts val="100"/>
              </a:spcBef>
            </a:pPr>
            <a:r>
              <a:rPr sz="3000" spc="-20" dirty="0">
                <a:latin typeface="Lucida Sans Unicode"/>
                <a:cs typeface="Lucida Sans Unicode"/>
              </a:rPr>
              <a:t>RNNs</a:t>
            </a:r>
            <a:r>
              <a:rPr sz="3000" spc="-170" dirty="0">
                <a:latin typeface="Lucida Sans Unicode"/>
                <a:cs typeface="Lucida Sans Unicode"/>
              </a:rPr>
              <a:t> </a:t>
            </a:r>
            <a:r>
              <a:rPr sz="3000" spc="-50" dirty="0">
                <a:latin typeface="Lucida Sans Unicode"/>
                <a:cs typeface="Lucida Sans Unicode"/>
              </a:rPr>
              <a:t>offer</a:t>
            </a:r>
            <a:r>
              <a:rPr sz="3000" spc="-170" dirty="0">
                <a:latin typeface="Lucida Sans Unicode"/>
                <a:cs typeface="Lucida Sans Unicode"/>
              </a:rPr>
              <a:t> </a:t>
            </a:r>
            <a:r>
              <a:rPr sz="3000" dirty="0">
                <a:latin typeface="Lucida Sans Unicode"/>
                <a:cs typeface="Lucida Sans Unicode"/>
              </a:rPr>
              <a:t>a</a:t>
            </a:r>
            <a:r>
              <a:rPr sz="3000" spc="-170" dirty="0">
                <a:latin typeface="Lucida Sans Unicode"/>
                <a:cs typeface="Lucida Sans Unicode"/>
              </a:rPr>
              <a:t> </a:t>
            </a:r>
            <a:r>
              <a:rPr sz="3000" spc="-85" dirty="0">
                <a:latin typeface="Lucida Sans Unicode"/>
                <a:cs typeface="Lucida Sans Unicode"/>
              </a:rPr>
              <a:t>lot</a:t>
            </a:r>
            <a:r>
              <a:rPr sz="3000" spc="-165" dirty="0">
                <a:latin typeface="Lucida Sans Unicode"/>
                <a:cs typeface="Lucida Sans Unicode"/>
              </a:rPr>
              <a:t> </a:t>
            </a:r>
            <a:r>
              <a:rPr sz="3000" spc="-65" dirty="0">
                <a:latin typeface="Lucida Sans Unicode"/>
                <a:cs typeface="Lucida Sans Unicode"/>
              </a:rPr>
              <a:t>of</a:t>
            </a:r>
            <a:r>
              <a:rPr sz="3000" spc="-170" dirty="0">
                <a:latin typeface="Lucida Sans Unicode"/>
                <a:cs typeface="Lucida Sans Unicode"/>
              </a:rPr>
              <a:t> </a:t>
            </a:r>
            <a:r>
              <a:rPr sz="3000" spc="-85" dirty="0">
                <a:latin typeface="Lucida Sans Unicode"/>
                <a:cs typeface="Lucida Sans Unicode"/>
              </a:rPr>
              <a:t>flexibility</a:t>
            </a:r>
            <a:endParaRPr sz="3000">
              <a:latin typeface="Lucida Sans Unicode"/>
              <a:cs typeface="Lucida Sans Unicode"/>
            </a:endParaRPr>
          </a:p>
        </p:txBody>
      </p:sp>
      <p:grpSp>
        <p:nvGrpSpPr>
          <p:cNvPr id="4" name="object 4"/>
          <p:cNvGrpSpPr/>
          <p:nvPr/>
        </p:nvGrpSpPr>
        <p:grpSpPr>
          <a:xfrm>
            <a:off x="740156" y="685547"/>
            <a:ext cx="7288530" cy="2693670"/>
            <a:chOff x="740156" y="685547"/>
            <a:chExt cx="7288530" cy="2693670"/>
          </a:xfrm>
        </p:grpSpPr>
        <p:pic>
          <p:nvPicPr>
            <p:cNvPr id="5" name="object 5"/>
            <p:cNvPicPr/>
            <p:nvPr/>
          </p:nvPicPr>
          <p:blipFill>
            <a:blip r:embed="rId2" cstate="print"/>
            <a:stretch>
              <a:fillRect/>
            </a:stretch>
          </p:blipFill>
          <p:spPr>
            <a:xfrm>
              <a:off x="740156" y="685547"/>
              <a:ext cx="7288275" cy="2443111"/>
            </a:xfrm>
            <a:prstGeom prst="rect">
              <a:avLst/>
            </a:prstGeom>
          </p:spPr>
        </p:pic>
        <p:sp>
          <p:nvSpPr>
            <p:cNvPr id="6" name="object 6"/>
            <p:cNvSpPr/>
            <p:nvPr/>
          </p:nvSpPr>
          <p:spPr>
            <a:xfrm>
              <a:off x="1234440" y="3185808"/>
              <a:ext cx="0" cy="193040"/>
            </a:xfrm>
            <a:custGeom>
              <a:avLst/>
              <a:gdLst/>
              <a:ahLst/>
              <a:cxnLst/>
              <a:rect l="l" t="t" r="r" b="b"/>
              <a:pathLst>
                <a:path h="193039">
                  <a:moveTo>
                    <a:pt x="0" y="192844"/>
                  </a:moveTo>
                  <a:lnTo>
                    <a:pt x="0" y="0"/>
                  </a:lnTo>
                </a:path>
              </a:pathLst>
            </a:custGeom>
            <a:ln w="9524">
              <a:solidFill>
                <a:srgbClr val="4A7DBA"/>
              </a:solidFill>
            </a:ln>
          </p:spPr>
          <p:txBody>
            <a:bodyPr wrap="square" lIns="0" tIns="0" rIns="0" bIns="0" rtlCol="0"/>
            <a:lstStyle/>
            <a:p>
              <a:endParaRPr/>
            </a:p>
          </p:txBody>
        </p:sp>
        <p:sp>
          <p:nvSpPr>
            <p:cNvPr id="7" name="object 7"/>
            <p:cNvSpPr/>
            <p:nvPr/>
          </p:nvSpPr>
          <p:spPr>
            <a:xfrm>
              <a:off x="1218707" y="3142583"/>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4A7DBA"/>
            </a:solidFill>
          </p:spPr>
          <p:txBody>
            <a:bodyPr wrap="square" lIns="0" tIns="0" rIns="0" bIns="0" rtlCol="0"/>
            <a:lstStyle/>
            <a:p>
              <a:endParaRPr/>
            </a:p>
          </p:txBody>
        </p:sp>
        <p:sp>
          <p:nvSpPr>
            <p:cNvPr id="8" name="object 8"/>
            <p:cNvSpPr/>
            <p:nvPr/>
          </p:nvSpPr>
          <p:spPr>
            <a:xfrm>
              <a:off x="1218707" y="3142583"/>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4A7DBA"/>
              </a:solidFill>
            </a:ln>
          </p:spPr>
          <p:txBody>
            <a:bodyPr wrap="square" lIns="0" tIns="0" rIns="0" bIns="0" rtlCol="0"/>
            <a:lstStyle/>
            <a:p>
              <a:endParaRPr/>
            </a:p>
          </p:txBody>
        </p:sp>
      </p:grpSp>
      <p:sp>
        <p:nvSpPr>
          <p:cNvPr id="9" name="object 9"/>
          <p:cNvSpPr txBox="1"/>
          <p:nvPr/>
        </p:nvSpPr>
        <p:spPr>
          <a:xfrm>
            <a:off x="917196" y="3396941"/>
            <a:ext cx="2049780" cy="238760"/>
          </a:xfrm>
          <a:prstGeom prst="rect">
            <a:avLst/>
          </a:prstGeom>
        </p:spPr>
        <p:txBody>
          <a:bodyPr vert="horz" wrap="square" lIns="0" tIns="12700" rIns="0" bIns="0" rtlCol="0">
            <a:spAutoFit/>
          </a:bodyPr>
          <a:lstStyle/>
          <a:p>
            <a:pPr marL="12700">
              <a:lnSpc>
                <a:spcPct val="100000"/>
              </a:lnSpc>
              <a:spcBef>
                <a:spcPts val="100"/>
              </a:spcBef>
            </a:pPr>
            <a:r>
              <a:rPr sz="1400" b="1" dirty="0">
                <a:latin typeface="Arial"/>
                <a:cs typeface="Arial"/>
              </a:rPr>
              <a:t>Vanilla</a:t>
            </a:r>
            <a:r>
              <a:rPr sz="1400" b="1" spc="-35" dirty="0">
                <a:latin typeface="Arial"/>
                <a:cs typeface="Arial"/>
              </a:rPr>
              <a:t> </a:t>
            </a:r>
            <a:r>
              <a:rPr sz="1400" b="1" dirty="0">
                <a:latin typeface="Arial"/>
                <a:cs typeface="Arial"/>
              </a:rPr>
              <a:t>Neural</a:t>
            </a:r>
            <a:r>
              <a:rPr sz="1400" b="1" spc="-30" dirty="0">
                <a:latin typeface="Arial"/>
                <a:cs typeface="Arial"/>
              </a:rPr>
              <a:t> </a:t>
            </a:r>
            <a:r>
              <a:rPr sz="1400" b="1" spc="-10" dirty="0">
                <a:latin typeface="Arial"/>
                <a:cs typeface="Arial"/>
              </a:rPr>
              <a:t>Networks</a:t>
            </a:r>
            <a:endParaRPr sz="1400">
              <a:latin typeface="Arial"/>
              <a:cs typeface="Arial"/>
            </a:endParaRPr>
          </a:p>
        </p:txBody>
      </p:sp>
      <p:sp>
        <p:nvSpPr>
          <p:cNvPr id="11" name="object 11"/>
          <p:cNvSpPr txBox="1"/>
          <p:nvPr/>
        </p:nvSpPr>
        <p:spPr>
          <a:xfrm>
            <a:off x="457200" y="3903984"/>
            <a:ext cx="5488940" cy="435609"/>
          </a:xfrm>
          <a:prstGeom prst="rect">
            <a:avLst/>
          </a:prstGeom>
        </p:spPr>
        <p:txBody>
          <a:bodyPr vert="horz" wrap="square" lIns="0" tIns="5715" rIns="0" bIns="0" rtlCol="0">
            <a:spAutoFit/>
          </a:bodyPr>
          <a:lstStyle/>
          <a:p>
            <a:pPr marL="12700" marR="5080">
              <a:lnSpc>
                <a:spcPts val="1650"/>
              </a:lnSpc>
              <a:spcBef>
                <a:spcPts val="45"/>
              </a:spcBef>
            </a:pPr>
            <a:r>
              <a:rPr sz="1400" dirty="0">
                <a:latin typeface="Arial MT"/>
                <a:cs typeface="Arial MT"/>
              </a:rPr>
              <a:t>Each</a:t>
            </a:r>
            <a:r>
              <a:rPr sz="1400" spc="-20" dirty="0">
                <a:latin typeface="Arial MT"/>
                <a:cs typeface="Arial MT"/>
              </a:rPr>
              <a:t> </a:t>
            </a:r>
            <a:r>
              <a:rPr sz="1400" dirty="0">
                <a:latin typeface="Arial MT"/>
                <a:cs typeface="Arial MT"/>
              </a:rPr>
              <a:t>rectangle</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arrows</a:t>
            </a:r>
            <a:r>
              <a:rPr sz="1400" spc="-15" dirty="0">
                <a:latin typeface="Arial MT"/>
                <a:cs typeface="Arial MT"/>
              </a:rPr>
              <a:t> </a:t>
            </a:r>
            <a:r>
              <a:rPr sz="1400" dirty="0">
                <a:latin typeface="Arial MT"/>
                <a:cs typeface="Arial MT"/>
              </a:rPr>
              <a:t>represent</a:t>
            </a:r>
            <a:r>
              <a:rPr sz="1400" spc="-10" dirty="0">
                <a:latin typeface="Arial MT"/>
                <a:cs typeface="Arial MT"/>
              </a:rPr>
              <a:t> </a:t>
            </a:r>
            <a:r>
              <a:rPr sz="1400" dirty="0">
                <a:latin typeface="Arial MT"/>
                <a:cs typeface="Arial MT"/>
              </a:rPr>
              <a:t>functions</a:t>
            </a:r>
            <a:r>
              <a:rPr sz="1400" spc="-15" dirty="0">
                <a:latin typeface="Arial MT"/>
                <a:cs typeface="Arial MT"/>
              </a:rPr>
              <a:t> </a:t>
            </a:r>
            <a:r>
              <a:rPr sz="1400" dirty="0">
                <a:latin typeface="Verdana"/>
                <a:cs typeface="Verdana"/>
              </a:rPr>
              <a:t>(</a:t>
            </a:r>
            <a:r>
              <a:rPr sz="1400" dirty="0">
                <a:latin typeface="Arial MT"/>
                <a:cs typeface="Arial MT"/>
              </a:rPr>
              <a:t>eg</a:t>
            </a:r>
            <a:r>
              <a:rPr sz="1400" dirty="0">
                <a:latin typeface="Verdana"/>
                <a:cs typeface="Verdana"/>
              </a:rPr>
              <a:t>.</a:t>
            </a:r>
            <a:r>
              <a:rPr sz="1400" spc="-114" dirty="0">
                <a:latin typeface="Verdana"/>
                <a:cs typeface="Verdana"/>
              </a:rPr>
              <a:t> </a:t>
            </a:r>
            <a:r>
              <a:rPr sz="1400" spc="-10" dirty="0">
                <a:latin typeface="Arial MT"/>
                <a:cs typeface="Arial MT"/>
              </a:rPr>
              <a:t>Matrix multiplication</a:t>
            </a:r>
            <a:r>
              <a:rPr sz="1400" spc="-10" dirty="0">
                <a:latin typeface="Verdana"/>
                <a:cs typeface="Verdana"/>
              </a:rPr>
              <a:t>)</a:t>
            </a:r>
            <a:endParaRPr sz="1400" dirty="0">
              <a:latin typeface="Verdana"/>
              <a:cs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55675">
              <a:lnSpc>
                <a:spcPct val="100000"/>
              </a:lnSpc>
              <a:spcBef>
                <a:spcPts val="100"/>
              </a:spcBef>
            </a:pPr>
            <a:r>
              <a:rPr sz="3000" spc="-20" dirty="0">
                <a:latin typeface="Lucida Sans Unicode"/>
                <a:cs typeface="Lucida Sans Unicode"/>
              </a:rPr>
              <a:t>RNNs</a:t>
            </a:r>
            <a:r>
              <a:rPr sz="3000" spc="-170" dirty="0">
                <a:latin typeface="Lucida Sans Unicode"/>
                <a:cs typeface="Lucida Sans Unicode"/>
              </a:rPr>
              <a:t> </a:t>
            </a:r>
            <a:r>
              <a:rPr sz="3000" spc="-50" dirty="0">
                <a:latin typeface="Lucida Sans Unicode"/>
                <a:cs typeface="Lucida Sans Unicode"/>
              </a:rPr>
              <a:t>offer</a:t>
            </a:r>
            <a:r>
              <a:rPr sz="3000" spc="-170" dirty="0">
                <a:latin typeface="Lucida Sans Unicode"/>
                <a:cs typeface="Lucida Sans Unicode"/>
              </a:rPr>
              <a:t> </a:t>
            </a:r>
            <a:r>
              <a:rPr sz="3000" dirty="0">
                <a:latin typeface="Lucida Sans Unicode"/>
                <a:cs typeface="Lucida Sans Unicode"/>
              </a:rPr>
              <a:t>a</a:t>
            </a:r>
            <a:r>
              <a:rPr sz="3000" spc="-170" dirty="0">
                <a:latin typeface="Lucida Sans Unicode"/>
                <a:cs typeface="Lucida Sans Unicode"/>
              </a:rPr>
              <a:t> </a:t>
            </a:r>
            <a:r>
              <a:rPr sz="3000" spc="-85" dirty="0">
                <a:latin typeface="Lucida Sans Unicode"/>
                <a:cs typeface="Lucida Sans Unicode"/>
              </a:rPr>
              <a:t>lot</a:t>
            </a:r>
            <a:r>
              <a:rPr sz="3000" spc="-165" dirty="0">
                <a:latin typeface="Lucida Sans Unicode"/>
                <a:cs typeface="Lucida Sans Unicode"/>
              </a:rPr>
              <a:t> </a:t>
            </a:r>
            <a:r>
              <a:rPr sz="3000" spc="-65" dirty="0">
                <a:latin typeface="Lucida Sans Unicode"/>
                <a:cs typeface="Lucida Sans Unicode"/>
              </a:rPr>
              <a:t>of</a:t>
            </a:r>
            <a:r>
              <a:rPr sz="3000" spc="-170" dirty="0">
                <a:latin typeface="Lucida Sans Unicode"/>
                <a:cs typeface="Lucida Sans Unicode"/>
              </a:rPr>
              <a:t> </a:t>
            </a:r>
            <a:r>
              <a:rPr sz="3000" spc="-85" dirty="0">
                <a:latin typeface="Lucida Sans Unicode"/>
                <a:cs typeface="Lucida Sans Unicode"/>
              </a:rPr>
              <a:t>flexibility</a:t>
            </a:r>
            <a:endParaRPr sz="3000">
              <a:latin typeface="Lucida Sans Unicode"/>
              <a:cs typeface="Lucida Sans Unicode"/>
            </a:endParaRPr>
          </a:p>
        </p:txBody>
      </p:sp>
      <p:pic>
        <p:nvPicPr>
          <p:cNvPr id="4" name="object 4"/>
          <p:cNvPicPr/>
          <p:nvPr/>
        </p:nvPicPr>
        <p:blipFill>
          <a:blip r:embed="rId2" cstate="print"/>
          <a:stretch>
            <a:fillRect/>
          </a:stretch>
        </p:blipFill>
        <p:spPr>
          <a:xfrm>
            <a:off x="740156" y="685547"/>
            <a:ext cx="7288275" cy="2443111"/>
          </a:xfrm>
          <a:prstGeom prst="rect">
            <a:avLst/>
          </a:prstGeom>
        </p:spPr>
      </p:pic>
      <p:sp>
        <p:nvSpPr>
          <p:cNvPr id="5" name="object 5"/>
          <p:cNvSpPr txBox="1"/>
          <p:nvPr/>
        </p:nvSpPr>
        <p:spPr>
          <a:xfrm>
            <a:off x="1447546" y="3356757"/>
            <a:ext cx="2262505" cy="448309"/>
          </a:xfrm>
          <a:prstGeom prst="rect">
            <a:avLst/>
          </a:prstGeom>
        </p:spPr>
        <p:txBody>
          <a:bodyPr vert="horz" wrap="square" lIns="0" tIns="12700" rIns="0" bIns="0" rtlCol="0">
            <a:spAutoFit/>
          </a:bodyPr>
          <a:lstStyle/>
          <a:p>
            <a:pPr marL="12700">
              <a:lnSpc>
                <a:spcPts val="1664"/>
              </a:lnSpc>
              <a:spcBef>
                <a:spcPts val="100"/>
              </a:spcBef>
            </a:pPr>
            <a:r>
              <a:rPr sz="1400" dirty="0">
                <a:latin typeface="Arial MT"/>
                <a:cs typeface="Arial MT"/>
              </a:rPr>
              <a:t>e.g.</a:t>
            </a:r>
            <a:r>
              <a:rPr sz="1400" spc="-20" dirty="0">
                <a:latin typeface="Arial MT"/>
                <a:cs typeface="Arial MT"/>
              </a:rPr>
              <a:t> </a:t>
            </a:r>
            <a:r>
              <a:rPr sz="1400" b="1" dirty="0">
                <a:latin typeface="Arial"/>
                <a:cs typeface="Arial"/>
              </a:rPr>
              <a:t>Image</a:t>
            </a:r>
            <a:r>
              <a:rPr sz="1400" b="1" spc="-20" dirty="0">
                <a:latin typeface="Arial"/>
                <a:cs typeface="Arial"/>
              </a:rPr>
              <a:t> </a:t>
            </a:r>
            <a:r>
              <a:rPr sz="1400" b="1" spc="-10" dirty="0">
                <a:latin typeface="Arial"/>
                <a:cs typeface="Arial"/>
              </a:rPr>
              <a:t>Captioning</a:t>
            </a:r>
            <a:endParaRPr sz="1400">
              <a:latin typeface="Arial"/>
              <a:cs typeface="Arial"/>
            </a:endParaRPr>
          </a:p>
          <a:p>
            <a:pPr marL="12700">
              <a:lnSpc>
                <a:spcPts val="1664"/>
              </a:lnSpc>
            </a:pPr>
            <a:r>
              <a:rPr sz="1400" dirty="0">
                <a:latin typeface="Arial MT"/>
                <a:cs typeface="Arial MT"/>
              </a:rPr>
              <a:t>image</a:t>
            </a:r>
            <a:r>
              <a:rPr sz="1400" spc="-20" dirty="0">
                <a:latin typeface="Arial MT"/>
                <a:cs typeface="Arial MT"/>
              </a:rPr>
              <a:t> </a:t>
            </a:r>
            <a:r>
              <a:rPr sz="1400" spc="-10" dirty="0">
                <a:latin typeface="Arial MT"/>
                <a:cs typeface="Arial MT"/>
              </a:rPr>
              <a:t>-</a:t>
            </a:r>
            <a:r>
              <a:rPr sz="1400" dirty="0">
                <a:latin typeface="Arial MT"/>
                <a:cs typeface="Arial MT"/>
              </a:rPr>
              <a:t>&gt;</a:t>
            </a:r>
            <a:r>
              <a:rPr sz="1400" spc="-20" dirty="0">
                <a:latin typeface="Arial MT"/>
                <a:cs typeface="Arial MT"/>
              </a:rPr>
              <a:t> </a:t>
            </a:r>
            <a:r>
              <a:rPr sz="1400" dirty="0">
                <a:latin typeface="Arial MT"/>
                <a:cs typeface="Arial MT"/>
              </a:rPr>
              <a:t>sequence</a:t>
            </a:r>
            <a:r>
              <a:rPr sz="1400" spc="-20" dirty="0">
                <a:latin typeface="Arial MT"/>
                <a:cs typeface="Arial MT"/>
              </a:rPr>
              <a:t> </a:t>
            </a:r>
            <a:r>
              <a:rPr sz="1400" dirty="0">
                <a:latin typeface="Arial MT"/>
                <a:cs typeface="Arial MT"/>
              </a:rPr>
              <a:t>of</a:t>
            </a:r>
            <a:r>
              <a:rPr sz="1400" spc="-15" dirty="0">
                <a:latin typeface="Arial MT"/>
                <a:cs typeface="Arial MT"/>
              </a:rPr>
              <a:t> </a:t>
            </a:r>
            <a:r>
              <a:rPr sz="1400" spc="-10" dirty="0">
                <a:latin typeface="Arial MT"/>
                <a:cs typeface="Arial MT"/>
              </a:rPr>
              <a:t>words</a:t>
            </a:r>
            <a:endParaRPr sz="1400">
              <a:latin typeface="Arial MT"/>
              <a:cs typeface="Arial MT"/>
            </a:endParaRPr>
          </a:p>
        </p:txBody>
      </p:sp>
      <p:grpSp>
        <p:nvGrpSpPr>
          <p:cNvPr id="6" name="object 6"/>
          <p:cNvGrpSpPr/>
          <p:nvPr/>
        </p:nvGrpSpPr>
        <p:grpSpPr>
          <a:xfrm>
            <a:off x="2393520" y="3035826"/>
            <a:ext cx="41275" cy="342900"/>
            <a:chOff x="2393520" y="3035826"/>
            <a:chExt cx="41275" cy="342900"/>
          </a:xfrm>
        </p:grpSpPr>
        <p:sp>
          <p:nvSpPr>
            <p:cNvPr id="7" name="object 7"/>
            <p:cNvSpPr/>
            <p:nvPr/>
          </p:nvSpPr>
          <p:spPr>
            <a:xfrm>
              <a:off x="2414016" y="3083814"/>
              <a:ext cx="0" cy="295275"/>
            </a:xfrm>
            <a:custGeom>
              <a:avLst/>
              <a:gdLst/>
              <a:ahLst/>
              <a:cxnLst/>
              <a:rect l="l" t="t" r="r" b="b"/>
              <a:pathLst>
                <a:path h="295275">
                  <a:moveTo>
                    <a:pt x="0" y="294840"/>
                  </a:moveTo>
                  <a:lnTo>
                    <a:pt x="0" y="0"/>
                  </a:lnTo>
                </a:path>
              </a:pathLst>
            </a:custGeom>
            <a:ln w="9524">
              <a:solidFill>
                <a:srgbClr val="4A7DBA"/>
              </a:solidFill>
            </a:ln>
          </p:spPr>
          <p:txBody>
            <a:bodyPr wrap="square" lIns="0" tIns="0" rIns="0" bIns="0" rtlCol="0"/>
            <a:lstStyle/>
            <a:p>
              <a:endParaRPr/>
            </a:p>
          </p:txBody>
        </p:sp>
        <p:sp>
          <p:nvSpPr>
            <p:cNvPr id="8" name="object 8"/>
            <p:cNvSpPr/>
            <p:nvPr/>
          </p:nvSpPr>
          <p:spPr>
            <a:xfrm>
              <a:off x="2398283" y="3040588"/>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4A7DBA"/>
            </a:solidFill>
          </p:spPr>
          <p:txBody>
            <a:bodyPr wrap="square" lIns="0" tIns="0" rIns="0" bIns="0" rtlCol="0"/>
            <a:lstStyle/>
            <a:p>
              <a:endParaRPr/>
            </a:p>
          </p:txBody>
        </p:sp>
        <p:sp>
          <p:nvSpPr>
            <p:cNvPr id="9" name="object 9"/>
            <p:cNvSpPr/>
            <p:nvPr/>
          </p:nvSpPr>
          <p:spPr>
            <a:xfrm>
              <a:off x="2398283" y="3040588"/>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4A7DBA"/>
              </a:solidFill>
            </a:ln>
          </p:spPr>
          <p:txBody>
            <a:bodyPr wrap="square" lIns="0" tIns="0" rIns="0" bIns="0" rtlCol="0"/>
            <a:lstStyle/>
            <a:p>
              <a:endParaRPr/>
            </a:p>
          </p:txBody>
        </p:sp>
      </p:grpSp>
      <p:sp>
        <p:nvSpPr>
          <p:cNvPr id="11" name="object 11"/>
          <p:cNvSpPr txBox="1"/>
          <p:nvPr/>
        </p:nvSpPr>
        <p:spPr>
          <a:xfrm>
            <a:off x="474853" y="4063041"/>
            <a:ext cx="5488940" cy="435609"/>
          </a:xfrm>
          <a:prstGeom prst="rect">
            <a:avLst/>
          </a:prstGeom>
        </p:spPr>
        <p:txBody>
          <a:bodyPr vert="horz" wrap="square" lIns="0" tIns="5715" rIns="0" bIns="0" rtlCol="0">
            <a:spAutoFit/>
          </a:bodyPr>
          <a:lstStyle/>
          <a:p>
            <a:pPr marL="12700" marR="5080">
              <a:lnSpc>
                <a:spcPts val="1650"/>
              </a:lnSpc>
              <a:spcBef>
                <a:spcPts val="45"/>
              </a:spcBef>
            </a:pPr>
            <a:r>
              <a:rPr sz="1400" dirty="0">
                <a:latin typeface="Arial MT"/>
                <a:cs typeface="Arial MT"/>
              </a:rPr>
              <a:t>Each</a:t>
            </a:r>
            <a:r>
              <a:rPr sz="1400" spc="-20" dirty="0">
                <a:latin typeface="Arial MT"/>
                <a:cs typeface="Arial MT"/>
              </a:rPr>
              <a:t> </a:t>
            </a:r>
            <a:r>
              <a:rPr sz="1400" dirty="0">
                <a:latin typeface="Arial MT"/>
                <a:cs typeface="Arial MT"/>
              </a:rPr>
              <a:t>rectangle</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arrows</a:t>
            </a:r>
            <a:r>
              <a:rPr sz="1400" spc="-15" dirty="0">
                <a:latin typeface="Arial MT"/>
                <a:cs typeface="Arial MT"/>
              </a:rPr>
              <a:t> </a:t>
            </a:r>
            <a:r>
              <a:rPr sz="1400" dirty="0">
                <a:latin typeface="Arial MT"/>
                <a:cs typeface="Arial MT"/>
              </a:rPr>
              <a:t>represent</a:t>
            </a:r>
            <a:r>
              <a:rPr sz="1400" spc="-10" dirty="0">
                <a:latin typeface="Arial MT"/>
                <a:cs typeface="Arial MT"/>
              </a:rPr>
              <a:t> </a:t>
            </a:r>
            <a:r>
              <a:rPr sz="1400" dirty="0">
                <a:latin typeface="Arial MT"/>
                <a:cs typeface="Arial MT"/>
              </a:rPr>
              <a:t>functions</a:t>
            </a:r>
            <a:r>
              <a:rPr sz="1400" spc="-15" dirty="0">
                <a:latin typeface="Arial MT"/>
                <a:cs typeface="Arial MT"/>
              </a:rPr>
              <a:t> </a:t>
            </a:r>
            <a:r>
              <a:rPr sz="1400" dirty="0">
                <a:latin typeface="Verdana"/>
                <a:cs typeface="Verdana"/>
              </a:rPr>
              <a:t>(</a:t>
            </a:r>
            <a:r>
              <a:rPr sz="1400" dirty="0">
                <a:latin typeface="Arial MT"/>
                <a:cs typeface="Arial MT"/>
              </a:rPr>
              <a:t>eg</a:t>
            </a:r>
            <a:r>
              <a:rPr sz="1400" dirty="0">
                <a:latin typeface="Verdana"/>
                <a:cs typeface="Verdana"/>
              </a:rPr>
              <a:t>.</a:t>
            </a:r>
            <a:r>
              <a:rPr sz="1400" spc="-114" dirty="0">
                <a:latin typeface="Verdana"/>
                <a:cs typeface="Verdana"/>
              </a:rPr>
              <a:t> </a:t>
            </a:r>
            <a:r>
              <a:rPr sz="1400" spc="-10" dirty="0">
                <a:latin typeface="Arial MT"/>
                <a:cs typeface="Arial MT"/>
              </a:rPr>
              <a:t>Matrix multiplication</a:t>
            </a:r>
            <a:r>
              <a:rPr sz="1400" spc="-10" dirty="0">
                <a:latin typeface="Verdana"/>
                <a:cs typeface="Verdana"/>
              </a:rPr>
              <a:t>)</a:t>
            </a:r>
            <a:endParaRPr sz="1400">
              <a:latin typeface="Verdana"/>
              <a:cs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55675">
              <a:lnSpc>
                <a:spcPct val="100000"/>
              </a:lnSpc>
              <a:spcBef>
                <a:spcPts val="100"/>
              </a:spcBef>
            </a:pPr>
            <a:r>
              <a:rPr sz="3000" spc="-20" dirty="0">
                <a:latin typeface="Lucida Sans Unicode"/>
                <a:cs typeface="Lucida Sans Unicode"/>
              </a:rPr>
              <a:t>RNNs</a:t>
            </a:r>
            <a:r>
              <a:rPr sz="3000" spc="-170" dirty="0">
                <a:latin typeface="Lucida Sans Unicode"/>
                <a:cs typeface="Lucida Sans Unicode"/>
              </a:rPr>
              <a:t> </a:t>
            </a:r>
            <a:r>
              <a:rPr sz="3000" spc="-50" dirty="0">
                <a:latin typeface="Lucida Sans Unicode"/>
                <a:cs typeface="Lucida Sans Unicode"/>
              </a:rPr>
              <a:t>offer</a:t>
            </a:r>
            <a:r>
              <a:rPr sz="3000" spc="-170" dirty="0">
                <a:latin typeface="Lucida Sans Unicode"/>
                <a:cs typeface="Lucida Sans Unicode"/>
              </a:rPr>
              <a:t> </a:t>
            </a:r>
            <a:r>
              <a:rPr sz="3000" dirty="0">
                <a:latin typeface="Lucida Sans Unicode"/>
                <a:cs typeface="Lucida Sans Unicode"/>
              </a:rPr>
              <a:t>a</a:t>
            </a:r>
            <a:r>
              <a:rPr sz="3000" spc="-170" dirty="0">
                <a:latin typeface="Lucida Sans Unicode"/>
                <a:cs typeface="Lucida Sans Unicode"/>
              </a:rPr>
              <a:t> </a:t>
            </a:r>
            <a:r>
              <a:rPr sz="3000" spc="-85" dirty="0">
                <a:latin typeface="Lucida Sans Unicode"/>
                <a:cs typeface="Lucida Sans Unicode"/>
              </a:rPr>
              <a:t>lot</a:t>
            </a:r>
            <a:r>
              <a:rPr sz="3000" spc="-165" dirty="0">
                <a:latin typeface="Lucida Sans Unicode"/>
                <a:cs typeface="Lucida Sans Unicode"/>
              </a:rPr>
              <a:t> </a:t>
            </a:r>
            <a:r>
              <a:rPr sz="3000" spc="-65" dirty="0">
                <a:latin typeface="Lucida Sans Unicode"/>
                <a:cs typeface="Lucida Sans Unicode"/>
              </a:rPr>
              <a:t>of</a:t>
            </a:r>
            <a:r>
              <a:rPr sz="3000" spc="-170" dirty="0">
                <a:latin typeface="Lucida Sans Unicode"/>
                <a:cs typeface="Lucida Sans Unicode"/>
              </a:rPr>
              <a:t> </a:t>
            </a:r>
            <a:r>
              <a:rPr sz="3000" spc="-85" dirty="0">
                <a:latin typeface="Lucida Sans Unicode"/>
                <a:cs typeface="Lucida Sans Unicode"/>
              </a:rPr>
              <a:t>flexibility</a:t>
            </a:r>
            <a:endParaRPr sz="3000">
              <a:latin typeface="Lucida Sans Unicode"/>
              <a:cs typeface="Lucida Sans Unicode"/>
            </a:endParaRPr>
          </a:p>
        </p:txBody>
      </p:sp>
      <p:pic>
        <p:nvPicPr>
          <p:cNvPr id="4" name="object 4"/>
          <p:cNvPicPr/>
          <p:nvPr/>
        </p:nvPicPr>
        <p:blipFill>
          <a:blip r:embed="rId2" cstate="print"/>
          <a:stretch>
            <a:fillRect/>
          </a:stretch>
        </p:blipFill>
        <p:spPr>
          <a:xfrm>
            <a:off x="740156" y="685547"/>
            <a:ext cx="7288275" cy="2443111"/>
          </a:xfrm>
          <a:prstGeom prst="rect">
            <a:avLst/>
          </a:prstGeom>
        </p:spPr>
      </p:pic>
      <p:sp>
        <p:nvSpPr>
          <p:cNvPr id="5" name="object 5"/>
          <p:cNvSpPr txBox="1"/>
          <p:nvPr/>
        </p:nvSpPr>
        <p:spPr>
          <a:xfrm>
            <a:off x="2672843" y="3339486"/>
            <a:ext cx="2548255" cy="448309"/>
          </a:xfrm>
          <a:prstGeom prst="rect">
            <a:avLst/>
          </a:prstGeom>
        </p:spPr>
        <p:txBody>
          <a:bodyPr vert="horz" wrap="square" lIns="0" tIns="12700" rIns="0" bIns="0" rtlCol="0">
            <a:spAutoFit/>
          </a:bodyPr>
          <a:lstStyle/>
          <a:p>
            <a:pPr marL="12700">
              <a:lnSpc>
                <a:spcPts val="1664"/>
              </a:lnSpc>
              <a:spcBef>
                <a:spcPts val="100"/>
              </a:spcBef>
            </a:pPr>
            <a:r>
              <a:rPr sz="1400" dirty="0">
                <a:latin typeface="Arial MT"/>
                <a:cs typeface="Arial MT"/>
              </a:rPr>
              <a:t>e.g.</a:t>
            </a:r>
            <a:r>
              <a:rPr sz="1400" spc="-10" dirty="0">
                <a:latin typeface="Arial MT"/>
                <a:cs typeface="Arial MT"/>
              </a:rPr>
              <a:t> </a:t>
            </a:r>
            <a:r>
              <a:rPr sz="1400" b="1" dirty="0">
                <a:latin typeface="Arial"/>
                <a:cs typeface="Arial"/>
              </a:rPr>
              <a:t>Sentiment</a:t>
            </a:r>
            <a:r>
              <a:rPr sz="1400" b="1" spc="-10" dirty="0">
                <a:latin typeface="Arial"/>
                <a:cs typeface="Arial"/>
              </a:rPr>
              <a:t> Classification</a:t>
            </a:r>
            <a:endParaRPr sz="1400">
              <a:latin typeface="Arial"/>
              <a:cs typeface="Arial"/>
            </a:endParaRPr>
          </a:p>
          <a:p>
            <a:pPr marL="12700">
              <a:lnSpc>
                <a:spcPts val="1664"/>
              </a:lnSpc>
            </a:pPr>
            <a:r>
              <a:rPr sz="1400" dirty="0">
                <a:latin typeface="Arial MT"/>
                <a:cs typeface="Arial MT"/>
              </a:rPr>
              <a:t>sequence</a:t>
            </a:r>
            <a:r>
              <a:rPr sz="1400" spc="-15" dirty="0">
                <a:latin typeface="Arial MT"/>
                <a:cs typeface="Arial MT"/>
              </a:rPr>
              <a:t> </a:t>
            </a:r>
            <a:r>
              <a:rPr sz="1400" dirty="0">
                <a:latin typeface="Arial MT"/>
                <a:cs typeface="Arial MT"/>
              </a:rPr>
              <a:t>of</a:t>
            </a:r>
            <a:r>
              <a:rPr sz="1400" spc="-15" dirty="0">
                <a:latin typeface="Arial MT"/>
                <a:cs typeface="Arial MT"/>
              </a:rPr>
              <a:t> </a:t>
            </a:r>
            <a:r>
              <a:rPr sz="1400" dirty="0">
                <a:latin typeface="Arial MT"/>
                <a:cs typeface="Arial MT"/>
              </a:rPr>
              <a:t>words</a:t>
            </a:r>
            <a:r>
              <a:rPr sz="1400" spc="-15" dirty="0">
                <a:latin typeface="Arial MT"/>
                <a:cs typeface="Arial MT"/>
              </a:rPr>
              <a:t> </a:t>
            </a:r>
            <a:r>
              <a:rPr sz="1400" spc="-10" dirty="0">
                <a:latin typeface="Arial MT"/>
                <a:cs typeface="Arial MT"/>
              </a:rPr>
              <a:t>-</a:t>
            </a:r>
            <a:r>
              <a:rPr sz="1400" dirty="0">
                <a:latin typeface="Arial MT"/>
                <a:cs typeface="Arial MT"/>
              </a:rPr>
              <a:t>&gt;</a:t>
            </a:r>
            <a:r>
              <a:rPr sz="1400" spc="-10" dirty="0">
                <a:latin typeface="Arial MT"/>
                <a:cs typeface="Arial MT"/>
              </a:rPr>
              <a:t> sentiment</a:t>
            </a:r>
            <a:endParaRPr sz="1400">
              <a:latin typeface="Arial MT"/>
              <a:cs typeface="Arial MT"/>
            </a:endParaRPr>
          </a:p>
        </p:txBody>
      </p:sp>
      <p:grpSp>
        <p:nvGrpSpPr>
          <p:cNvPr id="6" name="object 6"/>
          <p:cNvGrpSpPr/>
          <p:nvPr/>
        </p:nvGrpSpPr>
        <p:grpSpPr>
          <a:xfrm>
            <a:off x="3744507" y="3042376"/>
            <a:ext cx="41275" cy="342900"/>
            <a:chOff x="3744507" y="3042376"/>
            <a:chExt cx="41275" cy="342900"/>
          </a:xfrm>
        </p:grpSpPr>
        <p:sp>
          <p:nvSpPr>
            <p:cNvPr id="7" name="object 7"/>
            <p:cNvSpPr/>
            <p:nvPr/>
          </p:nvSpPr>
          <p:spPr>
            <a:xfrm>
              <a:off x="3765003" y="3090364"/>
              <a:ext cx="0" cy="295275"/>
            </a:xfrm>
            <a:custGeom>
              <a:avLst/>
              <a:gdLst/>
              <a:ahLst/>
              <a:cxnLst/>
              <a:rect l="l" t="t" r="r" b="b"/>
              <a:pathLst>
                <a:path h="295275">
                  <a:moveTo>
                    <a:pt x="0" y="294840"/>
                  </a:moveTo>
                  <a:lnTo>
                    <a:pt x="0" y="0"/>
                  </a:lnTo>
                </a:path>
              </a:pathLst>
            </a:custGeom>
            <a:ln w="9524">
              <a:solidFill>
                <a:srgbClr val="4A7DBA"/>
              </a:solidFill>
            </a:ln>
          </p:spPr>
          <p:txBody>
            <a:bodyPr wrap="square" lIns="0" tIns="0" rIns="0" bIns="0" rtlCol="0"/>
            <a:lstStyle/>
            <a:p>
              <a:endParaRPr/>
            </a:p>
          </p:txBody>
        </p:sp>
        <p:sp>
          <p:nvSpPr>
            <p:cNvPr id="8" name="object 8"/>
            <p:cNvSpPr/>
            <p:nvPr/>
          </p:nvSpPr>
          <p:spPr>
            <a:xfrm>
              <a:off x="3749270" y="3047139"/>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4A7DBA"/>
            </a:solidFill>
          </p:spPr>
          <p:txBody>
            <a:bodyPr wrap="square" lIns="0" tIns="0" rIns="0" bIns="0" rtlCol="0"/>
            <a:lstStyle/>
            <a:p>
              <a:endParaRPr/>
            </a:p>
          </p:txBody>
        </p:sp>
        <p:sp>
          <p:nvSpPr>
            <p:cNvPr id="9" name="object 9"/>
            <p:cNvSpPr/>
            <p:nvPr/>
          </p:nvSpPr>
          <p:spPr>
            <a:xfrm>
              <a:off x="3749270" y="3047139"/>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4A7DBA"/>
              </a:solidFill>
            </a:ln>
          </p:spPr>
          <p:txBody>
            <a:bodyPr wrap="square" lIns="0" tIns="0" rIns="0" bIns="0" rtlCol="0"/>
            <a:lstStyle/>
            <a:p>
              <a:endParaRPr/>
            </a:p>
          </p:txBody>
        </p:sp>
      </p:grpSp>
      <p:sp>
        <p:nvSpPr>
          <p:cNvPr id="11" name="object 11"/>
          <p:cNvSpPr txBox="1"/>
          <p:nvPr/>
        </p:nvSpPr>
        <p:spPr>
          <a:xfrm>
            <a:off x="474853" y="4063041"/>
            <a:ext cx="5488940" cy="435609"/>
          </a:xfrm>
          <a:prstGeom prst="rect">
            <a:avLst/>
          </a:prstGeom>
        </p:spPr>
        <p:txBody>
          <a:bodyPr vert="horz" wrap="square" lIns="0" tIns="5715" rIns="0" bIns="0" rtlCol="0">
            <a:spAutoFit/>
          </a:bodyPr>
          <a:lstStyle/>
          <a:p>
            <a:pPr marL="12700" marR="5080">
              <a:lnSpc>
                <a:spcPts val="1650"/>
              </a:lnSpc>
              <a:spcBef>
                <a:spcPts val="45"/>
              </a:spcBef>
            </a:pPr>
            <a:r>
              <a:rPr sz="1400" dirty="0">
                <a:latin typeface="Arial MT"/>
                <a:cs typeface="Arial MT"/>
              </a:rPr>
              <a:t>Each</a:t>
            </a:r>
            <a:r>
              <a:rPr sz="1400" spc="-20" dirty="0">
                <a:latin typeface="Arial MT"/>
                <a:cs typeface="Arial MT"/>
              </a:rPr>
              <a:t> </a:t>
            </a:r>
            <a:r>
              <a:rPr sz="1400" dirty="0">
                <a:latin typeface="Arial MT"/>
                <a:cs typeface="Arial MT"/>
              </a:rPr>
              <a:t>rectangle</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arrows</a:t>
            </a:r>
            <a:r>
              <a:rPr sz="1400" spc="-15" dirty="0">
                <a:latin typeface="Arial MT"/>
                <a:cs typeface="Arial MT"/>
              </a:rPr>
              <a:t> </a:t>
            </a:r>
            <a:r>
              <a:rPr sz="1400" dirty="0">
                <a:latin typeface="Arial MT"/>
                <a:cs typeface="Arial MT"/>
              </a:rPr>
              <a:t>represent</a:t>
            </a:r>
            <a:r>
              <a:rPr sz="1400" spc="-10" dirty="0">
                <a:latin typeface="Arial MT"/>
                <a:cs typeface="Arial MT"/>
              </a:rPr>
              <a:t> </a:t>
            </a:r>
            <a:r>
              <a:rPr sz="1400" dirty="0">
                <a:latin typeface="Arial MT"/>
                <a:cs typeface="Arial MT"/>
              </a:rPr>
              <a:t>functions</a:t>
            </a:r>
            <a:r>
              <a:rPr sz="1400" spc="-15" dirty="0">
                <a:latin typeface="Arial MT"/>
                <a:cs typeface="Arial MT"/>
              </a:rPr>
              <a:t> </a:t>
            </a:r>
            <a:r>
              <a:rPr sz="1400" dirty="0">
                <a:latin typeface="Verdana"/>
                <a:cs typeface="Verdana"/>
              </a:rPr>
              <a:t>(</a:t>
            </a:r>
            <a:r>
              <a:rPr sz="1400" dirty="0">
                <a:latin typeface="Arial MT"/>
                <a:cs typeface="Arial MT"/>
              </a:rPr>
              <a:t>eg</a:t>
            </a:r>
            <a:r>
              <a:rPr sz="1400" dirty="0">
                <a:latin typeface="Verdana"/>
                <a:cs typeface="Verdana"/>
              </a:rPr>
              <a:t>.</a:t>
            </a:r>
            <a:r>
              <a:rPr sz="1400" spc="-114" dirty="0">
                <a:latin typeface="Verdana"/>
                <a:cs typeface="Verdana"/>
              </a:rPr>
              <a:t> </a:t>
            </a:r>
            <a:r>
              <a:rPr sz="1400" spc="-10" dirty="0">
                <a:latin typeface="Arial MT"/>
                <a:cs typeface="Arial MT"/>
              </a:rPr>
              <a:t>Matrix multiplication</a:t>
            </a:r>
            <a:r>
              <a:rPr sz="1400" spc="-10" dirty="0">
                <a:latin typeface="Verdana"/>
                <a:cs typeface="Verdana"/>
              </a:rPr>
              <a:t>)</a:t>
            </a:r>
            <a:endParaRPr sz="14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 y="5045700"/>
            <a:ext cx="9144000" cy="98425"/>
          </a:xfrm>
          <a:custGeom>
            <a:avLst/>
            <a:gdLst/>
            <a:ahLst/>
            <a:cxnLst/>
            <a:rect l="l" t="t" r="r" b="b"/>
            <a:pathLst>
              <a:path w="9144000" h="98425">
                <a:moveTo>
                  <a:pt x="9143999" y="97799"/>
                </a:moveTo>
                <a:lnTo>
                  <a:pt x="0" y="97799"/>
                </a:lnTo>
                <a:lnTo>
                  <a:pt x="0" y="0"/>
                </a:lnTo>
                <a:lnTo>
                  <a:pt x="9143999" y="0"/>
                </a:lnTo>
                <a:lnTo>
                  <a:pt x="9143999" y="97799"/>
                </a:lnTo>
                <a:close/>
              </a:path>
            </a:pathLst>
          </a:custGeom>
          <a:solidFill>
            <a:srgbClr val="9BBB59"/>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955675">
              <a:lnSpc>
                <a:spcPct val="100000"/>
              </a:lnSpc>
              <a:spcBef>
                <a:spcPts val="100"/>
              </a:spcBef>
            </a:pPr>
            <a:r>
              <a:rPr sz="3000" spc="-20" dirty="0">
                <a:latin typeface="Lucida Sans Unicode"/>
                <a:cs typeface="Lucida Sans Unicode"/>
              </a:rPr>
              <a:t>RNNs</a:t>
            </a:r>
            <a:r>
              <a:rPr sz="3000" spc="-170" dirty="0">
                <a:latin typeface="Lucida Sans Unicode"/>
                <a:cs typeface="Lucida Sans Unicode"/>
              </a:rPr>
              <a:t> </a:t>
            </a:r>
            <a:r>
              <a:rPr sz="3000" spc="-50" dirty="0">
                <a:latin typeface="Lucida Sans Unicode"/>
                <a:cs typeface="Lucida Sans Unicode"/>
              </a:rPr>
              <a:t>offer</a:t>
            </a:r>
            <a:r>
              <a:rPr sz="3000" spc="-170" dirty="0">
                <a:latin typeface="Lucida Sans Unicode"/>
                <a:cs typeface="Lucida Sans Unicode"/>
              </a:rPr>
              <a:t> </a:t>
            </a:r>
            <a:r>
              <a:rPr sz="3000" dirty="0">
                <a:latin typeface="Lucida Sans Unicode"/>
                <a:cs typeface="Lucida Sans Unicode"/>
              </a:rPr>
              <a:t>a</a:t>
            </a:r>
            <a:r>
              <a:rPr sz="3000" spc="-170" dirty="0">
                <a:latin typeface="Lucida Sans Unicode"/>
                <a:cs typeface="Lucida Sans Unicode"/>
              </a:rPr>
              <a:t> </a:t>
            </a:r>
            <a:r>
              <a:rPr sz="3000" spc="-85" dirty="0">
                <a:latin typeface="Lucida Sans Unicode"/>
                <a:cs typeface="Lucida Sans Unicode"/>
              </a:rPr>
              <a:t>lot</a:t>
            </a:r>
            <a:r>
              <a:rPr sz="3000" spc="-165" dirty="0">
                <a:latin typeface="Lucida Sans Unicode"/>
                <a:cs typeface="Lucida Sans Unicode"/>
              </a:rPr>
              <a:t> </a:t>
            </a:r>
            <a:r>
              <a:rPr sz="3000" spc="-65" dirty="0">
                <a:latin typeface="Lucida Sans Unicode"/>
                <a:cs typeface="Lucida Sans Unicode"/>
              </a:rPr>
              <a:t>of</a:t>
            </a:r>
            <a:r>
              <a:rPr sz="3000" spc="-170" dirty="0">
                <a:latin typeface="Lucida Sans Unicode"/>
                <a:cs typeface="Lucida Sans Unicode"/>
              </a:rPr>
              <a:t> </a:t>
            </a:r>
            <a:r>
              <a:rPr sz="3000" spc="-85" dirty="0">
                <a:latin typeface="Lucida Sans Unicode"/>
                <a:cs typeface="Lucida Sans Unicode"/>
              </a:rPr>
              <a:t>flexibility</a:t>
            </a:r>
            <a:endParaRPr sz="3000">
              <a:latin typeface="Lucida Sans Unicode"/>
              <a:cs typeface="Lucida Sans Unicode"/>
            </a:endParaRPr>
          </a:p>
        </p:txBody>
      </p:sp>
      <p:pic>
        <p:nvPicPr>
          <p:cNvPr id="4" name="object 4"/>
          <p:cNvPicPr/>
          <p:nvPr/>
        </p:nvPicPr>
        <p:blipFill>
          <a:blip r:embed="rId2" cstate="print"/>
          <a:stretch>
            <a:fillRect/>
          </a:stretch>
        </p:blipFill>
        <p:spPr>
          <a:xfrm>
            <a:off x="740156" y="685547"/>
            <a:ext cx="7288275" cy="2443111"/>
          </a:xfrm>
          <a:prstGeom prst="rect">
            <a:avLst/>
          </a:prstGeom>
        </p:spPr>
      </p:pic>
      <p:sp>
        <p:nvSpPr>
          <p:cNvPr id="5" name="object 5"/>
          <p:cNvSpPr txBox="1"/>
          <p:nvPr/>
        </p:nvSpPr>
        <p:spPr>
          <a:xfrm>
            <a:off x="4457319" y="3319868"/>
            <a:ext cx="2301875" cy="448309"/>
          </a:xfrm>
          <a:prstGeom prst="rect">
            <a:avLst/>
          </a:prstGeom>
        </p:spPr>
        <p:txBody>
          <a:bodyPr vert="horz" wrap="square" lIns="0" tIns="12700" rIns="0" bIns="0" rtlCol="0">
            <a:spAutoFit/>
          </a:bodyPr>
          <a:lstStyle/>
          <a:p>
            <a:pPr marL="12700">
              <a:lnSpc>
                <a:spcPts val="1664"/>
              </a:lnSpc>
              <a:spcBef>
                <a:spcPts val="100"/>
              </a:spcBef>
            </a:pPr>
            <a:r>
              <a:rPr sz="1400" dirty="0">
                <a:latin typeface="Arial MT"/>
                <a:cs typeface="Arial MT"/>
              </a:rPr>
              <a:t>e.g.</a:t>
            </a:r>
            <a:r>
              <a:rPr sz="1400" spc="-25" dirty="0">
                <a:latin typeface="Arial MT"/>
                <a:cs typeface="Arial MT"/>
              </a:rPr>
              <a:t> </a:t>
            </a:r>
            <a:r>
              <a:rPr sz="1400" b="1" dirty="0">
                <a:latin typeface="Arial"/>
                <a:cs typeface="Arial"/>
              </a:rPr>
              <a:t>Machine</a:t>
            </a:r>
            <a:r>
              <a:rPr sz="1400" b="1" spc="-25" dirty="0">
                <a:latin typeface="Arial"/>
                <a:cs typeface="Arial"/>
              </a:rPr>
              <a:t> </a:t>
            </a:r>
            <a:r>
              <a:rPr sz="1400" b="1" spc="-10" dirty="0">
                <a:latin typeface="Arial"/>
                <a:cs typeface="Arial"/>
              </a:rPr>
              <a:t>Translation</a:t>
            </a:r>
            <a:endParaRPr sz="1400">
              <a:latin typeface="Arial"/>
              <a:cs typeface="Arial"/>
            </a:endParaRPr>
          </a:p>
          <a:p>
            <a:pPr marL="12700">
              <a:lnSpc>
                <a:spcPts val="1664"/>
              </a:lnSpc>
            </a:pPr>
            <a:r>
              <a:rPr sz="1400" dirty="0">
                <a:latin typeface="Arial MT"/>
                <a:cs typeface="Arial MT"/>
              </a:rPr>
              <a:t>seq</a:t>
            </a:r>
            <a:r>
              <a:rPr sz="1400" spc="-20" dirty="0">
                <a:latin typeface="Arial MT"/>
                <a:cs typeface="Arial MT"/>
              </a:rPr>
              <a:t> </a:t>
            </a:r>
            <a:r>
              <a:rPr sz="1400" dirty="0">
                <a:latin typeface="Arial MT"/>
                <a:cs typeface="Arial MT"/>
              </a:rPr>
              <a:t>of</a:t>
            </a:r>
            <a:r>
              <a:rPr sz="1400" spc="-10" dirty="0">
                <a:latin typeface="Arial MT"/>
                <a:cs typeface="Arial MT"/>
              </a:rPr>
              <a:t> </a:t>
            </a:r>
            <a:r>
              <a:rPr sz="1400" dirty="0">
                <a:latin typeface="Arial MT"/>
                <a:cs typeface="Arial MT"/>
              </a:rPr>
              <a:t>words</a:t>
            </a:r>
            <a:r>
              <a:rPr sz="1400" spc="-10" dirty="0">
                <a:latin typeface="Arial MT"/>
                <a:cs typeface="Arial MT"/>
              </a:rPr>
              <a:t> -</a:t>
            </a:r>
            <a:r>
              <a:rPr sz="1400" dirty="0">
                <a:latin typeface="Arial MT"/>
                <a:cs typeface="Arial MT"/>
              </a:rPr>
              <a:t>&gt;</a:t>
            </a:r>
            <a:r>
              <a:rPr sz="1400" spc="-10" dirty="0">
                <a:latin typeface="Arial MT"/>
                <a:cs typeface="Arial MT"/>
              </a:rPr>
              <a:t> </a:t>
            </a:r>
            <a:r>
              <a:rPr sz="1400" dirty="0">
                <a:latin typeface="Arial MT"/>
                <a:cs typeface="Arial MT"/>
              </a:rPr>
              <a:t>seq</a:t>
            </a:r>
            <a:r>
              <a:rPr sz="1400" spc="-10" dirty="0">
                <a:latin typeface="Arial MT"/>
                <a:cs typeface="Arial MT"/>
              </a:rPr>
              <a:t> </a:t>
            </a:r>
            <a:r>
              <a:rPr sz="1400" dirty="0">
                <a:latin typeface="Arial MT"/>
                <a:cs typeface="Arial MT"/>
              </a:rPr>
              <a:t>of</a:t>
            </a:r>
            <a:r>
              <a:rPr sz="1400" spc="-5" dirty="0">
                <a:latin typeface="Arial MT"/>
                <a:cs typeface="Arial MT"/>
              </a:rPr>
              <a:t> </a:t>
            </a:r>
            <a:r>
              <a:rPr sz="1400" spc="-10" dirty="0">
                <a:latin typeface="Arial MT"/>
                <a:cs typeface="Arial MT"/>
              </a:rPr>
              <a:t>words</a:t>
            </a:r>
            <a:endParaRPr sz="1400">
              <a:latin typeface="Arial MT"/>
              <a:cs typeface="Arial MT"/>
            </a:endParaRPr>
          </a:p>
        </p:txBody>
      </p:sp>
      <p:grpSp>
        <p:nvGrpSpPr>
          <p:cNvPr id="6" name="object 6"/>
          <p:cNvGrpSpPr/>
          <p:nvPr/>
        </p:nvGrpSpPr>
        <p:grpSpPr>
          <a:xfrm>
            <a:off x="5545875" y="3016356"/>
            <a:ext cx="41275" cy="342900"/>
            <a:chOff x="5545875" y="3016356"/>
            <a:chExt cx="41275" cy="342900"/>
          </a:xfrm>
        </p:grpSpPr>
        <p:sp>
          <p:nvSpPr>
            <p:cNvPr id="7" name="object 7"/>
            <p:cNvSpPr/>
            <p:nvPr/>
          </p:nvSpPr>
          <p:spPr>
            <a:xfrm>
              <a:off x="5566371" y="3064344"/>
              <a:ext cx="0" cy="295275"/>
            </a:xfrm>
            <a:custGeom>
              <a:avLst/>
              <a:gdLst/>
              <a:ahLst/>
              <a:cxnLst/>
              <a:rect l="l" t="t" r="r" b="b"/>
              <a:pathLst>
                <a:path h="295275">
                  <a:moveTo>
                    <a:pt x="0" y="294840"/>
                  </a:moveTo>
                  <a:lnTo>
                    <a:pt x="0" y="0"/>
                  </a:lnTo>
                </a:path>
              </a:pathLst>
            </a:custGeom>
            <a:ln w="9524">
              <a:solidFill>
                <a:srgbClr val="4A7DBA"/>
              </a:solidFill>
            </a:ln>
          </p:spPr>
          <p:txBody>
            <a:bodyPr wrap="square" lIns="0" tIns="0" rIns="0" bIns="0" rtlCol="0"/>
            <a:lstStyle/>
            <a:p>
              <a:endParaRPr/>
            </a:p>
          </p:txBody>
        </p:sp>
        <p:sp>
          <p:nvSpPr>
            <p:cNvPr id="8" name="object 8"/>
            <p:cNvSpPr/>
            <p:nvPr/>
          </p:nvSpPr>
          <p:spPr>
            <a:xfrm>
              <a:off x="5550638" y="3021118"/>
              <a:ext cx="31750" cy="43815"/>
            </a:xfrm>
            <a:custGeom>
              <a:avLst/>
              <a:gdLst/>
              <a:ahLst/>
              <a:cxnLst/>
              <a:rect l="l" t="t" r="r" b="b"/>
              <a:pathLst>
                <a:path w="31750" h="43814">
                  <a:moveTo>
                    <a:pt x="31465" y="43225"/>
                  </a:moveTo>
                  <a:lnTo>
                    <a:pt x="0" y="43225"/>
                  </a:lnTo>
                  <a:lnTo>
                    <a:pt x="15732" y="0"/>
                  </a:lnTo>
                  <a:lnTo>
                    <a:pt x="31465" y="43225"/>
                  </a:lnTo>
                  <a:close/>
                </a:path>
              </a:pathLst>
            </a:custGeom>
            <a:solidFill>
              <a:srgbClr val="4A7DBA"/>
            </a:solidFill>
          </p:spPr>
          <p:txBody>
            <a:bodyPr wrap="square" lIns="0" tIns="0" rIns="0" bIns="0" rtlCol="0"/>
            <a:lstStyle/>
            <a:p>
              <a:endParaRPr/>
            </a:p>
          </p:txBody>
        </p:sp>
        <p:sp>
          <p:nvSpPr>
            <p:cNvPr id="9" name="object 9"/>
            <p:cNvSpPr/>
            <p:nvPr/>
          </p:nvSpPr>
          <p:spPr>
            <a:xfrm>
              <a:off x="5550638" y="3021118"/>
              <a:ext cx="31750" cy="43815"/>
            </a:xfrm>
            <a:custGeom>
              <a:avLst/>
              <a:gdLst/>
              <a:ahLst/>
              <a:cxnLst/>
              <a:rect l="l" t="t" r="r" b="b"/>
              <a:pathLst>
                <a:path w="31750" h="43814">
                  <a:moveTo>
                    <a:pt x="31465" y="43225"/>
                  </a:moveTo>
                  <a:lnTo>
                    <a:pt x="15732" y="0"/>
                  </a:lnTo>
                  <a:lnTo>
                    <a:pt x="0" y="43225"/>
                  </a:lnTo>
                  <a:lnTo>
                    <a:pt x="31465" y="43225"/>
                  </a:lnTo>
                  <a:close/>
                </a:path>
              </a:pathLst>
            </a:custGeom>
            <a:ln w="9524">
              <a:solidFill>
                <a:srgbClr val="4A7DBA"/>
              </a:solidFill>
            </a:ln>
          </p:spPr>
          <p:txBody>
            <a:bodyPr wrap="square" lIns="0" tIns="0" rIns="0" bIns="0" rtlCol="0"/>
            <a:lstStyle/>
            <a:p>
              <a:endParaRPr/>
            </a:p>
          </p:txBody>
        </p:sp>
      </p:grpSp>
      <p:sp>
        <p:nvSpPr>
          <p:cNvPr id="11" name="object 11"/>
          <p:cNvSpPr txBox="1"/>
          <p:nvPr/>
        </p:nvSpPr>
        <p:spPr>
          <a:xfrm>
            <a:off x="474853" y="4063041"/>
            <a:ext cx="5488940" cy="435609"/>
          </a:xfrm>
          <a:prstGeom prst="rect">
            <a:avLst/>
          </a:prstGeom>
        </p:spPr>
        <p:txBody>
          <a:bodyPr vert="horz" wrap="square" lIns="0" tIns="5715" rIns="0" bIns="0" rtlCol="0">
            <a:spAutoFit/>
          </a:bodyPr>
          <a:lstStyle/>
          <a:p>
            <a:pPr marL="12700" marR="5080">
              <a:lnSpc>
                <a:spcPts val="1650"/>
              </a:lnSpc>
              <a:spcBef>
                <a:spcPts val="45"/>
              </a:spcBef>
            </a:pPr>
            <a:r>
              <a:rPr sz="1400" dirty="0">
                <a:latin typeface="Arial MT"/>
                <a:cs typeface="Arial MT"/>
              </a:rPr>
              <a:t>Each</a:t>
            </a:r>
            <a:r>
              <a:rPr sz="1400" spc="-20" dirty="0">
                <a:latin typeface="Arial MT"/>
                <a:cs typeface="Arial MT"/>
              </a:rPr>
              <a:t> </a:t>
            </a:r>
            <a:r>
              <a:rPr sz="1400" dirty="0">
                <a:latin typeface="Arial MT"/>
                <a:cs typeface="Arial MT"/>
              </a:rPr>
              <a:t>rectangle</a:t>
            </a:r>
            <a:r>
              <a:rPr sz="1400" spc="-15" dirty="0">
                <a:latin typeface="Arial MT"/>
                <a:cs typeface="Arial MT"/>
              </a:rPr>
              <a:t> </a:t>
            </a:r>
            <a:r>
              <a:rPr sz="1400" dirty="0">
                <a:latin typeface="Arial MT"/>
                <a:cs typeface="Arial MT"/>
              </a:rPr>
              <a:t>is</a:t>
            </a:r>
            <a:r>
              <a:rPr sz="1400" spc="-15" dirty="0">
                <a:latin typeface="Arial MT"/>
                <a:cs typeface="Arial MT"/>
              </a:rPr>
              <a:t> </a:t>
            </a:r>
            <a:r>
              <a:rPr sz="1400" dirty="0">
                <a:latin typeface="Arial MT"/>
                <a:cs typeface="Arial MT"/>
              </a:rPr>
              <a:t>a</a:t>
            </a:r>
            <a:r>
              <a:rPr sz="1400" spc="-20" dirty="0">
                <a:latin typeface="Arial MT"/>
                <a:cs typeface="Arial MT"/>
              </a:rPr>
              <a:t> </a:t>
            </a:r>
            <a:r>
              <a:rPr sz="1400" dirty="0">
                <a:latin typeface="Arial MT"/>
                <a:cs typeface="Arial MT"/>
              </a:rPr>
              <a:t>vector</a:t>
            </a:r>
            <a:r>
              <a:rPr sz="1400" spc="-15" dirty="0">
                <a:latin typeface="Arial MT"/>
                <a:cs typeface="Arial MT"/>
              </a:rPr>
              <a:t> </a:t>
            </a:r>
            <a:r>
              <a:rPr sz="1400" dirty="0">
                <a:latin typeface="Arial MT"/>
                <a:cs typeface="Arial MT"/>
              </a:rPr>
              <a:t>and</a:t>
            </a:r>
            <a:r>
              <a:rPr sz="1400" spc="-15" dirty="0">
                <a:latin typeface="Arial MT"/>
                <a:cs typeface="Arial MT"/>
              </a:rPr>
              <a:t> </a:t>
            </a:r>
            <a:r>
              <a:rPr sz="1400" dirty="0">
                <a:latin typeface="Arial MT"/>
                <a:cs typeface="Arial MT"/>
              </a:rPr>
              <a:t>arrows</a:t>
            </a:r>
            <a:r>
              <a:rPr sz="1400" spc="-15" dirty="0">
                <a:latin typeface="Arial MT"/>
                <a:cs typeface="Arial MT"/>
              </a:rPr>
              <a:t> </a:t>
            </a:r>
            <a:r>
              <a:rPr sz="1400" dirty="0">
                <a:latin typeface="Arial MT"/>
                <a:cs typeface="Arial MT"/>
              </a:rPr>
              <a:t>represent</a:t>
            </a:r>
            <a:r>
              <a:rPr sz="1400" spc="-10" dirty="0">
                <a:latin typeface="Arial MT"/>
                <a:cs typeface="Arial MT"/>
              </a:rPr>
              <a:t> </a:t>
            </a:r>
            <a:r>
              <a:rPr sz="1400" dirty="0">
                <a:latin typeface="Arial MT"/>
                <a:cs typeface="Arial MT"/>
              </a:rPr>
              <a:t>functions</a:t>
            </a:r>
            <a:r>
              <a:rPr sz="1400" spc="-15" dirty="0">
                <a:latin typeface="Arial MT"/>
                <a:cs typeface="Arial MT"/>
              </a:rPr>
              <a:t> </a:t>
            </a:r>
            <a:r>
              <a:rPr sz="1400" dirty="0">
                <a:latin typeface="Verdana"/>
                <a:cs typeface="Verdana"/>
              </a:rPr>
              <a:t>(</a:t>
            </a:r>
            <a:r>
              <a:rPr sz="1400" dirty="0">
                <a:latin typeface="Arial MT"/>
                <a:cs typeface="Arial MT"/>
              </a:rPr>
              <a:t>eg</a:t>
            </a:r>
            <a:r>
              <a:rPr sz="1400" dirty="0">
                <a:latin typeface="Verdana"/>
                <a:cs typeface="Verdana"/>
              </a:rPr>
              <a:t>.</a:t>
            </a:r>
            <a:r>
              <a:rPr sz="1400" spc="-114" dirty="0">
                <a:latin typeface="Verdana"/>
                <a:cs typeface="Verdana"/>
              </a:rPr>
              <a:t> </a:t>
            </a:r>
            <a:r>
              <a:rPr sz="1400" spc="-10" dirty="0">
                <a:latin typeface="Arial MT"/>
                <a:cs typeface="Arial MT"/>
              </a:rPr>
              <a:t>Matrix multiplication</a:t>
            </a:r>
            <a:r>
              <a:rPr sz="1400" spc="-10" dirty="0">
                <a:latin typeface="Verdana"/>
                <a:cs typeface="Verdana"/>
              </a:rPr>
              <a:t>)</a:t>
            </a:r>
            <a:endParaRPr sz="14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1503</Words>
  <Application>Microsoft Office PowerPoint</Application>
  <PresentationFormat>On-screen Show (16:9)</PresentationFormat>
  <Paragraphs>125</Paragraphs>
  <Slides>36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Arial</vt:lpstr>
      <vt:lpstr>Arial MT</vt:lpstr>
      <vt:lpstr>Calibri</vt:lpstr>
      <vt:lpstr>Cambria Math</vt:lpstr>
      <vt:lpstr>Courier New</vt:lpstr>
      <vt:lpstr>Lucida Sans Unicode</vt:lpstr>
      <vt:lpstr>Roboto</vt:lpstr>
      <vt:lpstr>Times New Roman</vt:lpstr>
      <vt:lpstr>Verdana</vt:lpstr>
      <vt:lpstr>Office Theme</vt:lpstr>
      <vt:lpstr>PowerPoint Presentation</vt:lpstr>
      <vt:lpstr>Why Recurrent Neural Networks (RNNs)?</vt:lpstr>
      <vt:lpstr>RNNs</vt:lpstr>
      <vt:lpstr>RNNs</vt:lpstr>
      <vt:lpstr>RNNs</vt:lpstr>
      <vt:lpstr>RNNs offer a lot of flexibility</vt:lpstr>
      <vt:lpstr>RNNs offer a lot of flexibility</vt:lpstr>
      <vt:lpstr>RNNs offer a lot of flexibility</vt:lpstr>
      <vt:lpstr>RNNs offer a lot of flexibility</vt:lpstr>
      <vt:lpstr>RNNs offer a lot of flexibility</vt:lpstr>
      <vt:lpstr>RNNs</vt:lpstr>
      <vt:lpstr>RNNs</vt:lpstr>
      <vt:lpstr>RNNs</vt:lpstr>
      <vt:lpstr>(Vanilla) RNN</vt:lpstr>
      <vt:lpstr>(Vanilla) RNN</vt:lpstr>
      <vt:lpstr>Backpropagation is used!</vt:lpstr>
      <vt:lpstr>Example: Sentiment Classification</vt:lpstr>
      <vt:lpstr>Sentiment Classification</vt:lpstr>
      <vt:lpstr>Sentiment Classification</vt:lpstr>
      <vt:lpstr>Sentiment Classification</vt:lpstr>
      <vt:lpstr>Image Captioning</vt:lpstr>
      <vt:lpstr>Problem of Long Term Dependencies</vt:lpstr>
      <vt:lpstr>Problem of Long Term Dependencies</vt:lpstr>
      <vt:lpstr>Problem of Long Term Dependencies</vt:lpstr>
      <vt:lpstr>Problem of Long Term Dependencies</vt:lpstr>
      <vt:lpstr>Vanishing / Exploding Gradients</vt:lpstr>
      <vt:lpstr>LSTMs do not have this problem!</vt:lpstr>
      <vt:lpstr>LSTM (Long Short Term Memory)</vt:lpstr>
      <vt:lpstr>PowerPoint Presentation</vt:lpstr>
      <vt:lpstr>PowerPoint Presentation</vt:lpstr>
      <vt:lpstr>The LSTM does have the ability to remove or add information to the cell state, carefully regulated by structures called gates.</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Shukdev Datta</cp:lastModifiedBy>
  <cp:revision>8</cp:revision>
  <dcterms:created xsi:type="dcterms:W3CDTF">2025-04-14T04:24:39Z</dcterms:created>
  <dcterms:modified xsi:type="dcterms:W3CDTF">2025-04-14T15:02:42Z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2025-04-14T00:00:00Z</vt:filetime>
  </property>
  <property fmtid="{D5CDD505-2E9C-101B-9397-08002B2CF9AE}" pid="3" name="Creator">
    <vt:lpwstr>Google</vt:lpwstr>
  </property>
  <property fmtid="{D5CDD505-2E9C-101B-9397-08002B2CF9AE}" pid="4" name="LastSaved">
    <vt:filetime>2025-04-14T00:00:00Z</vt:filetime>
  </property>
</Properties>
</file>