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6C0A98CA-3A09-814E-92C6-C651E55E7F9F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</a:p>
        <a:p>
          <a:r>
            <a:rPr lang="en-US" dirty="0" smtClean="0"/>
            <a:t>….</a:t>
          </a:r>
        </a:p>
      </dgm:t>
    </dgm:pt>
    <dgm:pt modelId="{0414C3DA-297E-C44F-97CA-6857FC122CC7}" type="parTrans" cxnId="{9FF64A4B-9C2A-A140-8E9E-4AA02C7FAF9E}">
      <dgm:prSet/>
      <dgm:spPr/>
      <dgm:t>
        <a:bodyPr/>
        <a:lstStyle/>
        <a:p>
          <a:endParaRPr lang="en-US"/>
        </a:p>
      </dgm:t>
    </dgm:pt>
    <dgm:pt modelId="{6A91B177-7CD2-9249-AE5C-526BB5B9B10D}" type="sibTrans" cxnId="{9FF64A4B-9C2A-A140-8E9E-4AA02C7FAF9E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4" custScaleX="166406" custLinFactNeighborX="169" custLinFactNeighborY="-693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A42CB81-0DB5-EE41-A58D-C2BD9BA3E5FD}" type="pres">
      <dgm:prSet presAssocID="{0414C3DA-297E-C44F-97CA-6857FC122CC7}" presName="Name56" presStyleLbl="parChTrans1D2" presStyleIdx="0" presStyleCnt="3"/>
      <dgm:spPr/>
      <dgm:t>
        <a:bodyPr/>
        <a:lstStyle/>
        <a:p>
          <a:endParaRPr lang="en-US"/>
        </a:p>
      </dgm:t>
    </dgm:pt>
    <dgm:pt modelId="{4BF43E07-15AC-2041-8D66-7B21F99F48D2}" type="pres">
      <dgm:prSet presAssocID="{6C0A98CA-3A09-814E-92C6-C651E55E7F9F}" presName="text0" presStyleLbl="node1" presStyleIdx="1" presStyleCnt="4" custScaleX="422341" custScaleY="162227" custRadScaleRad="127833" custRadScaleInc="-3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2" presStyleCnt="4" custScaleX="232469" custRadScaleRad="113966" custRadScaleInc="39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4" custScaleX="228856" custRadScaleRad="113966" custRadScaleInc="-3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23639-8637-AA46-896B-553FDD319E29}" type="presOf" srcId="{D45D81EE-0E09-4543-9818-808174C66D62}" destId="{679CE873-8E64-D64D-96EA-12AAAD3503A5}" srcOrd="0" destOrd="0" presId="urn:microsoft.com/office/officeart/2008/layout/RadialCluster"/>
    <dgm:cxn modelId="{5A246C6E-DA99-5543-8122-17AC04DF6323}" type="presOf" srcId="{A060B3F8-56F7-E447-8A90-E0CA25CFFCF5}" destId="{288165DF-3A8E-2A44-8DE7-AC118ED47D11}" srcOrd="0" destOrd="0" presId="urn:microsoft.com/office/officeart/2008/layout/RadialCluster"/>
    <dgm:cxn modelId="{6547C4EC-4278-144D-8278-E5BD207EEDA3}" type="presOf" srcId="{0414C3DA-297E-C44F-97CA-6857FC122CC7}" destId="{6A42CB81-0DB5-EE41-A58D-C2BD9BA3E5FD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16DD5FEC-B1B9-DF4B-964B-66DD41F77FBA}" type="presOf" srcId="{4C6762A0-4F78-2C4A-BE24-AE5B087B5DEA}" destId="{2DDD0E94-3E29-B147-BDA1-E28C5BEF5990}" srcOrd="0" destOrd="0" presId="urn:microsoft.com/office/officeart/2008/layout/RadialCluster"/>
    <dgm:cxn modelId="{2894E5FF-E5EE-AC43-ACB6-95987139F458}" type="presOf" srcId="{6C0A98CA-3A09-814E-92C6-C651E55E7F9F}" destId="{4BF43E07-15AC-2041-8D66-7B21F99F48D2}" srcOrd="0" destOrd="0" presId="urn:microsoft.com/office/officeart/2008/layout/RadialCluster"/>
    <dgm:cxn modelId="{9FF64A4B-9C2A-A140-8E9E-4AA02C7FAF9E}" srcId="{4C6762A0-4F78-2C4A-BE24-AE5B087B5DEA}" destId="{6C0A98CA-3A09-814E-92C6-C651E55E7F9F}" srcOrd="0" destOrd="0" parTransId="{0414C3DA-297E-C44F-97CA-6857FC122CC7}" sibTransId="{6A91B177-7CD2-9249-AE5C-526BB5B9B10D}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E62B02C8-2283-4446-867E-FEF22BC30A2F}" type="presOf" srcId="{4039BB0B-47C7-A54A-AF0E-D69059EE657A}" destId="{2748651D-035E-5346-B085-0B3C9127CCCE}" srcOrd="0" destOrd="0" presId="urn:microsoft.com/office/officeart/2008/layout/RadialCluster"/>
    <dgm:cxn modelId="{0D6E59DC-4317-864C-835B-D06B66A26734}" srcId="{4C6762A0-4F78-2C4A-BE24-AE5B087B5DEA}" destId="{D45D81EE-0E09-4543-9818-808174C66D62}" srcOrd="1" destOrd="0" parTransId="{019152D6-6251-304D-9DD1-4F16BAEBB995}" sibTransId="{B1326CB8-F379-7A47-A7EF-22AE255F64F6}"/>
    <dgm:cxn modelId="{C69A2507-54D5-AB4A-A8B4-9B0DD653AA95}" type="presOf" srcId="{3E2B0E23-0B37-024E-95F6-56808E8001E6}" destId="{20C256B0-0484-FF4D-B239-4769031FD6AA}" srcOrd="0" destOrd="0" presId="urn:microsoft.com/office/officeart/2008/layout/RadialCluster"/>
    <dgm:cxn modelId="{B513FB17-C88F-8848-A13E-556CA4B9CE6C}" type="presOf" srcId="{019152D6-6251-304D-9DD1-4F16BAEBB995}" destId="{6F6C06CF-6379-B44A-9CF3-7E8088874168}" srcOrd="0" destOrd="0" presId="urn:microsoft.com/office/officeart/2008/layout/RadialCluster"/>
    <dgm:cxn modelId="{9B47406B-D6E3-D144-ACC8-4B96F69FAE33}" type="presParOf" srcId="{20C256B0-0484-FF4D-B239-4769031FD6AA}" destId="{21E17EE1-790A-0F49-89EF-CA3975F91CA1}" srcOrd="0" destOrd="0" presId="urn:microsoft.com/office/officeart/2008/layout/RadialCluster"/>
    <dgm:cxn modelId="{F5CB17BB-E630-FE4A-BF1C-0D28886B107C}" type="presParOf" srcId="{21E17EE1-790A-0F49-89EF-CA3975F91CA1}" destId="{2DDD0E94-3E29-B147-BDA1-E28C5BEF5990}" srcOrd="0" destOrd="0" presId="urn:microsoft.com/office/officeart/2008/layout/RadialCluster"/>
    <dgm:cxn modelId="{0770146F-AC84-0E47-A7C9-E6526E7C00CF}" type="presParOf" srcId="{21E17EE1-790A-0F49-89EF-CA3975F91CA1}" destId="{6A42CB81-0DB5-EE41-A58D-C2BD9BA3E5FD}" srcOrd="1" destOrd="0" presId="urn:microsoft.com/office/officeart/2008/layout/RadialCluster"/>
    <dgm:cxn modelId="{1F9A6FB9-CBA8-1A41-B301-AC8239DFC66A}" type="presParOf" srcId="{21E17EE1-790A-0F49-89EF-CA3975F91CA1}" destId="{4BF43E07-15AC-2041-8D66-7B21F99F48D2}" srcOrd="2" destOrd="0" presId="urn:microsoft.com/office/officeart/2008/layout/RadialCluster"/>
    <dgm:cxn modelId="{F90B9ACB-E326-CA45-AE29-23A677ED8A6F}" type="presParOf" srcId="{21E17EE1-790A-0F49-89EF-CA3975F91CA1}" destId="{6F6C06CF-6379-B44A-9CF3-7E8088874168}" srcOrd="3" destOrd="0" presId="urn:microsoft.com/office/officeart/2008/layout/RadialCluster"/>
    <dgm:cxn modelId="{33AFCC42-F33B-D744-A2A8-C0F38291B313}" type="presParOf" srcId="{21E17EE1-790A-0F49-89EF-CA3975F91CA1}" destId="{679CE873-8E64-D64D-96EA-12AAAD3503A5}" srcOrd="4" destOrd="0" presId="urn:microsoft.com/office/officeart/2008/layout/RadialCluster"/>
    <dgm:cxn modelId="{9E09A26C-5A34-1D4F-96FA-D571FB2FB1F9}" type="presParOf" srcId="{21E17EE1-790A-0F49-89EF-CA3975F91CA1}" destId="{288165DF-3A8E-2A44-8DE7-AC118ED47D11}" srcOrd="5" destOrd="0" presId="urn:microsoft.com/office/officeart/2008/layout/RadialCluster"/>
    <dgm:cxn modelId="{A3E9A91E-FEAD-6E41-A5F7-2F404C96089E}" type="presParOf" srcId="{21E17EE1-790A-0F49-89EF-CA3975F91CA1}" destId="{2748651D-035E-5346-B085-0B3C9127CCC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6C0A98CA-3A09-814E-92C6-C651E55E7F9F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</a:p>
        <a:p>
          <a:r>
            <a:rPr lang="en-US" dirty="0" smtClean="0"/>
            <a:t>….</a:t>
          </a:r>
        </a:p>
      </dgm:t>
    </dgm:pt>
    <dgm:pt modelId="{0414C3DA-297E-C44F-97CA-6857FC122CC7}" type="parTrans" cxnId="{9FF64A4B-9C2A-A140-8E9E-4AA02C7FAF9E}">
      <dgm:prSet/>
      <dgm:spPr/>
      <dgm:t>
        <a:bodyPr/>
        <a:lstStyle/>
        <a:p>
          <a:endParaRPr lang="en-US"/>
        </a:p>
      </dgm:t>
    </dgm:pt>
    <dgm:pt modelId="{6A91B177-7CD2-9249-AE5C-526BB5B9B10D}" type="sibTrans" cxnId="{9FF64A4B-9C2A-A140-8E9E-4AA02C7FAF9E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4" custScaleX="166406" custLinFactNeighborX="169" custLinFactNeighborY="-693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A42CB81-0DB5-EE41-A58D-C2BD9BA3E5FD}" type="pres">
      <dgm:prSet presAssocID="{0414C3DA-297E-C44F-97CA-6857FC122CC7}" presName="Name56" presStyleLbl="parChTrans1D2" presStyleIdx="0" presStyleCnt="3"/>
      <dgm:spPr/>
      <dgm:t>
        <a:bodyPr/>
        <a:lstStyle/>
        <a:p>
          <a:endParaRPr lang="en-US"/>
        </a:p>
      </dgm:t>
    </dgm:pt>
    <dgm:pt modelId="{4BF43E07-15AC-2041-8D66-7B21F99F48D2}" type="pres">
      <dgm:prSet presAssocID="{6C0A98CA-3A09-814E-92C6-C651E55E7F9F}" presName="text0" presStyleLbl="node1" presStyleIdx="1" presStyleCnt="4" custScaleX="422341" custScaleY="162227" custRadScaleRad="127833" custRadScaleInc="-3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2" presStyleCnt="4" custScaleX="232469" custRadScaleRad="113966" custRadScaleInc="39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4" custScaleX="228856" custRadScaleRad="113966" custRadScaleInc="-3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E4805-4A04-A241-B90E-558061493098}" type="presOf" srcId="{4039BB0B-47C7-A54A-AF0E-D69059EE657A}" destId="{2748651D-035E-5346-B085-0B3C9127CCCE}" srcOrd="0" destOrd="0" presId="urn:microsoft.com/office/officeart/2008/layout/RadialCluster"/>
    <dgm:cxn modelId="{619330A4-5D23-CA40-8246-E710B5ECD8DE}" type="presOf" srcId="{0414C3DA-297E-C44F-97CA-6857FC122CC7}" destId="{6A42CB81-0DB5-EE41-A58D-C2BD9BA3E5FD}" srcOrd="0" destOrd="0" presId="urn:microsoft.com/office/officeart/2008/layout/RadialCluster"/>
    <dgm:cxn modelId="{AA24C547-F493-4440-8310-A4ED416983DF}" type="presOf" srcId="{019152D6-6251-304D-9DD1-4F16BAEBB995}" destId="{6F6C06CF-6379-B44A-9CF3-7E8088874168}" srcOrd="0" destOrd="0" presId="urn:microsoft.com/office/officeart/2008/layout/RadialCluster"/>
    <dgm:cxn modelId="{9AF96AF8-2D28-F84C-809F-6181C772F9AA}" type="presOf" srcId="{3E2B0E23-0B37-024E-95F6-56808E8001E6}" destId="{20C256B0-0484-FF4D-B239-4769031FD6AA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C481E6CB-DDF8-8240-8A7B-6808B4009429}" type="presOf" srcId="{6C0A98CA-3A09-814E-92C6-C651E55E7F9F}" destId="{4BF43E07-15AC-2041-8D66-7B21F99F48D2}" srcOrd="0" destOrd="0" presId="urn:microsoft.com/office/officeart/2008/layout/RadialCluster"/>
    <dgm:cxn modelId="{9FF64A4B-9C2A-A140-8E9E-4AA02C7FAF9E}" srcId="{4C6762A0-4F78-2C4A-BE24-AE5B087B5DEA}" destId="{6C0A98CA-3A09-814E-92C6-C651E55E7F9F}" srcOrd="0" destOrd="0" parTransId="{0414C3DA-297E-C44F-97CA-6857FC122CC7}" sibTransId="{6A91B177-7CD2-9249-AE5C-526BB5B9B10D}"/>
    <dgm:cxn modelId="{827E657A-A9E6-1A46-8B9A-1194123D99F2}" type="presOf" srcId="{A060B3F8-56F7-E447-8A90-E0CA25CFFCF5}" destId="{288165DF-3A8E-2A44-8DE7-AC118ED47D11}" srcOrd="0" destOrd="0" presId="urn:microsoft.com/office/officeart/2008/layout/RadialCluster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0D6E59DC-4317-864C-835B-D06B66A26734}" srcId="{4C6762A0-4F78-2C4A-BE24-AE5B087B5DEA}" destId="{D45D81EE-0E09-4543-9818-808174C66D62}" srcOrd="1" destOrd="0" parTransId="{019152D6-6251-304D-9DD1-4F16BAEBB995}" sibTransId="{B1326CB8-F379-7A47-A7EF-22AE255F64F6}"/>
    <dgm:cxn modelId="{22AEC486-BE65-8D4E-9833-B6E70B5348E2}" type="presOf" srcId="{4C6762A0-4F78-2C4A-BE24-AE5B087B5DEA}" destId="{2DDD0E94-3E29-B147-BDA1-E28C5BEF5990}" srcOrd="0" destOrd="0" presId="urn:microsoft.com/office/officeart/2008/layout/RadialCluster"/>
    <dgm:cxn modelId="{4D43435B-73CC-ED4A-BDC4-BA137866B7D2}" type="presOf" srcId="{D45D81EE-0E09-4543-9818-808174C66D62}" destId="{679CE873-8E64-D64D-96EA-12AAAD3503A5}" srcOrd="0" destOrd="0" presId="urn:microsoft.com/office/officeart/2008/layout/RadialCluster"/>
    <dgm:cxn modelId="{469C0867-701D-D14D-B68D-E93E30540F1B}" type="presParOf" srcId="{20C256B0-0484-FF4D-B239-4769031FD6AA}" destId="{21E17EE1-790A-0F49-89EF-CA3975F91CA1}" srcOrd="0" destOrd="0" presId="urn:microsoft.com/office/officeart/2008/layout/RadialCluster"/>
    <dgm:cxn modelId="{6E0B0843-4CC5-B144-803A-9E201A4C82EC}" type="presParOf" srcId="{21E17EE1-790A-0F49-89EF-CA3975F91CA1}" destId="{2DDD0E94-3E29-B147-BDA1-E28C5BEF5990}" srcOrd="0" destOrd="0" presId="urn:microsoft.com/office/officeart/2008/layout/RadialCluster"/>
    <dgm:cxn modelId="{31B90138-C8E8-0541-8CA3-BDDB3895E7B1}" type="presParOf" srcId="{21E17EE1-790A-0F49-89EF-CA3975F91CA1}" destId="{6A42CB81-0DB5-EE41-A58D-C2BD9BA3E5FD}" srcOrd="1" destOrd="0" presId="urn:microsoft.com/office/officeart/2008/layout/RadialCluster"/>
    <dgm:cxn modelId="{0502CCA1-5453-5E4D-8D1A-E61FEC68087A}" type="presParOf" srcId="{21E17EE1-790A-0F49-89EF-CA3975F91CA1}" destId="{4BF43E07-15AC-2041-8D66-7B21F99F48D2}" srcOrd="2" destOrd="0" presId="urn:microsoft.com/office/officeart/2008/layout/RadialCluster"/>
    <dgm:cxn modelId="{9E03B4C9-460E-D346-93DB-E5939A06C300}" type="presParOf" srcId="{21E17EE1-790A-0F49-89EF-CA3975F91CA1}" destId="{6F6C06CF-6379-B44A-9CF3-7E8088874168}" srcOrd="3" destOrd="0" presId="urn:microsoft.com/office/officeart/2008/layout/RadialCluster"/>
    <dgm:cxn modelId="{94B6ED5C-7657-AA4E-8BE8-BEFAEB3598E9}" type="presParOf" srcId="{21E17EE1-790A-0F49-89EF-CA3975F91CA1}" destId="{679CE873-8E64-D64D-96EA-12AAAD3503A5}" srcOrd="4" destOrd="0" presId="urn:microsoft.com/office/officeart/2008/layout/RadialCluster"/>
    <dgm:cxn modelId="{97D758A0-3374-FD40-A033-D98A7FF77F5F}" type="presParOf" srcId="{21E17EE1-790A-0F49-89EF-CA3975F91CA1}" destId="{288165DF-3A8E-2A44-8DE7-AC118ED47D11}" srcOrd="5" destOrd="0" presId="urn:microsoft.com/office/officeart/2008/layout/RadialCluster"/>
    <dgm:cxn modelId="{C26F697B-45DD-F847-A44C-50645D1B76F2}" type="presParOf" srcId="{21E17EE1-790A-0F49-89EF-CA3975F91CA1}" destId="{2748651D-035E-5346-B085-0B3C9127CCC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Message Bus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368192C9-A1BA-B34F-81A3-F91EFF6DC4B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E9920F4E-16F4-C844-8F43-B79A13696197}" type="parTrans" cxnId="{6F12D089-CB37-8047-AB03-A8A97E7642DD}">
      <dgm:prSet/>
      <dgm:spPr/>
      <dgm:t>
        <a:bodyPr/>
        <a:lstStyle/>
        <a:p>
          <a:endParaRPr lang="en-US"/>
        </a:p>
      </dgm:t>
    </dgm:pt>
    <dgm:pt modelId="{6786ABA9-F9A3-134A-952A-D222A2E1B841}" type="sibTrans" cxnId="{6F12D089-CB37-8047-AB03-A8A97E7642DD}">
      <dgm:prSet/>
      <dgm:spPr/>
      <dgm:t>
        <a:bodyPr/>
        <a:lstStyle/>
        <a:p>
          <a:endParaRPr lang="en-US"/>
        </a:p>
      </dgm:t>
    </dgm:pt>
    <dgm:pt modelId="{8A4CD136-2FB5-7043-888B-78568B453E7F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1FA20D64-DD50-0A45-AA51-228347F7806E}" type="parTrans" cxnId="{99C6C5A9-53F6-FE49-A5EE-C6A9606C4F0E}">
      <dgm:prSet/>
      <dgm:spPr/>
      <dgm:t>
        <a:bodyPr/>
        <a:lstStyle/>
        <a:p>
          <a:endParaRPr lang="en-US"/>
        </a:p>
      </dgm:t>
    </dgm:pt>
    <dgm:pt modelId="{14D0B2B7-A9CD-8142-8B2F-6BE30AA3EC8C}" type="sibTrans" cxnId="{99C6C5A9-53F6-FE49-A5EE-C6A9606C4F0E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5" custScaleX="493200" custScaleY="68690" custLinFactNeighborX="-19" custLinFactNeighborY="112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0" presStyleCnt="4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1" presStyleCnt="5" custScaleX="232469" custRadScaleRad="162242" custRadScaleInc="-124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07AB-BAE4-734E-AC5A-F257607315AD}" type="pres">
      <dgm:prSet presAssocID="{1FA20D64-DD50-0A45-AA51-228347F7806E}" presName="Name56" presStyleLbl="parChTrans1D2" presStyleIdx="1" presStyleCnt="4"/>
      <dgm:spPr/>
      <dgm:t>
        <a:bodyPr/>
        <a:lstStyle/>
        <a:p>
          <a:endParaRPr lang="en-US"/>
        </a:p>
      </dgm:t>
    </dgm:pt>
    <dgm:pt modelId="{18D91B56-D4B4-D14B-80D0-3141305493D3}" type="pres">
      <dgm:prSet presAssocID="{8A4CD136-2FB5-7043-888B-78568B453E7F}" presName="text0" presStyleLbl="node1" presStyleIdx="2" presStyleCnt="5" custScaleX="232469" custRadScaleRad="169106" custRadScaleInc="-7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4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5" custScaleX="228856" custRadScaleRad="90132" custRadScaleInc="-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8F466-665D-4B40-8820-80856F7EB793}" type="pres">
      <dgm:prSet presAssocID="{E9920F4E-16F4-C844-8F43-B79A13696197}" presName="Name56" presStyleLbl="parChTrans1D2" presStyleIdx="3" presStyleCnt="4"/>
      <dgm:spPr/>
      <dgm:t>
        <a:bodyPr/>
        <a:lstStyle/>
        <a:p>
          <a:endParaRPr lang="en-US"/>
        </a:p>
      </dgm:t>
    </dgm:pt>
    <dgm:pt modelId="{B9F7A392-320E-5343-95DD-F67DDABD1D11}" type="pres">
      <dgm:prSet presAssocID="{368192C9-A1BA-B34F-81A3-F91EFF6DC4BA}" presName="text0" presStyleLbl="node1" presStyleIdx="4" presStyleCnt="5" custScaleX="228856" custRadScaleRad="90650" custRadScaleInc="20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0B02C-418F-4E44-BB6F-CDE48DD47E14}" type="presOf" srcId="{4C6762A0-4F78-2C4A-BE24-AE5B087B5DEA}" destId="{2DDD0E94-3E29-B147-BDA1-E28C5BEF5990}" srcOrd="0" destOrd="0" presId="urn:microsoft.com/office/officeart/2008/layout/RadialCluster"/>
    <dgm:cxn modelId="{30E999C7-DC42-E448-BE33-20683E545205}" type="presOf" srcId="{E9920F4E-16F4-C844-8F43-B79A13696197}" destId="{4B08F466-665D-4B40-8820-80856F7EB793}" srcOrd="0" destOrd="0" presId="urn:microsoft.com/office/officeart/2008/layout/RadialCluster"/>
    <dgm:cxn modelId="{60049FBB-8965-7045-AB2B-01C894663403}" type="presOf" srcId="{D45D81EE-0E09-4543-9818-808174C66D62}" destId="{679CE873-8E64-D64D-96EA-12AAAD3503A5}" srcOrd="0" destOrd="0" presId="urn:microsoft.com/office/officeart/2008/layout/RadialCluster"/>
    <dgm:cxn modelId="{EC44AF09-6A8C-4146-96D0-3FDA0B53DBD9}" type="presOf" srcId="{8A4CD136-2FB5-7043-888B-78568B453E7F}" destId="{18D91B56-D4B4-D14B-80D0-3141305493D3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35E68F45-65FE-5941-A706-34F85AD36108}" type="presOf" srcId="{368192C9-A1BA-B34F-81A3-F91EFF6DC4BA}" destId="{B9F7A392-320E-5343-95DD-F67DDABD1D11}" srcOrd="0" destOrd="0" presId="urn:microsoft.com/office/officeart/2008/layout/RadialCluster"/>
    <dgm:cxn modelId="{DD7D4285-0262-DA4C-9F58-6B4418C1614C}" type="presOf" srcId="{4039BB0B-47C7-A54A-AF0E-D69059EE657A}" destId="{2748651D-035E-5346-B085-0B3C9127CCCE}" srcOrd="0" destOrd="0" presId="urn:microsoft.com/office/officeart/2008/layout/RadialCluster"/>
    <dgm:cxn modelId="{6F12D089-CB37-8047-AB03-A8A97E7642DD}" srcId="{4C6762A0-4F78-2C4A-BE24-AE5B087B5DEA}" destId="{368192C9-A1BA-B34F-81A3-F91EFF6DC4BA}" srcOrd="3" destOrd="0" parTransId="{E9920F4E-16F4-C844-8F43-B79A13696197}" sibTransId="{6786ABA9-F9A3-134A-952A-D222A2E1B841}"/>
    <dgm:cxn modelId="{D7CCAB48-E83B-4942-A675-9E3750F45FEB}" type="presOf" srcId="{019152D6-6251-304D-9DD1-4F16BAEBB995}" destId="{6F6C06CF-6379-B44A-9CF3-7E8088874168}" srcOrd="0" destOrd="0" presId="urn:microsoft.com/office/officeart/2008/layout/RadialCluster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B2C1DA82-1EEE-8F41-992C-29DF3F93D4A0}" type="presOf" srcId="{1FA20D64-DD50-0A45-AA51-228347F7806E}" destId="{B93707AB-BAE4-734E-AC5A-F257607315AD}" srcOrd="0" destOrd="0" presId="urn:microsoft.com/office/officeart/2008/layout/RadialCluster"/>
    <dgm:cxn modelId="{99C6C5A9-53F6-FE49-A5EE-C6A9606C4F0E}" srcId="{4C6762A0-4F78-2C4A-BE24-AE5B087B5DEA}" destId="{8A4CD136-2FB5-7043-888B-78568B453E7F}" srcOrd="1" destOrd="0" parTransId="{1FA20D64-DD50-0A45-AA51-228347F7806E}" sibTransId="{14D0B2B7-A9CD-8142-8B2F-6BE30AA3EC8C}"/>
    <dgm:cxn modelId="{672B95A6-53F5-9A4B-AD80-724026C22799}" type="presOf" srcId="{3E2B0E23-0B37-024E-95F6-56808E8001E6}" destId="{20C256B0-0484-FF4D-B239-4769031FD6AA}" srcOrd="0" destOrd="0" presId="urn:microsoft.com/office/officeart/2008/layout/RadialCluster"/>
    <dgm:cxn modelId="{0D6E59DC-4317-864C-835B-D06B66A26734}" srcId="{4C6762A0-4F78-2C4A-BE24-AE5B087B5DEA}" destId="{D45D81EE-0E09-4543-9818-808174C66D62}" srcOrd="0" destOrd="0" parTransId="{019152D6-6251-304D-9DD1-4F16BAEBB995}" sibTransId="{B1326CB8-F379-7A47-A7EF-22AE255F64F6}"/>
    <dgm:cxn modelId="{E2EF5FAE-D115-D745-B08B-F4EBF02FD586}" type="presOf" srcId="{A060B3F8-56F7-E447-8A90-E0CA25CFFCF5}" destId="{288165DF-3A8E-2A44-8DE7-AC118ED47D11}" srcOrd="0" destOrd="0" presId="urn:microsoft.com/office/officeart/2008/layout/RadialCluster"/>
    <dgm:cxn modelId="{840E64BB-A8CA-DD44-B173-F1981E676E37}" type="presParOf" srcId="{20C256B0-0484-FF4D-B239-4769031FD6AA}" destId="{21E17EE1-790A-0F49-89EF-CA3975F91CA1}" srcOrd="0" destOrd="0" presId="urn:microsoft.com/office/officeart/2008/layout/RadialCluster"/>
    <dgm:cxn modelId="{9B7C5986-6B5E-F945-87B7-C344BFD99AC6}" type="presParOf" srcId="{21E17EE1-790A-0F49-89EF-CA3975F91CA1}" destId="{2DDD0E94-3E29-B147-BDA1-E28C5BEF5990}" srcOrd="0" destOrd="0" presId="urn:microsoft.com/office/officeart/2008/layout/RadialCluster"/>
    <dgm:cxn modelId="{50F0DDB0-E54B-1F4A-A78A-F8B7CF304C29}" type="presParOf" srcId="{21E17EE1-790A-0F49-89EF-CA3975F91CA1}" destId="{6F6C06CF-6379-B44A-9CF3-7E8088874168}" srcOrd="1" destOrd="0" presId="urn:microsoft.com/office/officeart/2008/layout/RadialCluster"/>
    <dgm:cxn modelId="{13FF9B10-4921-164B-9EE0-49DE2C3799AF}" type="presParOf" srcId="{21E17EE1-790A-0F49-89EF-CA3975F91CA1}" destId="{679CE873-8E64-D64D-96EA-12AAAD3503A5}" srcOrd="2" destOrd="0" presId="urn:microsoft.com/office/officeart/2008/layout/RadialCluster"/>
    <dgm:cxn modelId="{563C95FD-8F5F-504D-9BE8-6C5F5C59C3BE}" type="presParOf" srcId="{21E17EE1-790A-0F49-89EF-CA3975F91CA1}" destId="{B93707AB-BAE4-734E-AC5A-F257607315AD}" srcOrd="3" destOrd="0" presId="urn:microsoft.com/office/officeart/2008/layout/RadialCluster"/>
    <dgm:cxn modelId="{33017991-CA63-424B-96A7-37A2158BF5DD}" type="presParOf" srcId="{21E17EE1-790A-0F49-89EF-CA3975F91CA1}" destId="{18D91B56-D4B4-D14B-80D0-3141305493D3}" srcOrd="4" destOrd="0" presId="urn:microsoft.com/office/officeart/2008/layout/RadialCluster"/>
    <dgm:cxn modelId="{6DD93C0B-E1E5-D645-8F0F-5B27CD11A9E8}" type="presParOf" srcId="{21E17EE1-790A-0F49-89EF-CA3975F91CA1}" destId="{288165DF-3A8E-2A44-8DE7-AC118ED47D11}" srcOrd="5" destOrd="0" presId="urn:microsoft.com/office/officeart/2008/layout/RadialCluster"/>
    <dgm:cxn modelId="{45CB70B3-6165-A44D-B0CA-1C72E2A9D431}" type="presParOf" srcId="{21E17EE1-790A-0F49-89EF-CA3975F91CA1}" destId="{2748651D-035E-5346-B085-0B3C9127CCCE}" srcOrd="6" destOrd="0" presId="urn:microsoft.com/office/officeart/2008/layout/RadialCluster"/>
    <dgm:cxn modelId="{0566A493-E53F-D546-971D-1DF75147E4CD}" type="presParOf" srcId="{21E17EE1-790A-0F49-89EF-CA3975F91CA1}" destId="{4B08F466-665D-4B40-8820-80856F7EB793}" srcOrd="7" destOrd="0" presId="urn:microsoft.com/office/officeart/2008/layout/RadialCluster"/>
    <dgm:cxn modelId="{AFC6109B-489E-2B4E-A67E-8901D8D621CD}" type="presParOf" srcId="{21E17EE1-790A-0F49-89EF-CA3975F91CA1}" destId="{B9F7A392-320E-5343-95DD-F67DDABD1D1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948997" y="2282731"/>
          <a:ext cx="1894016" cy="11381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Shop Implementation</a:t>
          </a:r>
          <a:endParaRPr lang="en-US" sz="1900" kern="1200" dirty="0"/>
        </a:p>
      </dsp:txBody>
      <dsp:txXfrm>
        <a:off x="1004559" y="2338293"/>
        <a:ext cx="1782892" cy="1027065"/>
      </dsp:txXfrm>
    </dsp:sp>
    <dsp:sp modelId="{6A42CB81-0DB5-EE41-A58D-C2BD9BA3E5FD}">
      <dsp:nvSpPr>
        <dsp:cNvPr id="0" name=""/>
        <dsp:cNvSpPr/>
      </dsp:nvSpPr>
      <dsp:spPr>
        <a:xfrm rot="16176680">
          <a:off x="1486774" y="1880101"/>
          <a:ext cx="805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27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3E07-15AC-2041-8D66-7B21F99F48D2}">
      <dsp:nvSpPr>
        <dsp:cNvPr id="0" name=""/>
        <dsp:cNvSpPr/>
      </dsp:nvSpPr>
      <dsp:spPr>
        <a:xfrm>
          <a:off x="272127" y="240349"/>
          <a:ext cx="3220718" cy="12371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The Shop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….</a:t>
          </a:r>
        </a:p>
      </dsp:txBody>
      <dsp:txXfrm>
        <a:off x="332518" y="300740"/>
        <a:ext cx="3099936" cy="1116340"/>
      </dsp:txXfrm>
    </dsp:sp>
    <dsp:sp modelId="{6F6C06CF-6379-B44A-9CF3-7E8088874168}">
      <dsp:nvSpPr>
        <dsp:cNvPr id="0" name=""/>
        <dsp:cNvSpPr/>
      </dsp:nvSpPr>
      <dsp:spPr>
        <a:xfrm rot="3442507">
          <a:off x="2015799" y="3867751"/>
          <a:ext cx="10610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07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2190063" y="4314581"/>
          <a:ext cx="1772778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Shortcut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  <a:endParaRPr lang="en-US" sz="1400" kern="1200" dirty="0"/>
        </a:p>
      </dsp:txBody>
      <dsp:txXfrm>
        <a:off x="2227289" y="4351807"/>
        <a:ext cx="1698326" cy="688135"/>
      </dsp:txXfrm>
    </dsp:sp>
    <dsp:sp modelId="{288165DF-3A8E-2A44-8DE7-AC118ED47D11}">
      <dsp:nvSpPr>
        <dsp:cNvPr id="0" name=""/>
        <dsp:cNvSpPr/>
      </dsp:nvSpPr>
      <dsp:spPr>
        <a:xfrm rot="7373052">
          <a:off x="707078" y="3867754"/>
          <a:ext cx="1064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41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-168859" y="4314588"/>
          <a:ext cx="1745226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UI: Shortcut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Button: Buy Item1</a:t>
          </a:r>
          <a:endParaRPr lang="en-US" sz="1500" kern="1200" dirty="0"/>
        </a:p>
      </dsp:txBody>
      <dsp:txXfrm>
        <a:off x="-131633" y="4351814"/>
        <a:ext cx="1670774" cy="688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948997" y="2282731"/>
          <a:ext cx="1894016" cy="11381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Shop Implementation</a:t>
          </a:r>
          <a:endParaRPr lang="en-US" sz="1900" kern="1200" dirty="0"/>
        </a:p>
      </dsp:txBody>
      <dsp:txXfrm>
        <a:off x="1004559" y="2338293"/>
        <a:ext cx="1782892" cy="1027065"/>
      </dsp:txXfrm>
    </dsp:sp>
    <dsp:sp modelId="{6A42CB81-0DB5-EE41-A58D-C2BD9BA3E5FD}">
      <dsp:nvSpPr>
        <dsp:cNvPr id="0" name=""/>
        <dsp:cNvSpPr/>
      </dsp:nvSpPr>
      <dsp:spPr>
        <a:xfrm rot="16176680">
          <a:off x="1486774" y="1880101"/>
          <a:ext cx="805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27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3E07-15AC-2041-8D66-7B21F99F48D2}">
      <dsp:nvSpPr>
        <dsp:cNvPr id="0" name=""/>
        <dsp:cNvSpPr/>
      </dsp:nvSpPr>
      <dsp:spPr>
        <a:xfrm>
          <a:off x="272127" y="240349"/>
          <a:ext cx="3220718" cy="12371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The Shop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….</a:t>
          </a:r>
        </a:p>
      </dsp:txBody>
      <dsp:txXfrm>
        <a:off x="332518" y="300740"/>
        <a:ext cx="3099936" cy="1116340"/>
      </dsp:txXfrm>
    </dsp:sp>
    <dsp:sp modelId="{6F6C06CF-6379-B44A-9CF3-7E8088874168}">
      <dsp:nvSpPr>
        <dsp:cNvPr id="0" name=""/>
        <dsp:cNvSpPr/>
      </dsp:nvSpPr>
      <dsp:spPr>
        <a:xfrm rot="3442507">
          <a:off x="2015799" y="3867751"/>
          <a:ext cx="10610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07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2190063" y="4314581"/>
          <a:ext cx="1772778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Shortcut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  <a:endParaRPr lang="en-US" sz="1400" kern="1200" dirty="0"/>
        </a:p>
      </dsp:txBody>
      <dsp:txXfrm>
        <a:off x="2227289" y="4351807"/>
        <a:ext cx="1698326" cy="688135"/>
      </dsp:txXfrm>
    </dsp:sp>
    <dsp:sp modelId="{288165DF-3A8E-2A44-8DE7-AC118ED47D11}">
      <dsp:nvSpPr>
        <dsp:cNvPr id="0" name=""/>
        <dsp:cNvSpPr/>
      </dsp:nvSpPr>
      <dsp:spPr>
        <a:xfrm rot="7373052">
          <a:off x="707078" y="3867754"/>
          <a:ext cx="1064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41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-168859" y="4314588"/>
          <a:ext cx="1745226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UI: Shortcut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Button: Buy Item1</a:t>
          </a:r>
          <a:endParaRPr lang="en-US" sz="1500" kern="1200" dirty="0"/>
        </a:p>
      </dsp:txBody>
      <dsp:txXfrm>
        <a:off x="-131633" y="4351814"/>
        <a:ext cx="1670774" cy="688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493849" y="2061169"/>
          <a:ext cx="7512189" cy="10462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Message Bus</a:t>
          </a:r>
          <a:endParaRPr lang="en-US" sz="3500" kern="1200" dirty="0"/>
        </a:p>
      </dsp:txBody>
      <dsp:txXfrm>
        <a:off x="544923" y="2112243"/>
        <a:ext cx="7410041" cy="944105"/>
      </dsp:txXfrm>
    </dsp:sp>
    <dsp:sp modelId="{6F6C06CF-6379-B44A-9CF3-7E8088874168}">
      <dsp:nvSpPr>
        <dsp:cNvPr id="0" name=""/>
        <dsp:cNvSpPr/>
      </dsp:nvSpPr>
      <dsp:spPr>
        <a:xfrm rot="12887256">
          <a:off x="2127250" y="1632105"/>
          <a:ext cx="15040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40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340970" y="182528"/>
          <a:ext cx="2372374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UI: The Shop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Button: Buy Item1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Button: Buy Item2</a:t>
          </a:r>
          <a:endParaRPr lang="en-US" sz="1600" kern="1200" dirty="0"/>
        </a:p>
      </dsp:txBody>
      <dsp:txXfrm>
        <a:off x="390787" y="232345"/>
        <a:ext cx="2272740" cy="920878"/>
      </dsp:txXfrm>
    </dsp:sp>
    <dsp:sp modelId="{B93707AB-BAE4-734E-AC5A-F257607315AD}">
      <dsp:nvSpPr>
        <dsp:cNvPr id="0" name=""/>
        <dsp:cNvSpPr/>
      </dsp:nvSpPr>
      <dsp:spPr>
        <a:xfrm rot="19613477">
          <a:off x="4925276" y="1634332"/>
          <a:ext cx="15628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84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91B56-D4B4-D14B-80D0-3141305493D3}">
      <dsp:nvSpPr>
        <dsp:cNvPr id="0" name=""/>
        <dsp:cNvSpPr/>
      </dsp:nvSpPr>
      <dsp:spPr>
        <a:xfrm>
          <a:off x="5957533" y="186983"/>
          <a:ext cx="2372374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UI: Shortcut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Button: Buy Item2</a:t>
          </a:r>
          <a:endParaRPr lang="en-US" sz="2000" kern="1200" dirty="0"/>
        </a:p>
      </dsp:txBody>
      <dsp:txXfrm>
        <a:off x="6007350" y="236800"/>
        <a:ext cx="2272740" cy="920878"/>
      </dsp:txXfrm>
    </dsp:sp>
    <dsp:sp modelId="{288165DF-3A8E-2A44-8DE7-AC118ED47D11}">
      <dsp:nvSpPr>
        <dsp:cNvPr id="0" name=""/>
        <dsp:cNvSpPr/>
      </dsp:nvSpPr>
      <dsp:spPr>
        <a:xfrm rot="5382840">
          <a:off x="3880082" y="3481760"/>
          <a:ext cx="7486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6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3091087" y="3856096"/>
          <a:ext cx="2335503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Shop Implementation</a:t>
          </a:r>
          <a:endParaRPr lang="en-US" sz="2400" kern="1200" dirty="0"/>
        </a:p>
      </dsp:txBody>
      <dsp:txXfrm>
        <a:off x="3140904" y="3905913"/>
        <a:ext cx="2235869" cy="920878"/>
      </dsp:txXfrm>
    </dsp:sp>
    <dsp:sp modelId="{4B08F466-665D-4B40-8820-80856F7EB793}">
      <dsp:nvSpPr>
        <dsp:cNvPr id="0" name=""/>
        <dsp:cNvSpPr/>
      </dsp:nvSpPr>
      <dsp:spPr>
        <a:xfrm rot="16231518">
          <a:off x="3833351" y="1635900"/>
          <a:ext cx="850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05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7A392-320E-5343-95DD-F67DDABD1D11}">
      <dsp:nvSpPr>
        <dsp:cNvPr id="0" name=""/>
        <dsp:cNvSpPr/>
      </dsp:nvSpPr>
      <dsp:spPr>
        <a:xfrm>
          <a:off x="3099464" y="190118"/>
          <a:ext cx="2335503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UI: Shortcut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Button: Buy Item1</a:t>
          </a:r>
          <a:endParaRPr lang="en-US" sz="2100" kern="1200" dirty="0"/>
        </a:p>
      </dsp:txBody>
      <dsp:txXfrm>
        <a:off x="3149281" y="239935"/>
        <a:ext cx="2235869" cy="92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7A33-13E2-F24F-A5F9-BFE4741AD933}" type="datetimeFigureOut">
              <a:rPr lang="en-US" smtClean="0"/>
              <a:t>21/10/14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8CC24-79F7-3743-8EA2-082FEC04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Designing a Message Bus WITH TYPE DEPENDENT DISPATCH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Mircea Ispas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8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Notifying Observers: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406" y="1972692"/>
            <a:ext cx="7929394" cy="132343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void </a:t>
            </a:r>
            <a:r>
              <a:rPr lang="en-US" sz="1000" dirty="0" err="1">
                <a:solidFill>
                  <a:schemeClr val="bg1"/>
                </a:solidFill>
              </a:rPr>
              <a:t>BaseObservable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&gt;::operator()(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 event)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for(auto&amp; link : </a:t>
            </a:r>
            <a:r>
              <a:rPr lang="en-US" sz="1000" dirty="0" err="1">
                <a:solidFill>
                  <a:schemeClr val="bg1"/>
                </a:solidFill>
              </a:rPr>
              <a:t>m_links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link.first</a:t>
            </a:r>
            <a:r>
              <a:rPr lang="en-US" sz="1000" dirty="0">
                <a:solidFill>
                  <a:schemeClr val="bg1"/>
                </a:solidFill>
              </a:rPr>
              <a:t>(event);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3627983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Removing Observers: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406" y="4194883"/>
            <a:ext cx="7929394" cy="147732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void Connection::Close()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if(</a:t>
            </a:r>
            <a:r>
              <a:rPr lang="en-US" sz="1000" dirty="0" err="1">
                <a:solidFill>
                  <a:schemeClr val="bg1"/>
                </a:solidFill>
              </a:rPr>
              <a:t>m_closeConnection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m_closeConnection</a:t>
            </a:r>
            <a:r>
              <a:rPr lang="en-US" sz="10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m_closeConnection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nullptr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m_updateConnection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nullptr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757406" y="5817684"/>
            <a:ext cx="7929394" cy="70788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Connection::~Connection()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Close();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6174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Static Message Bus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2046428"/>
            <a:ext cx="8303701" cy="3785652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template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void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PostMessage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&amp; message)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smtClean="0">
                <a:solidFill>
                  <a:schemeClr val="bg1"/>
                </a:solidFill>
              </a:rPr>
              <a:t>GetObservable&lt;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&gt;()(message);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Connection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RegisterObserver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::function&lt;void(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&amp;)&gt; callback)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err="1" smtClean="0">
                <a:solidFill>
                  <a:schemeClr val="bg1"/>
                </a:solidFill>
              </a:rPr>
              <a:t>GetObservable</a:t>
            </a:r>
            <a:r>
              <a:rPr lang="en-US" sz="1000" dirty="0" smtClean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&gt;().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(callback);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Connection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RegisterObserver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* object, void 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::*callback)(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&amp;))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err="1" smtClean="0">
                <a:solidFill>
                  <a:schemeClr val="bg1"/>
                </a:solidFill>
              </a:rPr>
              <a:t>GetObservable</a:t>
            </a:r>
            <a:r>
              <a:rPr lang="en-US" sz="1000" dirty="0" smtClean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&gt;().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(object, callback);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Observable&lt;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MessageBus</a:t>
            </a:r>
            <a:r>
              <a:rPr lang="en-US" sz="1000" dirty="0">
                <a:solidFill>
                  <a:schemeClr val="bg1"/>
                </a:solidFill>
              </a:rPr>
              <a:t>&gt;&amp;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GetObservable</a:t>
            </a:r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static Observable&lt;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MessageBus</a:t>
            </a:r>
            <a:r>
              <a:rPr lang="en-US" sz="1000" dirty="0">
                <a:solidFill>
                  <a:schemeClr val="bg1"/>
                </a:solidFill>
              </a:rPr>
              <a:t>&gt; </a:t>
            </a:r>
            <a:r>
              <a:rPr lang="en-US" sz="1000" dirty="0" err="1" smtClean="0">
                <a:solidFill>
                  <a:schemeClr val="bg1"/>
                </a:solidFill>
              </a:rPr>
              <a:t>s_observable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err="1">
                <a:solidFill>
                  <a:schemeClr val="bg1"/>
                </a:solidFill>
              </a:rPr>
              <a:t>s_observables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0886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Going global: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4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Static Message Bus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87952" y="1546817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286" y="1544155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Always available</a:t>
            </a:r>
          </a:p>
          <a:p>
            <a:r>
              <a:rPr lang="en-US" dirty="0" smtClean="0"/>
              <a:t>Same Message bus for the whole system</a:t>
            </a:r>
          </a:p>
          <a:p>
            <a:r>
              <a:rPr lang="en-US" dirty="0" smtClean="0"/>
              <a:t>Fully static dispatch – direct access without any search to all observables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40352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Everything is global, can create problems for unit testing</a:t>
            </a:r>
          </a:p>
          <a:p>
            <a:r>
              <a:rPr lang="en-US" dirty="0"/>
              <a:t>Same Message bus for the whole system</a:t>
            </a:r>
          </a:p>
          <a:p>
            <a:r>
              <a:rPr lang="en-US" dirty="0" smtClean="0"/>
              <a:t>Tricky to check if there are connected observers on system shutdown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1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Message Bus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2046428"/>
            <a:ext cx="8303701" cy="86177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1000" dirty="0"/>
              <a:t> </a:t>
            </a:r>
            <a:r>
              <a:rPr lang="fi-FI" sz="1000" dirty="0" err="1"/>
              <a:t>private</a:t>
            </a:r>
            <a:r>
              <a:rPr lang="fi-FI" sz="1000" dirty="0"/>
              <a:t>:</a:t>
            </a:r>
          </a:p>
          <a:p>
            <a:r>
              <a:rPr lang="fi-FI" sz="1000" dirty="0"/>
              <a:t>            </a:t>
            </a:r>
            <a:r>
              <a:rPr lang="fi-FI" sz="1000" dirty="0" err="1"/>
              <a:t>using</a:t>
            </a:r>
            <a:r>
              <a:rPr lang="fi-FI" sz="1000" dirty="0"/>
              <a:t> </a:t>
            </a:r>
            <a:r>
              <a:rPr lang="fi-FI" sz="1000" dirty="0" err="1"/>
              <a:t>ObservablePtr</a:t>
            </a:r>
            <a:r>
              <a:rPr lang="fi-FI" sz="1000" dirty="0"/>
              <a:t> = </a:t>
            </a:r>
            <a:r>
              <a:rPr lang="fi-FI" sz="1000" dirty="0" err="1"/>
              <a:t>std::unique_ptr</a:t>
            </a:r>
            <a:r>
              <a:rPr lang="fi-FI" sz="1000" dirty="0"/>
              <a:t>&lt;</a:t>
            </a:r>
            <a:r>
              <a:rPr lang="fi-FI" sz="1000" dirty="0" err="1"/>
              <a:t>void</a:t>
            </a:r>
            <a:r>
              <a:rPr lang="fi-FI" sz="1000" dirty="0"/>
              <a:t>, </a:t>
            </a:r>
            <a:r>
              <a:rPr lang="fi-FI" sz="1000" dirty="0" err="1"/>
              <a:t>void(*)(void</a:t>
            </a:r>
            <a:r>
              <a:rPr lang="fi-FI" sz="1000" dirty="0"/>
              <a:t>*)&gt;</a:t>
            </a:r>
            <a:r>
              <a:rPr lang="fi-FI" sz="1000" dirty="0" smtClean="0"/>
              <a:t>;</a:t>
            </a:r>
          </a:p>
          <a:p>
            <a:endParaRPr lang="fi-FI" sz="1000" dirty="0">
              <a:solidFill>
                <a:schemeClr val="bg1"/>
              </a:solidFill>
            </a:endParaRPr>
          </a:p>
          <a:p>
            <a:r>
              <a:rPr lang="fi-FI" sz="1000" dirty="0"/>
              <a:t> </a:t>
            </a:r>
            <a:r>
              <a:rPr lang="fi-FI" sz="1000" dirty="0" err="1"/>
              <a:t>private</a:t>
            </a:r>
            <a:r>
              <a:rPr lang="fi-FI" sz="1000" dirty="0"/>
              <a:t>:</a:t>
            </a:r>
          </a:p>
          <a:p>
            <a:r>
              <a:rPr lang="fi-FI" sz="1000" dirty="0"/>
              <a:t>            </a:t>
            </a:r>
            <a:r>
              <a:rPr lang="fi-FI" sz="1000" dirty="0" err="1"/>
              <a:t>std::unordered_map</a:t>
            </a:r>
            <a:r>
              <a:rPr lang="fi-FI" sz="1000" dirty="0"/>
              <a:t>&lt;</a:t>
            </a:r>
            <a:r>
              <a:rPr lang="fi-FI" sz="1000" dirty="0" err="1"/>
              <a:t>size_t</a:t>
            </a:r>
            <a:r>
              <a:rPr lang="fi-FI" sz="1000" dirty="0"/>
              <a:t>, </a:t>
            </a:r>
            <a:r>
              <a:rPr lang="fi-FI" sz="1000" dirty="0" err="1"/>
              <a:t>ObservablePtr</a:t>
            </a:r>
            <a:r>
              <a:rPr lang="fi-FI" sz="1000" dirty="0"/>
              <a:t>&gt;   </a:t>
            </a:r>
            <a:r>
              <a:rPr lang="fi-FI" sz="1000" dirty="0" err="1"/>
              <a:t>m_observables</a:t>
            </a:r>
            <a:r>
              <a:rPr lang="fi-FI" sz="1000" dirty="0"/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0886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Going local: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3986053"/>
            <a:ext cx="8303701" cy="240065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template&lt;</a:t>
            </a:r>
            <a:r>
              <a:rPr lang="en-US" sz="1000" dirty="0" err="1" smtClean="0"/>
              <a:t>typename</a:t>
            </a:r>
            <a:r>
              <a:rPr lang="en-US" sz="1000" dirty="0" smtClean="0"/>
              <a:t> </a:t>
            </a:r>
            <a:r>
              <a:rPr lang="en-US" sz="1000" dirty="0" err="1" smtClean="0"/>
              <a:t>MessageType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Observable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, </a:t>
            </a:r>
            <a:r>
              <a:rPr lang="en-US" sz="1000" dirty="0" err="1"/>
              <a:t>MessageBus</a:t>
            </a:r>
            <a:r>
              <a:rPr lang="en-US" sz="1000" dirty="0"/>
              <a:t>&gt;* </a:t>
            </a:r>
            <a:r>
              <a:rPr lang="en-US" sz="1000" dirty="0" err="1"/>
              <a:t>MessageBus</a:t>
            </a:r>
            <a:r>
              <a:rPr lang="en-US" sz="1000" dirty="0"/>
              <a:t>::</a:t>
            </a:r>
            <a:r>
              <a:rPr lang="en-US" sz="1000" dirty="0" err="1"/>
              <a:t>GetObservable</a:t>
            </a:r>
            <a:r>
              <a:rPr lang="en-US" sz="1000" dirty="0"/>
              <a:t>()</a:t>
            </a:r>
          </a:p>
          <a:p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 smtClean="0"/>
              <a:t>    </a:t>
            </a:r>
            <a:r>
              <a:rPr lang="en-US" sz="1000" dirty="0"/>
              <a:t>using </a:t>
            </a:r>
            <a:r>
              <a:rPr lang="en-US" sz="1000" dirty="0" err="1"/>
              <a:t>ObservableType</a:t>
            </a:r>
            <a:r>
              <a:rPr lang="en-US" sz="1000" dirty="0"/>
              <a:t> = Observable&lt;</a:t>
            </a:r>
            <a:r>
              <a:rPr lang="en-US" sz="1000" dirty="0" err="1"/>
              <a:t>MessageType</a:t>
            </a:r>
            <a:r>
              <a:rPr lang="en-US" sz="1000" dirty="0"/>
              <a:t>, </a:t>
            </a:r>
            <a:r>
              <a:rPr lang="en-US" sz="1000" dirty="0" err="1"/>
              <a:t>MessageBus</a:t>
            </a:r>
            <a:r>
              <a:rPr lang="en-US" sz="1000" dirty="0"/>
              <a:t>&gt;;</a:t>
            </a:r>
          </a:p>
          <a:p>
            <a:r>
              <a:rPr lang="en-US" sz="1000" dirty="0" smtClean="0"/>
              <a:t>    </a:t>
            </a:r>
            <a:r>
              <a:rPr lang="en-US" sz="1000" dirty="0"/>
              <a:t>auto it = </a:t>
            </a:r>
            <a:r>
              <a:rPr lang="en-US" sz="1000" dirty="0" err="1"/>
              <a:t>m_observables.find</a:t>
            </a:r>
            <a:r>
              <a:rPr lang="en-US" sz="1000" dirty="0"/>
              <a:t>(</a:t>
            </a:r>
            <a:r>
              <a:rPr lang="en-US" sz="1000" dirty="0" err="1"/>
              <a:t>TypeID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&gt;::value());</a:t>
            </a:r>
          </a:p>
          <a:p>
            <a:endParaRPr lang="en-US" sz="1000" dirty="0"/>
          </a:p>
          <a:p>
            <a:r>
              <a:rPr lang="en-US" sz="1000" dirty="0" smtClean="0"/>
              <a:t>    </a:t>
            </a:r>
            <a:r>
              <a:rPr lang="en-US" sz="1000" dirty="0"/>
              <a:t>if(it == </a:t>
            </a:r>
            <a:r>
              <a:rPr lang="en-US" sz="1000" dirty="0" err="1"/>
              <a:t>m_observables.end</a:t>
            </a:r>
            <a:r>
              <a:rPr lang="en-US" sz="1000" dirty="0"/>
              <a:t>())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/>
              <a:t>m_observables.emplace</a:t>
            </a:r>
            <a:r>
              <a:rPr lang="en-US" sz="1000" dirty="0"/>
              <a:t>(</a:t>
            </a:r>
            <a:r>
              <a:rPr lang="en-US" sz="1000" dirty="0" err="1"/>
              <a:t>TypeID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&gt;::value(), </a:t>
            </a:r>
            <a:r>
              <a:rPr lang="en-US" sz="1000" dirty="0" err="1"/>
              <a:t>ObservablePtr</a:t>
            </a:r>
            <a:r>
              <a:rPr lang="en-US" sz="1000" dirty="0"/>
              <a:t>(new </a:t>
            </a:r>
            <a:r>
              <a:rPr lang="en-US" sz="1000" dirty="0" err="1"/>
              <a:t>ObservableType</a:t>
            </a:r>
            <a:r>
              <a:rPr lang="en-US" sz="1000" dirty="0"/>
              <a:t>(), [](void* observable){delete </a:t>
            </a:r>
            <a:r>
              <a:rPr lang="en-US" sz="1000" dirty="0" err="1"/>
              <a:t>static_cast</a:t>
            </a:r>
            <a:r>
              <a:rPr lang="en-US" sz="1000" dirty="0"/>
              <a:t>&lt;</a:t>
            </a:r>
            <a:r>
              <a:rPr lang="en-US" sz="1000" dirty="0" err="1"/>
              <a:t>ObservableType</a:t>
            </a:r>
            <a:r>
              <a:rPr lang="en-US" sz="1000" dirty="0"/>
              <a:t>*&gt;(observable);}));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it = </a:t>
            </a:r>
            <a:r>
              <a:rPr lang="en-US" sz="1000" dirty="0" err="1"/>
              <a:t>m_observables.find</a:t>
            </a:r>
            <a:r>
              <a:rPr lang="en-US" sz="1000" dirty="0"/>
              <a:t>(</a:t>
            </a:r>
            <a:r>
              <a:rPr lang="en-US" sz="1000" dirty="0" err="1"/>
              <a:t>TypeID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&gt;::value());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return </a:t>
            </a:r>
            <a:r>
              <a:rPr lang="en-US" sz="1000" dirty="0" err="1"/>
              <a:t>static_cast</a:t>
            </a:r>
            <a:r>
              <a:rPr lang="en-US" sz="1000" dirty="0"/>
              <a:t>&lt;</a:t>
            </a:r>
            <a:r>
              <a:rPr lang="en-US" sz="1000" dirty="0" err="1"/>
              <a:t>ObservableType</a:t>
            </a:r>
            <a:r>
              <a:rPr lang="en-US" sz="1000" dirty="0"/>
              <a:t>*&gt;(it-&gt;</a:t>
            </a:r>
            <a:r>
              <a:rPr lang="en-US" sz="1000" dirty="0" err="1"/>
              <a:t>second.get</a:t>
            </a:r>
            <a:r>
              <a:rPr lang="en-US" sz="1000" dirty="0"/>
              <a:t>());</a:t>
            </a:r>
          </a:p>
          <a:p>
            <a:r>
              <a:rPr lang="en-US" sz="1000" dirty="0" smtClean="0"/>
              <a:t>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0886" y="3217301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Changes only in </a:t>
            </a:r>
            <a:r>
              <a:rPr lang="en-US" dirty="0" err="1" smtClean="0"/>
              <a:t>GetObservable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Message Bus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87952" y="1546817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286" y="1544155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unit test</a:t>
            </a:r>
          </a:p>
          <a:p>
            <a:r>
              <a:rPr lang="en-US" dirty="0" smtClean="0"/>
              <a:t>Trivial to check if all connections were closed on system shutdown</a:t>
            </a:r>
          </a:p>
          <a:p>
            <a:r>
              <a:rPr lang="en-US" dirty="0" smtClean="0"/>
              <a:t>O(1) search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40352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Search to get the observable</a:t>
            </a:r>
          </a:p>
          <a:p>
            <a:r>
              <a:rPr lang="en-US" dirty="0" smtClean="0"/>
              <a:t>More difficult to use – one has to pass the </a:t>
            </a:r>
            <a:r>
              <a:rPr lang="en-US" dirty="0" err="1" smtClean="0"/>
              <a:t>MessageBus</a:t>
            </a:r>
            <a:r>
              <a:rPr lang="en-US" dirty="0" smtClean="0"/>
              <a:t> instance to all interested objects.</a:t>
            </a:r>
          </a:p>
        </p:txBody>
      </p:sp>
    </p:spTree>
    <p:extLst>
      <p:ext uri="{BB962C8B-B14F-4D97-AF65-F5344CB8AC3E}">
        <p14:creationId xmlns:p14="http://schemas.microsoft.com/office/powerpoint/2010/main" val="363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The Shop Example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076163"/>
              </p:ext>
            </p:extLst>
          </p:nvPr>
        </p:nvGraphicFramePr>
        <p:xfrm>
          <a:off x="457200" y="1600200"/>
          <a:ext cx="3793966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545363" y="2532536"/>
            <a:ext cx="3382847" cy="34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 shortcuts without affecting the existing </a:t>
            </a:r>
            <a:r>
              <a:rPr lang="en-US" dirty="0" smtClean="0"/>
              <a:t>ones</a:t>
            </a:r>
          </a:p>
          <a:p>
            <a:endParaRPr lang="en-US" dirty="0"/>
          </a:p>
          <a:p>
            <a:r>
              <a:rPr lang="en-US" dirty="0" smtClean="0"/>
              <a:t>All UI elements should work as one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0622" y="1618516"/>
            <a:ext cx="3907588" cy="93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Goals: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39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The Shop Example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812122"/>
              </p:ext>
            </p:extLst>
          </p:nvPr>
        </p:nvGraphicFramePr>
        <p:xfrm>
          <a:off x="457200" y="1600200"/>
          <a:ext cx="3793966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545363" y="2532536"/>
            <a:ext cx="3382847" cy="34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 the shop implementation without affecting UI</a:t>
            </a:r>
          </a:p>
          <a:p>
            <a:endParaRPr lang="en-US" dirty="0"/>
          </a:p>
          <a:p>
            <a:r>
              <a:rPr lang="en-US" dirty="0" smtClean="0"/>
              <a:t>Change UI implementation without affecting the shop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0622" y="1618516"/>
            <a:ext cx="3907588" cy="93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Goals: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0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Message Bus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066117"/>
              </p:ext>
            </p:extLst>
          </p:nvPr>
        </p:nvGraphicFramePr>
        <p:xfrm>
          <a:off x="457199" y="1600200"/>
          <a:ext cx="8501429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7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Message Bus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95507" y="1501185"/>
            <a:ext cx="2335503" cy="1020512"/>
            <a:chOff x="3099464" y="190118"/>
            <a:chExt cx="2335503" cy="1020512"/>
          </a:xfrm>
        </p:grpSpPr>
        <p:sp>
          <p:nvSpPr>
            <p:cNvPr id="34" name="Rounded Rectangle 33"/>
            <p:cNvSpPr/>
            <p:nvPr/>
          </p:nvSpPr>
          <p:spPr>
            <a:xfrm>
              <a:off x="3099464" y="190118"/>
              <a:ext cx="2335503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149281" y="239935"/>
              <a:ext cx="2235869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UI: Shortcut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Button: Buy Item1</a:t>
              </a:r>
              <a:endParaRPr lang="en-US" sz="2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88632" y="1524000"/>
            <a:ext cx="2372374" cy="1020512"/>
            <a:chOff x="5957533" y="186983"/>
            <a:chExt cx="2372374" cy="1020512"/>
          </a:xfrm>
        </p:grpSpPr>
        <p:sp>
          <p:nvSpPr>
            <p:cNvPr id="37" name="Rounded Rectangle 36"/>
            <p:cNvSpPr/>
            <p:nvPr/>
          </p:nvSpPr>
          <p:spPr>
            <a:xfrm>
              <a:off x="5957533" y="186983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6007350" y="236800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UI: Shortcut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- Button: Buy Item2</a:t>
              </a:r>
              <a:endParaRPr lang="en-US" sz="2000" kern="1200" dirty="0"/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 rot="5400000">
            <a:off x="872844" y="2652170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chemeClr val="lt1"/>
                </a:solidFill>
              </a:rPr>
              <a:t>Buy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 rot="5400000">
            <a:off x="3747528" y="4655054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</a:t>
            </a:r>
            <a:endParaRPr lang="en-US" sz="16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 rot="16200000">
            <a:off x="4622401" y="4661681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 rot="16200000">
            <a:off x="1877317" y="2660642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rot="16200000">
            <a:off x="4196233" y="2660642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 rot="16200000">
            <a:off x="7208386" y="2674983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0015" y="1501185"/>
            <a:ext cx="2372374" cy="1020512"/>
            <a:chOff x="340970" y="182528"/>
            <a:chExt cx="2372374" cy="1020512"/>
          </a:xfrm>
        </p:grpSpPr>
        <p:sp>
          <p:nvSpPr>
            <p:cNvPr id="31" name="Rounded Rectangle 30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UI: The Shop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Button: Buy Item1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Button: Buy Item2</a:t>
              </a:r>
              <a:endParaRPr lang="en-US" sz="16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720" y="3445162"/>
            <a:ext cx="7512189" cy="1046253"/>
            <a:chOff x="493849" y="2061169"/>
            <a:chExt cx="7512189" cy="1046253"/>
          </a:xfrm>
        </p:grpSpPr>
        <p:sp>
          <p:nvSpPr>
            <p:cNvPr id="40" name="Rounded Rectangle 39"/>
            <p:cNvSpPr/>
            <p:nvPr/>
          </p:nvSpPr>
          <p:spPr>
            <a:xfrm>
              <a:off x="493849" y="2061169"/>
              <a:ext cx="7512189" cy="104625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544923" y="2112243"/>
              <a:ext cx="7410041" cy="9441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0" tIns="88900" rIns="88900" bIns="8890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 smtClean="0"/>
                <a:t>Message Bus</a:t>
              </a:r>
              <a:endParaRPr lang="en-US" sz="35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72692" y="5454675"/>
            <a:ext cx="2335503" cy="1020512"/>
            <a:chOff x="3091087" y="3856096"/>
            <a:chExt cx="2335503" cy="1020512"/>
          </a:xfrm>
        </p:grpSpPr>
        <p:sp>
          <p:nvSpPr>
            <p:cNvPr id="43" name="Rounded Rectangle 42"/>
            <p:cNvSpPr/>
            <p:nvPr/>
          </p:nvSpPr>
          <p:spPr>
            <a:xfrm>
              <a:off x="3091087" y="3856096"/>
              <a:ext cx="2335503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140904" y="3905913"/>
              <a:ext cx="2235869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Shop Implementation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8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391755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implementation: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799" y="1958655"/>
            <a:ext cx="3773743" cy="1237122"/>
            <a:chOff x="272127" y="240349"/>
            <a:chExt cx="3220718" cy="1237122"/>
          </a:xfrm>
        </p:grpSpPr>
        <p:sp>
          <p:nvSpPr>
            <p:cNvPr id="7" name="Rounded Rectangle 6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 err="1"/>
                <a:t>struct</a:t>
              </a:r>
              <a:r>
                <a:rPr lang="en-US" sz="1400" dirty="0"/>
                <a:t> Event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~Event() = default;</a:t>
              </a:r>
            </a:p>
            <a:p>
              <a:r>
                <a:rPr lang="en-US" sz="1400" dirty="0"/>
                <a:t>};</a:t>
              </a:r>
              <a:endParaRPr lang="en-US" sz="1400" kern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3407310"/>
            <a:ext cx="3773742" cy="1237122"/>
            <a:chOff x="272127" y="240349"/>
            <a:chExt cx="3220718" cy="1237122"/>
          </a:xfrm>
        </p:grpSpPr>
        <p:sp>
          <p:nvSpPr>
            <p:cNvPr id="10" name="Rounded Rectangle 9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 err="1"/>
                <a:t>struct</a:t>
              </a:r>
              <a:r>
                <a:rPr lang="en-US" sz="1400" dirty="0"/>
                <a:t> Observer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~Observer(){...}</a:t>
              </a:r>
            </a:p>
            <a:p>
              <a:r>
                <a:rPr lang="en-US" sz="1400" dirty="0"/>
                <a:t>    virtual void </a:t>
              </a:r>
              <a:r>
                <a:rPr lang="en-US" sz="1400" dirty="0" err="1"/>
                <a:t>OnEvent</a:t>
              </a:r>
              <a:r>
                <a:rPr lang="en-US" sz="1400" dirty="0"/>
                <a:t>(</a:t>
              </a:r>
              <a:r>
                <a:rPr lang="en-US" sz="1400" dirty="0" err="1"/>
                <a:t>const</a:t>
              </a:r>
              <a:r>
                <a:rPr lang="en-US" sz="1400" dirty="0"/>
                <a:t> Event*){...}</a:t>
              </a:r>
            </a:p>
            <a:p>
              <a:r>
                <a:rPr lang="en-US" sz="1400" dirty="0"/>
                <a:t>};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798" y="4905361"/>
            <a:ext cx="3773743" cy="1868825"/>
            <a:chOff x="272127" y="240349"/>
            <a:chExt cx="3220718" cy="1237122"/>
          </a:xfrm>
        </p:grpSpPr>
        <p:sp>
          <p:nvSpPr>
            <p:cNvPr id="13" name="Rounded Rectangle 12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 err="1"/>
                <a:t>struct</a:t>
              </a:r>
              <a:r>
                <a:rPr lang="en-US" sz="1400" dirty="0"/>
                <a:t> Observable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~Observable(){...}</a:t>
              </a:r>
            </a:p>
            <a:p>
              <a:endParaRPr lang="en-US" sz="1400" dirty="0"/>
            </a:p>
            <a:p>
              <a:r>
                <a:rPr lang="en-US" sz="1400" dirty="0"/>
                <a:t>    void </a:t>
              </a:r>
              <a:r>
                <a:rPr lang="en-US" sz="1400" dirty="0" err="1"/>
                <a:t>AddObserver</a:t>
              </a:r>
              <a:r>
                <a:rPr lang="en-US" sz="1400" dirty="0"/>
                <a:t>(Observer*){...}</a:t>
              </a:r>
            </a:p>
            <a:p>
              <a:r>
                <a:rPr lang="en-US" sz="1400" dirty="0"/>
                <a:t>    void </a:t>
              </a:r>
              <a:r>
                <a:rPr lang="en-US" sz="1400" dirty="0" err="1"/>
                <a:t>RemoveObserver</a:t>
              </a:r>
              <a:r>
                <a:rPr lang="en-US" sz="1400" dirty="0"/>
                <a:t>(Observer*){...}</a:t>
              </a:r>
            </a:p>
            <a:p>
              <a:r>
                <a:rPr lang="en-US" sz="1400" dirty="0"/>
                <a:t>};</a:t>
              </a:r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5484523" y="1958655"/>
            <a:ext cx="3458896" cy="481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All events are processed in one function – this doesn’t scale</a:t>
            </a:r>
          </a:p>
          <a:p>
            <a:r>
              <a:rPr lang="en-US" sz="2000" dirty="0" smtClean="0"/>
              <a:t>Events are received as base classes – casts are needed.</a:t>
            </a:r>
          </a:p>
          <a:p>
            <a:r>
              <a:rPr lang="en-US" sz="2000" dirty="0" smtClean="0"/>
              <a:t>All observers have to be derived from base Observer class – can’t use non-member functions as observers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53311" y="1402318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799" y="1958655"/>
            <a:ext cx="3773743" cy="1237122"/>
            <a:chOff x="272127" y="240349"/>
            <a:chExt cx="3220718" cy="1237122"/>
          </a:xfrm>
        </p:grpSpPr>
        <p:sp>
          <p:nvSpPr>
            <p:cNvPr id="7" name="Rounded Rectangle 6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100" dirty="0"/>
                <a:t>template&lt;</a:t>
              </a:r>
              <a:r>
                <a:rPr lang="en-US" sz="1100" dirty="0" err="1"/>
                <a:t>typename</a:t>
              </a:r>
              <a:r>
                <a:rPr lang="en-US" sz="1100" dirty="0"/>
                <a:t> </a:t>
              </a:r>
              <a:r>
                <a:rPr lang="en-US" sz="1100" dirty="0" err="1"/>
                <a:t>EventType</a:t>
              </a:r>
              <a:r>
                <a:rPr lang="en-US" sz="1100" dirty="0"/>
                <a:t>&gt;</a:t>
              </a:r>
            </a:p>
            <a:p>
              <a:r>
                <a:rPr lang="en-US" sz="1100" dirty="0"/>
                <a:t>class </a:t>
              </a:r>
              <a:r>
                <a:rPr lang="en-US" sz="1100" dirty="0" err="1"/>
                <a:t>BaseObservable</a:t>
              </a:r>
              <a:endParaRPr lang="en-US" sz="1100" dirty="0"/>
            </a:p>
            <a:p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…</a:t>
              </a:r>
            </a:p>
            <a:p>
              <a:r>
                <a:rPr lang="en-US" sz="1100" kern="1200" dirty="0" smtClean="0"/>
                <a:t>};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3407310"/>
            <a:ext cx="3773742" cy="1041739"/>
            <a:chOff x="272127" y="240349"/>
            <a:chExt cx="3220718" cy="1237122"/>
          </a:xfrm>
        </p:grpSpPr>
        <p:sp>
          <p:nvSpPr>
            <p:cNvPr id="10" name="Rounded Rectangle 9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000" dirty="0"/>
                <a:t> </a:t>
              </a:r>
              <a:r>
                <a:rPr lang="en-US" sz="1100" dirty="0"/>
                <a:t>class Connection</a:t>
              </a:r>
            </a:p>
            <a:p>
              <a:r>
                <a:rPr lang="en-US" sz="1100" dirty="0" smtClean="0"/>
                <a:t> {</a:t>
              </a:r>
            </a:p>
            <a:p>
              <a:r>
                <a:rPr lang="en-US" sz="1100" dirty="0" smtClean="0"/>
                <a:t> …</a:t>
              </a:r>
            </a:p>
            <a:p>
              <a:r>
                <a:rPr lang="en-US" sz="1100" dirty="0" smtClean="0"/>
                <a:t> };</a:t>
              </a:r>
              <a:endParaRPr lang="en-US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798" y="4616365"/>
            <a:ext cx="3773743" cy="2157822"/>
            <a:chOff x="272127" y="240349"/>
            <a:chExt cx="3220718" cy="1237122"/>
          </a:xfrm>
        </p:grpSpPr>
        <p:sp>
          <p:nvSpPr>
            <p:cNvPr id="13" name="Rounded Rectangle 12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000" dirty="0"/>
                <a:t>template&lt;</a:t>
              </a:r>
              <a:r>
                <a:rPr lang="en-US" sz="1000" dirty="0" err="1"/>
                <a:t>typename</a:t>
              </a:r>
              <a:r>
                <a:rPr lang="en-US" sz="1000" dirty="0"/>
                <a:t> </a:t>
              </a:r>
              <a:r>
                <a:rPr lang="en-US" sz="1000" dirty="0" err="1"/>
                <a:t>EventType</a:t>
              </a:r>
              <a:r>
                <a:rPr lang="en-US" sz="1000" dirty="0"/>
                <a:t>, </a:t>
              </a:r>
              <a:r>
                <a:rPr lang="en-US" sz="1000" dirty="0" err="1"/>
                <a:t>typename</a:t>
              </a:r>
              <a:r>
                <a:rPr lang="en-US" sz="1000" dirty="0"/>
                <a:t> </a:t>
              </a:r>
              <a:r>
                <a:rPr lang="en-US" sz="1000" dirty="0" err="1"/>
                <a:t>Notifier</a:t>
              </a:r>
              <a:r>
                <a:rPr lang="en-US" sz="1000" dirty="0"/>
                <a:t>&gt;</a:t>
              </a:r>
            </a:p>
            <a:p>
              <a:r>
                <a:rPr lang="en-US" sz="1000" dirty="0"/>
                <a:t>class Observable : private </a:t>
              </a:r>
              <a:r>
                <a:rPr lang="en-US" sz="1000" dirty="0" err="1"/>
                <a:t>BaseObservable</a:t>
              </a:r>
              <a:r>
                <a:rPr lang="en-US" sz="1000" dirty="0"/>
                <a:t>&lt;</a:t>
              </a:r>
              <a:r>
                <a:rPr lang="en-US" sz="1000" dirty="0" err="1"/>
                <a:t>EventType</a:t>
              </a:r>
              <a:r>
                <a:rPr lang="en-US" sz="1000" dirty="0"/>
                <a:t>&gt;</a:t>
              </a:r>
            </a:p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public:</a:t>
              </a:r>
            </a:p>
            <a:p>
              <a:r>
                <a:rPr lang="en-US" sz="1000" dirty="0"/>
                <a:t>        using </a:t>
              </a:r>
              <a:r>
                <a:rPr lang="en-US" sz="1000" dirty="0" err="1"/>
                <a:t>BaseObservable</a:t>
              </a:r>
              <a:r>
                <a:rPr lang="en-US" sz="1000" dirty="0"/>
                <a:t>&lt;</a:t>
              </a:r>
              <a:r>
                <a:rPr lang="en-US" sz="1000" dirty="0" err="1"/>
                <a:t>EventType</a:t>
              </a:r>
              <a:r>
                <a:rPr lang="en-US" sz="1000" dirty="0"/>
                <a:t>&gt;::</a:t>
              </a:r>
              <a:r>
                <a:rPr lang="en-US" sz="1000" dirty="0" err="1"/>
                <a:t>AddObserver</a:t>
              </a:r>
              <a:r>
                <a:rPr lang="en-US" sz="1000" dirty="0"/>
                <a:t>;</a:t>
              </a:r>
            </a:p>
            <a:p>
              <a:endParaRPr lang="en-US" sz="1000" dirty="0"/>
            </a:p>
            <a:p>
              <a:r>
                <a:rPr lang="en-US" sz="1000" dirty="0"/>
                <a:t>    private:</a:t>
              </a:r>
            </a:p>
            <a:p>
              <a:r>
                <a:rPr lang="en-US" sz="1000" dirty="0"/>
                <a:t>        using </a:t>
              </a:r>
              <a:r>
                <a:rPr lang="en-US" sz="1000" dirty="0" err="1"/>
                <a:t>BaseObservable</a:t>
              </a:r>
              <a:r>
                <a:rPr lang="en-US" sz="1000" dirty="0"/>
                <a:t>&lt;</a:t>
              </a:r>
              <a:r>
                <a:rPr lang="en-US" sz="1000" dirty="0" err="1"/>
                <a:t>EventType</a:t>
              </a:r>
              <a:r>
                <a:rPr lang="en-US" sz="1000" dirty="0"/>
                <a:t>&gt;::operator();</a:t>
              </a:r>
            </a:p>
            <a:p>
              <a:endParaRPr lang="en-US" sz="1000" dirty="0"/>
            </a:p>
            <a:p>
              <a:r>
                <a:rPr lang="en-US" sz="1000" dirty="0"/>
                <a:t>    friend </a:t>
              </a:r>
              <a:r>
                <a:rPr lang="en-US" sz="1000" dirty="0" err="1"/>
                <a:t>Notifier</a:t>
              </a:r>
              <a:r>
                <a:rPr lang="en-US" sz="1000" dirty="0"/>
                <a:t>;</a:t>
              </a:r>
            </a:p>
            <a:p>
              <a:r>
                <a:rPr lang="en-US" sz="1000" dirty="0"/>
                <a:t>};</a:t>
              </a:r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5484523" y="1958655"/>
            <a:ext cx="3458896" cy="3174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Events are processed in different functions based on their type</a:t>
            </a:r>
          </a:p>
          <a:p>
            <a:r>
              <a:rPr lang="en-US" sz="2000" dirty="0" smtClean="0"/>
              <a:t>Any callable (convertible to </a:t>
            </a:r>
            <a:r>
              <a:rPr lang="en-US" sz="2000" dirty="0" err="1" smtClean="0"/>
              <a:t>std</a:t>
            </a:r>
            <a:r>
              <a:rPr lang="en-US" sz="2000" dirty="0" smtClean="0"/>
              <a:t>::function&lt;void(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EventType</a:t>
            </a:r>
            <a:r>
              <a:rPr lang="en-US" sz="2000" dirty="0" smtClean="0"/>
              <a:t>&amp;)&gt; can be used as observer</a:t>
            </a:r>
          </a:p>
          <a:p>
            <a:r>
              <a:rPr lang="en-US" sz="2000" dirty="0" smtClean="0"/>
              <a:t>Observables can be used as public members in a safe way.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implementation: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53311" y="1402318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Advantages: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005711" y="5129167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484523" y="5677427"/>
            <a:ext cx="3458896" cy="665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Disconnecting observers becomes tricky</a:t>
            </a:r>
          </a:p>
        </p:txBody>
      </p:sp>
    </p:spTree>
    <p:extLst>
      <p:ext uri="{BB962C8B-B14F-4D97-AF65-F5344CB8AC3E}">
        <p14:creationId xmlns:p14="http://schemas.microsoft.com/office/powerpoint/2010/main" val="68784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Storing Observers and connections: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3678429"/>
            <a:ext cx="8001000" cy="70788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private: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using Link = 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::pair&lt;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::function&lt;void(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&amp;)&gt;, Connection*&gt;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private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::list&lt;Link&gt;         </a:t>
            </a:r>
            <a:r>
              <a:rPr lang="en-US" sz="1000" dirty="0" err="1">
                <a:solidFill>
                  <a:schemeClr val="bg1"/>
                </a:solidFill>
              </a:rPr>
              <a:t>m_links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4604077"/>
            <a:ext cx="8001000" cy="198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std</a:t>
            </a:r>
            <a:r>
              <a:rPr lang="en-US" dirty="0" smtClean="0"/>
              <a:t>::list&lt;&gt;</a:t>
            </a:r>
          </a:p>
          <a:p>
            <a:pPr lvl="1"/>
            <a:r>
              <a:rPr lang="en-US" dirty="0" smtClean="0"/>
              <a:t>Iterators are used as unique identifiers for connections</a:t>
            </a:r>
          </a:p>
          <a:p>
            <a:pPr lvl="2"/>
            <a:r>
              <a:rPr lang="en-US" dirty="0" smtClean="0"/>
              <a:t>are not invalidated on add</a:t>
            </a:r>
          </a:p>
          <a:p>
            <a:pPr lvl="2"/>
            <a:r>
              <a:rPr lang="en-US" dirty="0" smtClean="0"/>
              <a:t>are not invalidated on erase</a:t>
            </a:r>
          </a:p>
          <a:p>
            <a:pPr lvl="2"/>
            <a:r>
              <a:rPr lang="en-US" dirty="0" smtClean="0"/>
              <a:t>are not invalidated on swap(used to move Observables)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71453" y="2717774"/>
            <a:ext cx="1550875" cy="48070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1600" dirty="0" smtClean="0">
                <a:solidFill>
                  <a:schemeClr val="lt1"/>
                </a:solidFill>
              </a:rPr>
              <a:t>Close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71453" y="2104768"/>
            <a:ext cx="1550875" cy="489986"/>
          </a:xfrm>
          <a:prstGeom prst="lef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Update/Delete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99079" y="1964578"/>
            <a:ext cx="2372374" cy="1298057"/>
            <a:chOff x="340970" y="182528"/>
            <a:chExt cx="2372374" cy="1020512"/>
          </a:xfrm>
        </p:grpSpPr>
        <p:sp>
          <p:nvSpPr>
            <p:cNvPr id="8" name="Rounded Rectangle 7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Callback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Connection*</a:t>
              </a:r>
              <a:endParaRPr lang="en-US" sz="16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22328" y="1948477"/>
            <a:ext cx="2372374" cy="1314157"/>
            <a:chOff x="340970" y="182528"/>
            <a:chExt cx="2372374" cy="1020512"/>
          </a:xfrm>
        </p:grpSpPr>
        <p:sp>
          <p:nvSpPr>
            <p:cNvPr id="12" name="Rounded Rectangle 11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Connection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8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Adding Observers: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8282"/>
            <a:ext cx="7848600" cy="4555093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Connection </a:t>
            </a:r>
            <a:r>
              <a:rPr lang="en-US" sz="1000" dirty="0" err="1">
                <a:solidFill>
                  <a:schemeClr val="bg1"/>
                </a:solidFill>
              </a:rPr>
              <a:t>BaseObservable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&gt;::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::function&lt;void(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&amp;)&gt; callback)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m_links.emplace_back</a:t>
            </a:r>
            <a:r>
              <a:rPr lang="en-US" sz="1000" dirty="0">
                <a:solidFill>
                  <a:schemeClr val="bg1"/>
                </a:solidFill>
              </a:rPr>
              <a:t>(callback, </a:t>
            </a:r>
            <a:r>
              <a:rPr lang="en-US" sz="1000" dirty="0" err="1">
                <a:solidFill>
                  <a:schemeClr val="bg1"/>
                </a:solidFill>
              </a:rPr>
              <a:t>nullptr</a:t>
            </a:r>
            <a:r>
              <a:rPr lang="en-US" sz="1000" dirty="0">
                <a:solidFill>
                  <a:schemeClr val="bg1"/>
                </a:solidFill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auto iterator = 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</a:t>
            </a:r>
            <a:r>
              <a:rPr lang="en-US" sz="1000" dirty="0" err="1">
                <a:solidFill>
                  <a:schemeClr val="bg1"/>
                </a:solidFill>
              </a:rPr>
              <a:t>prev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m_links.end</a:t>
            </a:r>
            <a:r>
              <a:rPr lang="en-US" sz="1000" dirty="0">
                <a:solidFill>
                  <a:schemeClr val="bg1"/>
                </a:solidFill>
              </a:rPr>
              <a:t>());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    return Connection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[this, iterator]()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</a:rPr>
              <a:t>m_links.erase</a:t>
            </a:r>
            <a:r>
              <a:rPr lang="en-US" sz="1000" dirty="0">
                <a:solidFill>
                  <a:schemeClr val="bg1"/>
                </a:solidFill>
              </a:rPr>
              <a:t>(iterator);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[this, iterator](Connection* connection)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   iterator-&gt;second = connection;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Connection </a:t>
            </a:r>
            <a:r>
              <a:rPr lang="en-US" sz="1000" dirty="0" err="1">
                <a:solidFill>
                  <a:schemeClr val="bg1"/>
                </a:solidFill>
              </a:rPr>
              <a:t>BaseObservable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&gt;::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* object, void 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::*callback)(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&amp;))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([object, callback](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 event)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(object-&gt;*callback)(event);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1253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374</TotalTime>
  <Words>1328</Words>
  <Application>Microsoft Macintosh PowerPoint</Application>
  <PresentationFormat>On-screen Show (4:3)</PresentationFormat>
  <Paragraphs>242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Designing a Message Bus WITH TYPE DEPENDENT DISPATCH</vt:lpstr>
      <vt:lpstr>CONTEXT: The Shop Example</vt:lpstr>
      <vt:lpstr>CONTEXT: The Shop Example</vt:lpstr>
      <vt:lpstr>SOLUTION: The Message Bus</vt:lpstr>
      <vt:lpstr>SOLUTION: The Message Bus</vt:lpstr>
      <vt:lpstr>IMPLEMENTATION: Observer pattern</vt:lpstr>
      <vt:lpstr>IMPLEMENTATION: Observer pattern</vt:lpstr>
      <vt:lpstr>IMPLEMENTATION: Observer pattern</vt:lpstr>
      <vt:lpstr>IMPLEMENTATION: Observer pattern</vt:lpstr>
      <vt:lpstr>IMPLEMENTATION: Observer pattern</vt:lpstr>
      <vt:lpstr>IMPLEMENTATION: Static Message Bus</vt:lpstr>
      <vt:lpstr>IMPLEMENTATION: Static Message Bus</vt:lpstr>
      <vt:lpstr>IMPLEMENTATION: Message Bus</vt:lpstr>
      <vt:lpstr>IMPLEMENTATION: Message Bus</vt:lpstr>
    </vt:vector>
  </TitlesOfParts>
  <Company>King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Message Bus WITH TYPE DEPENDENT DISPATCH</dc:title>
  <dc:creator>Mircea Ispas</dc:creator>
  <cp:lastModifiedBy>Mircea Ispas</cp:lastModifiedBy>
  <cp:revision>120</cp:revision>
  <dcterms:created xsi:type="dcterms:W3CDTF">2014-10-20T07:15:30Z</dcterms:created>
  <dcterms:modified xsi:type="dcterms:W3CDTF">2014-10-21T08:03:38Z</dcterms:modified>
</cp:coreProperties>
</file>