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3" r:id="rId2"/>
    <p:sldId id="260" r:id="rId3"/>
    <p:sldId id="262" r:id="rId4"/>
    <p:sldId id="261" r:id="rId5"/>
    <p:sldId id="258" r:id="rId6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16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4080" userDrawn="1">
          <p15:clr>
            <a:srgbClr val="A4A3A4"/>
          </p15:clr>
        </p15:guide>
        <p15:guide id="4" orient="horz" pos="240" userDrawn="1">
          <p15:clr>
            <a:srgbClr val="A4A3A4"/>
          </p15:clr>
        </p15:guide>
        <p15:guide id="5" orient="horz" pos="6048" userDrawn="1">
          <p15:clr>
            <a:srgbClr val="A4A3A4"/>
          </p15:clr>
        </p15:guide>
        <p15:guide id="6" orient="horz" pos="576" userDrawn="1">
          <p15:clr>
            <a:srgbClr val="A4A3A4"/>
          </p15:clr>
        </p15:guide>
        <p15:guide id="7" orient="horz" pos="51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cea Ionescu" initials="MI" lastIdx="1" clrIdx="0">
    <p:extLst>
      <p:ext uri="{19B8F6BF-5375-455C-9EA6-DF929625EA0E}">
        <p15:presenceInfo xmlns:p15="http://schemas.microsoft.com/office/powerpoint/2012/main" userId="95934cbd8b0ab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CEEF3"/>
    <a:srgbClr val="00B0F0"/>
    <a:srgbClr val="A9D18E"/>
    <a:srgbClr val="FFD966"/>
    <a:srgbClr val="4472C4"/>
    <a:srgbClr val="00B050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474" y="96"/>
      </p:cViewPr>
      <p:guideLst>
        <p:guide orient="horz" pos="5016"/>
        <p:guide pos="240"/>
        <p:guide pos="4080"/>
        <p:guide orient="horz" pos="240"/>
        <p:guide orient="horz" pos="6048"/>
        <p:guide orient="horz" pos="576"/>
        <p:guide orient="horz" pos="5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6B57713-BE66-42C0-A824-312FC2DF4641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B467E9F-0D75-4A80-B2FF-9FBCDE6C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4316-17D7-4305-86C2-3D3FEDD11344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rcea84/VHFHamBands/" TargetMode="External"/><Relationship Id="rId3" Type="http://schemas.openxmlformats.org/officeDocument/2006/relationships/hyperlink" Target="http://www.ancom.ro/radioamatori_2899" TargetMode="External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iaru-r1.org/reference/handbooks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itu.int/pub/R-REG-RR" TargetMode="External"/><Relationship Id="rId9" Type="http://schemas.openxmlformats.org/officeDocument/2006/relationships/hyperlink" Target="http://www.radioamator.r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mircea8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aru-r1.org/reference/handbooks/" TargetMode="External"/><Relationship Id="rId5" Type="http://schemas.openxmlformats.org/officeDocument/2006/relationships/hyperlink" Target="https://www.itu.int/pub/R-REG-RR" TargetMode="External"/><Relationship Id="rId4" Type="http://schemas.openxmlformats.org/officeDocument/2006/relationships/hyperlink" Target="http://www.ancom.ro/radioamatori_289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rcea84/VHFHamBands/" TargetMode="External"/><Relationship Id="rId3" Type="http://schemas.openxmlformats.org/officeDocument/2006/relationships/hyperlink" Target="http://www.ancom.ro/radioamatori_2899" TargetMode="External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iaru-r1.org/reference/handbooks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itu.int/pub/R-REG-RR" TargetMode="External"/><Relationship Id="rId9" Type="http://schemas.openxmlformats.org/officeDocument/2006/relationships/hyperlink" Target="http://www.radioamator.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59">
            <a:extLst>
              <a:ext uri="{FF2B5EF4-FFF2-40B4-BE49-F238E27FC236}">
                <a16:creationId xmlns:a16="http://schemas.microsoft.com/office/drawing/2014/main" id="{36F2A717-6BF9-4ACF-AA33-D35D95DCD2AB}"/>
              </a:ext>
            </a:extLst>
          </p:cNvPr>
          <p:cNvSpPr txBox="1"/>
          <p:nvPr/>
        </p:nvSpPr>
        <p:spPr>
          <a:xfrm>
            <a:off x="302394" y="7247180"/>
            <a:ext cx="31819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 countries without access to the full 70 cm band, the following 12.5 kHz repeater channels with a 1.6 MHz separation between uplink and downlink can be implemented: </a:t>
            </a:r>
          </a:p>
          <a:p>
            <a:pPr algn="just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a. Input Frequencies (uplink) 431.225 - 431.600 MHz</a:t>
            </a:r>
          </a:p>
          <a:p>
            <a:pPr algn="just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b. Output Frequencies (downlink) 432.825 - 433.200 MHz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DA0B96E-1416-470F-893E-5E39D3D40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26180"/>
              </p:ext>
            </p:extLst>
          </p:nvPr>
        </p:nvGraphicFramePr>
        <p:xfrm>
          <a:off x="2646125" y="1977397"/>
          <a:ext cx="1090313" cy="182937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80883">
                  <a:extLst>
                    <a:ext uri="{9D8B030D-6E8A-4147-A177-3AD203B41FA5}">
                      <a16:colId xmlns:a16="http://schemas.microsoft.com/office/drawing/2014/main" val="1501047882"/>
                    </a:ext>
                  </a:extLst>
                </a:gridCol>
                <a:gridCol w="203542">
                  <a:extLst>
                    <a:ext uri="{9D8B030D-6E8A-4147-A177-3AD203B41FA5}">
                      <a16:colId xmlns:a16="http://schemas.microsoft.com/office/drawing/2014/main" val="98223220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833816485"/>
                    </a:ext>
                  </a:extLst>
                </a:gridCol>
                <a:gridCol w="313788">
                  <a:extLst>
                    <a:ext uri="{9D8B030D-6E8A-4147-A177-3AD203B41FA5}">
                      <a16:colId xmlns:a16="http://schemas.microsoft.com/office/drawing/2014/main" val="1084714435"/>
                    </a:ext>
                  </a:extLst>
                </a:gridCol>
              </a:tblGrid>
              <a:tr h="347798">
                <a:tc gridSpan="2">
                  <a:txBody>
                    <a:bodyPr/>
                    <a:lstStyle/>
                    <a:p>
                      <a:endParaRPr lang="en-US" sz="700" b="0" dirty="0">
                        <a:solidFill>
                          <a:srgbClr val="7F7F7F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VHF</a:t>
                      </a:r>
                    </a:p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UHF</a:t>
                      </a:r>
                    </a:p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70cm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543794"/>
                  </a:ext>
                </a:extLst>
              </a:tr>
              <a:tr h="370394">
                <a:tc row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027842"/>
                  </a:ext>
                </a:extLst>
              </a:tr>
              <a:tr h="370394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908793"/>
                  </a:ext>
                </a:extLst>
              </a:tr>
              <a:tr h="370394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III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893425"/>
                  </a:ext>
                </a:extLst>
              </a:tr>
              <a:tr h="370394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IV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7F7F7F"/>
                          </a:solidFill>
                          <a:latin typeface="Arial Rounded MT Bold" panose="020F07040305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179993"/>
                  </a:ext>
                </a:extLst>
              </a:tr>
            </a:tbl>
          </a:graphicData>
        </a:graphic>
      </p:graphicFrame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5328FB46-C5B8-4ED8-B2D0-3B7BCF5D6EFC}"/>
              </a:ext>
            </a:extLst>
          </p:cNvPr>
          <p:cNvSpPr/>
          <p:nvPr/>
        </p:nvSpPr>
        <p:spPr>
          <a:xfrm rot="16200000">
            <a:off x="4344006" y="5340905"/>
            <a:ext cx="187187" cy="269038"/>
          </a:xfrm>
          <a:prstGeom prst="roundRect">
            <a:avLst>
              <a:gd name="adj" fmla="val 27284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42520" y="262520"/>
            <a:ext cx="1467304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144 - 146 MHz (2 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16200000">
            <a:off x="830951" y="4702564"/>
            <a:ext cx="879405" cy="266318"/>
          </a:xfrm>
          <a:prstGeom prst="roundRect">
            <a:avLst>
              <a:gd name="adj" fmla="val 1410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16200000">
            <a:off x="1022097" y="4014012"/>
            <a:ext cx="497115" cy="266899"/>
          </a:xfrm>
          <a:prstGeom prst="roundRect">
            <a:avLst>
              <a:gd name="adj" fmla="val 131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16200000">
            <a:off x="967654" y="3462451"/>
            <a:ext cx="605999" cy="266899"/>
          </a:xfrm>
          <a:prstGeom prst="roundRect">
            <a:avLst>
              <a:gd name="adj" fmla="val 13686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16200000">
            <a:off x="984052" y="1021881"/>
            <a:ext cx="573206" cy="266899"/>
          </a:xfrm>
          <a:prstGeom prst="roundRect">
            <a:avLst>
              <a:gd name="adj" fmla="val 119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16200000">
            <a:off x="-697179" y="2641609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16200000">
            <a:off x="635998" y="4835724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16200000">
            <a:off x="346166" y="6004961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16200000">
            <a:off x="609354" y="5867385"/>
            <a:ext cx="1322602" cy="266512"/>
          </a:xfrm>
          <a:prstGeom prst="roundRect">
            <a:avLst>
              <a:gd name="adj" fmla="val 1282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16200000">
            <a:off x="1234274" y="6564858"/>
            <a:ext cx="72761" cy="266512"/>
          </a:xfrm>
          <a:prstGeom prst="roundRect">
            <a:avLst>
              <a:gd name="adj" fmla="val 4692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16200000">
            <a:off x="822476" y="5710151"/>
            <a:ext cx="950693" cy="209071"/>
          </a:xfrm>
          <a:prstGeom prst="roundRect">
            <a:avLst>
              <a:gd name="adj" fmla="val 218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16200000">
            <a:off x="952734" y="5840406"/>
            <a:ext cx="739744" cy="159508"/>
          </a:xfrm>
          <a:prstGeom prst="roundRect">
            <a:avLst>
              <a:gd name="adj" fmla="val 2688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458507" y="6597836"/>
            <a:ext cx="11787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 only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458507" y="6440841"/>
            <a:ext cx="1090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center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458507" y="5853979"/>
            <a:ext cx="1090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56197" y="660441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56197" y="5210299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56197" y="433089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56197" y="383377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56197" y="140150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458507" y="1008113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458507" y="1352907"/>
            <a:ext cx="7721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56197" y="2056534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458507" y="2280398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56197" y="3131097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458507" y="2072442"/>
            <a:ext cx="1178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458507" y="4207690"/>
            <a:ext cx="1178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56197" y="3247907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458507" y="3453072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458507" y="3119864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56196" y="148528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458507" y="1430757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175385" y="262522"/>
            <a:ext cx="145150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430 - 440 MHz (10 MHz band)</a:t>
            </a:r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91" y="2071739"/>
            <a:ext cx="159430" cy="159430"/>
          </a:xfrm>
          <a:prstGeom prst="rect">
            <a:avLst/>
          </a:prstGeom>
          <a:effectLst/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0" y="7984013"/>
            <a:ext cx="2628922" cy="1647904"/>
            <a:chOff x="3969940" y="7991582"/>
            <a:chExt cx="2606567" cy="16479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77149"/>
              <a:ext cx="2435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1.2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v9.01 March 2021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9976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403454" y="6983227"/>
            <a:ext cx="3181911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430.000 - 431.200 MHz not part of radio amateur service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0A1025-ACC7-4FB4-9691-A44254EE1DAD}"/>
              </a:ext>
            </a:extLst>
          </p:cNvPr>
          <p:cNvCxnSpPr>
            <a:cxnSpLocks/>
          </p:cNvCxnSpPr>
          <p:nvPr/>
        </p:nvCxnSpPr>
        <p:spPr>
          <a:xfrm flipH="1" flipV="1">
            <a:off x="3583517" y="5176844"/>
            <a:ext cx="176620" cy="10002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AAF1C88-27B9-4187-AEB4-1CA7FBCE242E}"/>
              </a:ext>
            </a:extLst>
          </p:cNvPr>
          <p:cNvCxnSpPr>
            <a:cxnSpLocks/>
          </p:cNvCxnSpPr>
          <p:nvPr/>
        </p:nvCxnSpPr>
        <p:spPr>
          <a:xfrm flipH="1">
            <a:off x="3576792" y="6529598"/>
            <a:ext cx="199572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22932A3-C2FD-4212-9719-79FF0CAAC1B0}"/>
              </a:ext>
            </a:extLst>
          </p:cNvPr>
          <p:cNvSpPr/>
          <p:nvPr/>
        </p:nvSpPr>
        <p:spPr>
          <a:xfrm rot="5400000">
            <a:off x="2911485" y="5880884"/>
            <a:ext cx="1030888" cy="269038"/>
          </a:xfrm>
          <a:prstGeom prst="roundRect">
            <a:avLst>
              <a:gd name="adj" fmla="val 158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4CAEDDE-AEA5-4A70-9286-51F308B30B95}"/>
              </a:ext>
            </a:extLst>
          </p:cNvPr>
          <p:cNvSpPr/>
          <p:nvPr/>
        </p:nvSpPr>
        <p:spPr>
          <a:xfrm rot="5400000">
            <a:off x="2939129" y="5910671"/>
            <a:ext cx="1030889" cy="213746"/>
          </a:xfrm>
          <a:prstGeom prst="roundRect">
            <a:avLst>
              <a:gd name="adj" fmla="val 1743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59831FE-8F65-45DF-820D-9ECC41256209}"/>
              </a:ext>
            </a:extLst>
          </p:cNvPr>
          <p:cNvSpPr/>
          <p:nvPr/>
        </p:nvSpPr>
        <p:spPr>
          <a:xfrm rot="5400000">
            <a:off x="3085957" y="5819604"/>
            <a:ext cx="792993" cy="157986"/>
          </a:xfrm>
          <a:prstGeom prst="roundRect">
            <a:avLst>
              <a:gd name="adj" fmla="val 2169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53F61B-9170-41B0-AAF3-5692C98F7053}"/>
              </a:ext>
            </a:extLst>
          </p:cNvPr>
          <p:cNvSpPr txBox="1"/>
          <p:nvPr/>
        </p:nvSpPr>
        <p:spPr>
          <a:xfrm>
            <a:off x="2899073" y="5197344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432.491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6313A6-5829-4AF5-87A8-9DAB939F4A6E}"/>
              </a:ext>
            </a:extLst>
          </p:cNvPr>
          <p:cNvSpPr txBox="1"/>
          <p:nvPr/>
        </p:nvSpPr>
        <p:spPr>
          <a:xfrm>
            <a:off x="2899073" y="6221452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432.100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2BE08E-E9C1-4E03-82B6-BB74C9A80F61}"/>
              </a:ext>
            </a:extLst>
          </p:cNvPr>
          <p:cNvSpPr txBox="1"/>
          <p:nvPr/>
        </p:nvSpPr>
        <p:spPr>
          <a:xfrm>
            <a:off x="2899073" y="5461297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FD357D-630F-41FB-A205-DCF82115451B}"/>
              </a:ext>
            </a:extLst>
          </p:cNvPr>
          <p:cNvSpPr txBox="1"/>
          <p:nvPr/>
        </p:nvSpPr>
        <p:spPr>
          <a:xfrm>
            <a:off x="4643940" y="6835065"/>
            <a:ext cx="179973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R1 (12.5 kHz / 7.6 MHz)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371CC2E-13D9-4732-B7E7-46B17C5A39BD}"/>
              </a:ext>
            </a:extLst>
          </p:cNvPr>
          <p:cNvSpPr txBox="1"/>
          <p:nvPr/>
        </p:nvSpPr>
        <p:spPr>
          <a:xfrm>
            <a:off x="4643940" y="6056033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432.500 New APRS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A8C640-C060-482D-B9E9-E2A2C7457AC3}"/>
              </a:ext>
            </a:extLst>
          </p:cNvPr>
          <p:cNvSpPr txBox="1"/>
          <p:nvPr/>
        </p:nvSpPr>
        <p:spPr>
          <a:xfrm>
            <a:off x="4643940" y="5311264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433.500 FM call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B45F2B-C5F5-4720-B495-6D54922C341D}"/>
              </a:ext>
            </a:extLst>
          </p:cNvPr>
          <p:cNvSpPr txBox="1"/>
          <p:nvPr/>
        </p:nvSpPr>
        <p:spPr>
          <a:xfrm>
            <a:off x="4643940" y="5398621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433.450 Digital voice call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8A6560-0B0C-4804-9796-29F49BBC4B09}"/>
              </a:ext>
            </a:extLst>
          </p:cNvPr>
          <p:cNvSpPr txBox="1"/>
          <p:nvPr/>
        </p:nvSpPr>
        <p:spPr>
          <a:xfrm>
            <a:off x="4643940" y="5485029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433.400 SSTV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AAECD18-6ADB-4558-A9E3-C5264F35B195}"/>
              </a:ext>
            </a:extLst>
          </p:cNvPr>
          <p:cNvSpPr txBox="1"/>
          <p:nvPr/>
        </p:nvSpPr>
        <p:spPr>
          <a:xfrm>
            <a:off x="4643940" y="5773794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 kHz / 2 MHz)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FEC0B1-0CDA-40B5-96F3-99A556F7E0FD}"/>
              </a:ext>
            </a:extLst>
          </p:cNvPr>
          <p:cNvSpPr txBox="1"/>
          <p:nvPr/>
        </p:nvSpPr>
        <p:spPr>
          <a:xfrm>
            <a:off x="4643940" y="4363217"/>
            <a:ext cx="1906689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R1 (25 kHz / 1.6 or 2 MHz)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893865-81D8-4DBF-A865-8E9B8982BCD2}"/>
              </a:ext>
            </a:extLst>
          </p:cNvPr>
          <p:cNvSpPr txBox="1"/>
          <p:nvPr/>
        </p:nvSpPr>
        <p:spPr>
          <a:xfrm>
            <a:off x="4643940" y="3937932"/>
            <a:ext cx="1102029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service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536339-1454-4ADD-B73B-FE38DA0A722E}"/>
              </a:ext>
            </a:extLst>
          </p:cNvPr>
          <p:cNvSpPr txBox="1"/>
          <p:nvPr/>
        </p:nvSpPr>
        <p:spPr>
          <a:xfrm>
            <a:off x="4643940" y="2120690"/>
            <a:ext cx="139571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459D38-2699-49E1-AA24-A02CF8F11E36}"/>
              </a:ext>
            </a:extLst>
          </p:cNvPr>
          <p:cNvSpPr txBox="1"/>
          <p:nvPr/>
        </p:nvSpPr>
        <p:spPr>
          <a:xfrm>
            <a:off x="4643940" y="7659143"/>
            <a:ext cx="164891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(12.5 kHz / 1.6 MHz)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E7F5B5A-3700-43C7-8594-40FE9871F5AD}"/>
              </a:ext>
            </a:extLst>
          </p:cNvPr>
          <p:cNvSpPr txBox="1"/>
          <p:nvPr/>
        </p:nvSpPr>
        <p:spPr>
          <a:xfrm>
            <a:off x="3817534" y="6455696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432.000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D4A731-E191-4914-B1DD-14538A174F53}"/>
              </a:ext>
            </a:extLst>
          </p:cNvPr>
          <p:cNvSpPr txBox="1"/>
          <p:nvPr/>
        </p:nvSpPr>
        <p:spPr>
          <a:xfrm>
            <a:off x="3817534" y="6102746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432.500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3D2656A-8893-4083-A547-BDBB112CCCA2}"/>
              </a:ext>
            </a:extLst>
          </p:cNvPr>
          <p:cNvSpPr txBox="1"/>
          <p:nvPr/>
        </p:nvSpPr>
        <p:spPr>
          <a:xfrm>
            <a:off x="3817534" y="578909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631518-CA00-49E4-9411-450C5FF20E42}"/>
              </a:ext>
            </a:extLst>
          </p:cNvPr>
          <p:cNvSpPr txBox="1"/>
          <p:nvPr/>
        </p:nvSpPr>
        <p:spPr>
          <a:xfrm>
            <a:off x="3817534" y="532392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433.600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173964-2BA2-48B7-9F7B-AA81085A0CFC}"/>
              </a:ext>
            </a:extLst>
          </p:cNvPr>
          <p:cNvSpPr txBox="1"/>
          <p:nvPr/>
        </p:nvSpPr>
        <p:spPr>
          <a:xfrm>
            <a:off x="3817534" y="433848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435.000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6A01C5-B5A3-49A2-B6D8-C7D3A7228B81}"/>
              </a:ext>
            </a:extLst>
          </p:cNvPr>
          <p:cNvSpPr txBox="1"/>
          <p:nvPr/>
        </p:nvSpPr>
        <p:spPr>
          <a:xfrm>
            <a:off x="3817534" y="2218773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438.000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A94C24-E3AC-43D6-9633-C69B28670AB3}"/>
              </a:ext>
            </a:extLst>
          </p:cNvPr>
          <p:cNvSpPr txBox="1"/>
          <p:nvPr/>
        </p:nvSpPr>
        <p:spPr>
          <a:xfrm>
            <a:off x="3820361" y="7612582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430.400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1091DAD-B6FE-496D-A29D-8BDE59C1B9EF}"/>
              </a:ext>
            </a:extLst>
          </p:cNvPr>
          <p:cNvSpPr txBox="1"/>
          <p:nvPr/>
        </p:nvSpPr>
        <p:spPr>
          <a:xfrm>
            <a:off x="3817534" y="6707362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431.625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284C3D-02E0-4DC5-A3E3-2DE971DA0CD6}"/>
              </a:ext>
            </a:extLst>
          </p:cNvPr>
          <p:cNvSpPr txBox="1"/>
          <p:nvPr/>
        </p:nvSpPr>
        <p:spPr>
          <a:xfrm>
            <a:off x="3820361" y="711706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431.050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52F2A1-46B1-43C2-9ED0-9E001C391909}"/>
              </a:ext>
            </a:extLst>
          </p:cNvPr>
          <p:cNvSpPr txBox="1"/>
          <p:nvPr/>
        </p:nvSpPr>
        <p:spPr>
          <a:xfrm>
            <a:off x="3820361" y="4616176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434.594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54EDE0-911A-4BCC-A698-5E72F85DBA1D}"/>
              </a:ext>
            </a:extLst>
          </p:cNvPr>
          <p:cNvSpPr txBox="1"/>
          <p:nvPr/>
        </p:nvSpPr>
        <p:spPr>
          <a:xfrm>
            <a:off x="3793912" y="1182955"/>
            <a:ext cx="39914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439.5875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2DE4C6-8B44-4380-9E7F-98D8B5F498BC}"/>
              </a:ext>
            </a:extLst>
          </p:cNvPr>
          <p:cNvSpPr txBox="1"/>
          <p:nvPr/>
        </p:nvSpPr>
        <p:spPr>
          <a:xfrm>
            <a:off x="3817534" y="175078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438.650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AD1E9D-7393-43FC-80EA-6781B311C42E}"/>
              </a:ext>
            </a:extLst>
          </p:cNvPr>
          <p:cNvSpPr txBox="1"/>
          <p:nvPr/>
        </p:nvSpPr>
        <p:spPr>
          <a:xfrm>
            <a:off x="3820361" y="4445662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434.790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E86E3B-143A-4190-8E34-283A6CE9B782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6152954"/>
            <a:ext cx="0" cy="352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72DB861-90F4-4C36-AFBC-3BA089EC3D32}"/>
              </a:ext>
            </a:extLst>
          </p:cNvPr>
          <p:cNvCxnSpPr>
            <a:cxnSpLocks/>
          </p:cNvCxnSpPr>
          <p:nvPr/>
        </p:nvCxnSpPr>
        <p:spPr>
          <a:xfrm flipV="1">
            <a:off x="4245683" y="6498497"/>
            <a:ext cx="0" cy="14156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8994587-5A39-40E4-AFF9-434F1A8963E5}"/>
              </a:ext>
            </a:extLst>
          </p:cNvPr>
          <p:cNvSpPr/>
          <p:nvPr/>
        </p:nvSpPr>
        <p:spPr>
          <a:xfrm rot="16200000">
            <a:off x="4307208" y="7655014"/>
            <a:ext cx="260782" cy="269038"/>
          </a:xfrm>
          <a:prstGeom prst="roundRect">
            <a:avLst>
              <a:gd name="adj" fmla="val 1511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8AF4B99-00DD-483F-BB13-2EB6F6651D93}"/>
              </a:ext>
            </a:extLst>
          </p:cNvPr>
          <p:cNvSpPr/>
          <p:nvPr/>
        </p:nvSpPr>
        <p:spPr>
          <a:xfrm rot="16200000">
            <a:off x="4261378" y="6194655"/>
            <a:ext cx="352441" cy="269038"/>
          </a:xfrm>
          <a:prstGeom prst="roundRect">
            <a:avLst>
              <a:gd name="adj" fmla="val 193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B3D85EE-E77D-4039-9D3A-2426AF239600}"/>
              </a:ext>
            </a:extLst>
          </p:cNvPr>
          <p:cNvSpPr/>
          <p:nvPr/>
        </p:nvSpPr>
        <p:spPr>
          <a:xfrm rot="16200000">
            <a:off x="4312130" y="5796226"/>
            <a:ext cx="250938" cy="269038"/>
          </a:xfrm>
          <a:prstGeom prst="roundRect">
            <a:avLst>
              <a:gd name="adj" fmla="val 21593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D0573C85-6265-4B0C-8B74-4CE9D69046A1}"/>
              </a:ext>
            </a:extLst>
          </p:cNvPr>
          <p:cNvSpPr/>
          <p:nvPr/>
        </p:nvSpPr>
        <p:spPr>
          <a:xfrm rot="16200000">
            <a:off x="4319471" y="5552627"/>
            <a:ext cx="236255" cy="269038"/>
          </a:xfrm>
          <a:prstGeom prst="roundRect">
            <a:avLst>
              <a:gd name="adj" fmla="val 18859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5B8A653-5582-4312-9D13-9395361AE040}"/>
              </a:ext>
            </a:extLst>
          </p:cNvPr>
          <p:cNvSpPr/>
          <p:nvPr/>
        </p:nvSpPr>
        <p:spPr>
          <a:xfrm rot="16200000">
            <a:off x="4358620" y="5168846"/>
            <a:ext cx="157955" cy="269038"/>
          </a:xfrm>
          <a:prstGeom prst="roundRect">
            <a:avLst>
              <a:gd name="adj" fmla="val 3356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6F3D9C-C2C9-46CF-9F52-A6A48DDAE155}"/>
              </a:ext>
            </a:extLst>
          </p:cNvPr>
          <p:cNvSpPr/>
          <p:nvPr/>
        </p:nvSpPr>
        <p:spPr>
          <a:xfrm rot="16200000">
            <a:off x="4094841" y="3909736"/>
            <a:ext cx="685517" cy="269038"/>
          </a:xfrm>
          <a:prstGeom prst="roundRect">
            <a:avLst>
              <a:gd name="adj" fmla="val 1849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B4D0794-B486-4BFF-98C2-6139B139E5F6}"/>
              </a:ext>
            </a:extLst>
          </p:cNvPr>
          <p:cNvSpPr/>
          <p:nvPr/>
        </p:nvSpPr>
        <p:spPr>
          <a:xfrm rot="16200000">
            <a:off x="4387271" y="2089889"/>
            <a:ext cx="100655" cy="26903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CF421BD-AA40-4AEC-B5FE-6E81AA735AF7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376158"/>
            <a:ext cx="0" cy="779638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7AC014B-46FF-440D-AD07-7CB16EB279CB}"/>
              </a:ext>
            </a:extLst>
          </p:cNvPr>
          <p:cNvCxnSpPr>
            <a:cxnSpLocks/>
          </p:cNvCxnSpPr>
          <p:nvPr/>
        </p:nvCxnSpPr>
        <p:spPr>
          <a:xfrm flipV="1">
            <a:off x="4245683" y="864972"/>
            <a:ext cx="0" cy="351959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3D6935A-BA27-4CAC-B88C-5C28F3FC9C89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4384562"/>
            <a:ext cx="0" cy="743113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4010F13-5AF0-45C7-9009-1ACA88F8C3BF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127676"/>
            <a:ext cx="0" cy="256483"/>
          </a:xfrm>
          <a:prstGeom prst="line">
            <a:avLst/>
          </a:prstGeom>
          <a:ln w="57150"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77E6008-CA29-4DDC-A444-8FEDFC6C94E7}"/>
              </a:ext>
            </a:extLst>
          </p:cNvPr>
          <p:cNvSpPr txBox="1"/>
          <p:nvPr/>
        </p:nvSpPr>
        <p:spPr>
          <a:xfrm>
            <a:off x="1538983" y="2879255"/>
            <a:ext cx="1178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145.225 FM Calling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B2F5A0D5-7036-4320-A3C3-D2927113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15" y="2943832"/>
            <a:ext cx="70884" cy="70884"/>
          </a:xfrm>
          <a:prstGeom prst="rect">
            <a:avLst/>
          </a:prstGeom>
          <a:effectLst/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995CA88-19ED-4055-9469-967350D0B19F}"/>
              </a:ext>
            </a:extLst>
          </p:cNvPr>
          <p:cNvSpPr txBox="1"/>
          <p:nvPr/>
        </p:nvSpPr>
        <p:spPr>
          <a:xfrm>
            <a:off x="1458507" y="6244038"/>
            <a:ext cx="1090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144.174 FT8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5421C-66F9-41C6-9682-F7FE9F0ED1A0}"/>
              </a:ext>
            </a:extLst>
          </p:cNvPr>
          <p:cNvSpPr txBox="1"/>
          <p:nvPr/>
        </p:nvSpPr>
        <p:spPr>
          <a:xfrm>
            <a:off x="1458507" y="6339723"/>
            <a:ext cx="1090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Random MS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BB8BEC-880D-44C5-B883-4D296B675854}"/>
              </a:ext>
            </a:extLst>
          </p:cNvPr>
          <p:cNvSpPr txBox="1"/>
          <p:nvPr/>
        </p:nvSpPr>
        <p:spPr>
          <a:xfrm>
            <a:off x="657245" y="5277049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144.491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6567F3B-C48D-492E-8FEF-7DCDB225A20F}"/>
              </a:ext>
            </a:extLst>
          </p:cNvPr>
          <p:cNvSpPr/>
          <p:nvPr/>
        </p:nvSpPr>
        <p:spPr>
          <a:xfrm rot="16200000">
            <a:off x="1238697" y="5174127"/>
            <a:ext cx="63915" cy="266512"/>
          </a:xfrm>
          <a:prstGeom prst="roundRect">
            <a:avLst>
              <a:gd name="adj" fmla="val 46274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0250" y="8196372"/>
            <a:ext cx="1891596" cy="1132577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314103"/>
            <a:ext cx="3715935" cy="42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YO3MIO - Feel free to print, distribute and modify this document while maintaining the source and author Source documents here: 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https://github.com/mircea84/VHFHamBands/</a:t>
            </a:r>
            <a:endParaRPr lang="en-US" sz="714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Thanks 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radioamator.ro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community for support!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67DA4-AFC2-4AA9-8853-73615E58722F}"/>
              </a:ext>
            </a:extLst>
          </p:cNvPr>
          <p:cNvGrpSpPr/>
          <p:nvPr/>
        </p:nvGrpSpPr>
        <p:grpSpPr>
          <a:xfrm>
            <a:off x="268057" y="8046411"/>
            <a:ext cx="1038370" cy="1223802"/>
            <a:chOff x="268057" y="7944803"/>
            <a:chExt cx="1038370" cy="1223802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12849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262777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525970"/>
              <a:ext cx="943403" cy="10548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54876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89163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23450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5773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5AF927C-FF8E-4258-9F95-34C25BA318F7}"/>
                </a:ext>
              </a:extLst>
            </p:cNvPr>
            <p:cNvSpPr/>
            <p:nvPr/>
          </p:nvSpPr>
          <p:spPr>
            <a:xfrm>
              <a:off x="363024" y="8397064"/>
              <a:ext cx="943403" cy="10548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Beacons excl.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C0FA3F-0AA3-4D32-B46A-B4ED66C82CE2}"/>
                </a:ext>
              </a:extLst>
            </p:cNvPr>
            <p:cNvSpPr txBox="1"/>
            <p:nvPr/>
          </p:nvSpPr>
          <p:spPr>
            <a:xfrm>
              <a:off x="268057" y="7944803"/>
              <a:ext cx="508473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Modes: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9F4B5-2409-486E-96D6-E2B3AD8AC9A5}"/>
              </a:ext>
            </a:extLst>
          </p:cNvPr>
          <p:cNvGrpSpPr/>
          <p:nvPr/>
        </p:nvGrpSpPr>
        <p:grpSpPr>
          <a:xfrm>
            <a:off x="1341992" y="8052328"/>
            <a:ext cx="1117102" cy="776559"/>
            <a:chOff x="1321576" y="8197012"/>
            <a:chExt cx="1117102" cy="776559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1414417" y="8416707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1811583" y="8323523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1414417" y="8715249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1811582" y="8622065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1414417" y="8864519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1811582" y="8771336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1414417" y="8565978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1811582" y="8472794"/>
              <a:ext cx="420308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AEE8769-9F24-44AA-8619-9ACF9D9F5E87}"/>
                </a:ext>
              </a:extLst>
            </p:cNvPr>
            <p:cNvSpPr txBox="1"/>
            <p:nvPr/>
          </p:nvSpPr>
          <p:spPr>
            <a:xfrm>
              <a:off x="1321576" y="8197012"/>
              <a:ext cx="69121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Bandwidth: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174DE1A-42EF-40BC-9EAE-96596B08AD57}"/>
              </a:ext>
            </a:extLst>
          </p:cNvPr>
          <p:cNvSpPr txBox="1"/>
          <p:nvPr/>
        </p:nvSpPr>
        <p:spPr>
          <a:xfrm>
            <a:off x="1458507" y="5208031"/>
            <a:ext cx="628085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Beacons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0E2A475-974F-42F2-AAAC-7176A8B8AAEA}"/>
              </a:ext>
            </a:extLst>
          </p:cNvPr>
          <p:cNvSpPr txBox="1"/>
          <p:nvPr/>
        </p:nvSpPr>
        <p:spPr>
          <a:xfrm>
            <a:off x="657245" y="5510463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7E8C4E-BB26-4CBD-AD76-F3A5356B7C87}"/>
              </a:ext>
            </a:extLst>
          </p:cNvPr>
          <p:cNvSpPr txBox="1"/>
          <p:nvPr/>
        </p:nvSpPr>
        <p:spPr>
          <a:xfrm>
            <a:off x="657245" y="6195581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144.150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FBA4B0A-70C8-4911-B547-D0180AC8F46E}"/>
              </a:ext>
            </a:extLst>
          </p:cNvPr>
          <p:cNvSpPr txBox="1"/>
          <p:nvPr/>
        </p:nvSpPr>
        <p:spPr>
          <a:xfrm>
            <a:off x="1458507" y="5105148"/>
            <a:ext cx="11496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144.500 Image center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ED4CEC1-DF78-4FDD-8E95-EDCC967DAFD4}"/>
              </a:ext>
            </a:extLst>
          </p:cNvPr>
          <p:cNvSpPr txBox="1"/>
          <p:nvPr/>
        </p:nvSpPr>
        <p:spPr>
          <a:xfrm>
            <a:off x="1458507" y="4935120"/>
            <a:ext cx="11496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144.600 Data center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FE718B-61F8-43B5-95E7-38B97223EA40}"/>
              </a:ext>
            </a:extLst>
          </p:cNvPr>
          <p:cNvSpPr txBox="1"/>
          <p:nvPr/>
        </p:nvSpPr>
        <p:spPr>
          <a:xfrm>
            <a:off x="1458506" y="4446930"/>
            <a:ext cx="11787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144.750 ATV talk back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C454268-FFC7-467E-BD32-E1E120E16FC7}"/>
              </a:ext>
            </a:extLst>
          </p:cNvPr>
          <p:cNvSpPr/>
          <p:nvPr/>
        </p:nvSpPr>
        <p:spPr>
          <a:xfrm rot="16200000">
            <a:off x="1076428" y="4067707"/>
            <a:ext cx="497115" cy="159506"/>
          </a:xfrm>
          <a:prstGeom prst="roundRect">
            <a:avLst>
              <a:gd name="adj" fmla="val 221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5902DEF-1838-4638-AEB3-3EFDBC7EDE30}"/>
              </a:ext>
            </a:extLst>
          </p:cNvPr>
          <p:cNvSpPr/>
          <p:nvPr/>
        </p:nvSpPr>
        <p:spPr>
          <a:xfrm rot="16200000">
            <a:off x="446922" y="2219402"/>
            <a:ext cx="1647465" cy="266899"/>
          </a:xfrm>
          <a:prstGeom prst="roundRect">
            <a:avLst>
              <a:gd name="adj" fmla="val 13686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195A6CD-8785-46C4-B3AE-1F6BF531886C}"/>
              </a:ext>
            </a:extLst>
          </p:cNvPr>
          <p:cNvSpPr/>
          <p:nvPr/>
        </p:nvSpPr>
        <p:spPr>
          <a:xfrm rot="16200000">
            <a:off x="1212500" y="3101294"/>
            <a:ext cx="116315" cy="266899"/>
          </a:xfrm>
          <a:prstGeom prst="roundRect">
            <a:avLst>
              <a:gd name="adj" fmla="val 34265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0276592-1D94-47E3-9C62-C6BFB8F65B5E}"/>
              </a:ext>
            </a:extLst>
          </p:cNvPr>
          <p:cNvSpPr/>
          <p:nvPr/>
        </p:nvSpPr>
        <p:spPr>
          <a:xfrm rot="16200000">
            <a:off x="1227067" y="1352077"/>
            <a:ext cx="87186" cy="266899"/>
          </a:xfrm>
          <a:prstGeom prst="roundRect">
            <a:avLst>
              <a:gd name="adj" fmla="val 40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7975CAF4-8726-4392-9848-70122F6FE9F3}"/>
              </a:ext>
            </a:extLst>
          </p:cNvPr>
          <p:cNvSpPr/>
          <p:nvPr/>
        </p:nvSpPr>
        <p:spPr>
          <a:xfrm rot="16200000">
            <a:off x="4347961" y="7435419"/>
            <a:ext cx="179276" cy="269038"/>
          </a:xfrm>
          <a:prstGeom prst="roundRect">
            <a:avLst>
              <a:gd name="adj" fmla="val 2424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2B91B0B-C9E0-4708-A646-E039C93FA949}"/>
              </a:ext>
            </a:extLst>
          </p:cNvPr>
          <p:cNvSpPr txBox="1"/>
          <p:nvPr/>
        </p:nvSpPr>
        <p:spPr>
          <a:xfrm>
            <a:off x="3820361" y="741577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430.600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CD16B75-E95B-4B38-86B3-95D7B80AFA34}"/>
              </a:ext>
            </a:extLst>
          </p:cNvPr>
          <p:cNvSpPr txBox="1"/>
          <p:nvPr/>
        </p:nvSpPr>
        <p:spPr>
          <a:xfrm>
            <a:off x="4643940" y="7484910"/>
            <a:ext cx="164891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link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1E194C9-C52B-440E-8336-4CA2BDB2C9F8}"/>
              </a:ext>
            </a:extLst>
          </p:cNvPr>
          <p:cNvSpPr/>
          <p:nvPr/>
        </p:nvSpPr>
        <p:spPr>
          <a:xfrm rot="16200000">
            <a:off x="4344781" y="7252962"/>
            <a:ext cx="185635" cy="269038"/>
          </a:xfrm>
          <a:prstGeom prst="roundRect">
            <a:avLst>
              <a:gd name="adj" fmla="val 21184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B3F3894-3581-4A32-8BC5-EC102372AD2B}"/>
              </a:ext>
            </a:extLst>
          </p:cNvPr>
          <p:cNvSpPr txBox="1"/>
          <p:nvPr/>
        </p:nvSpPr>
        <p:spPr>
          <a:xfrm>
            <a:off x="4643940" y="7287771"/>
            <a:ext cx="164891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repeater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10614-0412-4605-9952-7CDF25539E99}"/>
              </a:ext>
            </a:extLst>
          </p:cNvPr>
          <p:cNvSpPr txBox="1"/>
          <p:nvPr/>
        </p:nvSpPr>
        <p:spPr>
          <a:xfrm>
            <a:off x="3820361" y="7248474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430.925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7D2ABE2C-ECEA-4123-B713-B25853CAB93C}"/>
              </a:ext>
            </a:extLst>
          </p:cNvPr>
          <p:cNvSpPr/>
          <p:nvPr/>
        </p:nvSpPr>
        <p:spPr>
          <a:xfrm rot="16200000">
            <a:off x="4375129" y="7097673"/>
            <a:ext cx="124940" cy="269038"/>
          </a:xfrm>
          <a:prstGeom prst="roundRect">
            <a:avLst>
              <a:gd name="adj" fmla="val 38564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08B9C7B-4897-4BD7-A558-87BE25D5A341}"/>
              </a:ext>
            </a:extLst>
          </p:cNvPr>
          <p:cNvSpPr txBox="1"/>
          <p:nvPr/>
        </p:nvSpPr>
        <p:spPr>
          <a:xfrm>
            <a:off x="4643940" y="7119854"/>
            <a:ext cx="164891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Multimode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F265994-D237-46F4-AAFC-64FBB1364972}"/>
              </a:ext>
            </a:extLst>
          </p:cNvPr>
          <p:cNvSpPr txBox="1"/>
          <p:nvPr/>
        </p:nvSpPr>
        <p:spPr>
          <a:xfrm>
            <a:off x="4738593" y="6540828"/>
            <a:ext cx="173463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(12.5 kHz / 1.6 MHz)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094B3427-1FC5-4892-93B4-0365CA3CC14E}"/>
              </a:ext>
            </a:extLst>
          </p:cNvPr>
          <p:cNvSpPr/>
          <p:nvPr/>
        </p:nvSpPr>
        <p:spPr>
          <a:xfrm rot="16200000">
            <a:off x="4105436" y="6703039"/>
            <a:ext cx="664326" cy="269038"/>
          </a:xfrm>
          <a:prstGeom prst="roundRect">
            <a:avLst>
              <a:gd name="adj" fmla="val 1672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F1DE5C-293C-4746-A4C3-891BDBFF82E7}"/>
              </a:ext>
            </a:extLst>
          </p:cNvPr>
          <p:cNvGrpSpPr/>
          <p:nvPr/>
        </p:nvGrpSpPr>
        <p:grpSpPr>
          <a:xfrm>
            <a:off x="4429151" y="7044530"/>
            <a:ext cx="145349" cy="914858"/>
            <a:chOff x="4426770" y="7042149"/>
            <a:chExt cx="145349" cy="914858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EEB29AD-B20C-41D8-9A30-491EEBE54659}"/>
                </a:ext>
              </a:extLst>
            </p:cNvPr>
            <p:cNvSpPr/>
            <p:nvPr/>
          </p:nvSpPr>
          <p:spPr>
            <a:xfrm rot="16200000">
              <a:off x="4067233" y="7415036"/>
              <a:ext cx="877774" cy="131999"/>
            </a:xfrm>
            <a:prstGeom prst="roundRect">
              <a:avLst>
                <a:gd name="adj" fmla="val 31287"/>
              </a:avLst>
            </a:prstGeom>
            <a:solidFill>
              <a:srgbClr val="ECEE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94654B-EDE7-4BC5-B3C5-54B29ADD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793" y="7072100"/>
              <a:ext cx="70884" cy="70884"/>
            </a:xfrm>
            <a:prstGeom prst="rect">
              <a:avLst/>
            </a:prstGeom>
            <a:effectLst/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BD137A4-81DB-4AEB-AD53-28971AD8F36C}"/>
                </a:ext>
              </a:extLst>
            </p:cNvPr>
            <p:cNvSpPr txBox="1"/>
            <p:nvPr/>
          </p:nvSpPr>
          <p:spPr>
            <a:xfrm>
              <a:off x="4426770" y="7102927"/>
              <a:ext cx="132001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unavailable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D1B8741E-6097-4A11-899E-4D52B2340149}"/>
              </a:ext>
            </a:extLst>
          </p:cNvPr>
          <p:cNvSpPr txBox="1"/>
          <p:nvPr/>
        </p:nvSpPr>
        <p:spPr>
          <a:xfrm>
            <a:off x="3820361" y="6990256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431.200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A083849D-87C6-4E6B-8725-AF17CA5E7029}"/>
              </a:ext>
            </a:extLst>
          </p:cNvPr>
          <p:cNvSpPr/>
          <p:nvPr/>
        </p:nvSpPr>
        <p:spPr>
          <a:xfrm rot="16200000">
            <a:off x="3302995" y="5243646"/>
            <a:ext cx="248823" cy="268084"/>
          </a:xfrm>
          <a:prstGeom prst="roundRect">
            <a:avLst>
              <a:gd name="adj" fmla="val 18521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1D44156C-F556-4FBD-8973-D504BE08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3" y="7055877"/>
            <a:ext cx="70884" cy="70884"/>
          </a:xfrm>
          <a:prstGeom prst="rect">
            <a:avLst/>
          </a:prstGeom>
          <a:effectLst/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3A51D700-AA40-45B8-B2BD-55FE61425DA6}"/>
              </a:ext>
            </a:extLst>
          </p:cNvPr>
          <p:cNvSpPr txBox="1"/>
          <p:nvPr/>
        </p:nvSpPr>
        <p:spPr>
          <a:xfrm>
            <a:off x="4738593" y="6452331"/>
            <a:ext cx="146216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432.050 CW center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61A0EFB-AB44-4E8D-AD1B-3B50DC7FA00B}"/>
              </a:ext>
            </a:extLst>
          </p:cNvPr>
          <p:cNvSpPr txBox="1"/>
          <p:nvPr/>
        </p:nvSpPr>
        <p:spPr>
          <a:xfrm>
            <a:off x="4738593" y="6380483"/>
            <a:ext cx="146216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432.200 SSB center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71169CD-486C-4463-AD6B-C1E8015EED22}"/>
              </a:ext>
            </a:extLst>
          </p:cNvPr>
          <p:cNvSpPr txBox="1"/>
          <p:nvPr/>
        </p:nvSpPr>
        <p:spPr>
          <a:xfrm>
            <a:off x="4738593" y="6305478"/>
            <a:ext cx="12483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432.350 MW talkback center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0817CB98-1FDB-413B-B830-A027E1B49D7B}"/>
              </a:ext>
            </a:extLst>
          </p:cNvPr>
          <p:cNvSpPr/>
          <p:nvPr/>
        </p:nvSpPr>
        <p:spPr>
          <a:xfrm rot="5400000">
            <a:off x="3388710" y="5080541"/>
            <a:ext cx="76437" cy="2690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AFAFA927-3554-4DD5-9F7F-B0B3FD8B3D6C}"/>
              </a:ext>
            </a:extLst>
          </p:cNvPr>
          <p:cNvSpPr/>
          <p:nvPr/>
        </p:nvSpPr>
        <p:spPr>
          <a:xfrm rot="16200000">
            <a:off x="4405796" y="6095777"/>
            <a:ext cx="63915" cy="26651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8CA6593F-E262-404F-B711-4FD38C732EFD}"/>
              </a:ext>
            </a:extLst>
          </p:cNvPr>
          <p:cNvSpPr/>
          <p:nvPr/>
        </p:nvSpPr>
        <p:spPr>
          <a:xfrm rot="16200000">
            <a:off x="4389229" y="5970065"/>
            <a:ext cx="96740" cy="269038"/>
          </a:xfrm>
          <a:prstGeom prst="roundRect">
            <a:avLst>
              <a:gd name="adj" fmla="val 42916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0E72508-3FEA-4FAE-9DB3-D2F2B917A5AE}"/>
              </a:ext>
            </a:extLst>
          </p:cNvPr>
          <p:cNvSpPr txBox="1"/>
          <p:nvPr/>
        </p:nvSpPr>
        <p:spPr>
          <a:xfrm>
            <a:off x="4738593" y="6230863"/>
            <a:ext cx="12483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432.370 MS center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477E5D-97F3-401B-B202-8A2365E0E1DA}"/>
              </a:ext>
            </a:extLst>
          </p:cNvPr>
          <p:cNvSpPr txBox="1"/>
          <p:nvPr/>
        </p:nvSpPr>
        <p:spPr>
          <a:xfrm>
            <a:off x="3820361" y="599156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432.600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5261701-1A72-4A25-B0FD-163886337D8E}"/>
              </a:ext>
            </a:extLst>
          </p:cNvPr>
          <p:cNvSpPr txBox="1"/>
          <p:nvPr/>
        </p:nvSpPr>
        <p:spPr>
          <a:xfrm>
            <a:off x="4738593" y="5886581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70498B-2A8A-4E89-83EA-00632422AF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93" y="5954490"/>
            <a:ext cx="70885" cy="70885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19D6D0E5-8EA3-413D-A658-169B7748D722}"/>
              </a:ext>
            </a:extLst>
          </p:cNvPr>
          <p:cNvSpPr txBox="1"/>
          <p:nvPr/>
        </p:nvSpPr>
        <p:spPr>
          <a:xfrm>
            <a:off x="3820361" y="5515743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433.400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D297799-1908-4EF5-8E06-C3A579A41051}"/>
              </a:ext>
            </a:extLst>
          </p:cNvPr>
          <p:cNvSpPr txBox="1"/>
          <p:nvPr/>
        </p:nvSpPr>
        <p:spPr>
          <a:xfrm>
            <a:off x="4643940" y="5554017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 kHz / 1.6 MHz)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3E1325D-9519-4AE3-BD5D-A677EBEB5C2F}"/>
              </a:ext>
            </a:extLst>
          </p:cNvPr>
          <p:cNvSpPr txBox="1"/>
          <p:nvPr/>
        </p:nvSpPr>
        <p:spPr>
          <a:xfrm>
            <a:off x="4738593" y="5666804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(25 kHz / 1.6 MHz)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512524D5-CC60-4BBF-80AB-1A25DC607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93" y="5729535"/>
            <a:ext cx="70885" cy="70885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A86BF939-1EBE-4F6E-BC26-E7E966318E53}"/>
              </a:ext>
            </a:extLst>
          </p:cNvPr>
          <p:cNvSpPr txBox="1"/>
          <p:nvPr/>
        </p:nvSpPr>
        <p:spPr>
          <a:xfrm>
            <a:off x="3820361" y="5068234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434.000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5E55977-17E3-4D38-8046-9C0A8954428C}"/>
              </a:ext>
            </a:extLst>
          </p:cNvPr>
          <p:cNvSpPr/>
          <p:nvPr/>
        </p:nvSpPr>
        <p:spPr>
          <a:xfrm rot="16200000">
            <a:off x="4207385" y="4762943"/>
            <a:ext cx="460425" cy="269038"/>
          </a:xfrm>
          <a:prstGeom prst="roundRect">
            <a:avLst>
              <a:gd name="adj" fmla="val 184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88AC88E7-29E9-4913-8A2A-6A333282F62E}"/>
              </a:ext>
            </a:extLst>
          </p:cNvPr>
          <p:cNvSpPr/>
          <p:nvPr/>
        </p:nvSpPr>
        <p:spPr>
          <a:xfrm rot="16200000">
            <a:off x="4297446" y="4392577"/>
            <a:ext cx="280306" cy="269038"/>
          </a:xfrm>
          <a:prstGeom prst="roundRect">
            <a:avLst>
              <a:gd name="adj" fmla="val 184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133041-D007-4CEE-A596-F5B333D45107}"/>
              </a:ext>
            </a:extLst>
          </p:cNvPr>
          <p:cNvSpPr txBox="1"/>
          <p:nvPr/>
        </p:nvSpPr>
        <p:spPr>
          <a:xfrm>
            <a:off x="4643940" y="5039722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434.000 Digital </a:t>
            </a:r>
            <a:r>
              <a:rPr lang="en-US" sz="600" dirty="0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experim</a:t>
            </a:r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. center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0A4CC739-E906-44CD-9C3C-27BFEF9C8DEE}"/>
              </a:ext>
            </a:extLst>
          </p:cNvPr>
          <p:cNvSpPr/>
          <p:nvPr/>
        </p:nvSpPr>
        <p:spPr>
          <a:xfrm rot="16200000">
            <a:off x="4388063" y="5040332"/>
            <a:ext cx="99072" cy="26903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CBBFC5B-24B8-4BAB-866C-76B3ABD23373}"/>
              </a:ext>
            </a:extLst>
          </p:cNvPr>
          <p:cNvSpPr/>
          <p:nvPr/>
        </p:nvSpPr>
        <p:spPr>
          <a:xfrm rot="16200000">
            <a:off x="3834573" y="5069294"/>
            <a:ext cx="1321279" cy="155966"/>
          </a:xfrm>
          <a:prstGeom prst="roundRect">
            <a:avLst>
              <a:gd name="adj" fmla="val 321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2EAB7B8-694C-4679-9CC8-9A4141ABB4DE}"/>
              </a:ext>
            </a:extLst>
          </p:cNvPr>
          <p:cNvSpPr txBox="1"/>
          <p:nvPr/>
        </p:nvSpPr>
        <p:spPr>
          <a:xfrm>
            <a:off x="3820361" y="5181676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434.775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688FB44-18C0-4687-9B59-5B98BD44E8CB}"/>
              </a:ext>
            </a:extLst>
          </p:cNvPr>
          <p:cNvSpPr txBox="1"/>
          <p:nvPr/>
        </p:nvSpPr>
        <p:spPr>
          <a:xfrm>
            <a:off x="4643940" y="5113099"/>
            <a:ext cx="1812036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channels</a:t>
            </a: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LORA (125 kHz max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bw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1C5EB02-6451-4B32-B793-CA914D818D55}"/>
              </a:ext>
            </a:extLst>
          </p:cNvPr>
          <p:cNvSpPr txBox="1"/>
          <p:nvPr/>
        </p:nvSpPr>
        <p:spPr>
          <a:xfrm>
            <a:off x="4643939" y="4715670"/>
            <a:ext cx="1830679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channels (by exception)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28A3EFA-F68E-4D4D-9C17-39CE87042A89}"/>
              </a:ext>
            </a:extLst>
          </p:cNvPr>
          <p:cNvSpPr txBox="1"/>
          <p:nvPr/>
        </p:nvSpPr>
        <p:spPr>
          <a:xfrm>
            <a:off x="4738593" y="4469815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 kHz / 1.6 MHz)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B47F49D4-0C78-4F0E-AA19-9B51CB1F1B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93" y="4532546"/>
            <a:ext cx="70885" cy="70885"/>
          </a:xfrm>
          <a:prstGeom prst="rect">
            <a:avLst/>
          </a:prstGeom>
        </p:spPr>
      </p:pic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827D1A45-77DB-4417-AF7E-0057B7CD1BBE}"/>
              </a:ext>
            </a:extLst>
          </p:cNvPr>
          <p:cNvSpPr/>
          <p:nvPr/>
        </p:nvSpPr>
        <p:spPr>
          <a:xfrm rot="16200000">
            <a:off x="3724849" y="2852966"/>
            <a:ext cx="1425496" cy="269038"/>
          </a:xfrm>
          <a:prstGeom prst="roundRect">
            <a:avLst>
              <a:gd name="adj" fmla="val 1849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E9CE5AF-0DF6-4A38-A5D3-F74B9F450D55}"/>
              </a:ext>
            </a:extLst>
          </p:cNvPr>
          <p:cNvSpPr txBox="1"/>
          <p:nvPr/>
        </p:nvSpPr>
        <p:spPr>
          <a:xfrm>
            <a:off x="3820361" y="3665200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436.000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457CE04-D018-4D9C-A40E-2F1D94F5742D}"/>
              </a:ext>
            </a:extLst>
          </p:cNvPr>
          <p:cNvSpPr txBox="1"/>
          <p:nvPr/>
        </p:nvSpPr>
        <p:spPr>
          <a:xfrm>
            <a:off x="4643940" y="2562884"/>
            <a:ext cx="1102029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service</a:t>
            </a: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DATV / Data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303830E-D297-496E-B06A-32FE929C715D}"/>
              </a:ext>
            </a:extLst>
          </p:cNvPr>
          <p:cNvSpPr txBox="1"/>
          <p:nvPr/>
        </p:nvSpPr>
        <p:spPr>
          <a:xfrm>
            <a:off x="4643940" y="2873227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437.000 DATV / Data center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0FB52CB3-D432-4C80-B53A-714DCB8D388C}"/>
              </a:ext>
            </a:extLst>
          </p:cNvPr>
          <p:cNvSpPr/>
          <p:nvPr/>
        </p:nvSpPr>
        <p:spPr>
          <a:xfrm rot="16200000">
            <a:off x="4380601" y="6485426"/>
            <a:ext cx="229100" cy="269038"/>
          </a:xfrm>
          <a:prstGeom prst="roundRect">
            <a:avLst>
              <a:gd name="adj" fmla="val 1672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0D16132-3407-4A37-A516-28EDD3A8B733}"/>
              </a:ext>
            </a:extLst>
          </p:cNvPr>
          <p:cNvSpPr txBox="1"/>
          <p:nvPr/>
        </p:nvSpPr>
        <p:spPr>
          <a:xfrm>
            <a:off x="3820361" y="2112946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438.200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3E85891-2D26-448C-B128-C06263C45E9C}"/>
              </a:ext>
            </a:extLst>
          </p:cNvPr>
          <p:cNvSpPr txBox="1"/>
          <p:nvPr/>
        </p:nvSpPr>
        <p:spPr>
          <a:xfrm>
            <a:off x="3820361" y="186573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438.550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E662D59-81AF-4432-AA90-0AF9F11C75AF}"/>
              </a:ext>
            </a:extLst>
          </p:cNvPr>
          <p:cNvSpPr txBox="1"/>
          <p:nvPr/>
        </p:nvSpPr>
        <p:spPr>
          <a:xfrm>
            <a:off x="3820362" y="104225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439.800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AB847820-3783-4848-A466-DFE6F8A53648}"/>
              </a:ext>
            </a:extLst>
          </p:cNvPr>
          <p:cNvSpPr/>
          <p:nvPr/>
        </p:nvSpPr>
        <p:spPr>
          <a:xfrm rot="16200000">
            <a:off x="4310047" y="1912321"/>
            <a:ext cx="255105" cy="269038"/>
          </a:xfrm>
          <a:prstGeom prst="roundRect">
            <a:avLst>
              <a:gd name="adj" fmla="val 19021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D683A9D9-D98A-4381-A332-6D0A9449246E}"/>
              </a:ext>
            </a:extLst>
          </p:cNvPr>
          <p:cNvSpPr/>
          <p:nvPr/>
        </p:nvSpPr>
        <p:spPr>
          <a:xfrm rot="16200000">
            <a:off x="4387272" y="1734439"/>
            <a:ext cx="100655" cy="26903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532369CE-2B49-4CC9-B3D5-F4F456702DCC}"/>
              </a:ext>
            </a:extLst>
          </p:cNvPr>
          <p:cNvSpPr/>
          <p:nvPr/>
        </p:nvSpPr>
        <p:spPr>
          <a:xfrm rot="16200000">
            <a:off x="4144716" y="1391854"/>
            <a:ext cx="585770" cy="269038"/>
          </a:xfrm>
          <a:prstGeom prst="roundRect">
            <a:avLst>
              <a:gd name="adj" fmla="val 19906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5BBB1A24-0995-4AFD-8432-1DA4AF221C9F}"/>
              </a:ext>
            </a:extLst>
          </p:cNvPr>
          <p:cNvSpPr/>
          <p:nvPr/>
        </p:nvSpPr>
        <p:spPr>
          <a:xfrm rot="16200000">
            <a:off x="4323804" y="847060"/>
            <a:ext cx="227593" cy="269038"/>
          </a:xfrm>
          <a:prstGeom prst="roundRect">
            <a:avLst>
              <a:gd name="adj" fmla="val 23044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C71209E6-BAE0-4956-931A-A08DBF34B2C8}"/>
              </a:ext>
            </a:extLst>
          </p:cNvPr>
          <p:cNvSpPr/>
          <p:nvPr/>
        </p:nvSpPr>
        <p:spPr>
          <a:xfrm rot="16200000">
            <a:off x="4368545" y="1029912"/>
            <a:ext cx="138113" cy="269038"/>
          </a:xfrm>
          <a:prstGeom prst="roundRect">
            <a:avLst>
              <a:gd name="adj" fmla="val 3549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7E0201C-859F-4B27-A123-ACD41A704640}"/>
              </a:ext>
            </a:extLst>
          </p:cNvPr>
          <p:cNvSpPr txBox="1"/>
          <p:nvPr/>
        </p:nvSpPr>
        <p:spPr>
          <a:xfrm>
            <a:off x="4643940" y="1936788"/>
            <a:ext cx="139571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repeater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D8318F-5782-4565-A48E-38B4DD9919B8}"/>
              </a:ext>
            </a:extLst>
          </p:cNvPr>
          <p:cNvSpPr txBox="1"/>
          <p:nvPr/>
        </p:nvSpPr>
        <p:spPr>
          <a:xfrm>
            <a:off x="4643940" y="1759515"/>
            <a:ext cx="139571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Multimode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49714CF-CE40-4418-B1CF-3FDDF5DD7F95}"/>
              </a:ext>
            </a:extLst>
          </p:cNvPr>
          <p:cNvSpPr txBox="1"/>
          <p:nvPr/>
        </p:nvSpPr>
        <p:spPr>
          <a:xfrm>
            <a:off x="4643940" y="856942"/>
            <a:ext cx="139571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link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CD24C70-2C10-453D-BD52-3E15E8999E16}"/>
              </a:ext>
            </a:extLst>
          </p:cNvPr>
          <p:cNvSpPr txBox="1"/>
          <p:nvPr/>
        </p:nvSpPr>
        <p:spPr>
          <a:xfrm>
            <a:off x="4643940" y="1418660"/>
            <a:ext cx="175209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R1 (12.5 kHz / 7.6 MHz)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FC294CC-A202-4D6C-8A6D-E6EE0667E76D}"/>
              </a:ext>
            </a:extLst>
          </p:cNvPr>
          <p:cNvSpPr txBox="1"/>
          <p:nvPr/>
        </p:nvSpPr>
        <p:spPr>
          <a:xfrm>
            <a:off x="4642832" y="6110397"/>
            <a:ext cx="628085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Beacons</a:t>
            </a:r>
          </a:p>
        </p:txBody>
      </p:sp>
    </p:spTree>
    <p:extLst>
      <p:ext uri="{BB962C8B-B14F-4D97-AF65-F5344CB8AC3E}">
        <p14:creationId xmlns:p14="http://schemas.microsoft.com/office/powerpoint/2010/main" val="32630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A6B511-4C47-420D-8A03-D5367A48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51731"/>
              </p:ext>
            </p:extLst>
          </p:nvPr>
        </p:nvGraphicFramePr>
        <p:xfrm>
          <a:off x="364331" y="4991100"/>
          <a:ext cx="6129339" cy="4748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335">
                  <a:extLst>
                    <a:ext uri="{9D8B030D-6E8A-4147-A177-3AD203B41FA5}">
                      <a16:colId xmlns:a16="http://schemas.microsoft.com/office/drawing/2014/main" val="654901488"/>
                    </a:ext>
                  </a:extLst>
                </a:gridCol>
                <a:gridCol w="878440">
                  <a:extLst>
                    <a:ext uri="{9D8B030D-6E8A-4147-A177-3AD203B41FA5}">
                      <a16:colId xmlns:a16="http://schemas.microsoft.com/office/drawing/2014/main" val="3980324661"/>
                    </a:ext>
                  </a:extLst>
                </a:gridCol>
                <a:gridCol w="1163736">
                  <a:extLst>
                    <a:ext uri="{9D8B030D-6E8A-4147-A177-3AD203B41FA5}">
                      <a16:colId xmlns:a16="http://schemas.microsoft.com/office/drawing/2014/main" val="3445421906"/>
                    </a:ext>
                  </a:extLst>
                </a:gridCol>
                <a:gridCol w="3124828">
                  <a:extLst>
                    <a:ext uri="{9D8B030D-6E8A-4147-A177-3AD203B41FA5}">
                      <a16:colId xmlns:a16="http://schemas.microsoft.com/office/drawing/2014/main" val="2689510280"/>
                    </a:ext>
                  </a:extLst>
                </a:gridCol>
              </a:tblGrid>
              <a:tr h="1746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 (MHz)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Usage</a:t>
                      </a:r>
                      <a:endParaRPr lang="en-US" dirty="0"/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014"/>
                  </a:ext>
                </a:extLst>
              </a:tr>
              <a:tr h="4030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430.000 - 431.975</a:t>
                      </a:r>
                    </a:p>
                    <a:p>
                      <a:pPr marL="0" algn="ctr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(national band planning)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430.025 - 430.375 FM repeater out (12.5 kHz spacing / 1.6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430.400 - 430.575 Digital communications link (*)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430.600 - 430.925 Digital communications repeater channels (*)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430.925 - 431.025 Multimode channels (*)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431.050 - 431.825 Repeater in IARU-R1 (12.5 kHz spacing / 7.6 MHz shift) (*)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431.625 - 431.975 Repeater in (12.5 kHz spacing / 1.6 MHz shift)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19755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432.000 - 432.100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 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 (*)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432.050 Telegraphy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27989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432.100 - 432.400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 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</a:t>
                      </a:r>
                    </a:p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432.200 SSB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432.350 Microwave talkback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432.370 Meteor Scatter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19653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432.400 - 432.490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 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72948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432.491 -432.493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 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96889"/>
                  </a:ext>
                </a:extLst>
              </a:tr>
              <a:tr h="27177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432.500 - 432.975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New APRS frequency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432.600 - 432.9875 Repeater in IARU-R1 (25 kHz spacing / 2 MHz shift) 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432.600 - 432.975 UK - Repeater out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29933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433.000 - 433.375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repeaters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433.000 - 433.3875 Repeater in (12.5 kHz spacing / 1.6 MHz shift) (*)</a:t>
                      </a:r>
                    </a:p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433.000 - 433.375 UK Repeater out (25 kHz spacing / 1.6 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09738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433.400 - 433.575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SSTV (FM/AFSK)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433.450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433.500 FM calling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Simplex channels 25 kHz spacing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5697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433.600 - 434.000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433.625 - 433.775 Digital communications channels (*)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Centre frequency of digital experiments (*)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LORA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74160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434.000 - 434.594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modes / ATV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434.450 - 434.575 Digital communications channels (by exception)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9796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434.594 - 434.981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434.600 - 434.9875 Repeater Out IARU-R1 (12.5 kHz spacing / 1.6 or 2 MHz shift)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83674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435.000 - 436.000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service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17018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436.000 - 438.000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service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DATV / data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437.000 DATV / data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4103"/>
                  </a:ext>
                </a:extLst>
              </a:tr>
              <a:tr h="337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438.000 - 440.000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438.025 - 438.175 Digital communication channels (*)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438.200 - 438.525 Digital communication repeater channels (*)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438.550 - 438.625 Multimode channels (*)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438.650 - 439.425 Repeater out IARU-R1 (12.5 kHz / 7.6 MHz shift) (*)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439.800 - 439.975 Digital communication link channels (*)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48099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0D5F2C23-4A5C-4A56-8CC7-A870E6ECC60E}"/>
              </a:ext>
            </a:extLst>
          </p:cNvPr>
          <p:cNvSpPr txBox="1"/>
          <p:nvPr/>
        </p:nvSpPr>
        <p:spPr>
          <a:xfrm>
            <a:off x="364331" y="46683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 MHz (2 MHz band)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F235A5-B9C9-43F7-98B3-B7EE120F9056}"/>
              </a:ext>
            </a:extLst>
          </p:cNvPr>
          <p:cNvSpPr txBox="1"/>
          <p:nvPr/>
        </p:nvSpPr>
        <p:spPr>
          <a:xfrm>
            <a:off x="364330" y="4542536"/>
            <a:ext cx="1479709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 MHz (10 MHz band)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B53EC-EB89-41BF-B3C9-399F2444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09671"/>
              </p:ext>
            </p:extLst>
          </p:nvPr>
        </p:nvGraphicFramePr>
        <p:xfrm>
          <a:off x="364331" y="474364"/>
          <a:ext cx="6129339" cy="400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143">
                  <a:extLst>
                    <a:ext uri="{9D8B030D-6E8A-4147-A177-3AD203B41FA5}">
                      <a16:colId xmlns:a16="http://schemas.microsoft.com/office/drawing/2014/main" val="1676308870"/>
                    </a:ext>
                  </a:extLst>
                </a:gridCol>
                <a:gridCol w="873626">
                  <a:extLst>
                    <a:ext uri="{9D8B030D-6E8A-4147-A177-3AD203B41FA5}">
                      <a16:colId xmlns:a16="http://schemas.microsoft.com/office/drawing/2014/main" val="2851145278"/>
                    </a:ext>
                  </a:extLst>
                </a:gridCol>
                <a:gridCol w="1183774">
                  <a:extLst>
                    <a:ext uri="{9D8B030D-6E8A-4147-A177-3AD203B41FA5}">
                      <a16:colId xmlns:a16="http://schemas.microsoft.com/office/drawing/2014/main" val="1249134938"/>
                    </a:ext>
                  </a:extLst>
                </a:gridCol>
                <a:gridCol w="3112796">
                  <a:extLst>
                    <a:ext uri="{9D8B030D-6E8A-4147-A177-3AD203B41FA5}">
                      <a16:colId xmlns:a16="http://schemas.microsoft.com/office/drawing/2014/main" val="19090550"/>
                    </a:ext>
                  </a:extLst>
                </a:gridCol>
              </a:tblGrid>
              <a:tr h="2120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 (MHz)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Usage</a:t>
                      </a:r>
                      <a:endParaRPr lang="en-US" dirty="0"/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97847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144.000 -144.025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 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modes 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Satellites downlink only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14864"/>
                  </a:ext>
                </a:extLst>
              </a:tr>
              <a:tr h="1694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144.025 -144.100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 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144.050 Telegraphy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Random MS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8"/>
                  </a:ext>
                </a:extLst>
              </a:tr>
              <a:tr h="1694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144.100 - 144.150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 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144.110-144.160 CW and MGM EME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28117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144.150 - 144.400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 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144.300 SSB center of activity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47257"/>
                  </a:ext>
                </a:extLst>
              </a:tr>
              <a:tr h="1694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144.400 - 144.490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 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92351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144.491 - 144.493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 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Personal weak signal MGM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38765"/>
                  </a:ext>
                </a:extLst>
              </a:tr>
              <a:tr h="25270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144.500 - 144.794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Image mode center (SSTV, Fax,...)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144.600 Data center of activity (MGM, RTTY,..)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144.750 ATV talk back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51860"/>
                  </a:ext>
                </a:extLst>
              </a:tr>
              <a:tr h="50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144.794 - 144.9625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(*)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Digital communications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144.800 APRS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144.8125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144.8250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144.8375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144.8500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144.8625 DV internet voice gateway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70137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144.975 - 145.194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exclusive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62658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145.194 - 145.206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62624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145.206 - 145.5625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145.2875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145.375   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145.500    FM calling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91841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145.575 - 145.7935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output exclusive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16912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145.794 - 145.806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36464"/>
                  </a:ext>
                </a:extLst>
              </a:tr>
              <a:tr h="8687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145.806 -146.000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modes (*)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7540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B795A22D-D7FF-4CDF-AF58-6489CCBE4FF7}"/>
              </a:ext>
            </a:extLst>
          </p:cNvPr>
          <p:cNvSpPr txBox="1"/>
          <p:nvPr/>
        </p:nvSpPr>
        <p:spPr>
          <a:xfrm>
            <a:off x="4128588" y="46683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Based on IARU-R1 VHF Handbook v9.01 March 2021</a:t>
            </a:r>
          </a:p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(*) See notes from Handbook</a:t>
            </a:r>
          </a:p>
        </p:txBody>
      </p:sp>
    </p:spTree>
    <p:extLst>
      <p:ext uri="{BB962C8B-B14F-4D97-AF65-F5344CB8AC3E}">
        <p14:creationId xmlns:p14="http://schemas.microsoft.com/office/powerpoint/2010/main" val="182143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A87F32-F416-461B-9BD8-BF3CE3D2F285}"/>
              </a:ext>
            </a:extLst>
          </p:cNvPr>
          <p:cNvSpPr txBox="1"/>
          <p:nvPr/>
        </p:nvSpPr>
        <p:spPr>
          <a:xfrm>
            <a:off x="520700" y="660400"/>
            <a:ext cx="3105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MS - 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rPr>
              <a:t>Meteor Scatter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MGM – Machine Generated Mode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EMGM - 	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EME – Earth Moon Earth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CW – Continuous Wave – Morse code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SSB – Single Side Band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ATV – Amateur Television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DATV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SSTV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RTTY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FT8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DV – Digital Voice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APRS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FM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F/PA/ON ??</a:t>
            </a:r>
          </a:p>
        </p:txBody>
      </p:sp>
    </p:spTree>
    <p:extLst>
      <p:ext uri="{BB962C8B-B14F-4D97-AF65-F5344CB8AC3E}">
        <p14:creationId xmlns:p14="http://schemas.microsoft.com/office/powerpoint/2010/main" val="356113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5400000">
            <a:off x="823457" y="2741504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5400000">
            <a:off x="1014601" y="3429475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5400000">
            <a:off x="34675" y="4906519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5400000">
            <a:off x="976555" y="6421606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5400000">
            <a:off x="-718669" y="506877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5400000">
            <a:off x="614508" y="287466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5400000">
            <a:off x="324676" y="1705425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5400000">
            <a:off x="569900" y="160844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5400000">
            <a:off x="1226778" y="87901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5400000">
            <a:off x="728679" y="1823128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5400000">
            <a:off x="841335" y="1710472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394279" y="926816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394279" y="1119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394279" y="1652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36755" y="101211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36755" y="240622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36755" y="3285634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36755" y="378275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36755" y="623972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394279" y="647843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394279" y="6134044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36755" y="555999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394279" y="5856481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36755" y="448542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394279" y="5445063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394279" y="332028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36755" y="436861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394279" y="4087194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394279" y="4366684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36756" y="61559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394281" y="621835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07484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/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4D077A-6770-43C4-AD26-6B8A164371F7}"/>
              </a:ext>
            </a:extLst>
          </p:cNvPr>
          <p:cNvGrpSpPr/>
          <p:nvPr/>
        </p:nvGrpSpPr>
        <p:grpSpPr>
          <a:xfrm>
            <a:off x="2913085" y="983138"/>
            <a:ext cx="3690910" cy="7059667"/>
            <a:chOff x="2913085" y="983138"/>
            <a:chExt cx="3690910" cy="70596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2DB861-90F4-4C36-AFBC-3BA089EC3D3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983139"/>
              <a:ext cx="0" cy="140976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8994587-5A39-40E4-AFF9-434F1A8963E5}"/>
                </a:ext>
              </a:extLst>
            </p:cNvPr>
            <p:cNvSpPr/>
            <p:nvPr/>
          </p:nvSpPr>
          <p:spPr>
            <a:xfrm rot="5400000">
              <a:off x="3723137" y="1553502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8AF4B99-00DD-483F-BB13-2EB6F6651D93}"/>
                </a:ext>
              </a:extLst>
            </p:cNvPr>
            <p:cNvSpPr/>
            <p:nvPr/>
          </p:nvSpPr>
          <p:spPr>
            <a:xfrm rot="5400000">
              <a:off x="4251799" y="2434606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7F5B5A-3700-43C7-8594-40FE9871F5AD}"/>
                </a:ext>
              </a:extLst>
            </p:cNvPr>
            <p:cNvSpPr txBox="1"/>
            <p:nvPr/>
          </p:nvSpPr>
          <p:spPr>
            <a:xfrm>
              <a:off x="3799283" y="233843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432.000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4D4A731-E191-4914-B1DD-14538A174F53}"/>
                </a:ext>
              </a:extLst>
            </p:cNvPr>
            <p:cNvSpPr txBox="1"/>
            <p:nvPr/>
          </p:nvSpPr>
          <p:spPr>
            <a:xfrm>
              <a:off x="3799283" y="2654001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432.500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1B3D85EE-E77D-4039-9D3A-2426AF239600}"/>
                </a:ext>
              </a:extLst>
            </p:cNvPr>
            <p:cNvSpPr/>
            <p:nvPr/>
          </p:nvSpPr>
          <p:spPr>
            <a:xfrm rot="5400000">
              <a:off x="4251799" y="2787048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0573C85-6265-4B0C-8B74-4CE9D69046A1}"/>
                </a:ext>
              </a:extLst>
            </p:cNvPr>
            <p:cNvSpPr/>
            <p:nvPr/>
          </p:nvSpPr>
          <p:spPr>
            <a:xfrm rot="5400000">
              <a:off x="4216555" y="3174735"/>
              <a:ext cx="422929" cy="269038"/>
            </a:xfrm>
            <a:prstGeom prst="roundRect">
              <a:avLst>
                <a:gd name="adj" fmla="val 9639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3D2656A-8893-4083-A547-BDBB112CCCA2}"/>
                </a:ext>
              </a:extLst>
            </p:cNvPr>
            <p:cNvSpPr txBox="1"/>
            <p:nvPr/>
          </p:nvSpPr>
          <p:spPr>
            <a:xfrm>
              <a:off x="3799283" y="3005034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433.000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631518-CA00-49E4-9411-450C5FF20E42}"/>
                </a:ext>
              </a:extLst>
            </p:cNvPr>
            <p:cNvSpPr txBox="1"/>
            <p:nvPr/>
          </p:nvSpPr>
          <p:spPr>
            <a:xfrm>
              <a:off x="3799283" y="341034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433.600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B8A653-5582-4312-9D13-9395361AE040}"/>
                </a:ext>
              </a:extLst>
            </p:cNvPr>
            <p:cNvSpPr/>
            <p:nvPr/>
          </p:nvSpPr>
          <p:spPr>
            <a:xfrm rot="5400000">
              <a:off x="3930197" y="3884024"/>
              <a:ext cx="995646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4173964-2BA2-48B7-9F7B-AA81085A0CFC}"/>
                </a:ext>
              </a:extLst>
            </p:cNvPr>
            <p:cNvSpPr txBox="1"/>
            <p:nvPr/>
          </p:nvSpPr>
          <p:spPr>
            <a:xfrm>
              <a:off x="3799283" y="445565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435.000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36F3D9C-C2C9-46CF-9F52-A6A48DDAE155}"/>
                </a:ext>
              </a:extLst>
            </p:cNvPr>
            <p:cNvSpPr/>
            <p:nvPr/>
          </p:nvSpPr>
          <p:spPr>
            <a:xfrm rot="5400000">
              <a:off x="3370696" y="5436543"/>
              <a:ext cx="2114647" cy="269038"/>
            </a:xfrm>
            <a:prstGeom prst="roundRect">
              <a:avLst>
                <a:gd name="adj" fmla="val 963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F6A01C5-B5A3-49A2-B6D8-C7D3A7228B81}"/>
                </a:ext>
              </a:extLst>
            </p:cNvPr>
            <p:cNvSpPr txBox="1"/>
            <p:nvPr/>
          </p:nvSpPr>
          <p:spPr>
            <a:xfrm>
              <a:off x="3799283" y="6575359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438.000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9B4D0794-B486-4BFF-98C2-6139B139E5F6}"/>
                </a:ext>
              </a:extLst>
            </p:cNvPr>
            <p:cNvSpPr/>
            <p:nvPr/>
          </p:nvSpPr>
          <p:spPr>
            <a:xfrm rot="5400000">
              <a:off x="3723137" y="7198690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CF421BD-AA40-4AEC-B5FE-6E81AA73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2742504"/>
              <a:ext cx="0" cy="779638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7AC014B-46FF-440D-AD07-7CB16EB279C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4513738"/>
              <a:ext cx="0" cy="3529067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D6935A-BA27-4CAC-B88C-5C28F3FC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770625"/>
              <a:ext cx="0" cy="743113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010F13-5AF0-45C7-9009-1ACA88F8C3BF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514141"/>
              <a:ext cx="0" cy="256483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A94C24-E3AC-43D6-9633-C69B28670AB3}"/>
                </a:ext>
              </a:extLst>
            </p:cNvPr>
            <p:cNvSpPr txBox="1"/>
            <p:nvPr/>
          </p:nvSpPr>
          <p:spPr>
            <a:xfrm>
              <a:off x="3799283" y="118155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430.375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091DAD-B6FE-496D-A29D-8BDE59C1B9EF}"/>
                </a:ext>
              </a:extLst>
            </p:cNvPr>
            <p:cNvSpPr txBox="1"/>
            <p:nvPr/>
          </p:nvSpPr>
          <p:spPr>
            <a:xfrm>
              <a:off x="3799283" y="208677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431.625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9284C3D-02E0-4DC5-A3E3-2DE971DA0CD6}"/>
                </a:ext>
              </a:extLst>
            </p:cNvPr>
            <p:cNvSpPr txBox="1"/>
            <p:nvPr/>
          </p:nvSpPr>
          <p:spPr>
            <a:xfrm>
              <a:off x="3799283" y="167706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431.050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FD357D-630F-41FB-A205-DCF82115451B}"/>
                </a:ext>
              </a:extLst>
            </p:cNvPr>
            <p:cNvSpPr txBox="1"/>
            <p:nvPr/>
          </p:nvSpPr>
          <p:spPr>
            <a:xfrm>
              <a:off x="4621581" y="1916317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(7.6MHz shift)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F265994-D237-46F4-AAFC-64FBB1364972}"/>
                </a:ext>
              </a:extLst>
            </p:cNvPr>
            <p:cNvSpPr txBox="1"/>
            <p:nvPr/>
          </p:nvSpPr>
          <p:spPr>
            <a:xfrm>
              <a:off x="4621581" y="2161034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(1.6MHz shift)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371CC2E-13D9-4732-B7E7-46B17C5A39BD}"/>
                </a:ext>
              </a:extLst>
            </p:cNvPr>
            <p:cNvSpPr txBox="1"/>
            <p:nvPr/>
          </p:nvSpPr>
          <p:spPr>
            <a:xfrm>
              <a:off x="4621581" y="2759776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432.500 New APRS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A8C640-C060-482D-B9E9-E2A2C7457AC3}"/>
                </a:ext>
              </a:extLst>
            </p:cNvPr>
            <p:cNvSpPr txBox="1"/>
            <p:nvPr/>
          </p:nvSpPr>
          <p:spPr>
            <a:xfrm>
              <a:off x="4621581" y="3380389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433.500 FM call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B45F2B-C5F5-4720-B495-6D54922C341D}"/>
                </a:ext>
              </a:extLst>
            </p:cNvPr>
            <p:cNvSpPr txBox="1"/>
            <p:nvPr/>
          </p:nvSpPr>
          <p:spPr>
            <a:xfrm>
              <a:off x="4621581" y="3283810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433.450 Digital voice call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8A6560-0B0C-4804-9796-29F49BBC4B09}"/>
                </a:ext>
              </a:extLst>
            </p:cNvPr>
            <p:cNvSpPr txBox="1"/>
            <p:nvPr/>
          </p:nvSpPr>
          <p:spPr>
            <a:xfrm>
              <a:off x="4621581" y="3181112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433.400 SSTV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AAECD18-6ADB-4558-A9E3-C5264F35B195}"/>
                </a:ext>
              </a:extLst>
            </p:cNvPr>
            <p:cNvSpPr txBox="1"/>
            <p:nvPr/>
          </p:nvSpPr>
          <p:spPr>
            <a:xfrm>
              <a:off x="4621581" y="2855173"/>
              <a:ext cx="1812036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2MHz shift)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DFEC0B1-0CDA-40B5-96F3-99A556F7E0FD}"/>
                </a:ext>
              </a:extLst>
            </p:cNvPr>
            <p:cNvSpPr txBox="1"/>
            <p:nvPr/>
          </p:nvSpPr>
          <p:spPr>
            <a:xfrm>
              <a:off x="4621583" y="4192364"/>
              <a:ext cx="1812035" cy="30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</a:t>
              </a:r>
            </a:p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 or 2MHz shift)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52F2A1-46B1-43C2-9ED0-9E001C391909}"/>
                </a:ext>
              </a:extLst>
            </p:cNvPr>
            <p:cNvSpPr txBox="1"/>
            <p:nvPr/>
          </p:nvSpPr>
          <p:spPr>
            <a:xfrm>
              <a:off x="3799283" y="417795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434.600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A893865-81D8-4DBF-A865-8E9B8982BCD2}"/>
                </a:ext>
              </a:extLst>
            </p:cNvPr>
            <p:cNvSpPr txBox="1"/>
            <p:nvPr/>
          </p:nvSpPr>
          <p:spPr>
            <a:xfrm>
              <a:off x="4621581" y="5473626"/>
              <a:ext cx="1102029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Satellite service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0536339-1454-4ADD-B73B-FE38DA0A722E}"/>
                </a:ext>
              </a:extLst>
            </p:cNvPr>
            <p:cNvSpPr txBox="1"/>
            <p:nvPr/>
          </p:nvSpPr>
          <p:spPr>
            <a:xfrm>
              <a:off x="4621581" y="7272428"/>
              <a:ext cx="139571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(7.6Mhz shift)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654EDE0-911A-4BCC-A698-5E72F85DBA1D}"/>
                </a:ext>
              </a:extLst>
            </p:cNvPr>
            <p:cNvSpPr txBox="1"/>
            <p:nvPr/>
          </p:nvSpPr>
          <p:spPr>
            <a:xfrm>
              <a:off x="3799283" y="757214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439.425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2DE4C6-8B44-4380-9E7F-98D8B5F498BC}"/>
                </a:ext>
              </a:extLst>
            </p:cNvPr>
            <p:cNvSpPr txBox="1"/>
            <p:nvPr/>
          </p:nvSpPr>
          <p:spPr>
            <a:xfrm>
              <a:off x="3799283" y="7043348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438.650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49AE13-F5AD-4577-A5CD-EA87AA375EB6}"/>
                </a:ext>
              </a:extLst>
            </p:cNvPr>
            <p:cNvSpPr txBox="1"/>
            <p:nvPr/>
          </p:nvSpPr>
          <p:spPr>
            <a:xfrm>
              <a:off x="4621582" y="3034886"/>
              <a:ext cx="1982413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1.6MHz shift)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0A1025-ACC7-4FB4-9691-A44254EE1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0801" y="1860705"/>
              <a:ext cx="172112" cy="5296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AAF1C88-27B9-4187-AEB4-1CA7FBCE2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0801" y="2745024"/>
              <a:ext cx="172115" cy="436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10905D-8713-455F-BFD0-16D88C0DC5B1}"/>
                </a:ext>
              </a:extLst>
            </p:cNvPr>
            <p:cNvGrpSpPr/>
            <p:nvPr/>
          </p:nvGrpSpPr>
          <p:grpSpPr>
            <a:xfrm>
              <a:off x="2913085" y="1860705"/>
              <a:ext cx="1307672" cy="1328917"/>
              <a:chOff x="2913085" y="1860705"/>
              <a:chExt cx="1307672" cy="1328917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0E86E3B-143A-4190-8E34-283A6CE9B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0757" y="2392906"/>
                <a:ext cx="0" cy="3524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222932A3-C2FD-4212-9719-79FF0CAAC1B0}"/>
                  </a:ext>
                </a:extLst>
              </p:cNvPr>
              <p:cNvSpPr/>
              <p:nvPr/>
            </p:nvSpPr>
            <p:spPr>
              <a:xfrm rot="5400000">
                <a:off x="2780112" y="2387014"/>
                <a:ext cx="1321655" cy="269038"/>
              </a:xfrm>
              <a:prstGeom prst="roundRect">
                <a:avLst>
                  <a:gd name="adj" fmla="val 963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84CAEDDE-AEA5-4A70-9286-51F308B30B95}"/>
                  </a:ext>
                </a:extLst>
              </p:cNvPr>
              <p:cNvSpPr/>
              <p:nvPr/>
            </p:nvSpPr>
            <p:spPr>
              <a:xfrm rot="5400000">
                <a:off x="2820974" y="2401444"/>
                <a:ext cx="1295222" cy="213746"/>
              </a:xfrm>
              <a:prstGeom prst="roundRect">
                <a:avLst>
                  <a:gd name="adj" fmla="val 9639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9831FE-8F65-45DF-820D-9ECC41256209}"/>
                  </a:ext>
                </a:extLst>
              </p:cNvPr>
              <p:cNvSpPr/>
              <p:nvPr/>
            </p:nvSpPr>
            <p:spPr>
              <a:xfrm rot="5400000">
                <a:off x="3099968" y="2442543"/>
                <a:ext cx="792993" cy="157986"/>
              </a:xfrm>
              <a:prstGeom prst="roundRect">
                <a:avLst>
                  <a:gd name="adj" fmla="val 9639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D53F61B-9170-41B0-AAF3-5692C98F7053}"/>
                  </a:ext>
                </a:extLst>
              </p:cNvPr>
              <p:cNvSpPr txBox="1"/>
              <p:nvPr/>
            </p:nvSpPr>
            <p:spPr>
              <a:xfrm>
                <a:off x="2913085" y="3085823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432.493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D6313A6-5829-4AF5-87A8-9DAB939F4A6E}"/>
                  </a:ext>
                </a:extLst>
              </p:cNvPr>
              <p:cNvSpPr txBox="1"/>
              <p:nvPr/>
            </p:nvSpPr>
            <p:spPr>
              <a:xfrm>
                <a:off x="2913085" y="2092986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432.100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A2BE08E-E9C1-4E03-82B6-BB74C9A80F61}"/>
                  </a:ext>
                </a:extLst>
              </p:cNvPr>
              <p:cNvSpPr txBox="1"/>
              <p:nvPr/>
            </p:nvSpPr>
            <p:spPr>
              <a:xfrm>
                <a:off x="2913085" y="2826278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432.400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C459D38-2699-49E1-AA24-A02CF8F11E36}"/>
                </a:ext>
              </a:extLst>
            </p:cNvPr>
            <p:cNvSpPr txBox="1"/>
            <p:nvPr/>
          </p:nvSpPr>
          <p:spPr>
            <a:xfrm>
              <a:off x="4621581" y="1175258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(1.6MHz shift)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C146059-FB12-47B2-B543-FA0859AFB4AE}"/>
                </a:ext>
              </a:extLst>
            </p:cNvPr>
            <p:cNvSpPr txBox="1"/>
            <p:nvPr/>
          </p:nvSpPr>
          <p:spPr>
            <a:xfrm>
              <a:off x="4791080" y="1852272"/>
              <a:ext cx="38151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431.200</a:t>
              </a:r>
              <a:r>
                <a:rPr lang="en-US" sz="700" baseline="300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94654B-EDE7-4BC5-B3C5-54B29ADD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853" y="1866945"/>
              <a:ext cx="70884" cy="7088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CBBFC5B-24B8-4BAB-866C-76B3ABD23373}"/>
                </a:ext>
              </a:extLst>
            </p:cNvPr>
            <p:cNvSpPr/>
            <p:nvPr/>
          </p:nvSpPr>
          <p:spPr>
            <a:xfrm rot="5400000">
              <a:off x="3674699" y="3712870"/>
              <a:ext cx="1321279" cy="85831"/>
            </a:xfrm>
            <a:prstGeom prst="roundRect">
              <a:avLst>
                <a:gd name="adj" fmla="val 33682"/>
              </a:avLst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AD1E9D-7393-43FC-80EA-6781B311C42E}"/>
                </a:ext>
              </a:extLst>
            </p:cNvPr>
            <p:cNvSpPr txBox="1"/>
            <p:nvPr/>
          </p:nvSpPr>
          <p:spPr>
            <a:xfrm>
              <a:off x="3802110" y="4354344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434.790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6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5328FB46-C5B8-4ED8-B2D0-3B7BCF5D6EFC}"/>
              </a:ext>
            </a:extLst>
          </p:cNvPr>
          <p:cNvSpPr/>
          <p:nvPr/>
        </p:nvSpPr>
        <p:spPr>
          <a:xfrm rot="16200000">
            <a:off x="4344006" y="5340905"/>
            <a:ext cx="187187" cy="269038"/>
          </a:xfrm>
          <a:prstGeom prst="roundRect">
            <a:avLst>
              <a:gd name="adj" fmla="val 27284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42520" y="262520"/>
            <a:ext cx="1467304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144 - 146 MHz (2 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16200000">
            <a:off x="830951" y="4702564"/>
            <a:ext cx="879405" cy="266318"/>
          </a:xfrm>
          <a:prstGeom prst="roundRect">
            <a:avLst>
              <a:gd name="adj" fmla="val 1410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16200000">
            <a:off x="1022097" y="4014012"/>
            <a:ext cx="497115" cy="266899"/>
          </a:xfrm>
          <a:prstGeom prst="roundRect">
            <a:avLst>
              <a:gd name="adj" fmla="val 131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16200000">
            <a:off x="967654" y="3462451"/>
            <a:ext cx="605999" cy="266899"/>
          </a:xfrm>
          <a:prstGeom prst="roundRect">
            <a:avLst>
              <a:gd name="adj" fmla="val 13686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16200000">
            <a:off x="984052" y="1021881"/>
            <a:ext cx="573206" cy="266899"/>
          </a:xfrm>
          <a:prstGeom prst="roundRect">
            <a:avLst>
              <a:gd name="adj" fmla="val 119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16200000">
            <a:off x="-697179" y="2641609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16200000">
            <a:off x="635998" y="4835724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16200000">
            <a:off x="346166" y="6004961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16200000">
            <a:off x="609354" y="5867385"/>
            <a:ext cx="1322602" cy="266512"/>
          </a:xfrm>
          <a:prstGeom prst="roundRect">
            <a:avLst>
              <a:gd name="adj" fmla="val 1282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16200000">
            <a:off x="1234274" y="6564858"/>
            <a:ext cx="72761" cy="266512"/>
          </a:xfrm>
          <a:prstGeom prst="roundRect">
            <a:avLst>
              <a:gd name="adj" fmla="val 4692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16200000">
            <a:off x="822476" y="5710151"/>
            <a:ext cx="950693" cy="209071"/>
          </a:xfrm>
          <a:prstGeom prst="roundRect">
            <a:avLst>
              <a:gd name="adj" fmla="val 218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16200000">
            <a:off x="952734" y="5840406"/>
            <a:ext cx="739744" cy="159508"/>
          </a:xfrm>
          <a:prstGeom prst="roundRect">
            <a:avLst>
              <a:gd name="adj" fmla="val 2688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458507" y="6597836"/>
            <a:ext cx="11787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 only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458507" y="6440841"/>
            <a:ext cx="1090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center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458507" y="5853979"/>
            <a:ext cx="1090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56197" y="660441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56197" y="5210299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56197" y="433089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56197" y="383377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56197" y="140150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458507" y="1008113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458507" y="1352907"/>
            <a:ext cx="7721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56197" y="2056534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458507" y="2280398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56197" y="3131097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458507" y="2072442"/>
            <a:ext cx="1178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458507" y="4207690"/>
            <a:ext cx="1178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56197" y="3247907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458507" y="3453072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458507" y="3119864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56196" y="148528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458507" y="1430757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175385" y="262522"/>
            <a:ext cx="145150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430 - 440 MHz (10 MHz band)</a:t>
            </a:r>
          </a:p>
        </p:txBody>
      </p: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44149"/>
              </p:ext>
            </p:extLst>
          </p:nvPr>
        </p:nvGraphicFramePr>
        <p:xfrm>
          <a:off x="364922" y="6820305"/>
          <a:ext cx="3117814" cy="464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67730">
                <a:tc rowSpan="2">
                  <a:txBody>
                    <a:bodyPr/>
                    <a:lstStyle/>
                    <a:p>
                      <a:pPr algn="l" fontAlgn="b"/>
                      <a:endParaRPr lang="en-US" sz="7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6773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00" y="6853000"/>
            <a:ext cx="159430" cy="159430"/>
          </a:xfrm>
          <a:prstGeom prst="rect">
            <a:avLst/>
          </a:prstGeom>
          <a:effectLst/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0" y="7984013"/>
            <a:ext cx="2628922" cy="1647904"/>
            <a:chOff x="3969940" y="7991582"/>
            <a:chExt cx="2606567" cy="16479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77149"/>
              <a:ext cx="2435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1.2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v9.01 March 2021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9976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401602" y="7292013"/>
            <a:ext cx="3181911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430.000 - 431.200 MHz not part of radio amateur service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0A1025-ACC7-4FB4-9691-A44254EE1DAD}"/>
              </a:ext>
            </a:extLst>
          </p:cNvPr>
          <p:cNvCxnSpPr>
            <a:cxnSpLocks/>
          </p:cNvCxnSpPr>
          <p:nvPr/>
        </p:nvCxnSpPr>
        <p:spPr>
          <a:xfrm flipH="1" flipV="1">
            <a:off x="3583517" y="5176844"/>
            <a:ext cx="176620" cy="10002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AAF1C88-27B9-4187-AEB4-1CA7FBCE242E}"/>
              </a:ext>
            </a:extLst>
          </p:cNvPr>
          <p:cNvCxnSpPr>
            <a:cxnSpLocks/>
          </p:cNvCxnSpPr>
          <p:nvPr/>
        </p:nvCxnSpPr>
        <p:spPr>
          <a:xfrm flipH="1">
            <a:off x="3576792" y="6529598"/>
            <a:ext cx="199572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22932A3-C2FD-4212-9719-79FF0CAAC1B0}"/>
              </a:ext>
            </a:extLst>
          </p:cNvPr>
          <p:cNvSpPr/>
          <p:nvPr/>
        </p:nvSpPr>
        <p:spPr>
          <a:xfrm rot="5400000">
            <a:off x="2911485" y="5880884"/>
            <a:ext cx="1030888" cy="269038"/>
          </a:xfrm>
          <a:prstGeom prst="roundRect">
            <a:avLst>
              <a:gd name="adj" fmla="val 158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4CAEDDE-AEA5-4A70-9286-51F308B30B95}"/>
              </a:ext>
            </a:extLst>
          </p:cNvPr>
          <p:cNvSpPr/>
          <p:nvPr/>
        </p:nvSpPr>
        <p:spPr>
          <a:xfrm rot="5400000">
            <a:off x="2939129" y="5910671"/>
            <a:ext cx="1030889" cy="213746"/>
          </a:xfrm>
          <a:prstGeom prst="roundRect">
            <a:avLst>
              <a:gd name="adj" fmla="val 1743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59831FE-8F65-45DF-820D-9ECC41256209}"/>
              </a:ext>
            </a:extLst>
          </p:cNvPr>
          <p:cNvSpPr/>
          <p:nvPr/>
        </p:nvSpPr>
        <p:spPr>
          <a:xfrm rot="5400000">
            <a:off x="3085957" y="5819604"/>
            <a:ext cx="792993" cy="157986"/>
          </a:xfrm>
          <a:prstGeom prst="roundRect">
            <a:avLst>
              <a:gd name="adj" fmla="val 2169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53F61B-9170-41B0-AAF3-5692C98F7053}"/>
              </a:ext>
            </a:extLst>
          </p:cNvPr>
          <p:cNvSpPr txBox="1"/>
          <p:nvPr/>
        </p:nvSpPr>
        <p:spPr>
          <a:xfrm>
            <a:off x="2899073" y="5197344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432.491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6313A6-5829-4AF5-87A8-9DAB939F4A6E}"/>
              </a:ext>
            </a:extLst>
          </p:cNvPr>
          <p:cNvSpPr txBox="1"/>
          <p:nvPr/>
        </p:nvSpPr>
        <p:spPr>
          <a:xfrm>
            <a:off x="2899073" y="6221452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432.100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2BE08E-E9C1-4E03-82B6-BB74C9A80F61}"/>
              </a:ext>
            </a:extLst>
          </p:cNvPr>
          <p:cNvSpPr txBox="1"/>
          <p:nvPr/>
        </p:nvSpPr>
        <p:spPr>
          <a:xfrm>
            <a:off x="2899073" y="5461297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FD357D-630F-41FB-A205-DCF82115451B}"/>
              </a:ext>
            </a:extLst>
          </p:cNvPr>
          <p:cNvSpPr txBox="1"/>
          <p:nvPr/>
        </p:nvSpPr>
        <p:spPr>
          <a:xfrm>
            <a:off x="4643940" y="6835065"/>
            <a:ext cx="179973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R1 (12.5 kHz / 7.6 MHz)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371CC2E-13D9-4732-B7E7-46B17C5A39BD}"/>
              </a:ext>
            </a:extLst>
          </p:cNvPr>
          <p:cNvSpPr txBox="1"/>
          <p:nvPr/>
        </p:nvSpPr>
        <p:spPr>
          <a:xfrm>
            <a:off x="4643940" y="6056033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432.500 New APRS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A8C640-C060-482D-B9E9-E2A2C7457AC3}"/>
              </a:ext>
            </a:extLst>
          </p:cNvPr>
          <p:cNvSpPr txBox="1"/>
          <p:nvPr/>
        </p:nvSpPr>
        <p:spPr>
          <a:xfrm>
            <a:off x="4643940" y="5311264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433.500 FM call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B45F2B-C5F5-4720-B495-6D54922C341D}"/>
              </a:ext>
            </a:extLst>
          </p:cNvPr>
          <p:cNvSpPr txBox="1"/>
          <p:nvPr/>
        </p:nvSpPr>
        <p:spPr>
          <a:xfrm>
            <a:off x="4643940" y="5398621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433.450 Digital voice call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8A6560-0B0C-4804-9796-29F49BBC4B09}"/>
              </a:ext>
            </a:extLst>
          </p:cNvPr>
          <p:cNvSpPr txBox="1"/>
          <p:nvPr/>
        </p:nvSpPr>
        <p:spPr>
          <a:xfrm>
            <a:off x="4643940" y="5485029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433.400 SSTV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AAECD18-6ADB-4558-A9E3-C5264F35B195}"/>
              </a:ext>
            </a:extLst>
          </p:cNvPr>
          <p:cNvSpPr txBox="1"/>
          <p:nvPr/>
        </p:nvSpPr>
        <p:spPr>
          <a:xfrm>
            <a:off x="4643940" y="5773794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 kHz / 2 MHz)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FEC0B1-0CDA-40B5-96F3-99A556F7E0FD}"/>
              </a:ext>
            </a:extLst>
          </p:cNvPr>
          <p:cNvSpPr txBox="1"/>
          <p:nvPr/>
        </p:nvSpPr>
        <p:spPr>
          <a:xfrm>
            <a:off x="4643940" y="4363217"/>
            <a:ext cx="1906689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R1 (25 kHz / 1.6 or 2 MHz)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893865-81D8-4DBF-A865-8E9B8982BCD2}"/>
              </a:ext>
            </a:extLst>
          </p:cNvPr>
          <p:cNvSpPr txBox="1"/>
          <p:nvPr/>
        </p:nvSpPr>
        <p:spPr>
          <a:xfrm>
            <a:off x="4643940" y="3937932"/>
            <a:ext cx="1102029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service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536339-1454-4ADD-B73B-FE38DA0A722E}"/>
              </a:ext>
            </a:extLst>
          </p:cNvPr>
          <p:cNvSpPr txBox="1"/>
          <p:nvPr/>
        </p:nvSpPr>
        <p:spPr>
          <a:xfrm>
            <a:off x="4643940" y="2120690"/>
            <a:ext cx="139571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459D38-2699-49E1-AA24-A02CF8F11E36}"/>
              </a:ext>
            </a:extLst>
          </p:cNvPr>
          <p:cNvSpPr txBox="1"/>
          <p:nvPr/>
        </p:nvSpPr>
        <p:spPr>
          <a:xfrm>
            <a:off x="4643940" y="7659143"/>
            <a:ext cx="164891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(12.5 kHz / 1.6 MHz)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E7F5B5A-3700-43C7-8594-40FE9871F5AD}"/>
              </a:ext>
            </a:extLst>
          </p:cNvPr>
          <p:cNvSpPr txBox="1"/>
          <p:nvPr/>
        </p:nvSpPr>
        <p:spPr>
          <a:xfrm>
            <a:off x="3817534" y="6455696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432.000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D4A731-E191-4914-B1DD-14538A174F53}"/>
              </a:ext>
            </a:extLst>
          </p:cNvPr>
          <p:cNvSpPr txBox="1"/>
          <p:nvPr/>
        </p:nvSpPr>
        <p:spPr>
          <a:xfrm>
            <a:off x="3817534" y="6102746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432.500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3D2656A-8893-4083-A547-BDBB112CCCA2}"/>
              </a:ext>
            </a:extLst>
          </p:cNvPr>
          <p:cNvSpPr txBox="1"/>
          <p:nvPr/>
        </p:nvSpPr>
        <p:spPr>
          <a:xfrm>
            <a:off x="3817534" y="578909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631518-CA00-49E4-9411-450C5FF20E42}"/>
              </a:ext>
            </a:extLst>
          </p:cNvPr>
          <p:cNvSpPr txBox="1"/>
          <p:nvPr/>
        </p:nvSpPr>
        <p:spPr>
          <a:xfrm>
            <a:off x="3817534" y="532392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433.600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173964-2BA2-48B7-9F7B-AA81085A0CFC}"/>
              </a:ext>
            </a:extLst>
          </p:cNvPr>
          <p:cNvSpPr txBox="1"/>
          <p:nvPr/>
        </p:nvSpPr>
        <p:spPr>
          <a:xfrm>
            <a:off x="3817534" y="433848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435.000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6A01C5-B5A3-49A2-B6D8-C7D3A7228B81}"/>
              </a:ext>
            </a:extLst>
          </p:cNvPr>
          <p:cNvSpPr txBox="1"/>
          <p:nvPr/>
        </p:nvSpPr>
        <p:spPr>
          <a:xfrm>
            <a:off x="3817534" y="2218773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438.000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A94C24-E3AC-43D6-9633-C69B28670AB3}"/>
              </a:ext>
            </a:extLst>
          </p:cNvPr>
          <p:cNvSpPr txBox="1"/>
          <p:nvPr/>
        </p:nvSpPr>
        <p:spPr>
          <a:xfrm>
            <a:off x="3820361" y="7612582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430.400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1091DAD-B6FE-496D-A29D-8BDE59C1B9EF}"/>
              </a:ext>
            </a:extLst>
          </p:cNvPr>
          <p:cNvSpPr txBox="1"/>
          <p:nvPr/>
        </p:nvSpPr>
        <p:spPr>
          <a:xfrm>
            <a:off x="3817534" y="6707362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431.625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284C3D-02E0-4DC5-A3E3-2DE971DA0CD6}"/>
              </a:ext>
            </a:extLst>
          </p:cNvPr>
          <p:cNvSpPr txBox="1"/>
          <p:nvPr/>
        </p:nvSpPr>
        <p:spPr>
          <a:xfrm>
            <a:off x="3820361" y="711706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431.050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52F2A1-46B1-43C2-9ED0-9E001C391909}"/>
              </a:ext>
            </a:extLst>
          </p:cNvPr>
          <p:cNvSpPr txBox="1"/>
          <p:nvPr/>
        </p:nvSpPr>
        <p:spPr>
          <a:xfrm>
            <a:off x="3820361" y="4616176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434.594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54EDE0-911A-4BCC-A698-5E72F85DBA1D}"/>
              </a:ext>
            </a:extLst>
          </p:cNvPr>
          <p:cNvSpPr txBox="1"/>
          <p:nvPr/>
        </p:nvSpPr>
        <p:spPr>
          <a:xfrm>
            <a:off x="3793912" y="1182955"/>
            <a:ext cx="39914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439.5875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2DE4C6-8B44-4380-9E7F-98D8B5F498BC}"/>
              </a:ext>
            </a:extLst>
          </p:cNvPr>
          <p:cNvSpPr txBox="1"/>
          <p:nvPr/>
        </p:nvSpPr>
        <p:spPr>
          <a:xfrm>
            <a:off x="3817534" y="175078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438.650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AD1E9D-7393-43FC-80EA-6781B311C42E}"/>
              </a:ext>
            </a:extLst>
          </p:cNvPr>
          <p:cNvSpPr txBox="1"/>
          <p:nvPr/>
        </p:nvSpPr>
        <p:spPr>
          <a:xfrm>
            <a:off x="3820361" y="4445662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434.790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E86E3B-143A-4190-8E34-283A6CE9B782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6152954"/>
            <a:ext cx="0" cy="352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72DB861-90F4-4C36-AFBC-3BA089EC3D32}"/>
              </a:ext>
            </a:extLst>
          </p:cNvPr>
          <p:cNvCxnSpPr>
            <a:cxnSpLocks/>
          </p:cNvCxnSpPr>
          <p:nvPr/>
        </p:nvCxnSpPr>
        <p:spPr>
          <a:xfrm flipV="1">
            <a:off x="4245683" y="6498497"/>
            <a:ext cx="0" cy="14156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8994587-5A39-40E4-AFF9-434F1A8963E5}"/>
              </a:ext>
            </a:extLst>
          </p:cNvPr>
          <p:cNvSpPr/>
          <p:nvPr/>
        </p:nvSpPr>
        <p:spPr>
          <a:xfrm rot="16200000">
            <a:off x="4307208" y="7655014"/>
            <a:ext cx="260782" cy="269038"/>
          </a:xfrm>
          <a:prstGeom prst="roundRect">
            <a:avLst>
              <a:gd name="adj" fmla="val 1511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8AF4B99-00DD-483F-BB13-2EB6F6651D93}"/>
              </a:ext>
            </a:extLst>
          </p:cNvPr>
          <p:cNvSpPr/>
          <p:nvPr/>
        </p:nvSpPr>
        <p:spPr>
          <a:xfrm rot="16200000">
            <a:off x="4261378" y="6194655"/>
            <a:ext cx="352441" cy="269038"/>
          </a:xfrm>
          <a:prstGeom prst="roundRect">
            <a:avLst>
              <a:gd name="adj" fmla="val 193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B3D85EE-E77D-4039-9D3A-2426AF239600}"/>
              </a:ext>
            </a:extLst>
          </p:cNvPr>
          <p:cNvSpPr/>
          <p:nvPr/>
        </p:nvSpPr>
        <p:spPr>
          <a:xfrm rot="16200000">
            <a:off x="4312130" y="5796226"/>
            <a:ext cx="250938" cy="269038"/>
          </a:xfrm>
          <a:prstGeom prst="roundRect">
            <a:avLst>
              <a:gd name="adj" fmla="val 21593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D0573C85-6265-4B0C-8B74-4CE9D69046A1}"/>
              </a:ext>
            </a:extLst>
          </p:cNvPr>
          <p:cNvSpPr/>
          <p:nvPr/>
        </p:nvSpPr>
        <p:spPr>
          <a:xfrm rot="16200000">
            <a:off x="4319471" y="5552627"/>
            <a:ext cx="236255" cy="269038"/>
          </a:xfrm>
          <a:prstGeom prst="roundRect">
            <a:avLst>
              <a:gd name="adj" fmla="val 18859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5B8A653-5582-4312-9D13-9395361AE040}"/>
              </a:ext>
            </a:extLst>
          </p:cNvPr>
          <p:cNvSpPr/>
          <p:nvPr/>
        </p:nvSpPr>
        <p:spPr>
          <a:xfrm rot="16200000">
            <a:off x="4358620" y="5168846"/>
            <a:ext cx="157955" cy="269038"/>
          </a:xfrm>
          <a:prstGeom prst="roundRect">
            <a:avLst>
              <a:gd name="adj" fmla="val 3356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6F3D9C-C2C9-46CF-9F52-A6A48DDAE155}"/>
              </a:ext>
            </a:extLst>
          </p:cNvPr>
          <p:cNvSpPr/>
          <p:nvPr/>
        </p:nvSpPr>
        <p:spPr>
          <a:xfrm rot="16200000">
            <a:off x="4094841" y="3909736"/>
            <a:ext cx="685517" cy="269038"/>
          </a:xfrm>
          <a:prstGeom prst="roundRect">
            <a:avLst>
              <a:gd name="adj" fmla="val 1849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B4D0794-B486-4BFF-98C2-6139B139E5F6}"/>
              </a:ext>
            </a:extLst>
          </p:cNvPr>
          <p:cNvSpPr/>
          <p:nvPr/>
        </p:nvSpPr>
        <p:spPr>
          <a:xfrm rot="16200000">
            <a:off x="4387271" y="2089889"/>
            <a:ext cx="100655" cy="26903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CF421BD-AA40-4AEC-B5FE-6E81AA735AF7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376158"/>
            <a:ext cx="0" cy="779638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7AC014B-46FF-440D-AD07-7CB16EB279CB}"/>
              </a:ext>
            </a:extLst>
          </p:cNvPr>
          <p:cNvCxnSpPr>
            <a:cxnSpLocks/>
          </p:cNvCxnSpPr>
          <p:nvPr/>
        </p:nvCxnSpPr>
        <p:spPr>
          <a:xfrm flipV="1">
            <a:off x="4245683" y="864972"/>
            <a:ext cx="0" cy="351959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3D6935A-BA27-4CAC-B88C-5C28F3FC9C89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4384562"/>
            <a:ext cx="0" cy="743113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4010F13-5AF0-45C7-9009-1ACA88F8C3BF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127676"/>
            <a:ext cx="0" cy="256483"/>
          </a:xfrm>
          <a:prstGeom prst="line">
            <a:avLst/>
          </a:prstGeom>
          <a:ln w="57150"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77E6008-CA29-4DDC-A444-8FEDFC6C94E7}"/>
              </a:ext>
            </a:extLst>
          </p:cNvPr>
          <p:cNvSpPr txBox="1"/>
          <p:nvPr/>
        </p:nvSpPr>
        <p:spPr>
          <a:xfrm>
            <a:off x="1538983" y="2879255"/>
            <a:ext cx="1178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145.225 FM Calling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B2F5A0D5-7036-4320-A3C3-D2927113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15" y="2943832"/>
            <a:ext cx="70884" cy="70884"/>
          </a:xfrm>
          <a:prstGeom prst="rect">
            <a:avLst/>
          </a:prstGeom>
          <a:effectLst/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995CA88-19ED-4055-9469-967350D0B19F}"/>
              </a:ext>
            </a:extLst>
          </p:cNvPr>
          <p:cNvSpPr txBox="1"/>
          <p:nvPr/>
        </p:nvSpPr>
        <p:spPr>
          <a:xfrm>
            <a:off x="1458507" y="6244038"/>
            <a:ext cx="1090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144.174 FT8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5421C-66F9-41C6-9682-F7FE9F0ED1A0}"/>
              </a:ext>
            </a:extLst>
          </p:cNvPr>
          <p:cNvSpPr txBox="1"/>
          <p:nvPr/>
        </p:nvSpPr>
        <p:spPr>
          <a:xfrm>
            <a:off x="1458507" y="6339723"/>
            <a:ext cx="1090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Random MS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BB8BEC-880D-44C5-B883-4D296B675854}"/>
              </a:ext>
            </a:extLst>
          </p:cNvPr>
          <p:cNvSpPr txBox="1"/>
          <p:nvPr/>
        </p:nvSpPr>
        <p:spPr>
          <a:xfrm>
            <a:off x="657245" y="5277049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144.491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6567F3B-C48D-492E-8FEF-7DCDB225A20F}"/>
              </a:ext>
            </a:extLst>
          </p:cNvPr>
          <p:cNvSpPr/>
          <p:nvPr/>
        </p:nvSpPr>
        <p:spPr>
          <a:xfrm rot="16200000">
            <a:off x="1238697" y="5174127"/>
            <a:ext cx="63915" cy="266512"/>
          </a:xfrm>
          <a:prstGeom prst="roundRect">
            <a:avLst>
              <a:gd name="adj" fmla="val 46274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0250" y="8196372"/>
            <a:ext cx="1891596" cy="1132577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314103"/>
            <a:ext cx="3715935" cy="42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YO3MIO - Feel free to print, distribute and modify this document while maintaining the source and author Source documents here: 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https://github.com/mircea84/VHFHamBands/</a:t>
            </a:r>
            <a:endParaRPr lang="en-US" sz="714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Thanks 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radioamator.ro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community for support!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67DA4-AFC2-4AA9-8853-73615E58722F}"/>
              </a:ext>
            </a:extLst>
          </p:cNvPr>
          <p:cNvGrpSpPr/>
          <p:nvPr/>
        </p:nvGrpSpPr>
        <p:grpSpPr>
          <a:xfrm>
            <a:off x="268057" y="8046411"/>
            <a:ext cx="1038370" cy="1223802"/>
            <a:chOff x="268057" y="7944803"/>
            <a:chExt cx="1038370" cy="1223802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12849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262777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525970"/>
              <a:ext cx="943403" cy="10548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54876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89163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23450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5773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5AF927C-FF8E-4258-9F95-34C25BA318F7}"/>
                </a:ext>
              </a:extLst>
            </p:cNvPr>
            <p:cNvSpPr/>
            <p:nvPr/>
          </p:nvSpPr>
          <p:spPr>
            <a:xfrm>
              <a:off x="363024" y="8397064"/>
              <a:ext cx="943403" cy="10548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Beacons excl.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C0FA3F-0AA3-4D32-B46A-B4ED66C82CE2}"/>
                </a:ext>
              </a:extLst>
            </p:cNvPr>
            <p:cNvSpPr txBox="1"/>
            <p:nvPr/>
          </p:nvSpPr>
          <p:spPr>
            <a:xfrm>
              <a:off x="268057" y="7944803"/>
              <a:ext cx="508473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Modes: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9F4B5-2409-486E-96D6-E2B3AD8AC9A5}"/>
              </a:ext>
            </a:extLst>
          </p:cNvPr>
          <p:cNvGrpSpPr/>
          <p:nvPr/>
        </p:nvGrpSpPr>
        <p:grpSpPr>
          <a:xfrm>
            <a:off x="1341992" y="8052328"/>
            <a:ext cx="1117102" cy="776559"/>
            <a:chOff x="1321576" y="8197012"/>
            <a:chExt cx="1117102" cy="776559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1414417" y="8416707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1811583" y="8323523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1414417" y="8715249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1811582" y="8622065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1414417" y="8864519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1811582" y="8771336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1414417" y="8565978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1811582" y="8472794"/>
              <a:ext cx="420308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AEE8769-9F24-44AA-8619-9ACF9D9F5E87}"/>
                </a:ext>
              </a:extLst>
            </p:cNvPr>
            <p:cNvSpPr txBox="1"/>
            <p:nvPr/>
          </p:nvSpPr>
          <p:spPr>
            <a:xfrm>
              <a:off x="1321576" y="8197012"/>
              <a:ext cx="69121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Bandwidth: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174DE1A-42EF-40BC-9EAE-96596B08AD57}"/>
              </a:ext>
            </a:extLst>
          </p:cNvPr>
          <p:cNvSpPr txBox="1"/>
          <p:nvPr/>
        </p:nvSpPr>
        <p:spPr>
          <a:xfrm>
            <a:off x="1458507" y="5208031"/>
            <a:ext cx="628085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Beacons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0E2A475-974F-42F2-AAAC-7176A8B8AAEA}"/>
              </a:ext>
            </a:extLst>
          </p:cNvPr>
          <p:cNvSpPr txBox="1"/>
          <p:nvPr/>
        </p:nvSpPr>
        <p:spPr>
          <a:xfrm>
            <a:off x="657245" y="5510463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7E8C4E-BB26-4CBD-AD76-F3A5356B7C87}"/>
              </a:ext>
            </a:extLst>
          </p:cNvPr>
          <p:cNvSpPr txBox="1"/>
          <p:nvPr/>
        </p:nvSpPr>
        <p:spPr>
          <a:xfrm>
            <a:off x="657245" y="6195581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144.150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FBA4B0A-70C8-4911-B547-D0180AC8F46E}"/>
              </a:ext>
            </a:extLst>
          </p:cNvPr>
          <p:cNvSpPr txBox="1"/>
          <p:nvPr/>
        </p:nvSpPr>
        <p:spPr>
          <a:xfrm>
            <a:off x="1458507" y="5105148"/>
            <a:ext cx="11496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144.500 Image center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ED4CEC1-DF78-4FDD-8E95-EDCC967DAFD4}"/>
              </a:ext>
            </a:extLst>
          </p:cNvPr>
          <p:cNvSpPr txBox="1"/>
          <p:nvPr/>
        </p:nvSpPr>
        <p:spPr>
          <a:xfrm>
            <a:off x="1458507" y="4935120"/>
            <a:ext cx="11496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144.600 Data center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FE718B-61F8-43B5-95E7-38B97223EA40}"/>
              </a:ext>
            </a:extLst>
          </p:cNvPr>
          <p:cNvSpPr txBox="1"/>
          <p:nvPr/>
        </p:nvSpPr>
        <p:spPr>
          <a:xfrm>
            <a:off x="1458506" y="4446930"/>
            <a:ext cx="11787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144.750 ATV talk back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C454268-FFC7-467E-BD32-E1E120E16FC7}"/>
              </a:ext>
            </a:extLst>
          </p:cNvPr>
          <p:cNvSpPr/>
          <p:nvPr/>
        </p:nvSpPr>
        <p:spPr>
          <a:xfrm rot="16200000">
            <a:off x="1076428" y="4067707"/>
            <a:ext cx="497115" cy="159506"/>
          </a:xfrm>
          <a:prstGeom prst="roundRect">
            <a:avLst>
              <a:gd name="adj" fmla="val 221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5902DEF-1838-4638-AEB3-3EFDBC7EDE30}"/>
              </a:ext>
            </a:extLst>
          </p:cNvPr>
          <p:cNvSpPr/>
          <p:nvPr/>
        </p:nvSpPr>
        <p:spPr>
          <a:xfrm rot="16200000">
            <a:off x="446922" y="2219402"/>
            <a:ext cx="1647465" cy="266899"/>
          </a:xfrm>
          <a:prstGeom prst="roundRect">
            <a:avLst>
              <a:gd name="adj" fmla="val 13686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195A6CD-8785-46C4-B3AE-1F6BF531886C}"/>
              </a:ext>
            </a:extLst>
          </p:cNvPr>
          <p:cNvSpPr/>
          <p:nvPr/>
        </p:nvSpPr>
        <p:spPr>
          <a:xfrm rot="16200000">
            <a:off x="1212500" y="3101294"/>
            <a:ext cx="116315" cy="266899"/>
          </a:xfrm>
          <a:prstGeom prst="roundRect">
            <a:avLst>
              <a:gd name="adj" fmla="val 34265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0276592-1D94-47E3-9C62-C6BFB8F65B5E}"/>
              </a:ext>
            </a:extLst>
          </p:cNvPr>
          <p:cNvSpPr/>
          <p:nvPr/>
        </p:nvSpPr>
        <p:spPr>
          <a:xfrm rot="16200000">
            <a:off x="1227067" y="1352077"/>
            <a:ext cx="87186" cy="266899"/>
          </a:xfrm>
          <a:prstGeom prst="roundRect">
            <a:avLst>
              <a:gd name="adj" fmla="val 40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7975CAF4-8726-4392-9848-70122F6FE9F3}"/>
              </a:ext>
            </a:extLst>
          </p:cNvPr>
          <p:cNvSpPr/>
          <p:nvPr/>
        </p:nvSpPr>
        <p:spPr>
          <a:xfrm rot="16200000">
            <a:off x="4347961" y="7435419"/>
            <a:ext cx="179276" cy="269038"/>
          </a:xfrm>
          <a:prstGeom prst="roundRect">
            <a:avLst>
              <a:gd name="adj" fmla="val 2424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2B91B0B-C9E0-4708-A646-E039C93FA949}"/>
              </a:ext>
            </a:extLst>
          </p:cNvPr>
          <p:cNvSpPr txBox="1"/>
          <p:nvPr/>
        </p:nvSpPr>
        <p:spPr>
          <a:xfrm>
            <a:off x="3820361" y="741577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430.600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CD16B75-E95B-4B38-86B3-95D7B80AFA34}"/>
              </a:ext>
            </a:extLst>
          </p:cNvPr>
          <p:cNvSpPr txBox="1"/>
          <p:nvPr/>
        </p:nvSpPr>
        <p:spPr>
          <a:xfrm>
            <a:off x="4643940" y="7484910"/>
            <a:ext cx="164891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link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1E194C9-C52B-440E-8336-4CA2BDB2C9F8}"/>
              </a:ext>
            </a:extLst>
          </p:cNvPr>
          <p:cNvSpPr/>
          <p:nvPr/>
        </p:nvSpPr>
        <p:spPr>
          <a:xfrm rot="16200000">
            <a:off x="4344781" y="7252962"/>
            <a:ext cx="185635" cy="269038"/>
          </a:xfrm>
          <a:prstGeom prst="roundRect">
            <a:avLst>
              <a:gd name="adj" fmla="val 21184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B3F3894-3581-4A32-8BC5-EC102372AD2B}"/>
              </a:ext>
            </a:extLst>
          </p:cNvPr>
          <p:cNvSpPr txBox="1"/>
          <p:nvPr/>
        </p:nvSpPr>
        <p:spPr>
          <a:xfrm>
            <a:off x="4643940" y="7287771"/>
            <a:ext cx="164891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repeater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10614-0412-4605-9952-7CDF25539E99}"/>
              </a:ext>
            </a:extLst>
          </p:cNvPr>
          <p:cNvSpPr txBox="1"/>
          <p:nvPr/>
        </p:nvSpPr>
        <p:spPr>
          <a:xfrm>
            <a:off x="3820361" y="7248474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430.925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7D2ABE2C-ECEA-4123-B713-B25853CAB93C}"/>
              </a:ext>
            </a:extLst>
          </p:cNvPr>
          <p:cNvSpPr/>
          <p:nvPr/>
        </p:nvSpPr>
        <p:spPr>
          <a:xfrm rot="16200000">
            <a:off x="4375129" y="7097673"/>
            <a:ext cx="124940" cy="269038"/>
          </a:xfrm>
          <a:prstGeom prst="roundRect">
            <a:avLst>
              <a:gd name="adj" fmla="val 38564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08B9C7B-4897-4BD7-A558-87BE25D5A341}"/>
              </a:ext>
            </a:extLst>
          </p:cNvPr>
          <p:cNvSpPr txBox="1"/>
          <p:nvPr/>
        </p:nvSpPr>
        <p:spPr>
          <a:xfrm>
            <a:off x="4643940" y="7119854"/>
            <a:ext cx="164891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Multimode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F265994-D237-46F4-AAFC-64FBB1364972}"/>
              </a:ext>
            </a:extLst>
          </p:cNvPr>
          <p:cNvSpPr txBox="1"/>
          <p:nvPr/>
        </p:nvSpPr>
        <p:spPr>
          <a:xfrm>
            <a:off x="4738593" y="6540828"/>
            <a:ext cx="1734630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(12.5 kHz / 1.6 MHz)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094B3427-1FC5-4892-93B4-0365CA3CC14E}"/>
              </a:ext>
            </a:extLst>
          </p:cNvPr>
          <p:cNvSpPr/>
          <p:nvPr/>
        </p:nvSpPr>
        <p:spPr>
          <a:xfrm rot="16200000">
            <a:off x="4105436" y="6703039"/>
            <a:ext cx="664326" cy="269038"/>
          </a:xfrm>
          <a:prstGeom prst="roundRect">
            <a:avLst>
              <a:gd name="adj" fmla="val 1672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F1DE5C-293C-4746-A4C3-891BDBFF82E7}"/>
              </a:ext>
            </a:extLst>
          </p:cNvPr>
          <p:cNvGrpSpPr/>
          <p:nvPr/>
        </p:nvGrpSpPr>
        <p:grpSpPr>
          <a:xfrm>
            <a:off x="4429151" y="7044530"/>
            <a:ext cx="145349" cy="914858"/>
            <a:chOff x="4426770" y="7042149"/>
            <a:chExt cx="145349" cy="914858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EEB29AD-B20C-41D8-9A30-491EEBE54659}"/>
                </a:ext>
              </a:extLst>
            </p:cNvPr>
            <p:cNvSpPr/>
            <p:nvPr/>
          </p:nvSpPr>
          <p:spPr>
            <a:xfrm rot="16200000">
              <a:off x="4067233" y="7415036"/>
              <a:ext cx="877774" cy="131999"/>
            </a:xfrm>
            <a:prstGeom prst="roundRect">
              <a:avLst>
                <a:gd name="adj" fmla="val 31287"/>
              </a:avLst>
            </a:prstGeom>
            <a:solidFill>
              <a:srgbClr val="ECEE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94654B-EDE7-4BC5-B3C5-54B29ADD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793" y="7072100"/>
              <a:ext cx="70884" cy="70884"/>
            </a:xfrm>
            <a:prstGeom prst="rect">
              <a:avLst/>
            </a:prstGeom>
            <a:effectLst/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BD137A4-81DB-4AEB-AD53-28971AD8F36C}"/>
                </a:ext>
              </a:extLst>
            </p:cNvPr>
            <p:cNvSpPr txBox="1"/>
            <p:nvPr/>
          </p:nvSpPr>
          <p:spPr>
            <a:xfrm>
              <a:off x="4426770" y="7102927"/>
              <a:ext cx="132001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unavailable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D1B8741E-6097-4A11-899E-4D52B2340149}"/>
              </a:ext>
            </a:extLst>
          </p:cNvPr>
          <p:cNvSpPr txBox="1"/>
          <p:nvPr/>
        </p:nvSpPr>
        <p:spPr>
          <a:xfrm>
            <a:off x="3820361" y="6990256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431.200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A083849D-87C6-4E6B-8725-AF17CA5E7029}"/>
              </a:ext>
            </a:extLst>
          </p:cNvPr>
          <p:cNvSpPr/>
          <p:nvPr/>
        </p:nvSpPr>
        <p:spPr>
          <a:xfrm rot="16200000">
            <a:off x="3302995" y="5243646"/>
            <a:ext cx="248823" cy="268084"/>
          </a:xfrm>
          <a:prstGeom prst="roundRect">
            <a:avLst>
              <a:gd name="adj" fmla="val 18521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1D44156C-F556-4FBD-8973-D504BE08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3" y="7355229"/>
            <a:ext cx="70884" cy="70884"/>
          </a:xfrm>
          <a:prstGeom prst="rect">
            <a:avLst/>
          </a:prstGeom>
          <a:effectLst/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3A51D700-AA40-45B8-B2BD-55FE61425DA6}"/>
              </a:ext>
            </a:extLst>
          </p:cNvPr>
          <p:cNvSpPr txBox="1"/>
          <p:nvPr/>
        </p:nvSpPr>
        <p:spPr>
          <a:xfrm>
            <a:off x="4738593" y="6452331"/>
            <a:ext cx="146216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432.050 CW center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61A0EFB-AB44-4E8D-AD1B-3B50DC7FA00B}"/>
              </a:ext>
            </a:extLst>
          </p:cNvPr>
          <p:cNvSpPr txBox="1"/>
          <p:nvPr/>
        </p:nvSpPr>
        <p:spPr>
          <a:xfrm>
            <a:off x="4738593" y="6380483"/>
            <a:ext cx="146216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432.200 SSB center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71169CD-486C-4463-AD6B-C1E8015EED22}"/>
              </a:ext>
            </a:extLst>
          </p:cNvPr>
          <p:cNvSpPr txBox="1"/>
          <p:nvPr/>
        </p:nvSpPr>
        <p:spPr>
          <a:xfrm>
            <a:off x="4738593" y="6305478"/>
            <a:ext cx="12483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432.350 MW talkback center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0817CB98-1FDB-413B-B830-A027E1B49D7B}"/>
              </a:ext>
            </a:extLst>
          </p:cNvPr>
          <p:cNvSpPr/>
          <p:nvPr/>
        </p:nvSpPr>
        <p:spPr>
          <a:xfrm rot="5400000">
            <a:off x="3388710" y="5080541"/>
            <a:ext cx="76437" cy="2690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AFAFA927-3554-4DD5-9F7F-B0B3FD8B3D6C}"/>
              </a:ext>
            </a:extLst>
          </p:cNvPr>
          <p:cNvSpPr/>
          <p:nvPr/>
        </p:nvSpPr>
        <p:spPr>
          <a:xfrm rot="16200000">
            <a:off x="4405796" y="6095777"/>
            <a:ext cx="63915" cy="26651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8CA6593F-E262-404F-B711-4FD38C732EFD}"/>
              </a:ext>
            </a:extLst>
          </p:cNvPr>
          <p:cNvSpPr/>
          <p:nvPr/>
        </p:nvSpPr>
        <p:spPr>
          <a:xfrm rot="16200000">
            <a:off x="4389229" y="5970065"/>
            <a:ext cx="96740" cy="269038"/>
          </a:xfrm>
          <a:prstGeom prst="roundRect">
            <a:avLst>
              <a:gd name="adj" fmla="val 42916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0E72508-3FEA-4FAE-9DB3-D2F2B917A5AE}"/>
              </a:ext>
            </a:extLst>
          </p:cNvPr>
          <p:cNvSpPr txBox="1"/>
          <p:nvPr/>
        </p:nvSpPr>
        <p:spPr>
          <a:xfrm>
            <a:off x="4738593" y="6230863"/>
            <a:ext cx="12483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432.370 MS center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477E5D-97F3-401B-B202-8A2365E0E1DA}"/>
              </a:ext>
            </a:extLst>
          </p:cNvPr>
          <p:cNvSpPr txBox="1"/>
          <p:nvPr/>
        </p:nvSpPr>
        <p:spPr>
          <a:xfrm>
            <a:off x="3820361" y="599156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432.600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5261701-1A72-4A25-B0FD-163886337D8E}"/>
              </a:ext>
            </a:extLst>
          </p:cNvPr>
          <p:cNvSpPr txBox="1"/>
          <p:nvPr/>
        </p:nvSpPr>
        <p:spPr>
          <a:xfrm>
            <a:off x="4738593" y="5886581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70498B-2A8A-4E89-83EA-00632422AF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93" y="5954490"/>
            <a:ext cx="70885" cy="70885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19D6D0E5-8EA3-413D-A658-169B7748D722}"/>
              </a:ext>
            </a:extLst>
          </p:cNvPr>
          <p:cNvSpPr txBox="1"/>
          <p:nvPr/>
        </p:nvSpPr>
        <p:spPr>
          <a:xfrm>
            <a:off x="3820361" y="5515743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433.400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D297799-1908-4EF5-8E06-C3A579A41051}"/>
              </a:ext>
            </a:extLst>
          </p:cNvPr>
          <p:cNvSpPr txBox="1"/>
          <p:nvPr/>
        </p:nvSpPr>
        <p:spPr>
          <a:xfrm>
            <a:off x="4643940" y="5554017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 kHz / 1.6 MHz)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3E1325D-9519-4AE3-BD5D-A677EBEB5C2F}"/>
              </a:ext>
            </a:extLst>
          </p:cNvPr>
          <p:cNvSpPr txBox="1"/>
          <p:nvPr/>
        </p:nvSpPr>
        <p:spPr>
          <a:xfrm>
            <a:off x="4738593" y="5666804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(25 kHz / 1.6 MHz)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512524D5-CC60-4BBF-80AB-1A25DC607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93" y="5729535"/>
            <a:ext cx="70885" cy="70885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A86BF939-1EBE-4F6E-BC26-E7E966318E53}"/>
              </a:ext>
            </a:extLst>
          </p:cNvPr>
          <p:cNvSpPr txBox="1"/>
          <p:nvPr/>
        </p:nvSpPr>
        <p:spPr>
          <a:xfrm>
            <a:off x="3820361" y="5068234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434.000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5E55977-17E3-4D38-8046-9C0A8954428C}"/>
              </a:ext>
            </a:extLst>
          </p:cNvPr>
          <p:cNvSpPr/>
          <p:nvPr/>
        </p:nvSpPr>
        <p:spPr>
          <a:xfrm rot="16200000">
            <a:off x="4207385" y="4762943"/>
            <a:ext cx="460425" cy="269038"/>
          </a:xfrm>
          <a:prstGeom prst="roundRect">
            <a:avLst>
              <a:gd name="adj" fmla="val 184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88AC88E7-29E9-4913-8A2A-6A333282F62E}"/>
              </a:ext>
            </a:extLst>
          </p:cNvPr>
          <p:cNvSpPr/>
          <p:nvPr/>
        </p:nvSpPr>
        <p:spPr>
          <a:xfrm rot="16200000">
            <a:off x="4297446" y="4392577"/>
            <a:ext cx="280306" cy="269038"/>
          </a:xfrm>
          <a:prstGeom prst="roundRect">
            <a:avLst>
              <a:gd name="adj" fmla="val 184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133041-D007-4CEE-A596-F5B333D45107}"/>
              </a:ext>
            </a:extLst>
          </p:cNvPr>
          <p:cNvSpPr txBox="1"/>
          <p:nvPr/>
        </p:nvSpPr>
        <p:spPr>
          <a:xfrm>
            <a:off x="4643940" y="5039722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434.000 Digital </a:t>
            </a:r>
            <a:r>
              <a:rPr lang="en-US" sz="600" dirty="0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experim</a:t>
            </a:r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. center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0A4CC739-E906-44CD-9C3C-27BFEF9C8DEE}"/>
              </a:ext>
            </a:extLst>
          </p:cNvPr>
          <p:cNvSpPr/>
          <p:nvPr/>
        </p:nvSpPr>
        <p:spPr>
          <a:xfrm rot="16200000">
            <a:off x="4388063" y="5040332"/>
            <a:ext cx="99072" cy="26903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CBBFC5B-24B8-4BAB-866C-76B3ABD23373}"/>
              </a:ext>
            </a:extLst>
          </p:cNvPr>
          <p:cNvSpPr/>
          <p:nvPr/>
        </p:nvSpPr>
        <p:spPr>
          <a:xfrm rot="16200000">
            <a:off x="3834573" y="5069294"/>
            <a:ext cx="1321279" cy="155966"/>
          </a:xfrm>
          <a:prstGeom prst="roundRect">
            <a:avLst>
              <a:gd name="adj" fmla="val 321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2EAB7B8-694C-4679-9CC8-9A4141ABB4DE}"/>
              </a:ext>
            </a:extLst>
          </p:cNvPr>
          <p:cNvSpPr txBox="1"/>
          <p:nvPr/>
        </p:nvSpPr>
        <p:spPr>
          <a:xfrm>
            <a:off x="3820361" y="5181676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434.775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688FB44-18C0-4687-9B59-5B98BD44E8CB}"/>
              </a:ext>
            </a:extLst>
          </p:cNvPr>
          <p:cNvSpPr txBox="1"/>
          <p:nvPr/>
        </p:nvSpPr>
        <p:spPr>
          <a:xfrm>
            <a:off x="4643940" y="5113099"/>
            <a:ext cx="1812036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channels</a:t>
            </a: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LORA (125 kHz max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bw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1C5EB02-6451-4B32-B793-CA914D818D55}"/>
              </a:ext>
            </a:extLst>
          </p:cNvPr>
          <p:cNvSpPr txBox="1"/>
          <p:nvPr/>
        </p:nvSpPr>
        <p:spPr>
          <a:xfrm>
            <a:off x="4643939" y="4715670"/>
            <a:ext cx="1830679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channels (by exception)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28A3EFA-F68E-4D4D-9C17-39CE87042A89}"/>
              </a:ext>
            </a:extLst>
          </p:cNvPr>
          <p:cNvSpPr txBox="1"/>
          <p:nvPr/>
        </p:nvSpPr>
        <p:spPr>
          <a:xfrm>
            <a:off x="4738593" y="4469815"/>
            <a:ext cx="181203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 kHz / 1.6 MHz)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B47F49D4-0C78-4F0E-AA19-9B51CB1F1B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93" y="4532546"/>
            <a:ext cx="70885" cy="70885"/>
          </a:xfrm>
          <a:prstGeom prst="rect">
            <a:avLst/>
          </a:prstGeom>
        </p:spPr>
      </p:pic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827D1A45-77DB-4417-AF7E-0057B7CD1BBE}"/>
              </a:ext>
            </a:extLst>
          </p:cNvPr>
          <p:cNvSpPr/>
          <p:nvPr/>
        </p:nvSpPr>
        <p:spPr>
          <a:xfrm rot="16200000">
            <a:off x="3724849" y="2852966"/>
            <a:ext cx="1425496" cy="269038"/>
          </a:xfrm>
          <a:prstGeom prst="roundRect">
            <a:avLst>
              <a:gd name="adj" fmla="val 1849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E9CE5AF-0DF6-4A38-A5D3-F74B9F450D55}"/>
              </a:ext>
            </a:extLst>
          </p:cNvPr>
          <p:cNvSpPr txBox="1"/>
          <p:nvPr/>
        </p:nvSpPr>
        <p:spPr>
          <a:xfrm>
            <a:off x="3820361" y="3665200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436.000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457CE04-D018-4D9C-A40E-2F1D94F5742D}"/>
              </a:ext>
            </a:extLst>
          </p:cNvPr>
          <p:cNvSpPr txBox="1"/>
          <p:nvPr/>
        </p:nvSpPr>
        <p:spPr>
          <a:xfrm>
            <a:off x="4643940" y="2562884"/>
            <a:ext cx="1102029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service</a:t>
            </a: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DATV / Data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303830E-D297-496E-B06A-32FE929C715D}"/>
              </a:ext>
            </a:extLst>
          </p:cNvPr>
          <p:cNvSpPr txBox="1"/>
          <p:nvPr/>
        </p:nvSpPr>
        <p:spPr>
          <a:xfrm>
            <a:off x="4643940" y="2873227"/>
            <a:ext cx="1462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437.000 DATV / Data center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0FB52CB3-D432-4C80-B53A-714DCB8D388C}"/>
              </a:ext>
            </a:extLst>
          </p:cNvPr>
          <p:cNvSpPr/>
          <p:nvPr/>
        </p:nvSpPr>
        <p:spPr>
          <a:xfrm rot="16200000">
            <a:off x="4380601" y="6485426"/>
            <a:ext cx="229100" cy="269038"/>
          </a:xfrm>
          <a:prstGeom prst="roundRect">
            <a:avLst>
              <a:gd name="adj" fmla="val 1672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0D16132-3407-4A37-A516-28EDD3A8B733}"/>
              </a:ext>
            </a:extLst>
          </p:cNvPr>
          <p:cNvSpPr txBox="1"/>
          <p:nvPr/>
        </p:nvSpPr>
        <p:spPr>
          <a:xfrm>
            <a:off x="3820361" y="2112946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438.200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3E85891-2D26-448C-B128-C06263C45E9C}"/>
              </a:ext>
            </a:extLst>
          </p:cNvPr>
          <p:cNvSpPr txBox="1"/>
          <p:nvPr/>
        </p:nvSpPr>
        <p:spPr>
          <a:xfrm>
            <a:off x="3820361" y="186573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438.550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E662D59-81AF-4432-AA90-0AF9F11C75AF}"/>
              </a:ext>
            </a:extLst>
          </p:cNvPr>
          <p:cNvSpPr txBox="1"/>
          <p:nvPr/>
        </p:nvSpPr>
        <p:spPr>
          <a:xfrm>
            <a:off x="3820362" y="1042257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439.800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AB847820-3783-4848-A466-DFE6F8A53648}"/>
              </a:ext>
            </a:extLst>
          </p:cNvPr>
          <p:cNvSpPr/>
          <p:nvPr/>
        </p:nvSpPr>
        <p:spPr>
          <a:xfrm rot="16200000">
            <a:off x="4310047" y="1912321"/>
            <a:ext cx="255105" cy="269038"/>
          </a:xfrm>
          <a:prstGeom prst="roundRect">
            <a:avLst>
              <a:gd name="adj" fmla="val 19021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D683A9D9-D98A-4381-A332-6D0A9449246E}"/>
              </a:ext>
            </a:extLst>
          </p:cNvPr>
          <p:cNvSpPr/>
          <p:nvPr/>
        </p:nvSpPr>
        <p:spPr>
          <a:xfrm rot="16200000">
            <a:off x="4387272" y="1734439"/>
            <a:ext cx="100655" cy="26903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532369CE-2B49-4CC9-B3D5-F4F456702DCC}"/>
              </a:ext>
            </a:extLst>
          </p:cNvPr>
          <p:cNvSpPr/>
          <p:nvPr/>
        </p:nvSpPr>
        <p:spPr>
          <a:xfrm rot="16200000">
            <a:off x="4144716" y="1391854"/>
            <a:ext cx="585770" cy="269038"/>
          </a:xfrm>
          <a:prstGeom prst="roundRect">
            <a:avLst>
              <a:gd name="adj" fmla="val 19906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5BBB1A24-0995-4AFD-8432-1DA4AF221C9F}"/>
              </a:ext>
            </a:extLst>
          </p:cNvPr>
          <p:cNvSpPr/>
          <p:nvPr/>
        </p:nvSpPr>
        <p:spPr>
          <a:xfrm rot="16200000">
            <a:off x="4323804" y="847060"/>
            <a:ext cx="227593" cy="269038"/>
          </a:xfrm>
          <a:prstGeom prst="roundRect">
            <a:avLst>
              <a:gd name="adj" fmla="val 23044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C71209E6-BAE0-4956-931A-A08DBF34B2C8}"/>
              </a:ext>
            </a:extLst>
          </p:cNvPr>
          <p:cNvSpPr/>
          <p:nvPr/>
        </p:nvSpPr>
        <p:spPr>
          <a:xfrm rot="16200000">
            <a:off x="4368545" y="1029912"/>
            <a:ext cx="138113" cy="269038"/>
          </a:xfrm>
          <a:prstGeom prst="roundRect">
            <a:avLst>
              <a:gd name="adj" fmla="val 3549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7E0201C-859F-4B27-A123-ACD41A704640}"/>
              </a:ext>
            </a:extLst>
          </p:cNvPr>
          <p:cNvSpPr txBox="1"/>
          <p:nvPr/>
        </p:nvSpPr>
        <p:spPr>
          <a:xfrm>
            <a:off x="4643940" y="1936788"/>
            <a:ext cx="139571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repeater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D8318F-5782-4565-A48E-38B4DD9919B8}"/>
              </a:ext>
            </a:extLst>
          </p:cNvPr>
          <p:cNvSpPr txBox="1"/>
          <p:nvPr/>
        </p:nvSpPr>
        <p:spPr>
          <a:xfrm>
            <a:off x="4643940" y="1759515"/>
            <a:ext cx="139571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Multimode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49714CF-CE40-4418-B1CF-3FDDF5DD7F95}"/>
              </a:ext>
            </a:extLst>
          </p:cNvPr>
          <p:cNvSpPr txBox="1"/>
          <p:nvPr/>
        </p:nvSpPr>
        <p:spPr>
          <a:xfrm>
            <a:off x="4643940" y="856942"/>
            <a:ext cx="1395712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Digital comm link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CD24C70-2C10-453D-BD52-3E15E8999E16}"/>
              </a:ext>
            </a:extLst>
          </p:cNvPr>
          <p:cNvSpPr txBox="1"/>
          <p:nvPr/>
        </p:nvSpPr>
        <p:spPr>
          <a:xfrm>
            <a:off x="4643940" y="1418660"/>
            <a:ext cx="175209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R1 (12.5 kHz / 7.6 MHz)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FC294CC-A202-4D6C-8A6D-E6EE0667E76D}"/>
              </a:ext>
            </a:extLst>
          </p:cNvPr>
          <p:cNvSpPr txBox="1"/>
          <p:nvPr/>
        </p:nvSpPr>
        <p:spPr>
          <a:xfrm>
            <a:off x="4642832" y="6110397"/>
            <a:ext cx="628085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Beacons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6F2A717-6BF9-4ACF-AA33-D35D95DCD2AB}"/>
              </a:ext>
            </a:extLst>
          </p:cNvPr>
          <p:cNvSpPr txBox="1"/>
          <p:nvPr/>
        </p:nvSpPr>
        <p:spPr>
          <a:xfrm>
            <a:off x="300542" y="7435513"/>
            <a:ext cx="31819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 countries without access to the full 70 cm band, the following 12.5 kHz repeater channels with a 1.6 MHz separation between uplink and downlink can be implemented: </a:t>
            </a:r>
          </a:p>
          <a:p>
            <a:pPr algn="just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a. Input Frequencies (uplink) 431.225 - 431.600 MHz</a:t>
            </a:r>
          </a:p>
          <a:p>
            <a:pPr algn="just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b. Output Frequencies (downlink) 432.825 - 433.200 MHz</a:t>
            </a:r>
          </a:p>
        </p:txBody>
      </p:sp>
    </p:spTree>
    <p:extLst>
      <p:ext uri="{BB962C8B-B14F-4D97-AF65-F5344CB8AC3E}">
        <p14:creationId xmlns:p14="http://schemas.microsoft.com/office/powerpoint/2010/main" val="238564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2650</TotalTime>
  <Words>1955</Words>
  <Application>Microsoft Office PowerPoint</Application>
  <PresentationFormat>A4 Paper (210x297 mm)</PresentationFormat>
  <Paragraphs>521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VHF_UHF_BandPlans_v1.2</dc:title>
  <dc:creator>Mircea Ionescu</dc:creator>
  <cp:lastModifiedBy>Mircea Ionescu</cp:lastModifiedBy>
  <cp:revision>121</cp:revision>
  <cp:lastPrinted>2021-02-21T08:49:01Z</cp:lastPrinted>
  <dcterms:created xsi:type="dcterms:W3CDTF">2021-02-20T08:33:35Z</dcterms:created>
  <dcterms:modified xsi:type="dcterms:W3CDTF">2021-06-19T17:31:21Z</dcterms:modified>
</cp:coreProperties>
</file>