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5"/>
  </p:notesMasterIdLst>
  <p:sldIdLst>
    <p:sldId id="258" r:id="rId2"/>
    <p:sldId id="261" r:id="rId3"/>
    <p:sldId id="260" r:id="rId4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136" userDrawn="1">
          <p15:clr>
            <a:srgbClr val="A4A3A4"/>
          </p15:clr>
        </p15:guide>
        <p15:guide id="2" pos="240" userDrawn="1">
          <p15:clr>
            <a:srgbClr val="A4A3A4"/>
          </p15:clr>
        </p15:guide>
        <p15:guide id="3" pos="4080" userDrawn="1">
          <p15:clr>
            <a:srgbClr val="A4A3A4"/>
          </p15:clr>
        </p15:guide>
        <p15:guide id="4" orient="horz" pos="240" userDrawn="1">
          <p15:clr>
            <a:srgbClr val="A4A3A4"/>
          </p15:clr>
        </p15:guide>
        <p15:guide id="5" orient="horz" pos="6000" userDrawn="1">
          <p15:clr>
            <a:srgbClr val="A4A3A4"/>
          </p15:clr>
        </p15:guide>
        <p15:guide id="6" orient="horz" pos="576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rcea Ionescu" initials="MI" lastIdx="1" clrIdx="0">
    <p:extLst>
      <p:ext uri="{19B8F6BF-5375-455C-9EA6-DF929625EA0E}">
        <p15:presenceInfo xmlns:p15="http://schemas.microsoft.com/office/powerpoint/2012/main" userId="95934cbd8b0ab24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9D18E"/>
    <a:srgbClr val="FFD966"/>
    <a:srgbClr val="4472C4"/>
    <a:srgbClr val="00B050"/>
    <a:srgbClr val="00FF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200" d="100"/>
          <a:sy n="200" d="100"/>
        </p:scale>
        <p:origin x="372" y="-1002"/>
      </p:cViewPr>
      <p:guideLst>
        <p:guide orient="horz" pos="5136"/>
        <p:guide pos="240"/>
        <p:guide pos="4080"/>
        <p:guide orient="horz" pos="240"/>
        <p:guide orient="horz" pos="6000"/>
        <p:guide orient="horz" pos="57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B57713-BE66-42C0-A824-312FC2DF4641}" type="datetimeFigureOut">
              <a:rPr lang="en-US" smtClean="0"/>
              <a:t>23-Feb-21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467E9F-0D75-4A80-B2FF-9FBCDE6C0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3119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04565" rtl="0" eaLnBrk="1" latinLnBrk="0" hangingPunct="1">
      <a:defRPr sz="1056" kern="1200">
        <a:solidFill>
          <a:schemeClr val="tx1"/>
        </a:solidFill>
        <a:latin typeface="+mn-lt"/>
        <a:ea typeface="+mn-ea"/>
        <a:cs typeface="+mn-cs"/>
      </a:defRPr>
    </a:lvl1pPr>
    <a:lvl2pPr marL="402282" algn="l" defTabSz="804565" rtl="0" eaLnBrk="1" latinLnBrk="0" hangingPunct="1">
      <a:defRPr sz="1056" kern="1200">
        <a:solidFill>
          <a:schemeClr val="tx1"/>
        </a:solidFill>
        <a:latin typeface="+mn-lt"/>
        <a:ea typeface="+mn-ea"/>
        <a:cs typeface="+mn-cs"/>
      </a:defRPr>
    </a:lvl2pPr>
    <a:lvl3pPr marL="804565" algn="l" defTabSz="804565" rtl="0" eaLnBrk="1" latinLnBrk="0" hangingPunct="1">
      <a:defRPr sz="1056" kern="1200">
        <a:solidFill>
          <a:schemeClr val="tx1"/>
        </a:solidFill>
        <a:latin typeface="+mn-lt"/>
        <a:ea typeface="+mn-ea"/>
        <a:cs typeface="+mn-cs"/>
      </a:defRPr>
    </a:lvl3pPr>
    <a:lvl4pPr marL="1206848" algn="l" defTabSz="804565" rtl="0" eaLnBrk="1" latinLnBrk="0" hangingPunct="1">
      <a:defRPr sz="1056" kern="1200">
        <a:solidFill>
          <a:schemeClr val="tx1"/>
        </a:solidFill>
        <a:latin typeface="+mn-lt"/>
        <a:ea typeface="+mn-ea"/>
        <a:cs typeface="+mn-cs"/>
      </a:defRPr>
    </a:lvl4pPr>
    <a:lvl5pPr marL="1609131" algn="l" defTabSz="804565" rtl="0" eaLnBrk="1" latinLnBrk="0" hangingPunct="1">
      <a:defRPr sz="1056" kern="1200">
        <a:solidFill>
          <a:schemeClr val="tx1"/>
        </a:solidFill>
        <a:latin typeface="+mn-lt"/>
        <a:ea typeface="+mn-ea"/>
        <a:cs typeface="+mn-cs"/>
      </a:defRPr>
    </a:lvl5pPr>
    <a:lvl6pPr marL="2011413" algn="l" defTabSz="804565" rtl="0" eaLnBrk="1" latinLnBrk="0" hangingPunct="1">
      <a:defRPr sz="1056" kern="1200">
        <a:solidFill>
          <a:schemeClr val="tx1"/>
        </a:solidFill>
        <a:latin typeface="+mn-lt"/>
        <a:ea typeface="+mn-ea"/>
        <a:cs typeface="+mn-cs"/>
      </a:defRPr>
    </a:lvl6pPr>
    <a:lvl7pPr marL="2413695" algn="l" defTabSz="804565" rtl="0" eaLnBrk="1" latinLnBrk="0" hangingPunct="1">
      <a:defRPr sz="1056" kern="1200">
        <a:solidFill>
          <a:schemeClr val="tx1"/>
        </a:solidFill>
        <a:latin typeface="+mn-lt"/>
        <a:ea typeface="+mn-ea"/>
        <a:cs typeface="+mn-cs"/>
      </a:defRPr>
    </a:lvl7pPr>
    <a:lvl8pPr marL="2815978" algn="l" defTabSz="804565" rtl="0" eaLnBrk="1" latinLnBrk="0" hangingPunct="1">
      <a:defRPr sz="1056" kern="1200">
        <a:solidFill>
          <a:schemeClr val="tx1"/>
        </a:solidFill>
        <a:latin typeface="+mn-lt"/>
        <a:ea typeface="+mn-ea"/>
        <a:cs typeface="+mn-cs"/>
      </a:defRPr>
    </a:lvl8pPr>
    <a:lvl9pPr marL="3218261" algn="l" defTabSz="804565" rtl="0" eaLnBrk="1" latinLnBrk="0" hangingPunct="1">
      <a:defRPr sz="105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24316-17D7-4305-86C2-3D3FEDD11344}" type="datetimeFigureOut">
              <a:rPr lang="en-US" smtClean="0"/>
              <a:t>23-Feb-21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AD243-9FC7-4490-AA00-0C981D86B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080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24316-17D7-4305-86C2-3D3FEDD11344}" type="datetimeFigureOut">
              <a:rPr lang="en-US" smtClean="0"/>
              <a:t>23-Feb-21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AD243-9FC7-4490-AA00-0C981D86B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489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24316-17D7-4305-86C2-3D3FEDD11344}" type="datetimeFigureOut">
              <a:rPr lang="en-US" smtClean="0"/>
              <a:t>23-Feb-21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AD243-9FC7-4490-AA00-0C981D86B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526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24316-17D7-4305-86C2-3D3FEDD11344}" type="datetimeFigureOut">
              <a:rPr lang="en-US" smtClean="0"/>
              <a:t>23-Feb-21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AD243-9FC7-4490-AA00-0C981D86B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641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24316-17D7-4305-86C2-3D3FEDD11344}" type="datetimeFigureOut">
              <a:rPr lang="en-US" smtClean="0"/>
              <a:t>23-Feb-21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AD243-9FC7-4490-AA00-0C981D86B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219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24316-17D7-4305-86C2-3D3FEDD11344}" type="datetimeFigureOut">
              <a:rPr lang="en-US" smtClean="0"/>
              <a:t>23-Feb-21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AD243-9FC7-4490-AA00-0C981D86B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965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24316-17D7-4305-86C2-3D3FEDD11344}" type="datetimeFigureOut">
              <a:rPr lang="en-US" smtClean="0"/>
              <a:t>23-Feb-21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AD243-9FC7-4490-AA00-0C981D86B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596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24316-17D7-4305-86C2-3D3FEDD11344}" type="datetimeFigureOut">
              <a:rPr lang="en-US" smtClean="0"/>
              <a:t>23-Feb-21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AD243-9FC7-4490-AA00-0C981D86B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188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24316-17D7-4305-86C2-3D3FEDD11344}" type="datetimeFigureOut">
              <a:rPr lang="en-US" smtClean="0"/>
              <a:t>23-Feb-21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AD243-9FC7-4490-AA00-0C981D86B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113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24316-17D7-4305-86C2-3D3FEDD11344}" type="datetimeFigureOut">
              <a:rPr lang="en-US" smtClean="0"/>
              <a:t>23-Feb-21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AD243-9FC7-4490-AA00-0C981D86B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797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24316-17D7-4305-86C2-3D3FEDD11344}" type="datetimeFigureOut">
              <a:rPr lang="en-US" smtClean="0"/>
              <a:t>23-Feb-21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AD243-9FC7-4490-AA00-0C981D86B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856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624316-17D7-4305-86C2-3D3FEDD11344}" type="datetimeFigureOut">
              <a:rPr lang="en-US" smtClean="0"/>
              <a:t>23-Feb-21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CAD243-9FC7-4490-AA00-0C981D86B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435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iaru-r1.org/reference/handbooks/" TargetMode="External"/><Relationship Id="rId3" Type="http://schemas.microsoft.com/office/2007/relationships/hdphoto" Target="../media/hdphoto1.wdp"/><Relationship Id="rId7" Type="http://schemas.openxmlformats.org/officeDocument/2006/relationships/hyperlink" Target="https://www.itu.int/pub/R-REG-RR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www.ancom.ro/radioamatori_2899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hyperlink" Target="https://github.com/mircea84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hyperlink" Target="https://github.com/mircea84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iaru-r1.org/reference/handbooks/" TargetMode="External"/><Relationship Id="rId5" Type="http://schemas.openxmlformats.org/officeDocument/2006/relationships/hyperlink" Target="https://www.itu.int/pub/R-REG-RR" TargetMode="External"/><Relationship Id="rId4" Type="http://schemas.openxmlformats.org/officeDocument/2006/relationships/hyperlink" Target="http://www.ancom.ro/radioamatori_2899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Picture 199">
            <a:extLst>
              <a:ext uri="{FF2B5EF4-FFF2-40B4-BE49-F238E27FC236}">
                <a16:creationId xmlns:a16="http://schemas.microsoft.com/office/drawing/2014/main" id="{9EAD7819-D6B2-47B3-8781-F8A0B9957E36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6">
                <a:tint val="45000"/>
                <a:satMod val="400000"/>
              </a:schemeClr>
            </a:duotone>
            <a:alphaModFix amt="30000"/>
          </a:blip>
          <a:stretch>
            <a:fillRect/>
          </a:stretch>
        </p:blipFill>
        <p:spPr>
          <a:xfrm>
            <a:off x="2299590" y="8191882"/>
            <a:ext cx="1773306" cy="1061752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FC958B68-F274-4669-BAF5-6C1A144F1213}"/>
              </a:ext>
            </a:extLst>
          </p:cNvPr>
          <p:cNvSpPr txBox="1"/>
          <p:nvPr/>
        </p:nvSpPr>
        <p:spPr>
          <a:xfrm>
            <a:off x="989528" y="311948"/>
            <a:ext cx="1373288" cy="42768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/>
            <a:r>
              <a:rPr lang="en-US" sz="1429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</a:rPr>
              <a:t>VHF 2m</a:t>
            </a:r>
          </a:p>
          <a:p>
            <a:pPr algn="ctr"/>
            <a:r>
              <a:rPr lang="en-US" sz="750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</a:rPr>
              <a:t>144-146MHz (2MHz band)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20C5A170-1F9B-40C0-AEA0-589A9798DF16}"/>
              </a:ext>
            </a:extLst>
          </p:cNvPr>
          <p:cNvSpPr/>
          <p:nvPr/>
        </p:nvSpPr>
        <p:spPr>
          <a:xfrm rot="16200000">
            <a:off x="830951" y="4751992"/>
            <a:ext cx="879405" cy="266318"/>
          </a:xfrm>
          <a:prstGeom prst="roundRect">
            <a:avLst>
              <a:gd name="adj" fmla="val 9639"/>
            </a:avLst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14" dirty="0">
              <a:solidFill>
                <a:schemeClr val="tx1"/>
              </a:solidFill>
            </a:endParaRP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FB0AA3FB-8996-4436-A921-44F4B7C149A1}"/>
              </a:ext>
            </a:extLst>
          </p:cNvPr>
          <p:cNvSpPr/>
          <p:nvPr/>
        </p:nvSpPr>
        <p:spPr>
          <a:xfrm rot="16200000">
            <a:off x="1022097" y="4063440"/>
            <a:ext cx="497115" cy="266899"/>
          </a:xfrm>
          <a:prstGeom prst="roundRect">
            <a:avLst>
              <a:gd name="adj" fmla="val 9615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14" dirty="0">
              <a:solidFill>
                <a:schemeClr val="tx1"/>
              </a:solidFill>
            </a:endParaRP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78C1CDCD-2EBB-4E7E-A3A8-D10CF74C5DC5}"/>
              </a:ext>
            </a:extLst>
          </p:cNvPr>
          <p:cNvSpPr/>
          <p:nvPr/>
        </p:nvSpPr>
        <p:spPr>
          <a:xfrm rot="16200000">
            <a:off x="42169" y="2586396"/>
            <a:ext cx="2456969" cy="266899"/>
          </a:xfrm>
          <a:prstGeom prst="roundRect">
            <a:avLst>
              <a:gd name="adj" fmla="val 8333"/>
            </a:avLst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14" dirty="0">
              <a:solidFill>
                <a:schemeClr val="tx1"/>
              </a:solidFill>
            </a:endParaRP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DD02C17C-4F30-4B7C-8742-672A5DA16A09}"/>
              </a:ext>
            </a:extLst>
          </p:cNvPr>
          <p:cNvSpPr/>
          <p:nvPr/>
        </p:nvSpPr>
        <p:spPr>
          <a:xfrm rot="16200000">
            <a:off x="984052" y="1071309"/>
            <a:ext cx="573206" cy="266899"/>
          </a:xfrm>
          <a:prstGeom prst="roundRect">
            <a:avLst>
              <a:gd name="adj" fmla="val 8332"/>
            </a:avLst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14" dirty="0">
              <a:solidFill>
                <a:schemeClr val="tx1"/>
              </a:solidFill>
            </a:endParaRP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26863C46-B754-4557-B38E-3F3F1CE87B93}"/>
              </a:ext>
            </a:extLst>
          </p:cNvPr>
          <p:cNvCxnSpPr>
            <a:cxnSpLocks/>
          </p:cNvCxnSpPr>
          <p:nvPr/>
        </p:nvCxnSpPr>
        <p:spPr>
          <a:xfrm rot="16200000">
            <a:off x="-697179" y="2691037"/>
            <a:ext cx="3545759" cy="0"/>
          </a:xfrm>
          <a:prstGeom prst="line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BAE5F30E-3737-4523-A877-090B16655A77}"/>
              </a:ext>
            </a:extLst>
          </p:cNvPr>
          <p:cNvCxnSpPr>
            <a:cxnSpLocks/>
          </p:cNvCxnSpPr>
          <p:nvPr/>
        </p:nvCxnSpPr>
        <p:spPr>
          <a:xfrm rot="16200000">
            <a:off x="635998" y="4885152"/>
            <a:ext cx="879405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7B93F3B3-022C-4009-A6F4-A8E05C96BCE5}"/>
              </a:ext>
            </a:extLst>
          </p:cNvPr>
          <p:cNvCxnSpPr>
            <a:cxnSpLocks/>
          </p:cNvCxnSpPr>
          <p:nvPr/>
        </p:nvCxnSpPr>
        <p:spPr>
          <a:xfrm rot="16200000">
            <a:off x="346166" y="6054389"/>
            <a:ext cx="145906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7BD9DB5C-2255-4139-9902-01316D6F98B4}"/>
              </a:ext>
            </a:extLst>
          </p:cNvPr>
          <p:cNvSpPr/>
          <p:nvPr/>
        </p:nvSpPr>
        <p:spPr>
          <a:xfrm rot="16200000">
            <a:off x="577397" y="5884856"/>
            <a:ext cx="1386516" cy="266512"/>
          </a:xfrm>
          <a:prstGeom prst="roundRect">
            <a:avLst>
              <a:gd name="adj" fmla="val 7466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14" dirty="0">
              <a:solidFill>
                <a:schemeClr val="tx1"/>
              </a:solidFill>
            </a:endParaRPr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8E070910-A55F-470B-B9A6-C5CEB3A12612}"/>
              </a:ext>
            </a:extLst>
          </p:cNvPr>
          <p:cNvSpPr/>
          <p:nvPr/>
        </p:nvSpPr>
        <p:spPr>
          <a:xfrm rot="16200000">
            <a:off x="1234274" y="6614286"/>
            <a:ext cx="72761" cy="266512"/>
          </a:xfrm>
          <a:prstGeom prst="roundRect">
            <a:avLst>
              <a:gd name="adj" fmla="val 20740"/>
            </a:avLst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14" dirty="0">
              <a:solidFill>
                <a:schemeClr val="tx1"/>
              </a:solidFill>
            </a:endParaRPr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3E6066E4-EA59-4C26-80E6-B58BF7CA1D47}"/>
              </a:ext>
            </a:extLst>
          </p:cNvPr>
          <p:cNvSpPr/>
          <p:nvPr/>
        </p:nvSpPr>
        <p:spPr>
          <a:xfrm rot="16200000">
            <a:off x="790511" y="5727615"/>
            <a:ext cx="1014623" cy="209071"/>
          </a:xfrm>
          <a:prstGeom prst="roundRect">
            <a:avLst>
              <a:gd name="adj" fmla="val 9301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14" dirty="0">
              <a:solidFill>
                <a:schemeClr val="tx1"/>
              </a:solidFill>
            </a:endParaRPr>
          </a:p>
        </p:txBody>
      </p:sp>
      <p:sp>
        <p:nvSpPr>
          <p:cNvPr id="89" name="Rectangle: Rounded Corners 88">
            <a:extLst>
              <a:ext uri="{FF2B5EF4-FFF2-40B4-BE49-F238E27FC236}">
                <a16:creationId xmlns:a16="http://schemas.microsoft.com/office/drawing/2014/main" id="{2AFB0611-2F86-4372-B2E6-FD2035E518EA}"/>
              </a:ext>
            </a:extLst>
          </p:cNvPr>
          <p:cNvSpPr/>
          <p:nvPr/>
        </p:nvSpPr>
        <p:spPr>
          <a:xfrm rot="16200000">
            <a:off x="952734" y="5889834"/>
            <a:ext cx="739744" cy="159508"/>
          </a:xfrm>
          <a:prstGeom prst="roundRect">
            <a:avLst>
              <a:gd name="adj" fmla="val 13451"/>
            </a:avLst>
          </a:prstGeom>
          <a:solidFill>
            <a:schemeClr val="accent4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BF30760C-A9C0-482B-B773-180E6F9317A1}"/>
              </a:ext>
            </a:extLst>
          </p:cNvPr>
          <p:cNvSpPr txBox="1"/>
          <p:nvPr/>
        </p:nvSpPr>
        <p:spPr>
          <a:xfrm>
            <a:off x="1458507" y="6609160"/>
            <a:ext cx="1090887" cy="176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14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Satellite Downlink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64C38ED-FA64-48FC-A426-EB00EFC391FA}"/>
              </a:ext>
            </a:extLst>
          </p:cNvPr>
          <p:cNvSpPr txBox="1"/>
          <p:nvPr/>
        </p:nvSpPr>
        <p:spPr>
          <a:xfrm>
            <a:off x="1458507" y="6420419"/>
            <a:ext cx="1090895" cy="176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14" dirty="0">
                <a:solidFill>
                  <a:schemeClr val="accent2"/>
                </a:solidFill>
                <a:latin typeface="Arial Rounded MT Bold" panose="020F0704030504030204" pitchFamily="34" charset="0"/>
              </a:rPr>
              <a:t>144.050 CW calling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DF9F040-2A4E-4427-8468-34B9BC19E536}"/>
              </a:ext>
            </a:extLst>
          </p:cNvPr>
          <p:cNvSpPr txBox="1"/>
          <p:nvPr/>
        </p:nvSpPr>
        <p:spPr>
          <a:xfrm>
            <a:off x="1458507" y="5903407"/>
            <a:ext cx="1090895" cy="176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14" dirty="0">
                <a:solidFill>
                  <a:schemeClr val="accent2"/>
                </a:solidFill>
                <a:latin typeface="Arial Rounded MT Bold" panose="020F0704030504030204" pitchFamily="34" charset="0"/>
              </a:rPr>
              <a:t>144.300 SSB Center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D1FC4E8-97E1-471B-9373-D832FEEAF759}"/>
              </a:ext>
            </a:extLst>
          </p:cNvPr>
          <p:cNvSpPr txBox="1"/>
          <p:nvPr/>
        </p:nvSpPr>
        <p:spPr>
          <a:xfrm>
            <a:off x="656197" y="6653841"/>
            <a:ext cx="348345" cy="9386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just"/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144.025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032B17E-E8E2-4C1C-93FD-AF40CE63AC41}"/>
              </a:ext>
            </a:extLst>
          </p:cNvPr>
          <p:cNvSpPr txBox="1"/>
          <p:nvPr/>
        </p:nvSpPr>
        <p:spPr>
          <a:xfrm>
            <a:off x="656197" y="5259727"/>
            <a:ext cx="348345" cy="9386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just"/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144.500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B72D778-9796-45F6-82B2-25FAE756A59E}"/>
              </a:ext>
            </a:extLst>
          </p:cNvPr>
          <p:cNvSpPr txBox="1"/>
          <p:nvPr/>
        </p:nvSpPr>
        <p:spPr>
          <a:xfrm>
            <a:off x="656197" y="4380319"/>
            <a:ext cx="348345" cy="9386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just"/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144.794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F1907FF-E948-4777-A0EB-ED75DADC4AB0}"/>
              </a:ext>
            </a:extLst>
          </p:cNvPr>
          <p:cNvSpPr txBox="1"/>
          <p:nvPr/>
        </p:nvSpPr>
        <p:spPr>
          <a:xfrm>
            <a:off x="656197" y="3883203"/>
            <a:ext cx="348345" cy="9386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just"/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144.975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1A4083F-06DA-4334-8141-2150FF68543B}"/>
              </a:ext>
            </a:extLst>
          </p:cNvPr>
          <p:cNvSpPr txBox="1"/>
          <p:nvPr/>
        </p:nvSpPr>
        <p:spPr>
          <a:xfrm>
            <a:off x="656197" y="1450931"/>
            <a:ext cx="348345" cy="9386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just"/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145.806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6F1B648-3695-42F1-BF43-0513B6D38E4C}"/>
              </a:ext>
            </a:extLst>
          </p:cNvPr>
          <p:cNvSpPr txBox="1"/>
          <p:nvPr/>
        </p:nvSpPr>
        <p:spPr>
          <a:xfrm>
            <a:off x="1458507" y="1057541"/>
            <a:ext cx="1090886" cy="176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14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Satellite exclusive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BDD2A2A-B67C-43B6-88FF-864439FC5CCD}"/>
              </a:ext>
            </a:extLst>
          </p:cNvPr>
          <p:cNvSpPr txBox="1"/>
          <p:nvPr/>
        </p:nvSpPr>
        <p:spPr>
          <a:xfrm>
            <a:off x="1458507" y="1472538"/>
            <a:ext cx="772119" cy="176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14" dirty="0">
                <a:solidFill>
                  <a:schemeClr val="accent2"/>
                </a:solidFill>
                <a:latin typeface="Arial Rounded MT Bold" panose="020F0704030504030204" pitchFamily="34" charset="0"/>
              </a:rPr>
              <a:t>145.800 ISS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77951C7-DCAD-477A-9C97-06D114B82871}"/>
              </a:ext>
            </a:extLst>
          </p:cNvPr>
          <p:cNvSpPr txBox="1"/>
          <p:nvPr/>
        </p:nvSpPr>
        <p:spPr>
          <a:xfrm>
            <a:off x="656197" y="2105962"/>
            <a:ext cx="348345" cy="9386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just"/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145.575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152B340-DCCE-43A0-A32D-13544511EE1E}"/>
              </a:ext>
            </a:extLst>
          </p:cNvPr>
          <p:cNvSpPr txBox="1"/>
          <p:nvPr/>
        </p:nvSpPr>
        <p:spPr>
          <a:xfrm>
            <a:off x="1458507" y="1697925"/>
            <a:ext cx="1178738" cy="176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14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Repeater out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C50AA2E-6FF9-4268-88C6-9C1693287DAC}"/>
              </a:ext>
            </a:extLst>
          </p:cNvPr>
          <p:cNvSpPr txBox="1"/>
          <p:nvPr/>
        </p:nvSpPr>
        <p:spPr>
          <a:xfrm>
            <a:off x="656197" y="3180525"/>
            <a:ext cx="348345" cy="9386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just"/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145.206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339EA5F-3130-4D86-A169-6108927D16A2}"/>
              </a:ext>
            </a:extLst>
          </p:cNvPr>
          <p:cNvSpPr txBox="1"/>
          <p:nvPr/>
        </p:nvSpPr>
        <p:spPr>
          <a:xfrm>
            <a:off x="1458507" y="2121870"/>
            <a:ext cx="1178738" cy="202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14" dirty="0">
                <a:solidFill>
                  <a:schemeClr val="accent2"/>
                </a:solidFill>
                <a:latin typeface="Arial Rounded MT Bold" panose="020F0704030504030204" pitchFamily="34" charset="0"/>
              </a:rPr>
              <a:t>145.500 FM Calling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31F5D6C-025E-4912-8B8B-B87F2F8EDAF9}"/>
              </a:ext>
            </a:extLst>
          </p:cNvPr>
          <p:cNvSpPr txBox="1"/>
          <p:nvPr/>
        </p:nvSpPr>
        <p:spPr>
          <a:xfrm>
            <a:off x="1458507" y="4257118"/>
            <a:ext cx="1178738" cy="202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14" dirty="0">
                <a:solidFill>
                  <a:schemeClr val="accent2"/>
                </a:solidFill>
                <a:latin typeface="Arial Rounded MT Bold" panose="020F0704030504030204" pitchFamily="34" charset="0"/>
              </a:rPr>
              <a:t>144.800 APRS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0FC04B6-8BEF-4F69-8E07-EBEED8B39F82}"/>
              </a:ext>
            </a:extLst>
          </p:cNvPr>
          <p:cNvSpPr txBox="1"/>
          <p:nvPr/>
        </p:nvSpPr>
        <p:spPr>
          <a:xfrm>
            <a:off x="656197" y="3297335"/>
            <a:ext cx="348345" cy="9386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just"/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145.194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0C596D8-DF2D-4A74-AFAD-DD3C179B1F10}"/>
              </a:ext>
            </a:extLst>
          </p:cNvPr>
          <p:cNvSpPr txBox="1"/>
          <p:nvPr/>
        </p:nvSpPr>
        <p:spPr>
          <a:xfrm>
            <a:off x="1458507" y="3448782"/>
            <a:ext cx="1178738" cy="176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14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Repeater in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17448E5F-4603-4D71-A256-2DED48EF1C61}"/>
              </a:ext>
            </a:extLst>
          </p:cNvPr>
          <p:cNvSpPr txBox="1"/>
          <p:nvPr/>
        </p:nvSpPr>
        <p:spPr>
          <a:xfrm>
            <a:off x="1458507" y="3169292"/>
            <a:ext cx="1090886" cy="176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14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Space Comm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A8F401C-E11D-4D52-B9F8-9F02436F0742}"/>
              </a:ext>
            </a:extLst>
          </p:cNvPr>
          <p:cNvSpPr txBox="1"/>
          <p:nvPr/>
        </p:nvSpPr>
        <p:spPr>
          <a:xfrm>
            <a:off x="656196" y="1534716"/>
            <a:ext cx="348345" cy="9386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just"/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145.794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1D75FB53-98F6-4480-A608-BCBC68CC6570}"/>
              </a:ext>
            </a:extLst>
          </p:cNvPr>
          <p:cNvSpPr txBox="1"/>
          <p:nvPr/>
        </p:nvSpPr>
        <p:spPr>
          <a:xfrm>
            <a:off x="1458507" y="1388227"/>
            <a:ext cx="1090886" cy="176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14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Space Comm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9FFCEAD0-223E-4E99-9BE0-6F4DAAC7232C}"/>
              </a:ext>
            </a:extLst>
          </p:cNvPr>
          <p:cNvSpPr txBox="1"/>
          <p:nvPr/>
        </p:nvSpPr>
        <p:spPr>
          <a:xfrm>
            <a:off x="4214495" y="311950"/>
            <a:ext cx="1373288" cy="42768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/>
            <a:r>
              <a:rPr lang="en-US" sz="1429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</a:rPr>
              <a:t>UHF 70cm</a:t>
            </a:r>
          </a:p>
          <a:p>
            <a:pPr algn="ctr"/>
            <a:r>
              <a:rPr lang="en-US" sz="750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</a:rPr>
              <a:t>430-440MHz (10MHz band)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210872EE-719C-49D8-AABA-DEA1D30BDB68}"/>
              </a:ext>
            </a:extLst>
          </p:cNvPr>
          <p:cNvGrpSpPr/>
          <p:nvPr/>
        </p:nvGrpSpPr>
        <p:grpSpPr>
          <a:xfrm>
            <a:off x="1414417" y="8397734"/>
            <a:ext cx="1024261" cy="650048"/>
            <a:chOff x="5621445" y="646445"/>
            <a:chExt cx="1024261" cy="650048"/>
          </a:xfrm>
        </p:grpSpPr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75E7E9D6-9FB2-4169-8ED6-96255D7B38A8}"/>
                </a:ext>
              </a:extLst>
            </p:cNvPr>
            <p:cNvCxnSpPr>
              <a:cxnSpLocks/>
            </p:cNvCxnSpPr>
            <p:nvPr/>
          </p:nvCxnSpPr>
          <p:spPr>
            <a:xfrm>
              <a:off x="5621445" y="739629"/>
              <a:ext cx="397165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DBA9CBC4-2639-4B99-AE50-E24368C97976}"/>
                </a:ext>
              </a:extLst>
            </p:cNvPr>
            <p:cNvSpPr txBox="1"/>
            <p:nvPr/>
          </p:nvSpPr>
          <p:spPr>
            <a:xfrm>
              <a:off x="6018611" y="646445"/>
              <a:ext cx="627095" cy="2022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14" dirty="0">
                  <a:solidFill>
                    <a:schemeClr val="bg1">
                      <a:lumMod val="50000"/>
                    </a:schemeClr>
                  </a:solidFill>
                  <a:latin typeface="Arial Rounded MT Bold" panose="020F0704030504030204" pitchFamily="34" charset="0"/>
                  <a:cs typeface="Aharoni" panose="020B0604020202020204" pitchFamily="2" charset="-79"/>
                </a:rPr>
                <a:t>See verso</a:t>
              </a:r>
            </a:p>
          </p:txBody>
        </p: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394E6648-5CAE-4922-B972-C23F2EC0C1B2}"/>
                </a:ext>
              </a:extLst>
            </p:cNvPr>
            <p:cNvCxnSpPr>
              <a:cxnSpLocks/>
            </p:cNvCxnSpPr>
            <p:nvPr/>
          </p:nvCxnSpPr>
          <p:spPr>
            <a:xfrm>
              <a:off x="5621445" y="1038171"/>
              <a:ext cx="397165" cy="0"/>
            </a:xfrm>
            <a:prstGeom prst="line">
              <a:avLst/>
            </a:prstGeom>
            <a:ln w="57150">
              <a:solidFill>
                <a:srgbClr val="4472C4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632C0096-1360-491D-BB99-B2B588ED5B13}"/>
                </a:ext>
              </a:extLst>
            </p:cNvPr>
            <p:cNvSpPr txBox="1"/>
            <p:nvPr/>
          </p:nvSpPr>
          <p:spPr>
            <a:xfrm>
              <a:off x="6018610" y="944987"/>
              <a:ext cx="486030" cy="2022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14" dirty="0">
                  <a:solidFill>
                    <a:schemeClr val="bg1">
                      <a:lumMod val="50000"/>
                    </a:schemeClr>
                  </a:solidFill>
                  <a:latin typeface="Arial Rounded MT Bold" panose="020F0704030504030204" pitchFamily="34" charset="0"/>
                  <a:cs typeface="Aharoni" panose="020B0604020202020204" pitchFamily="2" charset="-79"/>
                </a:rPr>
                <a:t>20 kHz</a:t>
              </a:r>
            </a:p>
          </p:txBody>
        </p: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579592ED-2E47-4083-B783-AC9F90527AE2}"/>
                </a:ext>
              </a:extLst>
            </p:cNvPr>
            <p:cNvCxnSpPr>
              <a:cxnSpLocks/>
            </p:cNvCxnSpPr>
            <p:nvPr/>
          </p:nvCxnSpPr>
          <p:spPr>
            <a:xfrm>
              <a:off x="5621445" y="1187441"/>
              <a:ext cx="397165" cy="0"/>
            </a:xfrm>
            <a:prstGeom prst="line">
              <a:avLst/>
            </a:prstGeom>
            <a:ln w="57150">
              <a:solidFill>
                <a:srgbClr val="FFD966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031B25C6-ED2C-4B95-9F3F-8D9F14914838}"/>
                </a:ext>
              </a:extLst>
            </p:cNvPr>
            <p:cNvSpPr txBox="1"/>
            <p:nvPr/>
          </p:nvSpPr>
          <p:spPr>
            <a:xfrm>
              <a:off x="6018610" y="1094258"/>
              <a:ext cx="486030" cy="2022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14" dirty="0">
                  <a:solidFill>
                    <a:schemeClr val="bg1">
                      <a:lumMod val="50000"/>
                    </a:schemeClr>
                  </a:solidFill>
                  <a:latin typeface="Arial Rounded MT Bold" panose="020F0704030504030204" pitchFamily="34" charset="0"/>
                  <a:cs typeface="Aharoni" panose="020B0604020202020204" pitchFamily="2" charset="-79"/>
                </a:rPr>
                <a:t>12 kHz</a:t>
              </a:r>
            </a:p>
          </p:txBody>
        </p: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70C9D04C-6D23-448F-A97E-27AF2655A7F2}"/>
                </a:ext>
              </a:extLst>
            </p:cNvPr>
            <p:cNvCxnSpPr>
              <a:cxnSpLocks/>
            </p:cNvCxnSpPr>
            <p:nvPr/>
          </p:nvCxnSpPr>
          <p:spPr>
            <a:xfrm>
              <a:off x="5621445" y="888900"/>
              <a:ext cx="397165" cy="0"/>
            </a:xfrm>
            <a:prstGeom prst="line">
              <a:avLst/>
            </a:prstGeom>
            <a:ln w="57150">
              <a:solidFill>
                <a:srgbClr val="A9D18E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C54C0B10-A76E-47F6-A9BC-34D0C3F3FE31}"/>
                </a:ext>
              </a:extLst>
            </p:cNvPr>
            <p:cNvSpPr txBox="1"/>
            <p:nvPr/>
          </p:nvSpPr>
          <p:spPr>
            <a:xfrm>
              <a:off x="6018610" y="795716"/>
              <a:ext cx="420308" cy="2022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14" dirty="0">
                  <a:solidFill>
                    <a:schemeClr val="bg1">
                      <a:lumMod val="50000"/>
                    </a:schemeClr>
                  </a:solidFill>
                  <a:latin typeface="Arial Rounded MT Bold" panose="020F0704030504030204" pitchFamily="34" charset="0"/>
                  <a:cs typeface="Aharoni" panose="020B0604020202020204" pitchFamily="2" charset="-79"/>
                </a:rPr>
                <a:t>None</a:t>
              </a:r>
            </a:p>
          </p:txBody>
        </p:sp>
      </p:grpSp>
      <p:graphicFrame>
        <p:nvGraphicFramePr>
          <p:cNvPr id="211" name="Table 210">
            <a:extLst>
              <a:ext uri="{FF2B5EF4-FFF2-40B4-BE49-F238E27FC236}">
                <a16:creationId xmlns:a16="http://schemas.microsoft.com/office/drawing/2014/main" id="{D2D42675-8BBF-4C80-82DC-BA36A65D20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1043047"/>
              </p:ext>
            </p:extLst>
          </p:nvPr>
        </p:nvGraphicFramePr>
        <p:xfrm>
          <a:off x="364922" y="7152031"/>
          <a:ext cx="3117814" cy="77489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06454">
                  <a:extLst>
                    <a:ext uri="{9D8B030D-6E8A-4147-A177-3AD203B41FA5}">
                      <a16:colId xmlns:a16="http://schemas.microsoft.com/office/drawing/2014/main" val="2768229844"/>
                    </a:ext>
                  </a:extLst>
                </a:gridCol>
                <a:gridCol w="602840">
                  <a:extLst>
                    <a:ext uri="{9D8B030D-6E8A-4147-A177-3AD203B41FA5}">
                      <a16:colId xmlns:a16="http://schemas.microsoft.com/office/drawing/2014/main" val="3984924959"/>
                    </a:ext>
                  </a:extLst>
                </a:gridCol>
                <a:gridCol w="602840">
                  <a:extLst>
                    <a:ext uri="{9D8B030D-6E8A-4147-A177-3AD203B41FA5}">
                      <a16:colId xmlns:a16="http://schemas.microsoft.com/office/drawing/2014/main" val="635612639"/>
                    </a:ext>
                  </a:extLst>
                </a:gridCol>
                <a:gridCol w="602840">
                  <a:extLst>
                    <a:ext uri="{9D8B030D-6E8A-4147-A177-3AD203B41FA5}">
                      <a16:colId xmlns:a16="http://schemas.microsoft.com/office/drawing/2014/main" val="600955784"/>
                    </a:ext>
                  </a:extLst>
                </a:gridCol>
                <a:gridCol w="602840">
                  <a:extLst>
                    <a:ext uri="{9D8B030D-6E8A-4147-A177-3AD203B41FA5}">
                      <a16:colId xmlns:a16="http://schemas.microsoft.com/office/drawing/2014/main" val="3547146548"/>
                    </a:ext>
                  </a:extLst>
                </a:gridCol>
              </a:tblGrid>
              <a:tr h="197509">
                <a:tc rowSpan="2">
                  <a:txBody>
                    <a:bodyPr/>
                    <a:lstStyle/>
                    <a:p>
                      <a:pPr algn="l" fontAlgn="b"/>
                      <a:endParaRPr lang="en-US" sz="714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Authorized Peak Envelope Power (PEP) per class (W)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4717015"/>
                  </a:ext>
                </a:extLst>
              </a:tr>
              <a:tr h="173804">
                <a:tc vMerge="1"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I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II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III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IV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072311"/>
                  </a:ext>
                </a:extLst>
              </a:tr>
              <a:tr h="1977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VHF - 2m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400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200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100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50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84324"/>
                  </a:ext>
                </a:extLst>
              </a:tr>
              <a:tr h="205857">
                <a:tc>
                  <a:txBody>
                    <a:bodyPr/>
                    <a:lstStyle/>
                    <a:p>
                      <a:pPr algn="ctr" fontAlgn="b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UHF - 70cm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14" kern="12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200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100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50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30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9722599"/>
                  </a:ext>
                </a:extLst>
              </a:tr>
            </a:tbl>
          </a:graphicData>
        </a:graphic>
      </p:graphicFrame>
      <p:pic>
        <p:nvPicPr>
          <p:cNvPr id="214" name="Picture 213">
            <a:extLst>
              <a:ext uri="{FF2B5EF4-FFF2-40B4-BE49-F238E27FC236}">
                <a16:creationId xmlns:a16="http://schemas.microsoft.com/office/drawing/2014/main" id="{B3A08701-2CAF-4DD4-80FE-D5234795F8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7555" y="7230114"/>
            <a:ext cx="203372" cy="203372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216" name="Group 215">
            <a:extLst>
              <a:ext uri="{FF2B5EF4-FFF2-40B4-BE49-F238E27FC236}">
                <a16:creationId xmlns:a16="http://schemas.microsoft.com/office/drawing/2014/main" id="{270DF09B-4D0F-4C98-81A9-75058C766FCD}"/>
              </a:ext>
            </a:extLst>
          </p:cNvPr>
          <p:cNvGrpSpPr/>
          <p:nvPr/>
        </p:nvGrpSpPr>
        <p:grpSpPr>
          <a:xfrm>
            <a:off x="3987551" y="8051742"/>
            <a:ext cx="2634054" cy="1533604"/>
            <a:chOff x="3969940" y="7991582"/>
            <a:chExt cx="2611655" cy="1533604"/>
          </a:xfrm>
        </p:grpSpPr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8F3434BB-4464-4B43-A2FC-E9FE16E5D146}"/>
                </a:ext>
              </a:extLst>
            </p:cNvPr>
            <p:cNvSpPr txBox="1"/>
            <p:nvPr/>
          </p:nvSpPr>
          <p:spPr>
            <a:xfrm>
              <a:off x="3997427" y="7991582"/>
              <a:ext cx="2579080" cy="755591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pPr algn="ctr"/>
              <a:r>
                <a:rPr lang="en-US" sz="2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Rounded MT Bold" panose="020F0704030504030204" pitchFamily="34" charset="0"/>
                </a:rPr>
                <a:t>IARU Region 1 </a:t>
              </a:r>
            </a:p>
            <a:p>
              <a:pPr algn="ctr"/>
              <a:r>
                <a:rPr lang="en-US" sz="171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Rounded MT Bold" panose="020F0704030504030204" pitchFamily="34" charset="0"/>
                </a:rPr>
                <a:t>2m &amp; 70cm Band Plan</a:t>
              </a:r>
            </a:p>
          </p:txBody>
        </p:sp>
        <p:sp>
          <p:nvSpPr>
            <p:cNvPr id="208" name="TextBox 207">
              <a:extLst>
                <a:ext uri="{FF2B5EF4-FFF2-40B4-BE49-F238E27FC236}">
                  <a16:creationId xmlns:a16="http://schemas.microsoft.com/office/drawing/2014/main" id="{102288DF-1EC1-4A10-9A43-813A3EC6A1A6}"/>
                </a:ext>
              </a:extLst>
            </p:cNvPr>
            <p:cNvSpPr txBox="1"/>
            <p:nvPr/>
          </p:nvSpPr>
          <p:spPr>
            <a:xfrm>
              <a:off x="3969940" y="8669660"/>
              <a:ext cx="261165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Rounded MT Bold" panose="020F0704030504030204" pitchFamily="34" charset="0"/>
                </a:rPr>
                <a:t>Based on IARU-R1 VHF Handbook v9.00 November 2020</a:t>
              </a:r>
            </a:p>
            <a:p>
              <a:r>
                <a:rPr 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Rounded MT Bold" panose="020F0704030504030204" pitchFamily="34" charset="0"/>
                </a:rPr>
                <a:t>Ver 1.1 </a:t>
              </a:r>
              <a:endParaRPr lang="en-US" sz="800" dirty="0"/>
            </a:p>
          </p:txBody>
        </p:sp>
        <p:sp>
          <p:nvSpPr>
            <p:cNvPr id="219" name="TextBox 218">
              <a:extLst>
                <a:ext uri="{FF2B5EF4-FFF2-40B4-BE49-F238E27FC236}">
                  <a16:creationId xmlns:a16="http://schemas.microsoft.com/office/drawing/2014/main" id="{57A3FB0E-98A0-46FD-9C0B-C12404C4AFE2}"/>
                </a:ext>
              </a:extLst>
            </p:cNvPr>
            <p:cNvSpPr txBox="1"/>
            <p:nvPr/>
          </p:nvSpPr>
          <p:spPr>
            <a:xfrm>
              <a:off x="3969940" y="8883344"/>
              <a:ext cx="2579082" cy="64184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714" dirty="0">
                  <a:solidFill>
                    <a:schemeClr val="bg1">
                      <a:lumMod val="50000"/>
                    </a:schemeClr>
                  </a:solidFill>
                  <a:latin typeface="Arial Narrow" panose="020B0606020202030204" pitchFamily="34" charset="0"/>
                </a:rPr>
                <a:t>Sources:</a:t>
              </a:r>
              <a:endParaRPr lang="en-US" sz="714" dirty="0">
                <a:solidFill>
                  <a:schemeClr val="bg1">
                    <a:lumMod val="50000"/>
                  </a:schemeClr>
                </a:solidFill>
                <a:latin typeface="Arial Narrow" panose="020B0606020202030204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endParaRPr>
            </a:p>
            <a:p>
              <a:pPr marL="57150" indent="-57150">
                <a:buFont typeface="Arial" panose="020B0604020202020204" pitchFamily="34" charset="0"/>
                <a:buChar char="•"/>
              </a:pPr>
              <a:r>
                <a:rPr lang="en-US" sz="714" dirty="0">
                  <a:solidFill>
                    <a:schemeClr val="bg1">
                      <a:lumMod val="50000"/>
                    </a:schemeClr>
                  </a:solidFill>
                  <a:latin typeface="Arial Narrow" panose="020B0606020202030204" pitchFamily="34" charset="0"/>
                  <a:hlinkClick r:id="rId6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National Authority for Management and Regulation in Communications of Romania - Radio amateur services regulations</a:t>
              </a:r>
              <a:endParaRPr lang="en-US" sz="714" dirty="0">
                <a:solidFill>
                  <a:schemeClr val="bg1">
                    <a:lumMod val="50000"/>
                  </a:schemeClr>
                </a:solidFill>
                <a:latin typeface="Arial Narrow" panose="020B0606020202030204" pitchFamily="34" charset="0"/>
              </a:endParaRPr>
            </a:p>
            <a:p>
              <a:pPr marL="57150" indent="-57150">
                <a:buFont typeface="Arial" panose="020B0604020202020204" pitchFamily="34" charset="0"/>
                <a:buChar char="•"/>
              </a:pPr>
              <a:r>
                <a:rPr lang="en-US" sz="714" dirty="0">
                  <a:solidFill>
                    <a:schemeClr val="bg1">
                      <a:lumMod val="50000"/>
                    </a:schemeClr>
                  </a:solidFill>
                  <a:latin typeface="Arial Narrow" panose="020B0606020202030204" pitchFamily="34" charset="0"/>
                  <a:hlinkClick r:id="rId7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ITU Radio Regulations, 2020 Edition</a:t>
              </a:r>
              <a:endParaRPr lang="en-US" sz="714" dirty="0">
                <a:solidFill>
                  <a:schemeClr val="bg1">
                    <a:lumMod val="50000"/>
                  </a:schemeClr>
                </a:solidFill>
                <a:latin typeface="Arial Narrow" panose="020B0606020202030204" pitchFamily="34" charset="0"/>
              </a:endParaRPr>
            </a:p>
            <a:p>
              <a:pPr marL="57150" indent="-57150">
                <a:buFont typeface="Arial" panose="020B0604020202020204" pitchFamily="34" charset="0"/>
                <a:buChar char="•"/>
              </a:pPr>
              <a:r>
                <a:rPr lang="en-US" sz="714" dirty="0">
                  <a:solidFill>
                    <a:schemeClr val="bg1">
                      <a:lumMod val="50000"/>
                    </a:schemeClr>
                  </a:solidFill>
                  <a:latin typeface="Arial Narrow" panose="020B0606020202030204" pitchFamily="34" charset="0"/>
                  <a:hlinkClick r:id="rId8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IARU-R1 VHF Handbook</a:t>
              </a:r>
              <a:endParaRPr lang="en-US" sz="714" dirty="0">
                <a:solidFill>
                  <a:schemeClr val="bg1">
                    <a:lumMod val="50000"/>
                  </a:schemeClr>
                </a:solidFill>
                <a:latin typeface="Arial Narrow" panose="020B0606020202030204" pitchFamily="34" charset="0"/>
              </a:endParaRPr>
            </a:p>
          </p:txBody>
        </p:sp>
      </p:grpSp>
      <p:sp>
        <p:nvSpPr>
          <p:cNvPr id="221" name="TextBox 220">
            <a:extLst>
              <a:ext uri="{FF2B5EF4-FFF2-40B4-BE49-F238E27FC236}">
                <a16:creationId xmlns:a16="http://schemas.microsoft.com/office/drawing/2014/main" id="{0B1DEA39-F819-4CDC-8164-057FB13C36AF}"/>
              </a:ext>
            </a:extLst>
          </p:cNvPr>
          <p:cNvSpPr txBox="1"/>
          <p:nvPr/>
        </p:nvSpPr>
        <p:spPr>
          <a:xfrm>
            <a:off x="269245" y="9268043"/>
            <a:ext cx="37159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</a:rPr>
              <a:t>YO3MIO - Feel free to print, distribute and modify this document while maintaining the source and author </a:t>
            </a:r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https://github.com/mircea84/VHFHamBands</a:t>
            </a:r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</a:rPr>
              <a:t>/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D71A8B72-818F-4BD3-89D1-B02514A8D5B3}"/>
              </a:ext>
            </a:extLst>
          </p:cNvPr>
          <p:cNvSpPr txBox="1"/>
          <p:nvPr/>
        </p:nvSpPr>
        <p:spPr>
          <a:xfrm>
            <a:off x="300824" y="7907292"/>
            <a:ext cx="3429000" cy="2022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14" baseline="3000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1</a:t>
            </a:r>
            <a:r>
              <a:rPr lang="en-US" sz="714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 430.000 - 431.200 MHz not part of radio amateur service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F0A1025-ACC7-4FB4-9691-A44254EE1DAD}"/>
              </a:ext>
            </a:extLst>
          </p:cNvPr>
          <p:cNvCxnSpPr>
            <a:cxnSpLocks/>
          </p:cNvCxnSpPr>
          <p:nvPr/>
        </p:nvCxnSpPr>
        <p:spPr>
          <a:xfrm flipH="1" flipV="1">
            <a:off x="3576790" y="5258620"/>
            <a:ext cx="182700" cy="97833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DAAF1C88-27B9-4187-AEB4-1CA7FBCE242E}"/>
              </a:ext>
            </a:extLst>
          </p:cNvPr>
          <p:cNvCxnSpPr>
            <a:cxnSpLocks/>
          </p:cNvCxnSpPr>
          <p:nvPr/>
        </p:nvCxnSpPr>
        <p:spPr>
          <a:xfrm flipH="1">
            <a:off x="3576792" y="6579026"/>
            <a:ext cx="199572" cy="1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6" name="Rectangle: Rounded Corners 185">
            <a:extLst>
              <a:ext uri="{FF2B5EF4-FFF2-40B4-BE49-F238E27FC236}">
                <a16:creationId xmlns:a16="http://schemas.microsoft.com/office/drawing/2014/main" id="{222932A3-C2FD-4212-9719-79FF0CAAC1B0}"/>
              </a:ext>
            </a:extLst>
          </p:cNvPr>
          <p:cNvSpPr/>
          <p:nvPr/>
        </p:nvSpPr>
        <p:spPr>
          <a:xfrm rot="5400000">
            <a:off x="2766101" y="5784928"/>
            <a:ext cx="1321655" cy="269038"/>
          </a:xfrm>
          <a:prstGeom prst="roundRect">
            <a:avLst>
              <a:gd name="adj" fmla="val 9639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14" dirty="0">
              <a:solidFill>
                <a:schemeClr val="tx1"/>
              </a:solidFill>
            </a:endParaRPr>
          </a:p>
        </p:txBody>
      </p:sp>
      <p:sp>
        <p:nvSpPr>
          <p:cNvPr id="187" name="Rectangle: Rounded Corners 186">
            <a:extLst>
              <a:ext uri="{FF2B5EF4-FFF2-40B4-BE49-F238E27FC236}">
                <a16:creationId xmlns:a16="http://schemas.microsoft.com/office/drawing/2014/main" id="{84CAEDDE-AEA5-4A70-9286-51F308B30B95}"/>
              </a:ext>
            </a:extLst>
          </p:cNvPr>
          <p:cNvSpPr/>
          <p:nvPr/>
        </p:nvSpPr>
        <p:spPr>
          <a:xfrm rot="5400000">
            <a:off x="2806963" y="5827933"/>
            <a:ext cx="1295222" cy="213746"/>
          </a:xfrm>
          <a:prstGeom prst="roundRect">
            <a:avLst>
              <a:gd name="adj" fmla="val 9639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14" dirty="0">
              <a:solidFill>
                <a:schemeClr val="tx1"/>
              </a:solidFill>
            </a:endParaRPr>
          </a:p>
        </p:txBody>
      </p:sp>
      <p:sp>
        <p:nvSpPr>
          <p:cNvPr id="188" name="Rectangle: Rounded Corners 187">
            <a:extLst>
              <a:ext uri="{FF2B5EF4-FFF2-40B4-BE49-F238E27FC236}">
                <a16:creationId xmlns:a16="http://schemas.microsoft.com/office/drawing/2014/main" id="{A59831FE-8F65-45DF-820D-9ECC41256209}"/>
              </a:ext>
            </a:extLst>
          </p:cNvPr>
          <p:cNvSpPr/>
          <p:nvPr/>
        </p:nvSpPr>
        <p:spPr>
          <a:xfrm rot="5400000">
            <a:off x="3085957" y="5869032"/>
            <a:ext cx="792993" cy="157986"/>
          </a:xfrm>
          <a:prstGeom prst="roundRect">
            <a:avLst>
              <a:gd name="adj" fmla="val 9639"/>
            </a:avLst>
          </a:prstGeom>
          <a:solidFill>
            <a:schemeClr val="accent4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4D53F61B-9170-41B0-AAF3-5692C98F7053}"/>
              </a:ext>
            </a:extLst>
          </p:cNvPr>
          <p:cNvSpPr txBox="1"/>
          <p:nvPr/>
        </p:nvSpPr>
        <p:spPr>
          <a:xfrm>
            <a:off x="2899073" y="5337270"/>
            <a:ext cx="351903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432.493</a:t>
            </a: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8D6313A6-5829-4AF5-87A8-9DAB939F4A6E}"/>
              </a:ext>
            </a:extLst>
          </p:cNvPr>
          <p:cNvSpPr txBox="1"/>
          <p:nvPr/>
        </p:nvSpPr>
        <p:spPr>
          <a:xfrm>
            <a:off x="2899073" y="6346097"/>
            <a:ext cx="351903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432.100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6A2BE08E-E9C1-4E03-82B6-BB74C9A80F61}"/>
              </a:ext>
            </a:extLst>
          </p:cNvPr>
          <p:cNvSpPr txBox="1"/>
          <p:nvPr/>
        </p:nvSpPr>
        <p:spPr>
          <a:xfrm>
            <a:off x="2899073" y="5585192"/>
            <a:ext cx="351903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432.400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EBFD357D-630F-41FB-A205-DCF82115451B}"/>
              </a:ext>
            </a:extLst>
          </p:cNvPr>
          <p:cNvSpPr txBox="1"/>
          <p:nvPr/>
        </p:nvSpPr>
        <p:spPr>
          <a:xfrm>
            <a:off x="4643940" y="6834973"/>
            <a:ext cx="1462162" cy="194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14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Repeater in (7.6MHz shift)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DF265994-D237-46F4-AAFC-64FBB1364972}"/>
              </a:ext>
            </a:extLst>
          </p:cNvPr>
          <p:cNvSpPr txBox="1"/>
          <p:nvPr/>
        </p:nvSpPr>
        <p:spPr>
          <a:xfrm>
            <a:off x="4643940" y="6590256"/>
            <a:ext cx="1462162" cy="194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14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Repeater in (1.6MHz shift)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0371CC2E-13D9-4732-B7E7-46B17C5A39BD}"/>
              </a:ext>
            </a:extLst>
          </p:cNvPr>
          <p:cNvSpPr txBox="1"/>
          <p:nvPr/>
        </p:nvSpPr>
        <p:spPr>
          <a:xfrm>
            <a:off x="4643940" y="5991514"/>
            <a:ext cx="1462162" cy="194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14" dirty="0">
                <a:solidFill>
                  <a:schemeClr val="accent2"/>
                </a:solidFill>
                <a:latin typeface="Arial Rounded MT Bold" panose="020F0704030504030204" pitchFamily="34" charset="0"/>
              </a:rPr>
              <a:t>432.500 New APRS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42A8C640-C060-482D-B9E9-E2A2C7457AC3}"/>
              </a:ext>
            </a:extLst>
          </p:cNvPr>
          <p:cNvSpPr txBox="1"/>
          <p:nvPr/>
        </p:nvSpPr>
        <p:spPr>
          <a:xfrm>
            <a:off x="4643940" y="5370901"/>
            <a:ext cx="1462162" cy="194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14" dirty="0">
                <a:solidFill>
                  <a:schemeClr val="accent2"/>
                </a:solidFill>
                <a:latin typeface="Arial Rounded MT Bold" panose="020F0704030504030204" pitchFamily="34" charset="0"/>
              </a:rPr>
              <a:t>433.500 FM call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E3B45F2B-C5F5-4720-B495-6D54922C341D}"/>
              </a:ext>
            </a:extLst>
          </p:cNvPr>
          <p:cNvSpPr txBox="1"/>
          <p:nvPr/>
        </p:nvSpPr>
        <p:spPr>
          <a:xfrm>
            <a:off x="4643940" y="5467480"/>
            <a:ext cx="1462162" cy="194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14" dirty="0">
                <a:solidFill>
                  <a:schemeClr val="accent2"/>
                </a:solidFill>
                <a:latin typeface="Arial Rounded MT Bold" panose="020F0704030504030204" pitchFamily="34" charset="0"/>
              </a:rPr>
              <a:t>433.450 Digital voice call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888A6560-0B0C-4804-9796-29F49BBC4B09}"/>
              </a:ext>
            </a:extLst>
          </p:cNvPr>
          <p:cNvSpPr txBox="1"/>
          <p:nvPr/>
        </p:nvSpPr>
        <p:spPr>
          <a:xfrm>
            <a:off x="4643940" y="5570178"/>
            <a:ext cx="1462162" cy="194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14" dirty="0">
                <a:solidFill>
                  <a:schemeClr val="accent2"/>
                </a:solidFill>
                <a:latin typeface="Arial Rounded MT Bold" panose="020F0704030504030204" pitchFamily="34" charset="0"/>
              </a:rPr>
              <a:t>433.400 SSTV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8AAECD18-6ADB-4558-A9E3-C5264F35B195}"/>
              </a:ext>
            </a:extLst>
          </p:cNvPr>
          <p:cNvSpPr txBox="1"/>
          <p:nvPr/>
        </p:nvSpPr>
        <p:spPr>
          <a:xfrm>
            <a:off x="4643940" y="5896117"/>
            <a:ext cx="1812036" cy="194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14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Repeater in (25kHz </a:t>
            </a:r>
            <a:r>
              <a:rPr lang="en-US" sz="714" dirty="0" err="1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ch.</a:t>
            </a:r>
            <a:r>
              <a:rPr lang="en-US" sz="714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 / 2MHz shift)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EDFEC0B1-0CDA-40B5-96F3-99A556F7E0FD}"/>
              </a:ext>
            </a:extLst>
          </p:cNvPr>
          <p:cNvSpPr txBox="1"/>
          <p:nvPr/>
        </p:nvSpPr>
        <p:spPr>
          <a:xfrm>
            <a:off x="4643940" y="4453026"/>
            <a:ext cx="1812035" cy="300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14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Repeater out</a:t>
            </a:r>
          </a:p>
          <a:p>
            <a:r>
              <a:rPr lang="en-US" sz="714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(25kHz </a:t>
            </a:r>
            <a:r>
              <a:rPr lang="en-US" sz="714" dirty="0" err="1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ch.</a:t>
            </a:r>
            <a:r>
              <a:rPr lang="en-US" sz="714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 / 1.6 or 2MHz shift)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FA893865-81D8-4DBF-A865-8E9B8982BCD2}"/>
              </a:ext>
            </a:extLst>
          </p:cNvPr>
          <p:cNvSpPr txBox="1"/>
          <p:nvPr/>
        </p:nvSpPr>
        <p:spPr>
          <a:xfrm>
            <a:off x="4643940" y="3277664"/>
            <a:ext cx="1102029" cy="194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14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Satellite service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10536339-1454-4ADD-B73B-FE38DA0A722E}"/>
              </a:ext>
            </a:extLst>
          </p:cNvPr>
          <p:cNvSpPr txBox="1"/>
          <p:nvPr/>
        </p:nvSpPr>
        <p:spPr>
          <a:xfrm>
            <a:off x="4643940" y="1478862"/>
            <a:ext cx="1395712" cy="194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14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Repeater out (7.6Mhz shift)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1849AE13-F5AD-4577-A5CD-EA87AA375EB6}"/>
              </a:ext>
            </a:extLst>
          </p:cNvPr>
          <p:cNvSpPr txBox="1"/>
          <p:nvPr/>
        </p:nvSpPr>
        <p:spPr>
          <a:xfrm>
            <a:off x="4643940" y="5716404"/>
            <a:ext cx="1982413" cy="194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14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Repeater in (25kHz </a:t>
            </a:r>
            <a:r>
              <a:rPr lang="en-US" sz="714" dirty="0" err="1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ch.</a:t>
            </a:r>
            <a:r>
              <a:rPr lang="en-US" sz="714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 / 1.6MHz shift)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8C459D38-2699-49E1-AA24-A02CF8F11E36}"/>
              </a:ext>
            </a:extLst>
          </p:cNvPr>
          <p:cNvSpPr txBox="1"/>
          <p:nvPr/>
        </p:nvSpPr>
        <p:spPr>
          <a:xfrm>
            <a:off x="4643940" y="7576032"/>
            <a:ext cx="1462162" cy="194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14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Repeater out (1.6MHz shift)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BC146059-FB12-47B2-B543-FA0859AFB4AE}"/>
              </a:ext>
            </a:extLst>
          </p:cNvPr>
          <p:cNvSpPr txBox="1"/>
          <p:nvPr/>
        </p:nvSpPr>
        <p:spPr>
          <a:xfrm>
            <a:off x="4838138" y="7032331"/>
            <a:ext cx="381515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just"/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431.200</a:t>
            </a:r>
            <a:r>
              <a:rPr lang="en-US" sz="700" baseline="3000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1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110" name="Picture 109">
            <a:extLst>
              <a:ext uri="{FF2B5EF4-FFF2-40B4-BE49-F238E27FC236}">
                <a16:creationId xmlns:a16="http://schemas.microsoft.com/office/drawing/2014/main" id="{4E94654B-EDE7-4BC5-B3C5-54B29ADDF9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52014" y="7044019"/>
            <a:ext cx="70884" cy="70884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39" name="TextBox 138">
            <a:extLst>
              <a:ext uri="{FF2B5EF4-FFF2-40B4-BE49-F238E27FC236}">
                <a16:creationId xmlns:a16="http://schemas.microsoft.com/office/drawing/2014/main" id="{DE7F5B5A-3700-43C7-8594-40FE9871F5AD}"/>
              </a:ext>
            </a:extLst>
          </p:cNvPr>
          <p:cNvSpPr txBox="1"/>
          <p:nvPr/>
        </p:nvSpPr>
        <p:spPr>
          <a:xfrm>
            <a:off x="3817534" y="6505124"/>
            <a:ext cx="351903" cy="1037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just"/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432.000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44D4A731-E191-4914-B1DD-14538A174F53}"/>
              </a:ext>
            </a:extLst>
          </p:cNvPr>
          <p:cNvSpPr txBox="1"/>
          <p:nvPr/>
        </p:nvSpPr>
        <p:spPr>
          <a:xfrm>
            <a:off x="3817534" y="6189559"/>
            <a:ext cx="351903" cy="1037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just"/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432.500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33D2656A-8893-4083-A547-BDBB112CCCA2}"/>
              </a:ext>
            </a:extLst>
          </p:cNvPr>
          <p:cNvSpPr txBox="1"/>
          <p:nvPr/>
        </p:nvSpPr>
        <p:spPr>
          <a:xfrm>
            <a:off x="3817534" y="5838526"/>
            <a:ext cx="351903" cy="1037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just"/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433.000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79631518-CA00-49E4-9411-450C5FF20E42}"/>
              </a:ext>
            </a:extLst>
          </p:cNvPr>
          <p:cNvSpPr txBox="1"/>
          <p:nvPr/>
        </p:nvSpPr>
        <p:spPr>
          <a:xfrm>
            <a:off x="3817534" y="5433218"/>
            <a:ext cx="351903" cy="1037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just"/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433.600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84173964-2BA2-48B7-9F7B-AA81085A0CFC}"/>
              </a:ext>
            </a:extLst>
          </p:cNvPr>
          <p:cNvSpPr txBox="1"/>
          <p:nvPr/>
        </p:nvSpPr>
        <p:spPr>
          <a:xfrm>
            <a:off x="3817534" y="4387908"/>
            <a:ext cx="351903" cy="1037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just"/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435.000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1F6A01C5-B5A3-49A2-B6D8-C7D3A7228B81}"/>
              </a:ext>
            </a:extLst>
          </p:cNvPr>
          <p:cNvSpPr txBox="1"/>
          <p:nvPr/>
        </p:nvSpPr>
        <p:spPr>
          <a:xfrm>
            <a:off x="3817534" y="2268201"/>
            <a:ext cx="351903" cy="1037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just"/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438.000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81A94C24-E3AC-43D6-9633-C69B28670AB3}"/>
              </a:ext>
            </a:extLst>
          </p:cNvPr>
          <p:cNvSpPr txBox="1"/>
          <p:nvPr/>
        </p:nvSpPr>
        <p:spPr>
          <a:xfrm>
            <a:off x="3817534" y="7662010"/>
            <a:ext cx="351903" cy="1037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just"/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430.375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71091DAD-B6FE-496D-A29D-8BDE59C1B9EF}"/>
              </a:ext>
            </a:extLst>
          </p:cNvPr>
          <p:cNvSpPr txBox="1"/>
          <p:nvPr/>
        </p:nvSpPr>
        <p:spPr>
          <a:xfrm>
            <a:off x="3817534" y="6756790"/>
            <a:ext cx="351903" cy="1037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just"/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431.625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69284C3D-02E0-4DC5-A3E3-2DE971DA0CD6}"/>
              </a:ext>
            </a:extLst>
          </p:cNvPr>
          <p:cNvSpPr txBox="1"/>
          <p:nvPr/>
        </p:nvSpPr>
        <p:spPr>
          <a:xfrm>
            <a:off x="3817534" y="7166495"/>
            <a:ext cx="351903" cy="1037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just"/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431.050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4952F2A1-46B1-43C2-9ED0-9E001C391909}"/>
              </a:ext>
            </a:extLst>
          </p:cNvPr>
          <p:cNvSpPr txBox="1"/>
          <p:nvPr/>
        </p:nvSpPr>
        <p:spPr>
          <a:xfrm>
            <a:off x="3817534" y="4665604"/>
            <a:ext cx="351903" cy="1037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just"/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434.600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7654EDE0-911A-4BCC-A698-5E72F85DBA1D}"/>
              </a:ext>
            </a:extLst>
          </p:cNvPr>
          <p:cNvSpPr txBox="1"/>
          <p:nvPr/>
        </p:nvSpPr>
        <p:spPr>
          <a:xfrm>
            <a:off x="3817534" y="1271415"/>
            <a:ext cx="351903" cy="1037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just"/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439.425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A72DE4C6-8B44-4380-9E7F-98D8B5F498BC}"/>
              </a:ext>
            </a:extLst>
          </p:cNvPr>
          <p:cNvSpPr txBox="1"/>
          <p:nvPr/>
        </p:nvSpPr>
        <p:spPr>
          <a:xfrm>
            <a:off x="3817534" y="1800212"/>
            <a:ext cx="351903" cy="1037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just"/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438.650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2DAD1E9D-7393-43FC-80EA-6781B311C42E}"/>
              </a:ext>
            </a:extLst>
          </p:cNvPr>
          <p:cNvSpPr txBox="1"/>
          <p:nvPr/>
        </p:nvSpPr>
        <p:spPr>
          <a:xfrm>
            <a:off x="3820361" y="4485293"/>
            <a:ext cx="346249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just"/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434.790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AEAD3A9-4052-4784-AA97-57A203BD9F8B}"/>
              </a:ext>
            </a:extLst>
          </p:cNvPr>
          <p:cNvGrpSpPr/>
          <p:nvPr/>
        </p:nvGrpSpPr>
        <p:grpSpPr>
          <a:xfrm>
            <a:off x="363024" y="8263661"/>
            <a:ext cx="943403" cy="918195"/>
            <a:chOff x="363024" y="8233650"/>
            <a:chExt cx="943403" cy="918195"/>
          </a:xfrm>
        </p:grpSpPr>
        <p:sp>
          <p:nvSpPr>
            <p:cNvPr id="202" name="Rectangle: Rounded Corners 201">
              <a:extLst>
                <a:ext uri="{FF2B5EF4-FFF2-40B4-BE49-F238E27FC236}">
                  <a16:creationId xmlns:a16="http://schemas.microsoft.com/office/drawing/2014/main" id="{4FF18AEC-124C-45D1-AA6F-11C9BFAA4B6B}"/>
                </a:ext>
              </a:extLst>
            </p:cNvPr>
            <p:cNvSpPr/>
            <p:nvPr/>
          </p:nvSpPr>
          <p:spPr>
            <a:xfrm>
              <a:off x="363024" y="8233650"/>
              <a:ext cx="943403" cy="110870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14" dirty="0">
                  <a:solidFill>
                    <a:schemeClr val="bg1"/>
                  </a:solidFill>
                  <a:latin typeface="Arial Rounded MT Bold" panose="020F0704030504030204" pitchFamily="34" charset="0"/>
                </a:rPr>
                <a:t>All modes</a:t>
              </a:r>
            </a:p>
          </p:txBody>
        </p:sp>
        <p:sp>
          <p:nvSpPr>
            <p:cNvPr id="203" name="Rectangle: Rounded Corners 202">
              <a:extLst>
                <a:ext uri="{FF2B5EF4-FFF2-40B4-BE49-F238E27FC236}">
                  <a16:creationId xmlns:a16="http://schemas.microsoft.com/office/drawing/2014/main" id="{EC3EA5E5-8875-4B3D-B462-2784D5417E54}"/>
                </a:ext>
              </a:extLst>
            </p:cNvPr>
            <p:cNvSpPr/>
            <p:nvPr/>
          </p:nvSpPr>
          <p:spPr>
            <a:xfrm>
              <a:off x="363024" y="8366683"/>
              <a:ext cx="943403" cy="11087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14" dirty="0">
                  <a:solidFill>
                    <a:schemeClr val="bg1">
                      <a:lumMod val="50000"/>
                    </a:schemeClr>
                  </a:solidFill>
                  <a:latin typeface="Arial Rounded MT Bold" panose="020F0704030504030204" pitchFamily="34" charset="0"/>
                </a:rPr>
                <a:t>CW</a:t>
              </a:r>
            </a:p>
          </p:txBody>
        </p:sp>
        <p:sp>
          <p:nvSpPr>
            <p:cNvPr id="204" name="Rectangle: Rounded Corners 203">
              <a:extLst>
                <a:ext uri="{FF2B5EF4-FFF2-40B4-BE49-F238E27FC236}">
                  <a16:creationId xmlns:a16="http://schemas.microsoft.com/office/drawing/2014/main" id="{48724814-D6AC-4E2C-8AA3-A9869D8909C7}"/>
                </a:ext>
              </a:extLst>
            </p:cNvPr>
            <p:cNvSpPr/>
            <p:nvPr/>
          </p:nvSpPr>
          <p:spPr>
            <a:xfrm>
              <a:off x="363024" y="8499977"/>
              <a:ext cx="943403" cy="11087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14" dirty="0">
                  <a:solidFill>
                    <a:schemeClr val="bg1"/>
                  </a:solidFill>
                  <a:latin typeface="Arial Rounded MT Bold" panose="020F0704030504030204" pitchFamily="34" charset="0"/>
                </a:rPr>
                <a:t>MGM</a:t>
              </a:r>
            </a:p>
          </p:txBody>
        </p:sp>
        <p:sp>
          <p:nvSpPr>
            <p:cNvPr id="205" name="Rectangle: Rounded Corners 204">
              <a:extLst>
                <a:ext uri="{FF2B5EF4-FFF2-40B4-BE49-F238E27FC236}">
                  <a16:creationId xmlns:a16="http://schemas.microsoft.com/office/drawing/2014/main" id="{2D114D91-D884-4791-B45A-5B03D91F99EE}"/>
                </a:ext>
              </a:extLst>
            </p:cNvPr>
            <p:cNvSpPr/>
            <p:nvPr/>
          </p:nvSpPr>
          <p:spPr>
            <a:xfrm>
              <a:off x="363024" y="8634915"/>
              <a:ext cx="943403" cy="110870"/>
            </a:xfrm>
            <a:prstGeom prst="round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14" dirty="0">
                  <a:solidFill>
                    <a:schemeClr val="bg1"/>
                  </a:solidFill>
                  <a:latin typeface="Arial Rounded MT Bold" panose="020F0704030504030204" pitchFamily="34" charset="0"/>
                </a:rPr>
                <a:t>SSB</a:t>
              </a:r>
            </a:p>
          </p:txBody>
        </p:sp>
        <p:sp>
          <p:nvSpPr>
            <p:cNvPr id="206" name="Rectangle: Rounded Corners 205">
              <a:extLst>
                <a:ext uri="{FF2B5EF4-FFF2-40B4-BE49-F238E27FC236}">
                  <a16:creationId xmlns:a16="http://schemas.microsoft.com/office/drawing/2014/main" id="{8152542F-7C48-4D78-927F-CEDBCC5104E8}"/>
                </a:ext>
              </a:extLst>
            </p:cNvPr>
            <p:cNvSpPr/>
            <p:nvPr/>
          </p:nvSpPr>
          <p:spPr>
            <a:xfrm>
              <a:off x="363024" y="8772421"/>
              <a:ext cx="943403" cy="110870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14" dirty="0">
                  <a:solidFill>
                    <a:schemeClr val="bg1"/>
                  </a:solidFill>
                  <a:latin typeface="Arial Rounded MT Bold" panose="020F0704030504030204" pitchFamily="34" charset="0"/>
                </a:rPr>
                <a:t>FM / Dig. voice</a:t>
              </a:r>
            </a:p>
          </p:txBody>
        </p:sp>
        <p:sp>
          <p:nvSpPr>
            <p:cNvPr id="207" name="Rectangle: Rounded Corners 206">
              <a:extLst>
                <a:ext uri="{FF2B5EF4-FFF2-40B4-BE49-F238E27FC236}">
                  <a16:creationId xmlns:a16="http://schemas.microsoft.com/office/drawing/2014/main" id="{C4321C1D-4036-47D1-A905-F6401A18A0F9}"/>
                </a:ext>
              </a:extLst>
            </p:cNvPr>
            <p:cNvSpPr/>
            <p:nvPr/>
          </p:nvSpPr>
          <p:spPr>
            <a:xfrm>
              <a:off x="363024" y="8906965"/>
              <a:ext cx="943403" cy="11087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14" dirty="0">
                  <a:solidFill>
                    <a:schemeClr val="bg1"/>
                  </a:solidFill>
                  <a:latin typeface="Arial Rounded MT Bold" panose="020F0704030504030204" pitchFamily="34" charset="0"/>
                </a:rPr>
                <a:t>Sat. service</a:t>
              </a:r>
            </a:p>
          </p:txBody>
        </p:sp>
        <p:sp>
          <p:nvSpPr>
            <p:cNvPr id="120" name="Rectangle: Rounded Corners 119">
              <a:extLst>
                <a:ext uri="{FF2B5EF4-FFF2-40B4-BE49-F238E27FC236}">
                  <a16:creationId xmlns:a16="http://schemas.microsoft.com/office/drawing/2014/main" id="{4C4E3EFE-ED1B-47D6-867E-AC85B43C07F8}"/>
                </a:ext>
              </a:extLst>
            </p:cNvPr>
            <p:cNvSpPr/>
            <p:nvPr/>
          </p:nvSpPr>
          <p:spPr>
            <a:xfrm>
              <a:off x="363024" y="9040975"/>
              <a:ext cx="943403" cy="110870"/>
            </a:xfrm>
            <a:prstGeom prst="roundRect">
              <a:avLst/>
            </a:prstGeom>
            <a:solidFill>
              <a:srgbClr val="7030A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10" dirty="0">
                  <a:solidFill>
                    <a:schemeClr val="bg1"/>
                  </a:solidFill>
                  <a:latin typeface="Arial Rounded MT Bold" panose="020F0704030504030204" pitchFamily="34" charset="0"/>
                </a:rPr>
                <a:t>ISM</a:t>
              </a:r>
            </a:p>
          </p:txBody>
        </p:sp>
      </p:grp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70E86E3B-143A-4190-8E34-283A6CE9B782}"/>
              </a:ext>
            </a:extLst>
          </p:cNvPr>
          <p:cNvCxnSpPr>
            <a:cxnSpLocks/>
          </p:cNvCxnSpPr>
          <p:nvPr/>
        </p:nvCxnSpPr>
        <p:spPr>
          <a:xfrm rot="10800000">
            <a:off x="4245683" y="6202382"/>
            <a:ext cx="0" cy="35244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772DB861-90F4-4C36-AFBC-3BA089EC3D32}"/>
              </a:ext>
            </a:extLst>
          </p:cNvPr>
          <p:cNvCxnSpPr>
            <a:cxnSpLocks/>
          </p:cNvCxnSpPr>
          <p:nvPr/>
        </p:nvCxnSpPr>
        <p:spPr>
          <a:xfrm flipV="1">
            <a:off x="4245683" y="6554825"/>
            <a:ext cx="0" cy="1408784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7" name="Rectangle: Rounded Corners 136">
            <a:extLst>
              <a:ext uri="{FF2B5EF4-FFF2-40B4-BE49-F238E27FC236}">
                <a16:creationId xmlns:a16="http://schemas.microsoft.com/office/drawing/2014/main" id="{D8994587-5A39-40E4-AFF9-434F1A8963E5}"/>
              </a:ext>
            </a:extLst>
          </p:cNvPr>
          <p:cNvSpPr/>
          <p:nvPr/>
        </p:nvSpPr>
        <p:spPr>
          <a:xfrm rot="16200000">
            <a:off x="3732716" y="7129951"/>
            <a:ext cx="1409765" cy="269038"/>
          </a:xfrm>
          <a:prstGeom prst="roundRect">
            <a:avLst>
              <a:gd name="adj" fmla="val 9639"/>
            </a:avLst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14" dirty="0">
              <a:solidFill>
                <a:schemeClr val="tx1"/>
              </a:solidFill>
            </a:endParaRPr>
          </a:p>
        </p:txBody>
      </p:sp>
      <p:sp>
        <p:nvSpPr>
          <p:cNvPr id="138" name="Rectangle: Rounded Corners 137">
            <a:extLst>
              <a:ext uri="{FF2B5EF4-FFF2-40B4-BE49-F238E27FC236}">
                <a16:creationId xmlns:a16="http://schemas.microsoft.com/office/drawing/2014/main" id="{C8AF4B99-00DD-483F-BB13-2EB6F6651D93}"/>
              </a:ext>
            </a:extLst>
          </p:cNvPr>
          <p:cNvSpPr/>
          <p:nvPr/>
        </p:nvSpPr>
        <p:spPr>
          <a:xfrm rot="16200000">
            <a:off x="4261378" y="6248847"/>
            <a:ext cx="352441" cy="269038"/>
          </a:xfrm>
          <a:prstGeom prst="roundRect">
            <a:avLst>
              <a:gd name="adj" fmla="val 9639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14" dirty="0">
              <a:solidFill>
                <a:schemeClr val="tx1"/>
              </a:solidFill>
            </a:endParaRPr>
          </a:p>
        </p:txBody>
      </p:sp>
      <p:sp>
        <p:nvSpPr>
          <p:cNvPr id="141" name="Rectangle: Rounded Corners 140">
            <a:extLst>
              <a:ext uri="{FF2B5EF4-FFF2-40B4-BE49-F238E27FC236}">
                <a16:creationId xmlns:a16="http://schemas.microsoft.com/office/drawing/2014/main" id="{1B3D85EE-E77D-4039-9D3A-2426AF239600}"/>
              </a:ext>
            </a:extLst>
          </p:cNvPr>
          <p:cNvSpPr/>
          <p:nvPr/>
        </p:nvSpPr>
        <p:spPr>
          <a:xfrm rot="16200000">
            <a:off x="4261378" y="5896405"/>
            <a:ext cx="352441" cy="269038"/>
          </a:xfrm>
          <a:prstGeom prst="roundRect">
            <a:avLst>
              <a:gd name="adj" fmla="val 9639"/>
            </a:avLst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14" dirty="0">
              <a:solidFill>
                <a:schemeClr val="tx1"/>
              </a:solidFill>
            </a:endParaRPr>
          </a:p>
        </p:txBody>
      </p:sp>
      <p:sp>
        <p:nvSpPr>
          <p:cNvPr id="142" name="Rectangle: Rounded Corners 141">
            <a:extLst>
              <a:ext uri="{FF2B5EF4-FFF2-40B4-BE49-F238E27FC236}">
                <a16:creationId xmlns:a16="http://schemas.microsoft.com/office/drawing/2014/main" id="{D0573C85-6265-4B0C-8B74-4CE9D69046A1}"/>
              </a:ext>
            </a:extLst>
          </p:cNvPr>
          <p:cNvSpPr/>
          <p:nvPr/>
        </p:nvSpPr>
        <p:spPr>
          <a:xfrm rot="16200000">
            <a:off x="4226134" y="5508718"/>
            <a:ext cx="422929" cy="269038"/>
          </a:xfrm>
          <a:prstGeom prst="roundRect">
            <a:avLst>
              <a:gd name="adj" fmla="val 9639"/>
            </a:avLst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14" dirty="0">
              <a:solidFill>
                <a:schemeClr val="tx1"/>
              </a:solidFill>
            </a:endParaRPr>
          </a:p>
        </p:txBody>
      </p:sp>
      <p:sp>
        <p:nvSpPr>
          <p:cNvPr id="145" name="Rectangle: Rounded Corners 144">
            <a:extLst>
              <a:ext uri="{FF2B5EF4-FFF2-40B4-BE49-F238E27FC236}">
                <a16:creationId xmlns:a16="http://schemas.microsoft.com/office/drawing/2014/main" id="{F5B8A653-5582-4312-9D13-9395361AE040}"/>
              </a:ext>
            </a:extLst>
          </p:cNvPr>
          <p:cNvSpPr/>
          <p:nvPr/>
        </p:nvSpPr>
        <p:spPr>
          <a:xfrm rot="16200000">
            <a:off x="3939775" y="4799429"/>
            <a:ext cx="995646" cy="269038"/>
          </a:xfrm>
          <a:prstGeom prst="roundRect">
            <a:avLst>
              <a:gd name="adj" fmla="val 9639"/>
            </a:avLst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14" dirty="0">
              <a:solidFill>
                <a:schemeClr val="tx1"/>
              </a:solidFill>
            </a:endParaRPr>
          </a:p>
        </p:txBody>
      </p:sp>
      <p:sp>
        <p:nvSpPr>
          <p:cNvPr id="147" name="Rectangle: Rounded Corners 146">
            <a:extLst>
              <a:ext uri="{FF2B5EF4-FFF2-40B4-BE49-F238E27FC236}">
                <a16:creationId xmlns:a16="http://schemas.microsoft.com/office/drawing/2014/main" id="{136F3D9C-C2C9-46CF-9F52-A6A48DDAE155}"/>
              </a:ext>
            </a:extLst>
          </p:cNvPr>
          <p:cNvSpPr/>
          <p:nvPr/>
        </p:nvSpPr>
        <p:spPr>
          <a:xfrm rot="16200000">
            <a:off x="3380275" y="3246910"/>
            <a:ext cx="2114647" cy="269038"/>
          </a:xfrm>
          <a:prstGeom prst="roundRect">
            <a:avLst>
              <a:gd name="adj" fmla="val 9639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14" dirty="0">
              <a:solidFill>
                <a:schemeClr val="tx1"/>
              </a:solidFill>
            </a:endParaRPr>
          </a:p>
        </p:txBody>
      </p:sp>
      <p:sp>
        <p:nvSpPr>
          <p:cNvPr id="149" name="Rectangle: Rounded Corners 148">
            <a:extLst>
              <a:ext uri="{FF2B5EF4-FFF2-40B4-BE49-F238E27FC236}">
                <a16:creationId xmlns:a16="http://schemas.microsoft.com/office/drawing/2014/main" id="{9B4D0794-B486-4BFF-98C2-6139B139E5F6}"/>
              </a:ext>
            </a:extLst>
          </p:cNvPr>
          <p:cNvSpPr/>
          <p:nvPr/>
        </p:nvSpPr>
        <p:spPr>
          <a:xfrm rot="16200000">
            <a:off x="3732716" y="1484763"/>
            <a:ext cx="1409765" cy="269038"/>
          </a:xfrm>
          <a:prstGeom prst="roundRect">
            <a:avLst>
              <a:gd name="adj" fmla="val 9639"/>
            </a:avLst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14" dirty="0">
              <a:solidFill>
                <a:schemeClr val="tx1"/>
              </a:solidFill>
            </a:endParaRPr>
          </a:p>
        </p:txBody>
      </p: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6CF421BD-AA40-4AEC-B5FE-6E81AA735AF7}"/>
              </a:ext>
            </a:extLst>
          </p:cNvPr>
          <p:cNvCxnSpPr>
            <a:cxnSpLocks/>
          </p:cNvCxnSpPr>
          <p:nvPr/>
        </p:nvCxnSpPr>
        <p:spPr>
          <a:xfrm rot="10800000">
            <a:off x="4245683" y="5425586"/>
            <a:ext cx="0" cy="779638"/>
          </a:xfrm>
          <a:prstGeom prst="line">
            <a:avLst/>
          </a:prstGeom>
          <a:ln w="57150">
            <a:solidFill>
              <a:srgbClr val="FFD966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F7AC014B-46FF-440D-AD07-7CB16EB279CB}"/>
              </a:ext>
            </a:extLst>
          </p:cNvPr>
          <p:cNvCxnSpPr>
            <a:cxnSpLocks/>
          </p:cNvCxnSpPr>
          <p:nvPr/>
        </p:nvCxnSpPr>
        <p:spPr>
          <a:xfrm flipV="1">
            <a:off x="4245683" y="914400"/>
            <a:ext cx="0" cy="3519591"/>
          </a:xfrm>
          <a:prstGeom prst="line">
            <a:avLst/>
          </a:prstGeom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E3D6935A-BA27-4CAC-B88C-5C28F3FC9C89}"/>
              </a:ext>
            </a:extLst>
          </p:cNvPr>
          <p:cNvCxnSpPr>
            <a:cxnSpLocks/>
          </p:cNvCxnSpPr>
          <p:nvPr/>
        </p:nvCxnSpPr>
        <p:spPr>
          <a:xfrm rot="10800000">
            <a:off x="4245683" y="4433990"/>
            <a:ext cx="0" cy="743113"/>
          </a:xfrm>
          <a:prstGeom prst="line">
            <a:avLst/>
          </a:prstGeom>
          <a:ln w="57150">
            <a:solidFill>
              <a:srgbClr val="FFD966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14010F13-5AF0-45C7-9009-1ACA88F8C3BF}"/>
              </a:ext>
            </a:extLst>
          </p:cNvPr>
          <p:cNvCxnSpPr>
            <a:cxnSpLocks/>
          </p:cNvCxnSpPr>
          <p:nvPr/>
        </p:nvCxnSpPr>
        <p:spPr>
          <a:xfrm rot="10800000">
            <a:off x="4245683" y="5177104"/>
            <a:ext cx="0" cy="256483"/>
          </a:xfrm>
          <a:prstGeom prst="line">
            <a:avLst/>
          </a:prstGeom>
          <a:ln w="57150">
            <a:solidFill>
              <a:srgbClr val="A9D18E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8" name="Rectangle: Rounded Corners 117">
            <a:extLst>
              <a:ext uri="{FF2B5EF4-FFF2-40B4-BE49-F238E27FC236}">
                <a16:creationId xmlns:a16="http://schemas.microsoft.com/office/drawing/2014/main" id="{ECBBFC5B-24B8-4BAB-866C-76B3ABD23373}"/>
              </a:ext>
            </a:extLst>
          </p:cNvPr>
          <p:cNvSpPr/>
          <p:nvPr/>
        </p:nvSpPr>
        <p:spPr>
          <a:xfrm rot="16200000">
            <a:off x="3834573" y="5118722"/>
            <a:ext cx="1321279" cy="155966"/>
          </a:xfrm>
          <a:prstGeom prst="roundRect">
            <a:avLst>
              <a:gd name="adj" fmla="val 33682"/>
            </a:avLst>
          </a:prstGeom>
          <a:solidFill>
            <a:srgbClr val="7030A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14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5649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Picture 199">
            <a:extLst>
              <a:ext uri="{FF2B5EF4-FFF2-40B4-BE49-F238E27FC236}">
                <a16:creationId xmlns:a16="http://schemas.microsoft.com/office/drawing/2014/main" id="{9EAD7819-D6B2-47B3-8781-F8A0B9957E3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alphaModFix amt="30000"/>
          </a:blip>
          <a:stretch>
            <a:fillRect/>
          </a:stretch>
        </p:blipFill>
        <p:spPr>
          <a:xfrm>
            <a:off x="2299590" y="8191882"/>
            <a:ext cx="1773306" cy="1061752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FC958B68-F274-4669-BAF5-6C1A144F1213}"/>
              </a:ext>
            </a:extLst>
          </p:cNvPr>
          <p:cNvSpPr txBox="1"/>
          <p:nvPr/>
        </p:nvSpPr>
        <p:spPr>
          <a:xfrm>
            <a:off x="989528" y="311948"/>
            <a:ext cx="1373288" cy="42768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/>
            <a:r>
              <a:rPr lang="en-US" sz="1429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</a:rPr>
              <a:t>VHF 2m</a:t>
            </a:r>
          </a:p>
          <a:p>
            <a:pPr algn="ctr"/>
            <a:r>
              <a:rPr lang="en-US" sz="750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</a:rPr>
              <a:t>144-146MHz (2MHz band)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20C5A170-1F9B-40C0-AEA0-589A9798DF16}"/>
              </a:ext>
            </a:extLst>
          </p:cNvPr>
          <p:cNvSpPr/>
          <p:nvPr/>
        </p:nvSpPr>
        <p:spPr>
          <a:xfrm rot="5400000">
            <a:off x="823457" y="2741504"/>
            <a:ext cx="879405" cy="266318"/>
          </a:xfrm>
          <a:prstGeom prst="roundRect">
            <a:avLst>
              <a:gd name="adj" fmla="val 9639"/>
            </a:avLst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14" dirty="0">
              <a:solidFill>
                <a:schemeClr val="tx1"/>
              </a:solidFill>
            </a:endParaRP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FB0AA3FB-8996-4436-A921-44F4B7C149A1}"/>
              </a:ext>
            </a:extLst>
          </p:cNvPr>
          <p:cNvSpPr/>
          <p:nvPr/>
        </p:nvSpPr>
        <p:spPr>
          <a:xfrm rot="5400000">
            <a:off x="1014601" y="3429475"/>
            <a:ext cx="497115" cy="266899"/>
          </a:xfrm>
          <a:prstGeom prst="roundRect">
            <a:avLst>
              <a:gd name="adj" fmla="val 9615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14" dirty="0">
              <a:solidFill>
                <a:schemeClr val="tx1"/>
              </a:solidFill>
            </a:endParaRP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78C1CDCD-2EBB-4E7E-A3A8-D10CF74C5DC5}"/>
              </a:ext>
            </a:extLst>
          </p:cNvPr>
          <p:cNvSpPr/>
          <p:nvPr/>
        </p:nvSpPr>
        <p:spPr>
          <a:xfrm rot="5400000">
            <a:off x="34675" y="4906519"/>
            <a:ext cx="2456969" cy="266899"/>
          </a:xfrm>
          <a:prstGeom prst="roundRect">
            <a:avLst>
              <a:gd name="adj" fmla="val 8333"/>
            </a:avLst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14" dirty="0">
              <a:solidFill>
                <a:schemeClr val="tx1"/>
              </a:solidFill>
            </a:endParaRP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DD02C17C-4F30-4B7C-8742-672A5DA16A09}"/>
              </a:ext>
            </a:extLst>
          </p:cNvPr>
          <p:cNvSpPr/>
          <p:nvPr/>
        </p:nvSpPr>
        <p:spPr>
          <a:xfrm rot="5400000">
            <a:off x="976555" y="6421606"/>
            <a:ext cx="573206" cy="266899"/>
          </a:xfrm>
          <a:prstGeom prst="roundRect">
            <a:avLst>
              <a:gd name="adj" fmla="val 8332"/>
            </a:avLst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14" dirty="0">
              <a:solidFill>
                <a:schemeClr val="tx1"/>
              </a:solidFill>
            </a:endParaRP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26863C46-B754-4557-B38E-3F3F1CE87B93}"/>
              </a:ext>
            </a:extLst>
          </p:cNvPr>
          <p:cNvCxnSpPr>
            <a:cxnSpLocks/>
          </p:cNvCxnSpPr>
          <p:nvPr/>
        </p:nvCxnSpPr>
        <p:spPr>
          <a:xfrm rot="5400000">
            <a:off x="-718669" y="5068777"/>
            <a:ext cx="3545759" cy="0"/>
          </a:xfrm>
          <a:prstGeom prst="line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BAE5F30E-3737-4523-A877-090B16655A77}"/>
              </a:ext>
            </a:extLst>
          </p:cNvPr>
          <p:cNvCxnSpPr>
            <a:cxnSpLocks/>
          </p:cNvCxnSpPr>
          <p:nvPr/>
        </p:nvCxnSpPr>
        <p:spPr>
          <a:xfrm rot="5400000">
            <a:off x="614508" y="2874662"/>
            <a:ext cx="879405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7B93F3B3-022C-4009-A6F4-A8E05C96BCE5}"/>
              </a:ext>
            </a:extLst>
          </p:cNvPr>
          <p:cNvCxnSpPr>
            <a:cxnSpLocks/>
          </p:cNvCxnSpPr>
          <p:nvPr/>
        </p:nvCxnSpPr>
        <p:spPr>
          <a:xfrm rot="5400000">
            <a:off x="324676" y="1705425"/>
            <a:ext cx="145906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7BD9DB5C-2255-4139-9902-01316D6F98B4}"/>
              </a:ext>
            </a:extLst>
          </p:cNvPr>
          <p:cNvSpPr/>
          <p:nvPr/>
        </p:nvSpPr>
        <p:spPr>
          <a:xfrm rot="5400000">
            <a:off x="569900" y="1608446"/>
            <a:ext cx="1386516" cy="266512"/>
          </a:xfrm>
          <a:prstGeom prst="roundRect">
            <a:avLst>
              <a:gd name="adj" fmla="val 7466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14" dirty="0">
              <a:solidFill>
                <a:schemeClr val="tx1"/>
              </a:solidFill>
            </a:endParaRPr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8E070910-A55F-470B-B9A6-C5CEB3A12612}"/>
              </a:ext>
            </a:extLst>
          </p:cNvPr>
          <p:cNvSpPr/>
          <p:nvPr/>
        </p:nvSpPr>
        <p:spPr>
          <a:xfrm rot="5400000">
            <a:off x="1226778" y="879016"/>
            <a:ext cx="72761" cy="266512"/>
          </a:xfrm>
          <a:prstGeom prst="roundRect">
            <a:avLst>
              <a:gd name="adj" fmla="val 20740"/>
            </a:avLst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14" dirty="0">
              <a:solidFill>
                <a:schemeClr val="tx1"/>
              </a:solidFill>
            </a:endParaRPr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3E6066E4-EA59-4C26-80E6-B58BF7CA1D47}"/>
              </a:ext>
            </a:extLst>
          </p:cNvPr>
          <p:cNvSpPr/>
          <p:nvPr/>
        </p:nvSpPr>
        <p:spPr>
          <a:xfrm rot="5400000">
            <a:off x="728679" y="1823128"/>
            <a:ext cx="1014623" cy="209071"/>
          </a:xfrm>
          <a:prstGeom prst="roundRect">
            <a:avLst>
              <a:gd name="adj" fmla="val 9301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14" dirty="0">
              <a:solidFill>
                <a:schemeClr val="tx1"/>
              </a:solidFill>
            </a:endParaRPr>
          </a:p>
        </p:txBody>
      </p:sp>
      <p:sp>
        <p:nvSpPr>
          <p:cNvPr id="89" name="Rectangle: Rounded Corners 88">
            <a:extLst>
              <a:ext uri="{FF2B5EF4-FFF2-40B4-BE49-F238E27FC236}">
                <a16:creationId xmlns:a16="http://schemas.microsoft.com/office/drawing/2014/main" id="{2AFB0611-2F86-4372-B2E6-FD2035E518EA}"/>
              </a:ext>
            </a:extLst>
          </p:cNvPr>
          <p:cNvSpPr/>
          <p:nvPr/>
        </p:nvSpPr>
        <p:spPr>
          <a:xfrm rot="5400000">
            <a:off x="841335" y="1710472"/>
            <a:ext cx="739744" cy="159508"/>
          </a:xfrm>
          <a:prstGeom prst="roundRect">
            <a:avLst>
              <a:gd name="adj" fmla="val 13451"/>
            </a:avLst>
          </a:prstGeom>
          <a:solidFill>
            <a:schemeClr val="accent4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BF30760C-A9C0-482B-B773-180E6F9317A1}"/>
              </a:ext>
            </a:extLst>
          </p:cNvPr>
          <p:cNvSpPr txBox="1"/>
          <p:nvPr/>
        </p:nvSpPr>
        <p:spPr>
          <a:xfrm>
            <a:off x="1394279" y="926816"/>
            <a:ext cx="1090887" cy="176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14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Satellite Downlink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64C38ED-FA64-48FC-A426-EB00EFC391FA}"/>
              </a:ext>
            </a:extLst>
          </p:cNvPr>
          <p:cNvSpPr txBox="1"/>
          <p:nvPr/>
        </p:nvSpPr>
        <p:spPr>
          <a:xfrm>
            <a:off x="1394279" y="1119939"/>
            <a:ext cx="1090895" cy="176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14" dirty="0">
                <a:solidFill>
                  <a:schemeClr val="accent2"/>
                </a:solidFill>
                <a:latin typeface="Arial Rounded MT Bold" panose="020F0704030504030204" pitchFamily="34" charset="0"/>
              </a:rPr>
              <a:t>144.050 CW calling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DF9F040-2A4E-4427-8468-34B9BC19E536}"/>
              </a:ext>
            </a:extLst>
          </p:cNvPr>
          <p:cNvSpPr txBox="1"/>
          <p:nvPr/>
        </p:nvSpPr>
        <p:spPr>
          <a:xfrm>
            <a:off x="1394279" y="1652939"/>
            <a:ext cx="1090895" cy="176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14" dirty="0">
                <a:solidFill>
                  <a:schemeClr val="accent2"/>
                </a:solidFill>
                <a:latin typeface="Arial Rounded MT Bold" panose="020F0704030504030204" pitchFamily="34" charset="0"/>
              </a:rPr>
              <a:t>144.300 SSB Center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D1FC4E8-97E1-471B-9373-D832FEEAF759}"/>
              </a:ext>
            </a:extLst>
          </p:cNvPr>
          <p:cNvSpPr txBox="1"/>
          <p:nvPr/>
        </p:nvSpPr>
        <p:spPr>
          <a:xfrm>
            <a:off x="636755" y="1012112"/>
            <a:ext cx="348345" cy="9386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just"/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144.025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032B17E-E8E2-4C1C-93FD-AF40CE63AC41}"/>
              </a:ext>
            </a:extLst>
          </p:cNvPr>
          <p:cNvSpPr txBox="1"/>
          <p:nvPr/>
        </p:nvSpPr>
        <p:spPr>
          <a:xfrm>
            <a:off x="636755" y="2406226"/>
            <a:ext cx="348345" cy="9386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just"/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144.500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B72D778-9796-45F6-82B2-25FAE756A59E}"/>
              </a:ext>
            </a:extLst>
          </p:cNvPr>
          <p:cNvSpPr txBox="1"/>
          <p:nvPr/>
        </p:nvSpPr>
        <p:spPr>
          <a:xfrm>
            <a:off x="636755" y="3285634"/>
            <a:ext cx="348345" cy="9386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just"/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144.794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F1907FF-E948-4777-A0EB-ED75DADC4AB0}"/>
              </a:ext>
            </a:extLst>
          </p:cNvPr>
          <p:cNvSpPr txBox="1"/>
          <p:nvPr/>
        </p:nvSpPr>
        <p:spPr>
          <a:xfrm>
            <a:off x="636755" y="3782750"/>
            <a:ext cx="348345" cy="9386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just"/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144.975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1A4083F-06DA-4334-8141-2150FF68543B}"/>
              </a:ext>
            </a:extLst>
          </p:cNvPr>
          <p:cNvSpPr txBox="1"/>
          <p:nvPr/>
        </p:nvSpPr>
        <p:spPr>
          <a:xfrm>
            <a:off x="636755" y="6239720"/>
            <a:ext cx="348345" cy="9386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just"/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145.806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6F1B648-3695-42F1-BF43-0513B6D38E4C}"/>
              </a:ext>
            </a:extLst>
          </p:cNvPr>
          <p:cNvSpPr txBox="1"/>
          <p:nvPr/>
        </p:nvSpPr>
        <p:spPr>
          <a:xfrm>
            <a:off x="1394279" y="6478435"/>
            <a:ext cx="1090886" cy="176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14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Satellite exclusive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BDD2A2A-B67C-43B6-88FF-864439FC5CCD}"/>
              </a:ext>
            </a:extLst>
          </p:cNvPr>
          <p:cNvSpPr txBox="1"/>
          <p:nvPr/>
        </p:nvSpPr>
        <p:spPr>
          <a:xfrm>
            <a:off x="1394279" y="6134044"/>
            <a:ext cx="772119" cy="176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14" dirty="0">
                <a:solidFill>
                  <a:schemeClr val="accent2"/>
                </a:solidFill>
                <a:latin typeface="Arial Rounded MT Bold" panose="020F0704030504030204" pitchFamily="34" charset="0"/>
              </a:rPr>
              <a:t>145.800 ISS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77951C7-DCAD-477A-9C97-06D114B82871}"/>
              </a:ext>
            </a:extLst>
          </p:cNvPr>
          <p:cNvSpPr txBox="1"/>
          <p:nvPr/>
        </p:nvSpPr>
        <p:spPr>
          <a:xfrm>
            <a:off x="636755" y="5559991"/>
            <a:ext cx="348345" cy="9386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just"/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145.575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152B340-DCCE-43A0-A32D-13544511EE1E}"/>
              </a:ext>
            </a:extLst>
          </p:cNvPr>
          <p:cNvSpPr txBox="1"/>
          <p:nvPr/>
        </p:nvSpPr>
        <p:spPr>
          <a:xfrm>
            <a:off x="1394279" y="5856481"/>
            <a:ext cx="1178738" cy="176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14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Repeater out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C50AA2E-6FF9-4268-88C6-9C1693287DAC}"/>
              </a:ext>
            </a:extLst>
          </p:cNvPr>
          <p:cNvSpPr txBox="1"/>
          <p:nvPr/>
        </p:nvSpPr>
        <p:spPr>
          <a:xfrm>
            <a:off x="636755" y="4485428"/>
            <a:ext cx="348345" cy="9386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just"/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145.206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339EA5F-3130-4D86-A169-6108927D16A2}"/>
              </a:ext>
            </a:extLst>
          </p:cNvPr>
          <p:cNvSpPr txBox="1"/>
          <p:nvPr/>
        </p:nvSpPr>
        <p:spPr>
          <a:xfrm>
            <a:off x="1394279" y="5445063"/>
            <a:ext cx="1178738" cy="202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14" dirty="0">
                <a:solidFill>
                  <a:schemeClr val="accent2"/>
                </a:solidFill>
                <a:latin typeface="Arial Rounded MT Bold" panose="020F0704030504030204" pitchFamily="34" charset="0"/>
              </a:rPr>
              <a:t>145.500 FM Calling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31F5D6C-025E-4912-8B8B-B87F2F8EDAF9}"/>
              </a:ext>
            </a:extLst>
          </p:cNvPr>
          <p:cNvSpPr txBox="1"/>
          <p:nvPr/>
        </p:nvSpPr>
        <p:spPr>
          <a:xfrm>
            <a:off x="1394279" y="3320280"/>
            <a:ext cx="1178738" cy="202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14" dirty="0">
                <a:solidFill>
                  <a:schemeClr val="accent2"/>
                </a:solidFill>
                <a:latin typeface="Arial Rounded MT Bold" panose="020F0704030504030204" pitchFamily="34" charset="0"/>
              </a:rPr>
              <a:t>144.800 APRS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0FC04B6-8BEF-4F69-8E07-EBEED8B39F82}"/>
              </a:ext>
            </a:extLst>
          </p:cNvPr>
          <p:cNvSpPr txBox="1"/>
          <p:nvPr/>
        </p:nvSpPr>
        <p:spPr>
          <a:xfrm>
            <a:off x="636755" y="4368618"/>
            <a:ext cx="348345" cy="9386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just"/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145.194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0C596D8-DF2D-4A74-AFAD-DD3C179B1F10}"/>
              </a:ext>
            </a:extLst>
          </p:cNvPr>
          <p:cNvSpPr txBox="1"/>
          <p:nvPr/>
        </p:nvSpPr>
        <p:spPr>
          <a:xfrm>
            <a:off x="1394279" y="4087194"/>
            <a:ext cx="1178738" cy="176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14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Repeater in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17448E5F-4603-4D71-A256-2DED48EF1C61}"/>
              </a:ext>
            </a:extLst>
          </p:cNvPr>
          <p:cNvSpPr txBox="1"/>
          <p:nvPr/>
        </p:nvSpPr>
        <p:spPr>
          <a:xfrm>
            <a:off x="1394279" y="4366684"/>
            <a:ext cx="1090886" cy="176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14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Space Comm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A8F401C-E11D-4D52-B9F8-9F02436F0742}"/>
              </a:ext>
            </a:extLst>
          </p:cNvPr>
          <p:cNvSpPr txBox="1"/>
          <p:nvPr/>
        </p:nvSpPr>
        <p:spPr>
          <a:xfrm>
            <a:off x="636756" y="6155935"/>
            <a:ext cx="348345" cy="9386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just"/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145.794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1D75FB53-98F6-4480-A608-BCBC68CC6570}"/>
              </a:ext>
            </a:extLst>
          </p:cNvPr>
          <p:cNvSpPr txBox="1"/>
          <p:nvPr/>
        </p:nvSpPr>
        <p:spPr>
          <a:xfrm>
            <a:off x="1394281" y="6218355"/>
            <a:ext cx="1090886" cy="176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14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Space Comm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9FFCEAD0-223E-4E99-9BE0-6F4DAAC7232C}"/>
              </a:ext>
            </a:extLst>
          </p:cNvPr>
          <p:cNvSpPr txBox="1"/>
          <p:nvPr/>
        </p:nvSpPr>
        <p:spPr>
          <a:xfrm>
            <a:off x="4214495" y="311950"/>
            <a:ext cx="1373288" cy="42768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/>
            <a:r>
              <a:rPr lang="en-US" sz="1429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</a:rPr>
              <a:t>UHF 70cm</a:t>
            </a:r>
          </a:p>
          <a:p>
            <a:pPr algn="ctr"/>
            <a:r>
              <a:rPr lang="en-US" sz="750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</a:rPr>
              <a:t>430-440MHz (10MHz band)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210872EE-719C-49D8-AABA-DEA1D30BDB68}"/>
              </a:ext>
            </a:extLst>
          </p:cNvPr>
          <p:cNvGrpSpPr/>
          <p:nvPr/>
        </p:nvGrpSpPr>
        <p:grpSpPr>
          <a:xfrm>
            <a:off x="1414417" y="8397734"/>
            <a:ext cx="1024261" cy="650048"/>
            <a:chOff x="5621445" y="646445"/>
            <a:chExt cx="1024261" cy="650048"/>
          </a:xfrm>
        </p:grpSpPr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75E7E9D6-9FB2-4169-8ED6-96255D7B38A8}"/>
                </a:ext>
              </a:extLst>
            </p:cNvPr>
            <p:cNvCxnSpPr>
              <a:cxnSpLocks/>
            </p:cNvCxnSpPr>
            <p:nvPr/>
          </p:nvCxnSpPr>
          <p:spPr>
            <a:xfrm>
              <a:off x="5621445" y="739629"/>
              <a:ext cx="397165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DBA9CBC4-2639-4B99-AE50-E24368C97976}"/>
                </a:ext>
              </a:extLst>
            </p:cNvPr>
            <p:cNvSpPr txBox="1"/>
            <p:nvPr/>
          </p:nvSpPr>
          <p:spPr>
            <a:xfrm>
              <a:off x="6018611" y="646445"/>
              <a:ext cx="627095" cy="2022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14" dirty="0">
                  <a:solidFill>
                    <a:schemeClr val="bg1">
                      <a:lumMod val="50000"/>
                    </a:schemeClr>
                  </a:solidFill>
                  <a:latin typeface="Arial Rounded MT Bold" panose="020F0704030504030204" pitchFamily="34" charset="0"/>
                  <a:cs typeface="Aharoni" panose="020B0604020202020204" pitchFamily="2" charset="-79"/>
                </a:rPr>
                <a:t>See verso</a:t>
              </a:r>
            </a:p>
          </p:txBody>
        </p: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394E6648-5CAE-4922-B972-C23F2EC0C1B2}"/>
                </a:ext>
              </a:extLst>
            </p:cNvPr>
            <p:cNvCxnSpPr>
              <a:cxnSpLocks/>
            </p:cNvCxnSpPr>
            <p:nvPr/>
          </p:nvCxnSpPr>
          <p:spPr>
            <a:xfrm>
              <a:off x="5621445" y="1038171"/>
              <a:ext cx="397165" cy="0"/>
            </a:xfrm>
            <a:prstGeom prst="line">
              <a:avLst/>
            </a:prstGeom>
            <a:ln w="57150">
              <a:solidFill>
                <a:srgbClr val="4472C4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632C0096-1360-491D-BB99-B2B588ED5B13}"/>
                </a:ext>
              </a:extLst>
            </p:cNvPr>
            <p:cNvSpPr txBox="1"/>
            <p:nvPr/>
          </p:nvSpPr>
          <p:spPr>
            <a:xfrm>
              <a:off x="6018610" y="944987"/>
              <a:ext cx="486030" cy="2022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14" dirty="0">
                  <a:solidFill>
                    <a:schemeClr val="bg1">
                      <a:lumMod val="50000"/>
                    </a:schemeClr>
                  </a:solidFill>
                  <a:latin typeface="Arial Rounded MT Bold" panose="020F0704030504030204" pitchFamily="34" charset="0"/>
                  <a:cs typeface="Aharoni" panose="020B0604020202020204" pitchFamily="2" charset="-79"/>
                </a:rPr>
                <a:t>20 kHz</a:t>
              </a:r>
            </a:p>
          </p:txBody>
        </p: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579592ED-2E47-4083-B783-AC9F90527AE2}"/>
                </a:ext>
              </a:extLst>
            </p:cNvPr>
            <p:cNvCxnSpPr>
              <a:cxnSpLocks/>
            </p:cNvCxnSpPr>
            <p:nvPr/>
          </p:nvCxnSpPr>
          <p:spPr>
            <a:xfrm>
              <a:off x="5621445" y="1187441"/>
              <a:ext cx="397165" cy="0"/>
            </a:xfrm>
            <a:prstGeom prst="line">
              <a:avLst/>
            </a:prstGeom>
            <a:ln w="57150">
              <a:solidFill>
                <a:srgbClr val="FFD966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031B25C6-ED2C-4B95-9F3F-8D9F14914838}"/>
                </a:ext>
              </a:extLst>
            </p:cNvPr>
            <p:cNvSpPr txBox="1"/>
            <p:nvPr/>
          </p:nvSpPr>
          <p:spPr>
            <a:xfrm>
              <a:off x="6018610" y="1094258"/>
              <a:ext cx="486030" cy="2022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14" dirty="0">
                  <a:solidFill>
                    <a:schemeClr val="bg1">
                      <a:lumMod val="50000"/>
                    </a:schemeClr>
                  </a:solidFill>
                  <a:latin typeface="Arial Rounded MT Bold" panose="020F0704030504030204" pitchFamily="34" charset="0"/>
                  <a:cs typeface="Aharoni" panose="020B0604020202020204" pitchFamily="2" charset="-79"/>
                </a:rPr>
                <a:t>12 kHz</a:t>
              </a:r>
            </a:p>
          </p:txBody>
        </p: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70C9D04C-6D23-448F-A97E-27AF2655A7F2}"/>
                </a:ext>
              </a:extLst>
            </p:cNvPr>
            <p:cNvCxnSpPr>
              <a:cxnSpLocks/>
            </p:cNvCxnSpPr>
            <p:nvPr/>
          </p:nvCxnSpPr>
          <p:spPr>
            <a:xfrm>
              <a:off x="5621445" y="888900"/>
              <a:ext cx="397165" cy="0"/>
            </a:xfrm>
            <a:prstGeom prst="line">
              <a:avLst/>
            </a:prstGeom>
            <a:ln w="57150">
              <a:solidFill>
                <a:srgbClr val="A9D18E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C54C0B10-A76E-47F6-A9BC-34D0C3F3FE31}"/>
                </a:ext>
              </a:extLst>
            </p:cNvPr>
            <p:cNvSpPr txBox="1"/>
            <p:nvPr/>
          </p:nvSpPr>
          <p:spPr>
            <a:xfrm>
              <a:off x="6018610" y="795716"/>
              <a:ext cx="407484" cy="2022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14" dirty="0">
                  <a:solidFill>
                    <a:schemeClr val="bg1">
                      <a:lumMod val="50000"/>
                    </a:schemeClr>
                  </a:solidFill>
                  <a:latin typeface="Arial Rounded MT Bold" panose="020F0704030504030204" pitchFamily="34" charset="0"/>
                  <a:cs typeface="Aharoni" panose="020B0604020202020204" pitchFamily="2" charset="-79"/>
                </a:rPr>
                <a:t>none</a:t>
              </a:r>
            </a:p>
          </p:txBody>
        </p:sp>
      </p:grpSp>
      <p:graphicFrame>
        <p:nvGraphicFramePr>
          <p:cNvPr id="211" name="Table 210">
            <a:extLst>
              <a:ext uri="{FF2B5EF4-FFF2-40B4-BE49-F238E27FC236}">
                <a16:creationId xmlns:a16="http://schemas.microsoft.com/office/drawing/2014/main" id="{D2D42675-8BBF-4C80-82DC-BA36A65D2012}"/>
              </a:ext>
            </a:extLst>
          </p:cNvPr>
          <p:cNvGraphicFramePr>
            <a:graphicFrameLocks noGrp="1"/>
          </p:cNvGraphicFramePr>
          <p:nvPr/>
        </p:nvGraphicFramePr>
        <p:xfrm>
          <a:off x="364922" y="7152031"/>
          <a:ext cx="3117814" cy="77489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06454">
                  <a:extLst>
                    <a:ext uri="{9D8B030D-6E8A-4147-A177-3AD203B41FA5}">
                      <a16:colId xmlns:a16="http://schemas.microsoft.com/office/drawing/2014/main" val="2768229844"/>
                    </a:ext>
                  </a:extLst>
                </a:gridCol>
                <a:gridCol w="602840">
                  <a:extLst>
                    <a:ext uri="{9D8B030D-6E8A-4147-A177-3AD203B41FA5}">
                      <a16:colId xmlns:a16="http://schemas.microsoft.com/office/drawing/2014/main" val="3984924959"/>
                    </a:ext>
                  </a:extLst>
                </a:gridCol>
                <a:gridCol w="602840">
                  <a:extLst>
                    <a:ext uri="{9D8B030D-6E8A-4147-A177-3AD203B41FA5}">
                      <a16:colId xmlns:a16="http://schemas.microsoft.com/office/drawing/2014/main" val="635612639"/>
                    </a:ext>
                  </a:extLst>
                </a:gridCol>
                <a:gridCol w="602840">
                  <a:extLst>
                    <a:ext uri="{9D8B030D-6E8A-4147-A177-3AD203B41FA5}">
                      <a16:colId xmlns:a16="http://schemas.microsoft.com/office/drawing/2014/main" val="600955784"/>
                    </a:ext>
                  </a:extLst>
                </a:gridCol>
                <a:gridCol w="602840">
                  <a:extLst>
                    <a:ext uri="{9D8B030D-6E8A-4147-A177-3AD203B41FA5}">
                      <a16:colId xmlns:a16="http://schemas.microsoft.com/office/drawing/2014/main" val="3547146548"/>
                    </a:ext>
                  </a:extLst>
                </a:gridCol>
              </a:tblGrid>
              <a:tr h="197509">
                <a:tc rowSpan="2">
                  <a:txBody>
                    <a:bodyPr/>
                    <a:lstStyle/>
                    <a:p>
                      <a:pPr algn="l" fontAlgn="b"/>
                      <a:endParaRPr lang="en-US" sz="714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Authorized Peak Envelope Power (PEP) per class (W)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4717015"/>
                  </a:ext>
                </a:extLst>
              </a:tr>
              <a:tr h="173804">
                <a:tc vMerge="1"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I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II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III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IV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072311"/>
                  </a:ext>
                </a:extLst>
              </a:tr>
              <a:tr h="1977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VHF - 2m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400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200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100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50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84324"/>
                  </a:ext>
                </a:extLst>
              </a:tr>
              <a:tr h="205857">
                <a:tc>
                  <a:txBody>
                    <a:bodyPr/>
                    <a:lstStyle/>
                    <a:p>
                      <a:pPr algn="ctr" fontAlgn="b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UHF - 70cm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14" kern="12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200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100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50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30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9722599"/>
                  </a:ext>
                </a:extLst>
              </a:tr>
            </a:tbl>
          </a:graphicData>
        </a:graphic>
      </p:graphicFrame>
      <p:pic>
        <p:nvPicPr>
          <p:cNvPr id="214" name="Picture 213">
            <a:extLst>
              <a:ext uri="{FF2B5EF4-FFF2-40B4-BE49-F238E27FC236}">
                <a16:creationId xmlns:a16="http://schemas.microsoft.com/office/drawing/2014/main" id="{B3A08701-2CAF-4DD4-80FE-D5234795F8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555" y="7230114"/>
            <a:ext cx="203372" cy="203372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216" name="Group 215">
            <a:extLst>
              <a:ext uri="{FF2B5EF4-FFF2-40B4-BE49-F238E27FC236}">
                <a16:creationId xmlns:a16="http://schemas.microsoft.com/office/drawing/2014/main" id="{270DF09B-4D0F-4C98-81A9-75058C766FCD}"/>
              </a:ext>
            </a:extLst>
          </p:cNvPr>
          <p:cNvGrpSpPr/>
          <p:nvPr/>
        </p:nvGrpSpPr>
        <p:grpSpPr>
          <a:xfrm>
            <a:off x="3987551" y="8051742"/>
            <a:ext cx="2634054" cy="1533604"/>
            <a:chOff x="3969940" y="7991582"/>
            <a:chExt cx="2611655" cy="1533604"/>
          </a:xfrm>
        </p:grpSpPr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8F3434BB-4464-4B43-A2FC-E9FE16E5D146}"/>
                </a:ext>
              </a:extLst>
            </p:cNvPr>
            <p:cNvSpPr txBox="1"/>
            <p:nvPr/>
          </p:nvSpPr>
          <p:spPr>
            <a:xfrm>
              <a:off x="3997427" y="7991582"/>
              <a:ext cx="2579080" cy="755591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pPr algn="ctr"/>
              <a:r>
                <a:rPr lang="en-US" sz="2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Rounded MT Bold" panose="020F0704030504030204" pitchFamily="34" charset="0"/>
                </a:rPr>
                <a:t>IARU Region 1 </a:t>
              </a:r>
            </a:p>
            <a:p>
              <a:pPr algn="ctr"/>
              <a:r>
                <a:rPr lang="en-US" sz="171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Rounded MT Bold" panose="020F0704030504030204" pitchFamily="34" charset="0"/>
                </a:rPr>
                <a:t>2m &amp; 70cm Band Plan</a:t>
              </a:r>
            </a:p>
          </p:txBody>
        </p:sp>
        <p:sp>
          <p:nvSpPr>
            <p:cNvPr id="208" name="TextBox 207">
              <a:extLst>
                <a:ext uri="{FF2B5EF4-FFF2-40B4-BE49-F238E27FC236}">
                  <a16:creationId xmlns:a16="http://schemas.microsoft.com/office/drawing/2014/main" id="{102288DF-1EC1-4A10-9A43-813A3EC6A1A6}"/>
                </a:ext>
              </a:extLst>
            </p:cNvPr>
            <p:cNvSpPr txBox="1"/>
            <p:nvPr/>
          </p:nvSpPr>
          <p:spPr>
            <a:xfrm>
              <a:off x="3969940" y="8669660"/>
              <a:ext cx="261165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Rounded MT Bold" panose="020F0704030504030204" pitchFamily="34" charset="0"/>
                </a:rPr>
                <a:t>Based on IARU-R1 VHF Handbook v9.00 November 2020</a:t>
              </a:r>
            </a:p>
            <a:p>
              <a:r>
                <a:rPr 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Rounded MT Bold" panose="020F0704030504030204" pitchFamily="34" charset="0"/>
                </a:rPr>
                <a:t>Ver 1.1 </a:t>
              </a:r>
              <a:endParaRPr lang="en-US" sz="800" dirty="0"/>
            </a:p>
          </p:txBody>
        </p:sp>
        <p:sp>
          <p:nvSpPr>
            <p:cNvPr id="219" name="TextBox 218">
              <a:extLst>
                <a:ext uri="{FF2B5EF4-FFF2-40B4-BE49-F238E27FC236}">
                  <a16:creationId xmlns:a16="http://schemas.microsoft.com/office/drawing/2014/main" id="{57A3FB0E-98A0-46FD-9C0B-C12404C4AFE2}"/>
                </a:ext>
              </a:extLst>
            </p:cNvPr>
            <p:cNvSpPr txBox="1"/>
            <p:nvPr/>
          </p:nvSpPr>
          <p:spPr>
            <a:xfrm>
              <a:off x="3969940" y="8883344"/>
              <a:ext cx="2579082" cy="64184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714" dirty="0">
                  <a:solidFill>
                    <a:schemeClr val="bg1">
                      <a:lumMod val="50000"/>
                    </a:schemeClr>
                  </a:solidFill>
                  <a:latin typeface="Arial Narrow" panose="020B0606020202030204" pitchFamily="34" charset="0"/>
                </a:rPr>
                <a:t>Sources:</a:t>
              </a:r>
              <a:endParaRPr lang="en-US" sz="714" dirty="0">
                <a:solidFill>
                  <a:schemeClr val="bg1">
                    <a:lumMod val="50000"/>
                  </a:schemeClr>
                </a:solidFill>
                <a:latin typeface="Arial Narrow" panose="020B060602020203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endParaRPr>
            </a:p>
            <a:p>
              <a:pPr marL="57150" indent="-57150">
                <a:buFont typeface="Arial" panose="020B0604020202020204" pitchFamily="34" charset="0"/>
                <a:buChar char="•"/>
              </a:pPr>
              <a:r>
                <a:rPr lang="en-US" sz="714" dirty="0">
                  <a:solidFill>
                    <a:schemeClr val="bg1">
                      <a:lumMod val="50000"/>
                    </a:schemeClr>
                  </a:solidFill>
                  <a:latin typeface="Arial Narrow" panose="020B0606020202030204" pitchFamily="34" charset="0"/>
                  <a:hlinkClick r:id="rId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National Authority for Management and Regulation in Communications of Romania - Radio amateur services regulations</a:t>
              </a:r>
              <a:endParaRPr lang="en-US" sz="714" dirty="0">
                <a:solidFill>
                  <a:schemeClr val="bg1">
                    <a:lumMod val="50000"/>
                  </a:schemeClr>
                </a:solidFill>
                <a:latin typeface="Arial Narrow" panose="020B0606020202030204" pitchFamily="34" charset="0"/>
              </a:endParaRPr>
            </a:p>
            <a:p>
              <a:pPr marL="57150" indent="-57150">
                <a:buFont typeface="Arial" panose="020B0604020202020204" pitchFamily="34" charset="0"/>
                <a:buChar char="•"/>
              </a:pPr>
              <a:r>
                <a:rPr lang="en-US" sz="714" dirty="0">
                  <a:solidFill>
                    <a:schemeClr val="bg1">
                      <a:lumMod val="50000"/>
                    </a:schemeClr>
                  </a:solidFill>
                  <a:latin typeface="Arial Narrow" panose="020B0606020202030204" pitchFamily="34" charset="0"/>
                  <a:hlinkClick r:id="rId5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ITU Radio Regulations, 2020 Edition</a:t>
              </a:r>
              <a:endParaRPr lang="en-US" sz="714" dirty="0">
                <a:solidFill>
                  <a:schemeClr val="bg1">
                    <a:lumMod val="50000"/>
                  </a:schemeClr>
                </a:solidFill>
                <a:latin typeface="Arial Narrow" panose="020B0606020202030204" pitchFamily="34" charset="0"/>
              </a:endParaRPr>
            </a:p>
            <a:p>
              <a:pPr marL="57150" indent="-57150">
                <a:buFont typeface="Arial" panose="020B0604020202020204" pitchFamily="34" charset="0"/>
                <a:buChar char="•"/>
              </a:pPr>
              <a:r>
                <a:rPr lang="en-US" sz="714" dirty="0">
                  <a:solidFill>
                    <a:schemeClr val="bg1">
                      <a:lumMod val="50000"/>
                    </a:schemeClr>
                  </a:solidFill>
                  <a:latin typeface="Arial Narrow" panose="020B0606020202030204" pitchFamily="34" charset="0"/>
                  <a:hlinkClick r:id="rId6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IARU-R1 VHF Handbook</a:t>
              </a:r>
              <a:endParaRPr lang="en-US" sz="714" dirty="0">
                <a:solidFill>
                  <a:schemeClr val="bg1">
                    <a:lumMod val="50000"/>
                  </a:schemeClr>
                </a:solidFill>
                <a:latin typeface="Arial Narrow" panose="020B0606020202030204" pitchFamily="34" charset="0"/>
              </a:endParaRPr>
            </a:p>
          </p:txBody>
        </p:sp>
      </p:grpSp>
      <p:sp>
        <p:nvSpPr>
          <p:cNvPr id="221" name="TextBox 220">
            <a:extLst>
              <a:ext uri="{FF2B5EF4-FFF2-40B4-BE49-F238E27FC236}">
                <a16:creationId xmlns:a16="http://schemas.microsoft.com/office/drawing/2014/main" id="{0B1DEA39-F819-4CDC-8164-057FB13C36AF}"/>
              </a:ext>
            </a:extLst>
          </p:cNvPr>
          <p:cNvSpPr txBox="1"/>
          <p:nvPr/>
        </p:nvSpPr>
        <p:spPr>
          <a:xfrm>
            <a:off x="269245" y="9268043"/>
            <a:ext cx="37159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</a:rPr>
              <a:t>YO3MIO - Feel free to print, distribute and modify this document while maintaining the source and author </a:t>
            </a:r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https://github.com/mircea84/VHFHamBands</a:t>
            </a:r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</a:rPr>
              <a:t>/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D71A8B72-818F-4BD3-89D1-B02514A8D5B3}"/>
              </a:ext>
            </a:extLst>
          </p:cNvPr>
          <p:cNvSpPr txBox="1"/>
          <p:nvPr/>
        </p:nvSpPr>
        <p:spPr>
          <a:xfrm>
            <a:off x="300824" y="7907292"/>
            <a:ext cx="3429000" cy="2022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14" baseline="3000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1</a:t>
            </a:r>
            <a:r>
              <a:rPr lang="en-US" sz="714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 430.000 - 431.200 MHz not part of radio amateur service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E4D077A-6770-43C4-AD26-6B8A164371F7}"/>
              </a:ext>
            </a:extLst>
          </p:cNvPr>
          <p:cNvGrpSpPr/>
          <p:nvPr/>
        </p:nvGrpSpPr>
        <p:grpSpPr>
          <a:xfrm>
            <a:off x="2913085" y="983138"/>
            <a:ext cx="3690910" cy="7059667"/>
            <a:chOff x="2913085" y="983138"/>
            <a:chExt cx="3690910" cy="7059667"/>
          </a:xfrm>
        </p:grpSpPr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772DB861-90F4-4C36-AFBC-3BA089EC3D32}"/>
                </a:ext>
              </a:extLst>
            </p:cNvPr>
            <p:cNvCxnSpPr>
              <a:cxnSpLocks/>
            </p:cNvCxnSpPr>
            <p:nvPr/>
          </p:nvCxnSpPr>
          <p:spPr>
            <a:xfrm>
              <a:off x="4220757" y="983139"/>
              <a:ext cx="0" cy="1409765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37" name="Rectangle: Rounded Corners 136">
              <a:extLst>
                <a:ext uri="{FF2B5EF4-FFF2-40B4-BE49-F238E27FC236}">
                  <a16:creationId xmlns:a16="http://schemas.microsoft.com/office/drawing/2014/main" id="{D8994587-5A39-40E4-AFF9-434F1A8963E5}"/>
                </a:ext>
              </a:extLst>
            </p:cNvPr>
            <p:cNvSpPr/>
            <p:nvPr/>
          </p:nvSpPr>
          <p:spPr>
            <a:xfrm rot="5400000">
              <a:off x="3723137" y="1553502"/>
              <a:ext cx="1409765" cy="269038"/>
            </a:xfrm>
            <a:prstGeom prst="roundRect">
              <a:avLst>
                <a:gd name="adj" fmla="val 9639"/>
              </a:avLst>
            </a:prstGeom>
            <a:solidFill>
              <a:srgbClr val="00B05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14" dirty="0">
                <a:solidFill>
                  <a:schemeClr val="tx1"/>
                </a:solidFill>
              </a:endParaRPr>
            </a:p>
          </p:txBody>
        </p:sp>
        <p:sp>
          <p:nvSpPr>
            <p:cNvPr id="138" name="Rectangle: Rounded Corners 137">
              <a:extLst>
                <a:ext uri="{FF2B5EF4-FFF2-40B4-BE49-F238E27FC236}">
                  <a16:creationId xmlns:a16="http://schemas.microsoft.com/office/drawing/2014/main" id="{C8AF4B99-00DD-483F-BB13-2EB6F6651D93}"/>
                </a:ext>
              </a:extLst>
            </p:cNvPr>
            <p:cNvSpPr/>
            <p:nvPr/>
          </p:nvSpPr>
          <p:spPr>
            <a:xfrm rot="5400000">
              <a:off x="4251799" y="2434606"/>
              <a:ext cx="352441" cy="269038"/>
            </a:xfrm>
            <a:prstGeom prst="roundRect">
              <a:avLst>
                <a:gd name="adj" fmla="val 9639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14" dirty="0">
                <a:solidFill>
                  <a:schemeClr val="tx1"/>
                </a:solidFill>
              </a:endParaRPr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DE7F5B5A-3700-43C7-8594-40FE9871F5AD}"/>
                </a:ext>
              </a:extLst>
            </p:cNvPr>
            <p:cNvSpPr txBox="1"/>
            <p:nvPr/>
          </p:nvSpPr>
          <p:spPr>
            <a:xfrm>
              <a:off x="3799283" y="2338436"/>
              <a:ext cx="351903" cy="1037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just"/>
              <a:r>
                <a:rPr lang="en-US" sz="700" dirty="0">
                  <a:solidFill>
                    <a:schemeClr val="bg1">
                      <a:lumMod val="50000"/>
                    </a:schemeClr>
                  </a:solidFill>
                  <a:latin typeface="Arial Rounded MT Bold" panose="020F0704030504030204" pitchFamily="34" charset="0"/>
                </a:rPr>
                <a:t>432.000</a:t>
              </a: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44D4A731-E191-4914-B1DD-14538A174F53}"/>
                </a:ext>
              </a:extLst>
            </p:cNvPr>
            <p:cNvSpPr txBox="1"/>
            <p:nvPr/>
          </p:nvSpPr>
          <p:spPr>
            <a:xfrm>
              <a:off x="3799283" y="2654001"/>
              <a:ext cx="351903" cy="1037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just"/>
              <a:r>
                <a:rPr lang="en-US" sz="700" dirty="0">
                  <a:solidFill>
                    <a:schemeClr val="bg1">
                      <a:lumMod val="50000"/>
                    </a:schemeClr>
                  </a:solidFill>
                  <a:latin typeface="Arial Rounded MT Bold" panose="020F0704030504030204" pitchFamily="34" charset="0"/>
                </a:rPr>
                <a:t>432.500</a:t>
              </a:r>
            </a:p>
          </p:txBody>
        </p:sp>
        <p:sp>
          <p:nvSpPr>
            <p:cNvPr id="141" name="Rectangle: Rounded Corners 140">
              <a:extLst>
                <a:ext uri="{FF2B5EF4-FFF2-40B4-BE49-F238E27FC236}">
                  <a16:creationId xmlns:a16="http://schemas.microsoft.com/office/drawing/2014/main" id="{1B3D85EE-E77D-4039-9D3A-2426AF239600}"/>
                </a:ext>
              </a:extLst>
            </p:cNvPr>
            <p:cNvSpPr/>
            <p:nvPr/>
          </p:nvSpPr>
          <p:spPr>
            <a:xfrm rot="5400000">
              <a:off x="4251799" y="2787048"/>
              <a:ext cx="352441" cy="269038"/>
            </a:xfrm>
            <a:prstGeom prst="roundRect">
              <a:avLst>
                <a:gd name="adj" fmla="val 9639"/>
              </a:avLst>
            </a:prstGeom>
            <a:solidFill>
              <a:srgbClr val="00B05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14" dirty="0">
                <a:solidFill>
                  <a:schemeClr val="tx1"/>
                </a:solidFill>
              </a:endParaRPr>
            </a:p>
          </p:txBody>
        </p:sp>
        <p:sp>
          <p:nvSpPr>
            <p:cNvPr id="142" name="Rectangle: Rounded Corners 141">
              <a:extLst>
                <a:ext uri="{FF2B5EF4-FFF2-40B4-BE49-F238E27FC236}">
                  <a16:creationId xmlns:a16="http://schemas.microsoft.com/office/drawing/2014/main" id="{D0573C85-6265-4B0C-8B74-4CE9D69046A1}"/>
                </a:ext>
              </a:extLst>
            </p:cNvPr>
            <p:cNvSpPr/>
            <p:nvPr/>
          </p:nvSpPr>
          <p:spPr>
            <a:xfrm rot="5400000">
              <a:off x="4216555" y="3174735"/>
              <a:ext cx="422929" cy="269038"/>
            </a:xfrm>
            <a:prstGeom prst="roundRect">
              <a:avLst>
                <a:gd name="adj" fmla="val 9639"/>
              </a:avLst>
            </a:prstGeom>
            <a:solidFill>
              <a:srgbClr val="00B0F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14" dirty="0">
                <a:solidFill>
                  <a:schemeClr val="tx1"/>
                </a:solidFill>
              </a:endParaRP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33D2656A-8893-4083-A547-BDBB112CCCA2}"/>
                </a:ext>
              </a:extLst>
            </p:cNvPr>
            <p:cNvSpPr txBox="1"/>
            <p:nvPr/>
          </p:nvSpPr>
          <p:spPr>
            <a:xfrm>
              <a:off x="3799283" y="3005034"/>
              <a:ext cx="351903" cy="1037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just"/>
              <a:r>
                <a:rPr lang="en-US" sz="700" dirty="0">
                  <a:solidFill>
                    <a:schemeClr val="bg1">
                      <a:lumMod val="50000"/>
                    </a:schemeClr>
                  </a:solidFill>
                  <a:latin typeface="Arial Rounded MT Bold" panose="020F0704030504030204" pitchFamily="34" charset="0"/>
                </a:rPr>
                <a:t>433.000</a:t>
              </a: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79631518-CA00-49E4-9411-450C5FF20E42}"/>
                </a:ext>
              </a:extLst>
            </p:cNvPr>
            <p:cNvSpPr txBox="1"/>
            <p:nvPr/>
          </p:nvSpPr>
          <p:spPr>
            <a:xfrm>
              <a:off x="3799283" y="3410342"/>
              <a:ext cx="351903" cy="1037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just"/>
              <a:r>
                <a:rPr lang="en-US" sz="700" dirty="0">
                  <a:solidFill>
                    <a:schemeClr val="bg1">
                      <a:lumMod val="50000"/>
                    </a:schemeClr>
                  </a:solidFill>
                  <a:latin typeface="Arial Rounded MT Bold" panose="020F0704030504030204" pitchFamily="34" charset="0"/>
                </a:rPr>
                <a:t>433.600</a:t>
              </a:r>
            </a:p>
          </p:txBody>
        </p:sp>
        <p:sp>
          <p:nvSpPr>
            <p:cNvPr id="145" name="Rectangle: Rounded Corners 144">
              <a:extLst>
                <a:ext uri="{FF2B5EF4-FFF2-40B4-BE49-F238E27FC236}">
                  <a16:creationId xmlns:a16="http://schemas.microsoft.com/office/drawing/2014/main" id="{F5B8A653-5582-4312-9D13-9395361AE040}"/>
                </a:ext>
              </a:extLst>
            </p:cNvPr>
            <p:cNvSpPr/>
            <p:nvPr/>
          </p:nvSpPr>
          <p:spPr>
            <a:xfrm rot="5400000">
              <a:off x="3930197" y="3884024"/>
              <a:ext cx="995646" cy="269038"/>
            </a:xfrm>
            <a:prstGeom prst="roundRect">
              <a:avLst>
                <a:gd name="adj" fmla="val 9639"/>
              </a:avLst>
            </a:prstGeom>
            <a:solidFill>
              <a:srgbClr val="00B05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14" dirty="0">
                <a:solidFill>
                  <a:schemeClr val="tx1"/>
                </a:solidFill>
              </a:endParaRPr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84173964-2BA2-48B7-9F7B-AA81085A0CFC}"/>
                </a:ext>
              </a:extLst>
            </p:cNvPr>
            <p:cNvSpPr txBox="1"/>
            <p:nvPr/>
          </p:nvSpPr>
          <p:spPr>
            <a:xfrm>
              <a:off x="3799283" y="4455652"/>
              <a:ext cx="351903" cy="1037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just"/>
              <a:r>
                <a:rPr lang="en-US" sz="700" dirty="0">
                  <a:solidFill>
                    <a:schemeClr val="bg1">
                      <a:lumMod val="50000"/>
                    </a:schemeClr>
                  </a:solidFill>
                  <a:latin typeface="Arial Rounded MT Bold" panose="020F0704030504030204" pitchFamily="34" charset="0"/>
                </a:rPr>
                <a:t>435.000</a:t>
              </a:r>
            </a:p>
          </p:txBody>
        </p:sp>
        <p:sp>
          <p:nvSpPr>
            <p:cNvPr id="147" name="Rectangle: Rounded Corners 146">
              <a:extLst>
                <a:ext uri="{FF2B5EF4-FFF2-40B4-BE49-F238E27FC236}">
                  <a16:creationId xmlns:a16="http://schemas.microsoft.com/office/drawing/2014/main" id="{136F3D9C-C2C9-46CF-9F52-A6A48DDAE155}"/>
                </a:ext>
              </a:extLst>
            </p:cNvPr>
            <p:cNvSpPr/>
            <p:nvPr/>
          </p:nvSpPr>
          <p:spPr>
            <a:xfrm rot="5400000">
              <a:off x="3370696" y="5436543"/>
              <a:ext cx="2114647" cy="269038"/>
            </a:xfrm>
            <a:prstGeom prst="roundRect">
              <a:avLst>
                <a:gd name="adj" fmla="val 9639"/>
              </a:avLst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14" dirty="0">
                <a:solidFill>
                  <a:schemeClr val="tx1"/>
                </a:solidFill>
              </a:endParaRPr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1F6A01C5-B5A3-49A2-B6D8-C7D3A7228B81}"/>
                </a:ext>
              </a:extLst>
            </p:cNvPr>
            <p:cNvSpPr txBox="1"/>
            <p:nvPr/>
          </p:nvSpPr>
          <p:spPr>
            <a:xfrm>
              <a:off x="3799283" y="6575359"/>
              <a:ext cx="351903" cy="1037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just"/>
              <a:r>
                <a:rPr lang="en-US" sz="700" dirty="0">
                  <a:solidFill>
                    <a:schemeClr val="bg1">
                      <a:lumMod val="50000"/>
                    </a:schemeClr>
                  </a:solidFill>
                  <a:latin typeface="Arial Rounded MT Bold" panose="020F0704030504030204" pitchFamily="34" charset="0"/>
                </a:rPr>
                <a:t>438.000</a:t>
              </a:r>
            </a:p>
          </p:txBody>
        </p:sp>
        <p:sp>
          <p:nvSpPr>
            <p:cNvPr id="149" name="Rectangle: Rounded Corners 148">
              <a:extLst>
                <a:ext uri="{FF2B5EF4-FFF2-40B4-BE49-F238E27FC236}">
                  <a16:creationId xmlns:a16="http://schemas.microsoft.com/office/drawing/2014/main" id="{9B4D0794-B486-4BFF-98C2-6139B139E5F6}"/>
                </a:ext>
              </a:extLst>
            </p:cNvPr>
            <p:cNvSpPr/>
            <p:nvPr/>
          </p:nvSpPr>
          <p:spPr>
            <a:xfrm rot="5400000">
              <a:off x="3723137" y="7198690"/>
              <a:ext cx="1409765" cy="269038"/>
            </a:xfrm>
            <a:prstGeom prst="roundRect">
              <a:avLst>
                <a:gd name="adj" fmla="val 9639"/>
              </a:avLst>
            </a:prstGeom>
            <a:solidFill>
              <a:srgbClr val="00B05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14" dirty="0">
                <a:solidFill>
                  <a:schemeClr val="tx1"/>
                </a:solidFill>
              </a:endParaRPr>
            </a:p>
          </p:txBody>
        </p: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6CF421BD-AA40-4AEC-B5FE-6E81AA735AF7}"/>
                </a:ext>
              </a:extLst>
            </p:cNvPr>
            <p:cNvCxnSpPr>
              <a:cxnSpLocks/>
            </p:cNvCxnSpPr>
            <p:nvPr/>
          </p:nvCxnSpPr>
          <p:spPr>
            <a:xfrm>
              <a:off x="4220757" y="2742504"/>
              <a:ext cx="0" cy="779638"/>
            </a:xfrm>
            <a:prstGeom prst="line">
              <a:avLst/>
            </a:prstGeom>
            <a:ln w="57150">
              <a:solidFill>
                <a:srgbClr val="FFD966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F7AC014B-46FF-440D-AD07-7CB16EB279CB}"/>
                </a:ext>
              </a:extLst>
            </p:cNvPr>
            <p:cNvCxnSpPr>
              <a:cxnSpLocks/>
            </p:cNvCxnSpPr>
            <p:nvPr/>
          </p:nvCxnSpPr>
          <p:spPr>
            <a:xfrm>
              <a:off x="4220757" y="4513738"/>
              <a:ext cx="0" cy="3529067"/>
            </a:xfrm>
            <a:prstGeom prst="line">
              <a:avLst/>
            </a:prstGeom>
            <a:ln w="5715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E3D6935A-BA27-4CAC-B88C-5C28F3FC9C89}"/>
                </a:ext>
              </a:extLst>
            </p:cNvPr>
            <p:cNvCxnSpPr>
              <a:cxnSpLocks/>
            </p:cNvCxnSpPr>
            <p:nvPr/>
          </p:nvCxnSpPr>
          <p:spPr>
            <a:xfrm>
              <a:off x="4220757" y="3770625"/>
              <a:ext cx="0" cy="743113"/>
            </a:xfrm>
            <a:prstGeom prst="line">
              <a:avLst/>
            </a:prstGeom>
            <a:ln w="57150">
              <a:solidFill>
                <a:srgbClr val="FFD966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14010F13-5AF0-45C7-9009-1ACA88F8C3BF}"/>
                </a:ext>
              </a:extLst>
            </p:cNvPr>
            <p:cNvCxnSpPr>
              <a:cxnSpLocks/>
            </p:cNvCxnSpPr>
            <p:nvPr/>
          </p:nvCxnSpPr>
          <p:spPr>
            <a:xfrm>
              <a:off x="4220757" y="3514141"/>
              <a:ext cx="0" cy="256483"/>
            </a:xfrm>
            <a:prstGeom prst="line">
              <a:avLst/>
            </a:prstGeom>
            <a:ln w="57150">
              <a:solidFill>
                <a:srgbClr val="A9D18E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81A94C24-E3AC-43D6-9633-C69B28670AB3}"/>
                </a:ext>
              </a:extLst>
            </p:cNvPr>
            <p:cNvSpPr txBox="1"/>
            <p:nvPr/>
          </p:nvSpPr>
          <p:spPr>
            <a:xfrm>
              <a:off x="3799283" y="1181550"/>
              <a:ext cx="351903" cy="1037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just"/>
              <a:r>
                <a:rPr lang="en-US" sz="700" dirty="0">
                  <a:solidFill>
                    <a:schemeClr val="bg1">
                      <a:lumMod val="50000"/>
                    </a:schemeClr>
                  </a:solidFill>
                  <a:latin typeface="Arial Rounded MT Bold" panose="020F0704030504030204" pitchFamily="34" charset="0"/>
                </a:rPr>
                <a:t>430.375</a:t>
              </a:r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71091DAD-B6FE-496D-A29D-8BDE59C1B9EF}"/>
                </a:ext>
              </a:extLst>
            </p:cNvPr>
            <p:cNvSpPr txBox="1"/>
            <p:nvPr/>
          </p:nvSpPr>
          <p:spPr>
            <a:xfrm>
              <a:off x="3799283" y="2086770"/>
              <a:ext cx="351903" cy="1037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just"/>
              <a:r>
                <a:rPr lang="en-US" sz="700" dirty="0">
                  <a:solidFill>
                    <a:schemeClr val="bg1">
                      <a:lumMod val="50000"/>
                    </a:schemeClr>
                  </a:solidFill>
                  <a:latin typeface="Arial Rounded MT Bold" panose="020F0704030504030204" pitchFamily="34" charset="0"/>
                </a:rPr>
                <a:t>431.625</a:t>
              </a:r>
            </a:p>
          </p:txBody>
        </p: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69284C3D-02E0-4DC5-A3E3-2DE971DA0CD6}"/>
                </a:ext>
              </a:extLst>
            </p:cNvPr>
            <p:cNvSpPr txBox="1"/>
            <p:nvPr/>
          </p:nvSpPr>
          <p:spPr>
            <a:xfrm>
              <a:off x="3799283" y="1677065"/>
              <a:ext cx="351903" cy="1037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just"/>
              <a:r>
                <a:rPr lang="en-US" sz="700" dirty="0">
                  <a:solidFill>
                    <a:schemeClr val="bg1">
                      <a:lumMod val="50000"/>
                    </a:schemeClr>
                  </a:solidFill>
                  <a:latin typeface="Arial Rounded MT Bold" panose="020F0704030504030204" pitchFamily="34" charset="0"/>
                </a:rPr>
                <a:t>431.050</a:t>
              </a:r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EBFD357D-630F-41FB-A205-DCF82115451B}"/>
                </a:ext>
              </a:extLst>
            </p:cNvPr>
            <p:cNvSpPr txBox="1"/>
            <p:nvPr/>
          </p:nvSpPr>
          <p:spPr>
            <a:xfrm>
              <a:off x="4621581" y="1916317"/>
              <a:ext cx="1462162" cy="1948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14" dirty="0">
                  <a:solidFill>
                    <a:schemeClr val="bg1">
                      <a:lumMod val="50000"/>
                    </a:schemeClr>
                  </a:solidFill>
                  <a:latin typeface="Arial Rounded MT Bold" panose="020F0704030504030204" pitchFamily="34" charset="0"/>
                </a:rPr>
                <a:t>Repeater in (7.6MHz shift)</a:t>
              </a:r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DF265994-D237-46F4-AAFC-64FBB1364972}"/>
                </a:ext>
              </a:extLst>
            </p:cNvPr>
            <p:cNvSpPr txBox="1"/>
            <p:nvPr/>
          </p:nvSpPr>
          <p:spPr>
            <a:xfrm>
              <a:off x="4621581" y="2161034"/>
              <a:ext cx="1462162" cy="1948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14" dirty="0">
                  <a:solidFill>
                    <a:schemeClr val="bg1">
                      <a:lumMod val="50000"/>
                    </a:schemeClr>
                  </a:solidFill>
                  <a:latin typeface="Arial Rounded MT Bold" panose="020F0704030504030204" pitchFamily="34" charset="0"/>
                </a:rPr>
                <a:t>Repeater in (1.6MHz shift)</a:t>
              </a:r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0371CC2E-13D9-4732-B7E7-46B17C5A39BD}"/>
                </a:ext>
              </a:extLst>
            </p:cNvPr>
            <p:cNvSpPr txBox="1"/>
            <p:nvPr/>
          </p:nvSpPr>
          <p:spPr>
            <a:xfrm>
              <a:off x="4621581" y="2759776"/>
              <a:ext cx="1462162" cy="1948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14" dirty="0">
                  <a:solidFill>
                    <a:schemeClr val="accent2"/>
                  </a:solidFill>
                  <a:latin typeface="Arial Rounded MT Bold" panose="020F0704030504030204" pitchFamily="34" charset="0"/>
                </a:rPr>
                <a:t>432.500 New APRS</a:t>
              </a:r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42A8C640-C060-482D-B9E9-E2A2C7457AC3}"/>
                </a:ext>
              </a:extLst>
            </p:cNvPr>
            <p:cNvSpPr txBox="1"/>
            <p:nvPr/>
          </p:nvSpPr>
          <p:spPr>
            <a:xfrm>
              <a:off x="4621581" y="3380389"/>
              <a:ext cx="1462162" cy="1948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14" dirty="0">
                  <a:solidFill>
                    <a:schemeClr val="accent2"/>
                  </a:solidFill>
                  <a:latin typeface="Arial Rounded MT Bold" panose="020F0704030504030204" pitchFamily="34" charset="0"/>
                </a:rPr>
                <a:t>433.500 FM call</a:t>
              </a:r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E3B45F2B-C5F5-4720-B495-6D54922C341D}"/>
                </a:ext>
              </a:extLst>
            </p:cNvPr>
            <p:cNvSpPr txBox="1"/>
            <p:nvPr/>
          </p:nvSpPr>
          <p:spPr>
            <a:xfrm>
              <a:off x="4621581" y="3283810"/>
              <a:ext cx="1462162" cy="1948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14" dirty="0">
                  <a:solidFill>
                    <a:schemeClr val="accent2"/>
                  </a:solidFill>
                  <a:latin typeface="Arial Rounded MT Bold" panose="020F0704030504030204" pitchFamily="34" charset="0"/>
                </a:rPr>
                <a:t>433.450 Digital voice call</a:t>
              </a:r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888A6560-0B0C-4804-9796-29F49BBC4B09}"/>
                </a:ext>
              </a:extLst>
            </p:cNvPr>
            <p:cNvSpPr txBox="1"/>
            <p:nvPr/>
          </p:nvSpPr>
          <p:spPr>
            <a:xfrm>
              <a:off x="4621581" y="3181112"/>
              <a:ext cx="1462162" cy="1948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14" dirty="0">
                  <a:solidFill>
                    <a:schemeClr val="accent2"/>
                  </a:solidFill>
                  <a:latin typeface="Arial Rounded MT Bold" panose="020F0704030504030204" pitchFamily="34" charset="0"/>
                </a:rPr>
                <a:t>433.400 SSTV</a:t>
              </a:r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8AAECD18-6ADB-4558-A9E3-C5264F35B195}"/>
                </a:ext>
              </a:extLst>
            </p:cNvPr>
            <p:cNvSpPr txBox="1"/>
            <p:nvPr/>
          </p:nvSpPr>
          <p:spPr>
            <a:xfrm>
              <a:off x="4621581" y="2855173"/>
              <a:ext cx="1812036" cy="1948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14" dirty="0">
                  <a:solidFill>
                    <a:schemeClr val="bg1">
                      <a:lumMod val="50000"/>
                    </a:schemeClr>
                  </a:solidFill>
                  <a:latin typeface="Arial Rounded MT Bold" panose="020F0704030504030204" pitchFamily="34" charset="0"/>
                </a:rPr>
                <a:t>Repeater in (25kHz </a:t>
              </a:r>
              <a:r>
                <a:rPr lang="en-US" sz="714" dirty="0" err="1">
                  <a:solidFill>
                    <a:schemeClr val="bg1">
                      <a:lumMod val="50000"/>
                    </a:schemeClr>
                  </a:solidFill>
                  <a:latin typeface="Arial Rounded MT Bold" panose="020F0704030504030204" pitchFamily="34" charset="0"/>
                </a:rPr>
                <a:t>ch.</a:t>
              </a:r>
              <a:r>
                <a:rPr lang="en-US" sz="714" dirty="0">
                  <a:solidFill>
                    <a:schemeClr val="bg1">
                      <a:lumMod val="50000"/>
                    </a:schemeClr>
                  </a:solidFill>
                  <a:latin typeface="Arial Rounded MT Bold" panose="020F0704030504030204" pitchFamily="34" charset="0"/>
                </a:rPr>
                <a:t> / 2MHz shift)</a:t>
              </a:r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EDFEC0B1-0CDA-40B5-96F3-99A556F7E0FD}"/>
                </a:ext>
              </a:extLst>
            </p:cNvPr>
            <p:cNvSpPr txBox="1"/>
            <p:nvPr/>
          </p:nvSpPr>
          <p:spPr>
            <a:xfrm>
              <a:off x="4621583" y="4192364"/>
              <a:ext cx="1812035" cy="3007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14" dirty="0">
                  <a:solidFill>
                    <a:schemeClr val="bg1">
                      <a:lumMod val="50000"/>
                    </a:schemeClr>
                  </a:solidFill>
                  <a:latin typeface="Arial Rounded MT Bold" panose="020F0704030504030204" pitchFamily="34" charset="0"/>
                </a:rPr>
                <a:t>Repeater out</a:t>
              </a:r>
            </a:p>
            <a:p>
              <a:r>
                <a:rPr lang="en-US" sz="714" dirty="0">
                  <a:solidFill>
                    <a:schemeClr val="bg1">
                      <a:lumMod val="50000"/>
                    </a:schemeClr>
                  </a:solidFill>
                  <a:latin typeface="Arial Rounded MT Bold" panose="020F0704030504030204" pitchFamily="34" charset="0"/>
                </a:rPr>
                <a:t>(25kHz </a:t>
              </a:r>
              <a:r>
                <a:rPr lang="en-US" sz="714" dirty="0" err="1">
                  <a:solidFill>
                    <a:schemeClr val="bg1">
                      <a:lumMod val="50000"/>
                    </a:schemeClr>
                  </a:solidFill>
                  <a:latin typeface="Arial Rounded MT Bold" panose="020F0704030504030204" pitchFamily="34" charset="0"/>
                </a:rPr>
                <a:t>ch.</a:t>
              </a:r>
              <a:r>
                <a:rPr lang="en-US" sz="714" dirty="0">
                  <a:solidFill>
                    <a:schemeClr val="bg1">
                      <a:lumMod val="50000"/>
                    </a:schemeClr>
                  </a:solidFill>
                  <a:latin typeface="Arial Rounded MT Bold" panose="020F0704030504030204" pitchFamily="34" charset="0"/>
                </a:rPr>
                <a:t> / 1.6 or 2MHz shift)</a:t>
              </a:r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4952F2A1-46B1-43C2-9ED0-9E001C391909}"/>
                </a:ext>
              </a:extLst>
            </p:cNvPr>
            <p:cNvSpPr txBox="1"/>
            <p:nvPr/>
          </p:nvSpPr>
          <p:spPr>
            <a:xfrm>
              <a:off x="3799283" y="4177956"/>
              <a:ext cx="351903" cy="1037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just"/>
              <a:r>
                <a:rPr lang="en-US" sz="700" dirty="0">
                  <a:solidFill>
                    <a:schemeClr val="bg1">
                      <a:lumMod val="50000"/>
                    </a:schemeClr>
                  </a:solidFill>
                  <a:latin typeface="Arial Rounded MT Bold" panose="020F0704030504030204" pitchFamily="34" charset="0"/>
                </a:rPr>
                <a:t>434.600</a:t>
              </a:r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FA893865-81D8-4DBF-A865-8E9B8982BCD2}"/>
                </a:ext>
              </a:extLst>
            </p:cNvPr>
            <p:cNvSpPr txBox="1"/>
            <p:nvPr/>
          </p:nvSpPr>
          <p:spPr>
            <a:xfrm>
              <a:off x="4621581" y="5473626"/>
              <a:ext cx="1102029" cy="1948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14" dirty="0">
                  <a:solidFill>
                    <a:schemeClr val="bg1">
                      <a:lumMod val="50000"/>
                    </a:schemeClr>
                  </a:solidFill>
                  <a:latin typeface="Arial Rounded MT Bold" panose="020F0704030504030204" pitchFamily="34" charset="0"/>
                </a:rPr>
                <a:t>Satellite service</a:t>
              </a:r>
            </a:p>
          </p:txBody>
        </p: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10536339-1454-4ADD-B73B-FE38DA0A722E}"/>
                </a:ext>
              </a:extLst>
            </p:cNvPr>
            <p:cNvSpPr txBox="1"/>
            <p:nvPr/>
          </p:nvSpPr>
          <p:spPr>
            <a:xfrm>
              <a:off x="4621581" y="7272428"/>
              <a:ext cx="1395712" cy="1948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14" dirty="0">
                  <a:solidFill>
                    <a:schemeClr val="bg1">
                      <a:lumMod val="50000"/>
                    </a:schemeClr>
                  </a:solidFill>
                  <a:latin typeface="Arial Rounded MT Bold" panose="020F0704030504030204" pitchFamily="34" charset="0"/>
                </a:rPr>
                <a:t>Repeater out (7.6Mhz shift)</a:t>
              </a:r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7654EDE0-911A-4BCC-A698-5E72F85DBA1D}"/>
                </a:ext>
              </a:extLst>
            </p:cNvPr>
            <p:cNvSpPr txBox="1"/>
            <p:nvPr/>
          </p:nvSpPr>
          <p:spPr>
            <a:xfrm>
              <a:off x="3799283" y="7572145"/>
              <a:ext cx="351903" cy="1037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just"/>
              <a:r>
                <a:rPr lang="en-US" sz="700" dirty="0">
                  <a:solidFill>
                    <a:schemeClr val="bg1">
                      <a:lumMod val="50000"/>
                    </a:schemeClr>
                  </a:solidFill>
                  <a:latin typeface="Arial Rounded MT Bold" panose="020F0704030504030204" pitchFamily="34" charset="0"/>
                </a:rPr>
                <a:t>439.425</a:t>
              </a:r>
            </a:p>
          </p:txBody>
        </p: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A72DE4C6-8B44-4380-9E7F-98D8B5F498BC}"/>
                </a:ext>
              </a:extLst>
            </p:cNvPr>
            <p:cNvSpPr txBox="1"/>
            <p:nvPr/>
          </p:nvSpPr>
          <p:spPr>
            <a:xfrm>
              <a:off x="3799283" y="7043348"/>
              <a:ext cx="351903" cy="1037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just"/>
              <a:r>
                <a:rPr lang="en-US" sz="700" dirty="0">
                  <a:solidFill>
                    <a:schemeClr val="bg1">
                      <a:lumMod val="50000"/>
                    </a:schemeClr>
                  </a:solidFill>
                  <a:latin typeface="Arial Rounded MT Bold" panose="020F0704030504030204" pitchFamily="34" charset="0"/>
                </a:rPr>
                <a:t>438.650</a:t>
              </a:r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1849AE13-F5AD-4577-A5CD-EA87AA375EB6}"/>
                </a:ext>
              </a:extLst>
            </p:cNvPr>
            <p:cNvSpPr txBox="1"/>
            <p:nvPr/>
          </p:nvSpPr>
          <p:spPr>
            <a:xfrm>
              <a:off x="4621582" y="3034886"/>
              <a:ext cx="1982413" cy="1948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14" dirty="0">
                  <a:solidFill>
                    <a:schemeClr val="bg1">
                      <a:lumMod val="50000"/>
                    </a:schemeClr>
                  </a:solidFill>
                  <a:latin typeface="Arial Rounded MT Bold" panose="020F0704030504030204" pitchFamily="34" charset="0"/>
                </a:rPr>
                <a:t>Repeater in (25kHz </a:t>
              </a:r>
              <a:r>
                <a:rPr lang="en-US" sz="714" dirty="0" err="1">
                  <a:solidFill>
                    <a:schemeClr val="bg1">
                      <a:lumMod val="50000"/>
                    </a:schemeClr>
                  </a:solidFill>
                  <a:latin typeface="Arial Rounded MT Bold" panose="020F0704030504030204" pitchFamily="34" charset="0"/>
                </a:rPr>
                <a:t>ch.</a:t>
              </a:r>
              <a:r>
                <a:rPr lang="en-US" sz="714" dirty="0">
                  <a:solidFill>
                    <a:schemeClr val="bg1">
                      <a:lumMod val="50000"/>
                    </a:schemeClr>
                  </a:solidFill>
                  <a:latin typeface="Arial Rounded MT Bold" panose="020F0704030504030204" pitchFamily="34" charset="0"/>
                </a:rPr>
                <a:t> / 1.6MHz shift)</a:t>
              </a:r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F0A1025-ACC7-4FB4-9691-A44254EE1DA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590801" y="1860705"/>
              <a:ext cx="172112" cy="529635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DAAF1C88-27B9-4187-AEB4-1CA7FBCE242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90801" y="2745024"/>
              <a:ext cx="172115" cy="436088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EA10905D-8713-455F-BFD0-16D88C0DC5B1}"/>
                </a:ext>
              </a:extLst>
            </p:cNvPr>
            <p:cNvGrpSpPr/>
            <p:nvPr/>
          </p:nvGrpSpPr>
          <p:grpSpPr>
            <a:xfrm>
              <a:off x="2913085" y="1860705"/>
              <a:ext cx="1307672" cy="1328917"/>
              <a:chOff x="2913085" y="1860705"/>
              <a:chExt cx="1307672" cy="1328917"/>
            </a:xfrm>
          </p:grpSpPr>
          <p:cxnSp>
            <p:nvCxnSpPr>
              <p:cNvPr id="152" name="Straight Connector 151">
                <a:extLst>
                  <a:ext uri="{FF2B5EF4-FFF2-40B4-BE49-F238E27FC236}">
                    <a16:creationId xmlns:a16="http://schemas.microsoft.com/office/drawing/2014/main" id="{70E86E3B-143A-4190-8E34-283A6CE9B7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0757" y="2392906"/>
                <a:ext cx="0" cy="352440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86" name="Rectangle: Rounded Corners 185">
                <a:extLst>
                  <a:ext uri="{FF2B5EF4-FFF2-40B4-BE49-F238E27FC236}">
                    <a16:creationId xmlns:a16="http://schemas.microsoft.com/office/drawing/2014/main" id="{222932A3-C2FD-4212-9719-79FF0CAAC1B0}"/>
                  </a:ext>
                </a:extLst>
              </p:cNvPr>
              <p:cNvSpPr/>
              <p:nvPr/>
            </p:nvSpPr>
            <p:spPr>
              <a:xfrm rot="5400000">
                <a:off x="2780112" y="2387014"/>
                <a:ext cx="1321655" cy="269038"/>
              </a:xfrm>
              <a:prstGeom prst="roundRect">
                <a:avLst>
                  <a:gd name="adj" fmla="val 9639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14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7" name="Rectangle: Rounded Corners 186">
                <a:extLst>
                  <a:ext uri="{FF2B5EF4-FFF2-40B4-BE49-F238E27FC236}">
                    <a16:creationId xmlns:a16="http://schemas.microsoft.com/office/drawing/2014/main" id="{84CAEDDE-AEA5-4A70-9286-51F308B30B95}"/>
                  </a:ext>
                </a:extLst>
              </p:cNvPr>
              <p:cNvSpPr/>
              <p:nvPr/>
            </p:nvSpPr>
            <p:spPr>
              <a:xfrm rot="5400000">
                <a:off x="2820974" y="2401444"/>
                <a:ext cx="1295222" cy="213746"/>
              </a:xfrm>
              <a:prstGeom prst="roundRect">
                <a:avLst>
                  <a:gd name="adj" fmla="val 9639"/>
                </a:avLst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14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8" name="Rectangle: Rounded Corners 187">
                <a:extLst>
                  <a:ext uri="{FF2B5EF4-FFF2-40B4-BE49-F238E27FC236}">
                    <a16:creationId xmlns:a16="http://schemas.microsoft.com/office/drawing/2014/main" id="{A59831FE-8F65-45DF-820D-9ECC41256209}"/>
                  </a:ext>
                </a:extLst>
              </p:cNvPr>
              <p:cNvSpPr/>
              <p:nvPr/>
            </p:nvSpPr>
            <p:spPr>
              <a:xfrm rot="5400000">
                <a:off x="3099968" y="2442543"/>
                <a:ext cx="792993" cy="157986"/>
              </a:xfrm>
              <a:prstGeom prst="roundRect">
                <a:avLst>
                  <a:gd name="adj" fmla="val 9639"/>
                </a:avLst>
              </a:prstGeom>
              <a:solidFill>
                <a:schemeClr val="accent4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solidFill>
                    <a:schemeClr val="tx1"/>
                  </a:solidFill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191" name="TextBox 190">
                <a:extLst>
                  <a:ext uri="{FF2B5EF4-FFF2-40B4-BE49-F238E27FC236}">
                    <a16:creationId xmlns:a16="http://schemas.microsoft.com/office/drawing/2014/main" id="{4D53F61B-9170-41B0-AAF3-5692C98F7053}"/>
                  </a:ext>
                </a:extLst>
              </p:cNvPr>
              <p:cNvSpPr txBox="1"/>
              <p:nvPr/>
            </p:nvSpPr>
            <p:spPr>
              <a:xfrm>
                <a:off x="2913085" y="3085823"/>
                <a:ext cx="351903" cy="1037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just"/>
                <a:r>
                  <a:rPr lang="en-US" sz="700" dirty="0">
                    <a:solidFill>
                      <a:schemeClr val="bg1">
                        <a:lumMod val="50000"/>
                      </a:schemeClr>
                    </a:solidFill>
                    <a:latin typeface="Arial Rounded MT Bold" panose="020F0704030504030204" pitchFamily="34" charset="0"/>
                  </a:rPr>
                  <a:t>432.493</a:t>
                </a:r>
              </a:p>
            </p:txBody>
          </p:sp>
          <p:sp>
            <p:nvSpPr>
              <p:cNvPr id="192" name="TextBox 191">
                <a:extLst>
                  <a:ext uri="{FF2B5EF4-FFF2-40B4-BE49-F238E27FC236}">
                    <a16:creationId xmlns:a16="http://schemas.microsoft.com/office/drawing/2014/main" id="{8D6313A6-5829-4AF5-87A8-9DAB939F4A6E}"/>
                  </a:ext>
                </a:extLst>
              </p:cNvPr>
              <p:cNvSpPr txBox="1"/>
              <p:nvPr/>
            </p:nvSpPr>
            <p:spPr>
              <a:xfrm>
                <a:off x="2913085" y="2092986"/>
                <a:ext cx="351903" cy="1037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just"/>
                <a:r>
                  <a:rPr lang="en-US" sz="700" dirty="0">
                    <a:solidFill>
                      <a:schemeClr val="bg1">
                        <a:lumMod val="50000"/>
                      </a:schemeClr>
                    </a:solidFill>
                    <a:latin typeface="Arial Rounded MT Bold" panose="020F0704030504030204" pitchFamily="34" charset="0"/>
                  </a:rPr>
                  <a:t>432.100</a:t>
                </a:r>
              </a:p>
            </p:txBody>
          </p:sp>
          <p:sp>
            <p:nvSpPr>
              <p:cNvPr id="193" name="TextBox 192">
                <a:extLst>
                  <a:ext uri="{FF2B5EF4-FFF2-40B4-BE49-F238E27FC236}">
                    <a16:creationId xmlns:a16="http://schemas.microsoft.com/office/drawing/2014/main" id="{6A2BE08E-E9C1-4E03-82B6-BB74C9A80F61}"/>
                  </a:ext>
                </a:extLst>
              </p:cNvPr>
              <p:cNvSpPr txBox="1"/>
              <p:nvPr/>
            </p:nvSpPr>
            <p:spPr>
              <a:xfrm>
                <a:off x="2913085" y="2826278"/>
                <a:ext cx="351903" cy="1037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just"/>
                <a:r>
                  <a:rPr lang="en-US" sz="700" dirty="0">
                    <a:solidFill>
                      <a:schemeClr val="bg1">
                        <a:lumMod val="50000"/>
                      </a:schemeClr>
                    </a:solidFill>
                    <a:latin typeface="Arial Rounded MT Bold" panose="020F0704030504030204" pitchFamily="34" charset="0"/>
                  </a:rPr>
                  <a:t>432.400</a:t>
                </a:r>
              </a:p>
            </p:txBody>
          </p:sp>
        </p:grp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8C459D38-2699-49E1-AA24-A02CF8F11E36}"/>
                </a:ext>
              </a:extLst>
            </p:cNvPr>
            <p:cNvSpPr txBox="1"/>
            <p:nvPr/>
          </p:nvSpPr>
          <p:spPr>
            <a:xfrm>
              <a:off x="4621581" y="1175258"/>
              <a:ext cx="1462162" cy="1948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14" dirty="0">
                  <a:solidFill>
                    <a:schemeClr val="bg1">
                      <a:lumMod val="50000"/>
                    </a:schemeClr>
                  </a:solidFill>
                  <a:latin typeface="Arial Rounded MT Bold" panose="020F0704030504030204" pitchFamily="34" charset="0"/>
                </a:rPr>
                <a:t>Repeater out (1.6MHz shift)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BC146059-FB12-47B2-B543-FA0859AFB4AE}"/>
                </a:ext>
              </a:extLst>
            </p:cNvPr>
            <p:cNvSpPr txBox="1"/>
            <p:nvPr/>
          </p:nvSpPr>
          <p:spPr>
            <a:xfrm>
              <a:off x="4791080" y="1852272"/>
              <a:ext cx="381515" cy="10772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just"/>
              <a:r>
                <a:rPr lang="en-US" sz="700" dirty="0">
                  <a:solidFill>
                    <a:schemeClr val="bg1">
                      <a:lumMod val="50000"/>
                    </a:schemeClr>
                  </a:solidFill>
                  <a:latin typeface="Arial Rounded MT Bold" panose="020F0704030504030204" pitchFamily="34" charset="0"/>
                </a:rPr>
                <a:t>431.200</a:t>
              </a:r>
              <a:r>
                <a:rPr lang="en-US" sz="700" baseline="30000" dirty="0">
                  <a:solidFill>
                    <a:schemeClr val="bg1">
                      <a:lumMod val="50000"/>
                    </a:schemeClr>
                  </a:solidFill>
                  <a:latin typeface="Arial Rounded MT Bold" panose="020F0704030504030204" pitchFamily="34" charset="0"/>
                </a:rPr>
                <a:t>1</a:t>
              </a:r>
              <a:endParaRPr lang="en-US" sz="70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endParaRPr>
            </a:p>
          </p:txBody>
        </p:sp>
        <p:pic>
          <p:nvPicPr>
            <p:cNvPr id="110" name="Picture 109">
              <a:extLst>
                <a:ext uri="{FF2B5EF4-FFF2-40B4-BE49-F238E27FC236}">
                  <a16:creationId xmlns:a16="http://schemas.microsoft.com/office/drawing/2014/main" id="{4E94654B-EDE7-4BC5-B3C5-54B29ADDF9C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04853" y="1866945"/>
              <a:ext cx="70884" cy="70884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18" name="Rectangle: Rounded Corners 117">
              <a:extLst>
                <a:ext uri="{FF2B5EF4-FFF2-40B4-BE49-F238E27FC236}">
                  <a16:creationId xmlns:a16="http://schemas.microsoft.com/office/drawing/2014/main" id="{ECBBFC5B-24B8-4BAB-866C-76B3ABD23373}"/>
                </a:ext>
              </a:extLst>
            </p:cNvPr>
            <p:cNvSpPr/>
            <p:nvPr/>
          </p:nvSpPr>
          <p:spPr>
            <a:xfrm rot="5400000">
              <a:off x="3674699" y="3712870"/>
              <a:ext cx="1321279" cy="85831"/>
            </a:xfrm>
            <a:prstGeom prst="roundRect">
              <a:avLst>
                <a:gd name="adj" fmla="val 33682"/>
              </a:avLst>
            </a:prstGeom>
            <a:solidFill>
              <a:srgbClr val="7030A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14" dirty="0">
                <a:solidFill>
                  <a:schemeClr val="tx1"/>
                </a:solidFill>
              </a:endParaRP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2DAD1E9D-7393-43FC-80EA-6781B311C42E}"/>
                </a:ext>
              </a:extLst>
            </p:cNvPr>
            <p:cNvSpPr txBox="1"/>
            <p:nvPr/>
          </p:nvSpPr>
          <p:spPr>
            <a:xfrm>
              <a:off x="3802110" y="4354344"/>
              <a:ext cx="346249" cy="10772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just"/>
              <a:r>
                <a:rPr lang="en-US" sz="700" dirty="0">
                  <a:solidFill>
                    <a:schemeClr val="bg1">
                      <a:lumMod val="50000"/>
                    </a:schemeClr>
                  </a:solidFill>
                  <a:latin typeface="Arial Rounded MT Bold" panose="020F0704030504030204" pitchFamily="34" charset="0"/>
                </a:rPr>
                <a:t>434.790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3AEAD3A9-4052-4784-AA97-57A203BD9F8B}"/>
              </a:ext>
            </a:extLst>
          </p:cNvPr>
          <p:cNvGrpSpPr/>
          <p:nvPr/>
        </p:nvGrpSpPr>
        <p:grpSpPr>
          <a:xfrm>
            <a:off x="363024" y="8263661"/>
            <a:ext cx="943403" cy="918195"/>
            <a:chOff x="363024" y="8233650"/>
            <a:chExt cx="943403" cy="918195"/>
          </a:xfrm>
        </p:grpSpPr>
        <p:sp>
          <p:nvSpPr>
            <p:cNvPr id="202" name="Rectangle: Rounded Corners 201">
              <a:extLst>
                <a:ext uri="{FF2B5EF4-FFF2-40B4-BE49-F238E27FC236}">
                  <a16:creationId xmlns:a16="http://schemas.microsoft.com/office/drawing/2014/main" id="{4FF18AEC-124C-45D1-AA6F-11C9BFAA4B6B}"/>
                </a:ext>
              </a:extLst>
            </p:cNvPr>
            <p:cNvSpPr/>
            <p:nvPr/>
          </p:nvSpPr>
          <p:spPr>
            <a:xfrm>
              <a:off x="363024" y="8233650"/>
              <a:ext cx="943403" cy="110870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14" dirty="0">
                  <a:solidFill>
                    <a:schemeClr val="bg1"/>
                  </a:solidFill>
                  <a:latin typeface="Arial Rounded MT Bold" panose="020F0704030504030204" pitchFamily="34" charset="0"/>
                </a:rPr>
                <a:t>All modes</a:t>
              </a:r>
            </a:p>
          </p:txBody>
        </p:sp>
        <p:sp>
          <p:nvSpPr>
            <p:cNvPr id="203" name="Rectangle: Rounded Corners 202">
              <a:extLst>
                <a:ext uri="{FF2B5EF4-FFF2-40B4-BE49-F238E27FC236}">
                  <a16:creationId xmlns:a16="http://schemas.microsoft.com/office/drawing/2014/main" id="{EC3EA5E5-8875-4B3D-B462-2784D5417E54}"/>
                </a:ext>
              </a:extLst>
            </p:cNvPr>
            <p:cNvSpPr/>
            <p:nvPr/>
          </p:nvSpPr>
          <p:spPr>
            <a:xfrm>
              <a:off x="363024" y="8366683"/>
              <a:ext cx="943403" cy="11087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14" dirty="0">
                  <a:solidFill>
                    <a:schemeClr val="bg1">
                      <a:lumMod val="50000"/>
                    </a:schemeClr>
                  </a:solidFill>
                  <a:latin typeface="Arial Rounded MT Bold" panose="020F0704030504030204" pitchFamily="34" charset="0"/>
                </a:rPr>
                <a:t>CW</a:t>
              </a:r>
            </a:p>
          </p:txBody>
        </p:sp>
        <p:sp>
          <p:nvSpPr>
            <p:cNvPr id="204" name="Rectangle: Rounded Corners 203">
              <a:extLst>
                <a:ext uri="{FF2B5EF4-FFF2-40B4-BE49-F238E27FC236}">
                  <a16:creationId xmlns:a16="http://schemas.microsoft.com/office/drawing/2014/main" id="{48724814-D6AC-4E2C-8AA3-A9869D8909C7}"/>
                </a:ext>
              </a:extLst>
            </p:cNvPr>
            <p:cNvSpPr/>
            <p:nvPr/>
          </p:nvSpPr>
          <p:spPr>
            <a:xfrm>
              <a:off x="363024" y="8499977"/>
              <a:ext cx="943403" cy="11087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14" dirty="0">
                  <a:solidFill>
                    <a:schemeClr val="bg1"/>
                  </a:solidFill>
                  <a:latin typeface="Arial Rounded MT Bold" panose="020F0704030504030204" pitchFamily="34" charset="0"/>
                </a:rPr>
                <a:t>MGM</a:t>
              </a:r>
            </a:p>
          </p:txBody>
        </p:sp>
        <p:sp>
          <p:nvSpPr>
            <p:cNvPr id="205" name="Rectangle: Rounded Corners 204">
              <a:extLst>
                <a:ext uri="{FF2B5EF4-FFF2-40B4-BE49-F238E27FC236}">
                  <a16:creationId xmlns:a16="http://schemas.microsoft.com/office/drawing/2014/main" id="{2D114D91-D884-4791-B45A-5B03D91F99EE}"/>
                </a:ext>
              </a:extLst>
            </p:cNvPr>
            <p:cNvSpPr/>
            <p:nvPr/>
          </p:nvSpPr>
          <p:spPr>
            <a:xfrm>
              <a:off x="363024" y="8634915"/>
              <a:ext cx="943403" cy="110870"/>
            </a:xfrm>
            <a:prstGeom prst="round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14" dirty="0">
                  <a:solidFill>
                    <a:schemeClr val="bg1"/>
                  </a:solidFill>
                  <a:latin typeface="Arial Rounded MT Bold" panose="020F0704030504030204" pitchFamily="34" charset="0"/>
                </a:rPr>
                <a:t>SSB</a:t>
              </a:r>
            </a:p>
          </p:txBody>
        </p:sp>
        <p:sp>
          <p:nvSpPr>
            <p:cNvPr id="206" name="Rectangle: Rounded Corners 205">
              <a:extLst>
                <a:ext uri="{FF2B5EF4-FFF2-40B4-BE49-F238E27FC236}">
                  <a16:creationId xmlns:a16="http://schemas.microsoft.com/office/drawing/2014/main" id="{8152542F-7C48-4D78-927F-CEDBCC5104E8}"/>
                </a:ext>
              </a:extLst>
            </p:cNvPr>
            <p:cNvSpPr/>
            <p:nvPr/>
          </p:nvSpPr>
          <p:spPr>
            <a:xfrm>
              <a:off x="363024" y="8772421"/>
              <a:ext cx="943403" cy="110870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14" dirty="0">
                  <a:solidFill>
                    <a:schemeClr val="bg1"/>
                  </a:solidFill>
                  <a:latin typeface="Arial Rounded MT Bold" panose="020F0704030504030204" pitchFamily="34" charset="0"/>
                </a:rPr>
                <a:t>FM / Dig. voice</a:t>
              </a:r>
            </a:p>
          </p:txBody>
        </p:sp>
        <p:sp>
          <p:nvSpPr>
            <p:cNvPr id="207" name="Rectangle: Rounded Corners 206">
              <a:extLst>
                <a:ext uri="{FF2B5EF4-FFF2-40B4-BE49-F238E27FC236}">
                  <a16:creationId xmlns:a16="http://schemas.microsoft.com/office/drawing/2014/main" id="{C4321C1D-4036-47D1-A905-F6401A18A0F9}"/>
                </a:ext>
              </a:extLst>
            </p:cNvPr>
            <p:cNvSpPr/>
            <p:nvPr/>
          </p:nvSpPr>
          <p:spPr>
            <a:xfrm>
              <a:off x="363024" y="8906965"/>
              <a:ext cx="943403" cy="11087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14" dirty="0">
                  <a:solidFill>
                    <a:schemeClr val="bg1"/>
                  </a:solidFill>
                  <a:latin typeface="Arial Rounded MT Bold" panose="020F0704030504030204" pitchFamily="34" charset="0"/>
                </a:rPr>
                <a:t>Sat. service</a:t>
              </a:r>
            </a:p>
          </p:txBody>
        </p:sp>
        <p:sp>
          <p:nvSpPr>
            <p:cNvPr id="120" name="Rectangle: Rounded Corners 119">
              <a:extLst>
                <a:ext uri="{FF2B5EF4-FFF2-40B4-BE49-F238E27FC236}">
                  <a16:creationId xmlns:a16="http://schemas.microsoft.com/office/drawing/2014/main" id="{4C4E3EFE-ED1B-47D6-867E-AC85B43C07F8}"/>
                </a:ext>
              </a:extLst>
            </p:cNvPr>
            <p:cNvSpPr/>
            <p:nvPr/>
          </p:nvSpPr>
          <p:spPr>
            <a:xfrm>
              <a:off x="363024" y="9040975"/>
              <a:ext cx="943403" cy="110870"/>
            </a:xfrm>
            <a:prstGeom prst="roundRect">
              <a:avLst/>
            </a:prstGeom>
            <a:solidFill>
              <a:srgbClr val="7030A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10" dirty="0">
                  <a:solidFill>
                    <a:schemeClr val="bg1"/>
                  </a:solidFill>
                  <a:latin typeface="Arial Rounded MT Bold" panose="020F0704030504030204" pitchFamily="34" charset="0"/>
                </a:rPr>
                <a:t>ISM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02962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8A6B511-4C47-420D-8A03-D5367A4882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8627658"/>
              </p:ext>
            </p:extLst>
          </p:nvPr>
        </p:nvGraphicFramePr>
        <p:xfrm>
          <a:off x="364331" y="5420039"/>
          <a:ext cx="6129338" cy="420391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62335">
                  <a:extLst>
                    <a:ext uri="{9D8B030D-6E8A-4147-A177-3AD203B41FA5}">
                      <a16:colId xmlns:a16="http://schemas.microsoft.com/office/drawing/2014/main" val="654901488"/>
                    </a:ext>
                  </a:extLst>
                </a:gridCol>
                <a:gridCol w="878440">
                  <a:extLst>
                    <a:ext uri="{9D8B030D-6E8A-4147-A177-3AD203B41FA5}">
                      <a16:colId xmlns:a16="http://schemas.microsoft.com/office/drawing/2014/main" val="3980324661"/>
                    </a:ext>
                  </a:extLst>
                </a:gridCol>
                <a:gridCol w="1163736">
                  <a:extLst>
                    <a:ext uri="{9D8B030D-6E8A-4147-A177-3AD203B41FA5}">
                      <a16:colId xmlns:a16="http://schemas.microsoft.com/office/drawing/2014/main" val="3445421906"/>
                    </a:ext>
                  </a:extLst>
                </a:gridCol>
                <a:gridCol w="3124827">
                  <a:extLst>
                    <a:ext uri="{9D8B030D-6E8A-4147-A177-3AD203B41FA5}">
                      <a16:colId xmlns:a16="http://schemas.microsoft.com/office/drawing/2014/main" val="2689510280"/>
                    </a:ext>
                  </a:extLst>
                </a:gridCol>
              </a:tblGrid>
              <a:tr h="174651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900" b="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Frequency segment</a:t>
                      </a:r>
                    </a:p>
                  </a:txBody>
                  <a:tcPr marL="45720" marR="45720" marT="6127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900" b="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Max </a:t>
                      </a:r>
                      <a:r>
                        <a:rPr lang="en-US" sz="900" b="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Bw</a:t>
                      </a:r>
                      <a:r>
                        <a:rPr lang="en-US" sz="900" b="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. (Hz)</a:t>
                      </a:r>
                    </a:p>
                  </a:txBody>
                  <a:tcPr marL="45720" marR="45720" marT="6127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900" b="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Preferred mode and usage</a:t>
                      </a:r>
                    </a:p>
                  </a:txBody>
                  <a:tcPr marL="45720" marR="45720" marT="6127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04014"/>
                  </a:ext>
                </a:extLst>
              </a:tr>
              <a:tr h="403051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430.000 - 431.975</a:t>
                      </a:r>
                    </a:p>
                  </a:txBody>
                  <a:tcPr marL="45720" marR="45720" marT="6127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20 kHz</a:t>
                      </a:r>
                    </a:p>
                  </a:txBody>
                  <a:tcPr marL="45720" marR="45720" marT="6127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fontAlgn="b" latinLnBrk="0" hangingPunct="1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all mode</a:t>
                      </a:r>
                    </a:p>
                  </a:txBody>
                  <a:tcPr marL="45720" marR="45720" marT="6127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fontAlgn="b" latinLnBrk="0" hangingPunct="1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430.025 - 430.375 FM repeater output (1.6 MHz shift)</a:t>
                      </a:r>
                      <a:b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</a:br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430.400 - 430.575 digital communications</a:t>
                      </a:r>
                      <a:b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</a:br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430.600 . 430.925 digital communications repeater channels</a:t>
                      </a:r>
                      <a:b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</a:br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430.925 - 431.025 multimode channels</a:t>
                      </a:r>
                      <a:b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</a:br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431.050 - 431.825 Repeater input channel </a:t>
                      </a:r>
                      <a:r>
                        <a:rPr lang="en-US" sz="714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freqs</a:t>
                      </a:r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 7.6 MHz shift</a:t>
                      </a:r>
                      <a:b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</a:br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431.625 - 431.975 Repeater input channels (1.6MHz shift)</a:t>
                      </a:r>
                    </a:p>
                  </a:txBody>
                  <a:tcPr marL="45720" marR="45720" marT="6127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8419755"/>
                  </a:ext>
                </a:extLst>
              </a:tr>
              <a:tr h="103669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714" kern="12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432.000 - 432.100</a:t>
                      </a:r>
                    </a:p>
                  </a:txBody>
                  <a:tcPr marL="45720" marR="45720" marT="6127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714" kern="12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500</a:t>
                      </a:r>
                    </a:p>
                  </a:txBody>
                  <a:tcPr marL="45720" marR="45720" marT="6127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fontAlgn="b" latinLnBrk="0" hangingPunct="1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MGM &amp;Telegraphy</a:t>
                      </a:r>
                    </a:p>
                  </a:txBody>
                  <a:tcPr marL="45720" marR="45720" marT="6127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fontAlgn="b" latinLnBrk="0" hangingPunct="1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432.050 Telegraphy Centre of activity</a:t>
                      </a:r>
                    </a:p>
                  </a:txBody>
                  <a:tcPr marL="45720" marR="45720" marT="6127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1427989"/>
                  </a:ext>
                </a:extLst>
              </a:tr>
              <a:tr h="206130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714" kern="12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432.100 - 432.400</a:t>
                      </a:r>
                    </a:p>
                  </a:txBody>
                  <a:tcPr marL="45720" marR="45720" marT="6127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714" kern="12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2700</a:t>
                      </a:r>
                    </a:p>
                  </a:txBody>
                  <a:tcPr marL="45720" marR="45720" marT="6127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fontAlgn="b" latinLnBrk="0" hangingPunct="1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MGM, Telegraphy &amp;SSB</a:t>
                      </a:r>
                    </a:p>
                  </a:txBody>
                  <a:tcPr marL="45720" marR="45720" marT="6127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fontAlgn="b" latinLnBrk="0" hangingPunct="1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432.200 SSB center of activity</a:t>
                      </a:r>
                      <a:b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</a:br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432.350 Microwave talkback center of activity</a:t>
                      </a:r>
                      <a:b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</a:br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432.370 Meteor Scatter center of activity</a:t>
                      </a:r>
                    </a:p>
                  </a:txBody>
                  <a:tcPr marL="45720" marR="45720" marT="6127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3519653"/>
                  </a:ext>
                </a:extLst>
              </a:tr>
              <a:tr h="103669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714" kern="12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432.400 - 432.490</a:t>
                      </a:r>
                    </a:p>
                  </a:txBody>
                  <a:tcPr marL="45720" marR="45720" marT="6127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714" kern="12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500</a:t>
                      </a:r>
                    </a:p>
                  </a:txBody>
                  <a:tcPr marL="45720" marR="45720" marT="6127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fontAlgn="b" latinLnBrk="0" hangingPunct="1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MGM &amp;Telegraphy</a:t>
                      </a:r>
                    </a:p>
                  </a:txBody>
                  <a:tcPr marL="45720" marR="45720" marT="6127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fontAlgn="b" latinLnBrk="0" hangingPunct="1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Beacons Exclusive</a:t>
                      </a:r>
                    </a:p>
                  </a:txBody>
                  <a:tcPr marL="45720" marR="45720" marT="6127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3272948"/>
                  </a:ext>
                </a:extLst>
              </a:tr>
              <a:tr h="74850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714" kern="12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432.491 -432.493</a:t>
                      </a:r>
                    </a:p>
                  </a:txBody>
                  <a:tcPr marL="45720" marR="45720" marT="6127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714" kern="12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500</a:t>
                      </a:r>
                    </a:p>
                  </a:txBody>
                  <a:tcPr marL="45720" marR="45720" marT="6127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fontAlgn="b" latinLnBrk="0" hangingPunct="1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EMGM</a:t>
                      </a:r>
                    </a:p>
                  </a:txBody>
                  <a:tcPr marL="45720" marR="45720" marT="6127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fontAlgn="b" latinLnBrk="0" hangingPunct="1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Experimental MGM</a:t>
                      </a:r>
                    </a:p>
                  </a:txBody>
                  <a:tcPr marL="45720" marR="45720" marT="6127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5396889"/>
                  </a:ext>
                </a:extLst>
              </a:tr>
              <a:tr h="271771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714" kern="12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432.500 - 432.975</a:t>
                      </a:r>
                    </a:p>
                  </a:txBody>
                  <a:tcPr marL="45720" marR="45720" marT="6127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714" kern="12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12 kHz</a:t>
                      </a:r>
                    </a:p>
                  </a:txBody>
                  <a:tcPr marL="45720" marR="45720" marT="6127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fontAlgn="b" latinLnBrk="0" hangingPunct="1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all mode</a:t>
                      </a:r>
                    </a:p>
                  </a:txBody>
                  <a:tcPr marL="45720" marR="45720" marT="6127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fontAlgn="b" latinLnBrk="0" hangingPunct="1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432.500 New APRS frequency</a:t>
                      </a:r>
                      <a:b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</a:br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432,600-432,9875 REPEATER INPUT REGION 1 STANDARD, 25 kHz spacing,</a:t>
                      </a:r>
                      <a:b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</a:br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2 MHz shift (Channel </a:t>
                      </a:r>
                      <a:r>
                        <a:rPr lang="en-US" sz="714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freqs</a:t>
                      </a:r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 432.600 - 432.975MHz)</a:t>
                      </a:r>
                    </a:p>
                  </a:txBody>
                  <a:tcPr marL="45720" marR="45720" marT="6127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1929933"/>
                  </a:ext>
                </a:extLst>
              </a:tr>
              <a:tr h="140490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714" kern="12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433.000 -433.375</a:t>
                      </a:r>
                    </a:p>
                  </a:txBody>
                  <a:tcPr marL="45720" marR="45720" marT="6127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714" kern="12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12 kHz</a:t>
                      </a:r>
                    </a:p>
                  </a:txBody>
                  <a:tcPr marL="45720" marR="45720" marT="6127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fontAlgn="b" latinLnBrk="0" hangingPunct="1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FM / Digital Voice repeaters</a:t>
                      </a:r>
                    </a:p>
                  </a:txBody>
                  <a:tcPr marL="45720" marR="45720" marT="6127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fontAlgn="b" latinLnBrk="0" hangingPunct="1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REPEATER INPUT REGION 1 STANDARD, 25 kHz spacing, 1.6 MHz shift</a:t>
                      </a:r>
                    </a:p>
                  </a:txBody>
                  <a:tcPr marL="45720" marR="45720" marT="6127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6909738"/>
                  </a:ext>
                </a:extLst>
              </a:tr>
              <a:tr h="206130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714" kern="12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433.400 - 433.575</a:t>
                      </a:r>
                    </a:p>
                  </a:txBody>
                  <a:tcPr marL="45720" marR="45720" marT="6127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714" kern="12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12 kHz</a:t>
                      </a:r>
                    </a:p>
                  </a:txBody>
                  <a:tcPr marL="45720" marR="45720" marT="6127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fontAlgn="b" latinLnBrk="0" hangingPunct="1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FM / Digital Voice</a:t>
                      </a:r>
                    </a:p>
                  </a:txBody>
                  <a:tcPr marL="45720" marR="45720" marT="6127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fontAlgn="b" latinLnBrk="0" hangingPunct="1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433.400 SSTV (FM/AFSK)</a:t>
                      </a:r>
                      <a:b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</a:br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433.450 Digital Voice calling</a:t>
                      </a:r>
                      <a:b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</a:br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433.500 FM calling</a:t>
                      </a:r>
                    </a:p>
                  </a:txBody>
                  <a:tcPr marL="45720" marR="45720" marT="6127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5795697"/>
                  </a:ext>
                </a:extLst>
              </a:tr>
              <a:tr h="140490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714" kern="12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433.600 - 434.000</a:t>
                      </a:r>
                    </a:p>
                  </a:txBody>
                  <a:tcPr marL="45720" marR="45720" marT="6127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714" kern="12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none</a:t>
                      </a:r>
                    </a:p>
                  </a:txBody>
                  <a:tcPr marL="45720" marR="45720" marT="6127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fontAlgn="b" latinLnBrk="0" hangingPunct="1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all mode</a:t>
                      </a:r>
                    </a:p>
                  </a:txBody>
                  <a:tcPr marL="45720" marR="45720" marT="6127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fontAlgn="b" latinLnBrk="0" hangingPunct="1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433.625 - 433.775 Digital communications channels</a:t>
                      </a:r>
                      <a:b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</a:br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434.000 Centre frequency of digital experiments</a:t>
                      </a:r>
                    </a:p>
                  </a:txBody>
                  <a:tcPr marL="45720" marR="45720" marT="6127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774160"/>
                  </a:ext>
                </a:extLst>
              </a:tr>
              <a:tr h="74850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714" kern="12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434.000 - 433.594</a:t>
                      </a:r>
                    </a:p>
                  </a:txBody>
                  <a:tcPr marL="45720" marR="45720" marT="6127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714" kern="12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12 kHz</a:t>
                      </a:r>
                    </a:p>
                  </a:txBody>
                  <a:tcPr marL="45720" marR="45720" marT="6127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fontAlgn="b" latinLnBrk="0" hangingPunct="1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All mode - ATV</a:t>
                      </a:r>
                    </a:p>
                  </a:txBody>
                  <a:tcPr marL="45720" marR="45720" marT="6127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fontAlgn="b" latinLnBrk="0" hangingPunct="1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434.450-434.575 Digital communications channels</a:t>
                      </a:r>
                    </a:p>
                  </a:txBody>
                  <a:tcPr marL="45720" marR="45720" marT="6127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449796"/>
                  </a:ext>
                </a:extLst>
              </a:tr>
              <a:tr h="140490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714" kern="12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433.594 - 433.981</a:t>
                      </a:r>
                    </a:p>
                  </a:txBody>
                  <a:tcPr marL="45720" marR="45720" marT="6127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714" kern="12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12 kHz</a:t>
                      </a:r>
                    </a:p>
                  </a:txBody>
                  <a:tcPr marL="45720" marR="45720" marT="6127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fontAlgn="b" latinLnBrk="0" hangingPunct="1"/>
                      <a:r>
                        <a:rPr lang="en-US" sz="714" kern="12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All mode</a:t>
                      </a:r>
                    </a:p>
                  </a:txBody>
                  <a:tcPr marL="45720" marR="45720" marT="6127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fontAlgn="b" latinLnBrk="0" hangingPunct="1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434.600-434.9875 Repeater Output (25 </a:t>
                      </a:r>
                      <a:r>
                        <a:rPr lang="en-US" sz="714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khz</a:t>
                      </a:r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 spacing 1.6 or 2MHz shift)</a:t>
                      </a:r>
                    </a:p>
                  </a:txBody>
                  <a:tcPr marL="45720" marR="45720" marT="6127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9683674"/>
                  </a:ext>
                </a:extLst>
              </a:tr>
              <a:tr h="74850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714" kern="12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435.000 -436.000</a:t>
                      </a:r>
                    </a:p>
                  </a:txBody>
                  <a:tcPr marL="45720" marR="45720" marT="6127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714" kern="12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none</a:t>
                      </a:r>
                    </a:p>
                  </a:txBody>
                  <a:tcPr marL="45720" marR="45720" marT="6127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fontAlgn="b" latinLnBrk="0" hangingPunct="1"/>
                      <a:r>
                        <a:rPr lang="en-US" sz="714" kern="12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Sattelite service</a:t>
                      </a:r>
                    </a:p>
                  </a:txBody>
                  <a:tcPr marL="45720" marR="45720" marT="6127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fontAlgn="b" latinLnBrk="0" hangingPunct="1"/>
                      <a:endParaRPr lang="en-US" sz="714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</a:txBody>
                  <a:tcPr marL="45720" marR="45720" marT="6127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4617018"/>
                  </a:ext>
                </a:extLst>
              </a:tr>
              <a:tr h="140490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714" kern="12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436.000 -438.000</a:t>
                      </a:r>
                    </a:p>
                  </a:txBody>
                  <a:tcPr marL="45720" marR="45720" marT="6127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714" kern="12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none</a:t>
                      </a:r>
                    </a:p>
                  </a:txBody>
                  <a:tcPr marL="45720" marR="45720" marT="6127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fontAlgn="b" latinLnBrk="0" hangingPunct="1"/>
                      <a:r>
                        <a:rPr lang="en-US" sz="714" kern="12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Sattelite service &amp; DATV/data</a:t>
                      </a:r>
                    </a:p>
                  </a:txBody>
                  <a:tcPr marL="45720" marR="45720" marT="6127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fontAlgn="b" latinLnBrk="0" hangingPunct="1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DATV/data center of activity</a:t>
                      </a:r>
                    </a:p>
                  </a:txBody>
                  <a:tcPr marL="45720" marR="45720" marT="6127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2224103"/>
                  </a:ext>
                </a:extLst>
              </a:tr>
              <a:tr h="337411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714" kern="12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438.000 -440.000</a:t>
                      </a:r>
                    </a:p>
                  </a:txBody>
                  <a:tcPr marL="45720" marR="45720" marT="6127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714" kern="12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none</a:t>
                      </a:r>
                    </a:p>
                  </a:txBody>
                  <a:tcPr marL="45720" marR="45720" marT="6127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fontAlgn="b" latinLnBrk="0" hangingPunct="1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All mode</a:t>
                      </a:r>
                    </a:p>
                  </a:txBody>
                  <a:tcPr marL="45720" marR="45720" marT="6127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fontAlgn="b" latinLnBrk="0" hangingPunct="1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438.025 - 438.175 Digital communication channels</a:t>
                      </a:r>
                      <a:b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</a:br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438.200 - 438.525 Digital communication repeater channels</a:t>
                      </a:r>
                      <a:b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</a:br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438.550 - 438.625 Multi mode</a:t>
                      </a:r>
                      <a:b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</a:br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438.650 - 439.425 Repeater output channels (7.6 MHz shift)</a:t>
                      </a:r>
                      <a:b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</a:br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439.800 - 439.975 Digital communication link channels</a:t>
                      </a:r>
                    </a:p>
                  </a:txBody>
                  <a:tcPr marL="45720" marR="45720" marT="6127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4480993"/>
                  </a:ext>
                </a:extLst>
              </a:tr>
            </a:tbl>
          </a:graphicData>
        </a:graphic>
      </p:graphicFrame>
      <p:sp>
        <p:nvSpPr>
          <p:cNvPr id="107" name="TextBox 106">
            <a:extLst>
              <a:ext uri="{FF2B5EF4-FFF2-40B4-BE49-F238E27FC236}">
                <a16:creationId xmlns:a16="http://schemas.microsoft.com/office/drawing/2014/main" id="{0D5F2C23-4A5C-4A56-8CC7-A870E6ECC60E}"/>
              </a:ext>
            </a:extLst>
          </p:cNvPr>
          <p:cNvSpPr txBox="1"/>
          <p:nvPr/>
        </p:nvSpPr>
        <p:spPr>
          <a:xfrm>
            <a:off x="364331" y="249402"/>
            <a:ext cx="1373288" cy="42768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sz="1429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</a:rPr>
              <a:t>VHF 2m</a:t>
            </a:r>
          </a:p>
          <a:p>
            <a:r>
              <a:rPr lang="en-US" sz="750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</a:rPr>
              <a:t>144-146MHz (2MHz band)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E5F235A5-B9C9-43F7-98B3-B7EE120F9056}"/>
              </a:ext>
            </a:extLst>
          </p:cNvPr>
          <p:cNvSpPr txBox="1"/>
          <p:nvPr/>
        </p:nvSpPr>
        <p:spPr>
          <a:xfrm>
            <a:off x="364331" y="4971475"/>
            <a:ext cx="1373288" cy="42768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sz="1429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</a:rPr>
              <a:t>UHF 70cm</a:t>
            </a:r>
          </a:p>
          <a:p>
            <a:r>
              <a:rPr lang="en-US" sz="750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</a:rPr>
              <a:t>430-440MHz (10MHz band)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D5B53EC-EB89-41BF-B3C9-399F2444A5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4753673"/>
              </p:ext>
            </p:extLst>
          </p:nvPr>
        </p:nvGraphicFramePr>
        <p:xfrm>
          <a:off x="364331" y="677083"/>
          <a:ext cx="6129338" cy="423383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59143">
                  <a:extLst>
                    <a:ext uri="{9D8B030D-6E8A-4147-A177-3AD203B41FA5}">
                      <a16:colId xmlns:a16="http://schemas.microsoft.com/office/drawing/2014/main" val="1676308870"/>
                    </a:ext>
                  </a:extLst>
                </a:gridCol>
                <a:gridCol w="873626">
                  <a:extLst>
                    <a:ext uri="{9D8B030D-6E8A-4147-A177-3AD203B41FA5}">
                      <a16:colId xmlns:a16="http://schemas.microsoft.com/office/drawing/2014/main" val="2851145278"/>
                    </a:ext>
                  </a:extLst>
                </a:gridCol>
                <a:gridCol w="1183774">
                  <a:extLst>
                    <a:ext uri="{9D8B030D-6E8A-4147-A177-3AD203B41FA5}">
                      <a16:colId xmlns:a16="http://schemas.microsoft.com/office/drawing/2014/main" val="1249134938"/>
                    </a:ext>
                  </a:extLst>
                </a:gridCol>
                <a:gridCol w="3112795">
                  <a:extLst>
                    <a:ext uri="{9D8B030D-6E8A-4147-A177-3AD203B41FA5}">
                      <a16:colId xmlns:a16="http://schemas.microsoft.com/office/drawing/2014/main" val="19090550"/>
                    </a:ext>
                  </a:extLst>
                </a:gridCol>
              </a:tblGrid>
              <a:tr h="306633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900" b="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Frequency segment</a:t>
                      </a:r>
                    </a:p>
                  </a:txBody>
                  <a:tcPr marL="45720" marR="45720" marT="7636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900" b="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Max </a:t>
                      </a:r>
                      <a:r>
                        <a:rPr lang="en-US" sz="900" b="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Bw</a:t>
                      </a:r>
                      <a:r>
                        <a:rPr lang="en-US" sz="900" b="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. (Hz)</a:t>
                      </a:r>
                    </a:p>
                  </a:txBody>
                  <a:tcPr marL="45720" marR="45720" marT="7636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900" b="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Preferred mode and usage</a:t>
                      </a:r>
                    </a:p>
                  </a:txBody>
                  <a:tcPr marL="45720" marR="45720" marT="7636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1297847"/>
                  </a:ext>
                </a:extLst>
              </a:tr>
              <a:tr h="126669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144.000 -144.025</a:t>
                      </a:r>
                    </a:p>
                  </a:txBody>
                  <a:tcPr marL="45720" marR="45720" marT="7636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2700</a:t>
                      </a:r>
                    </a:p>
                  </a:txBody>
                  <a:tcPr marL="45720" marR="45720" marT="7636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fontAlgn="b" latinLnBrk="0" hangingPunct="1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all mode </a:t>
                      </a:r>
                    </a:p>
                  </a:txBody>
                  <a:tcPr marL="45720" marR="45720" marT="7636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fontAlgn="b" latinLnBrk="0" hangingPunct="1"/>
                      <a:r>
                        <a:rPr lang="en-US" sz="714" kern="12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sattelite downlink only</a:t>
                      </a:r>
                    </a:p>
                  </a:txBody>
                  <a:tcPr marL="45720" marR="45720" marT="7636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4014864"/>
                  </a:ext>
                </a:extLst>
              </a:tr>
              <a:tr h="245033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714" kern="12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144.025 -144.100</a:t>
                      </a:r>
                    </a:p>
                  </a:txBody>
                  <a:tcPr marL="45720" marR="45720" marT="7636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500</a:t>
                      </a:r>
                    </a:p>
                  </a:txBody>
                  <a:tcPr marL="45720" marR="45720" marT="7636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fontAlgn="b" latinLnBrk="0" hangingPunct="1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Telegraphy</a:t>
                      </a:r>
                    </a:p>
                  </a:txBody>
                  <a:tcPr marL="45720" marR="45720" marT="7636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fontAlgn="b" latinLnBrk="0" hangingPunct="1"/>
                      <a:r>
                        <a:rPr lang="en-US" sz="714" kern="12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144.050 Telagraphy calling</a:t>
                      </a:r>
                      <a:br>
                        <a:rPr lang="en-US" sz="714" kern="12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</a:br>
                      <a:r>
                        <a:rPr lang="en-US" sz="714" kern="12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144.100 Random MS</a:t>
                      </a:r>
                    </a:p>
                  </a:txBody>
                  <a:tcPr marL="45720" marR="45720" marT="7636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0578"/>
                  </a:ext>
                </a:extLst>
              </a:tr>
              <a:tr h="245033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714" kern="12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144.100 - 144.150</a:t>
                      </a:r>
                    </a:p>
                  </a:txBody>
                  <a:tcPr marL="45720" marR="45720" marT="7636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500</a:t>
                      </a:r>
                    </a:p>
                  </a:txBody>
                  <a:tcPr marL="45720" marR="45720" marT="7636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fontAlgn="b" latinLnBrk="0" hangingPunct="1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MGM and Telegraphy</a:t>
                      </a:r>
                    </a:p>
                  </a:txBody>
                  <a:tcPr marL="45720" marR="45720" marT="7636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fontAlgn="b" latinLnBrk="0" hangingPunct="1"/>
                      <a:r>
                        <a:rPr lang="en-US" sz="714" kern="12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144.110-144-160 CW and MGM EME</a:t>
                      </a:r>
                    </a:p>
                  </a:txBody>
                  <a:tcPr marL="45720" marR="45720" marT="7636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1228117"/>
                  </a:ext>
                </a:extLst>
              </a:tr>
              <a:tr h="363399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714" kern="12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144.150 - 144.400</a:t>
                      </a:r>
                    </a:p>
                  </a:txBody>
                  <a:tcPr marL="45720" marR="45720" marT="7636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714" kern="12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2700</a:t>
                      </a:r>
                    </a:p>
                  </a:txBody>
                  <a:tcPr marL="45720" marR="45720" marT="7636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fontAlgn="b" latinLnBrk="0" hangingPunct="1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SSB, Telegraphy, MGM</a:t>
                      </a:r>
                    </a:p>
                  </a:txBody>
                  <a:tcPr marL="45720" marR="45720" marT="7636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fontAlgn="b" latinLnBrk="0" hangingPunct="1"/>
                      <a:r>
                        <a:rPr lang="en-US" sz="714" kern="12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144.195-144.205 Random MS SSB</a:t>
                      </a:r>
                      <a:br>
                        <a:rPr lang="en-US" sz="714" kern="12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</a:br>
                      <a:r>
                        <a:rPr lang="en-US" sz="714" kern="12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144.300 SSB Centre of activity</a:t>
                      </a:r>
                    </a:p>
                  </a:txBody>
                  <a:tcPr marL="45720" marR="45720" marT="7636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0047257"/>
                  </a:ext>
                </a:extLst>
              </a:tr>
              <a:tr h="245033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714" kern="12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144.400 - 144.490</a:t>
                      </a:r>
                    </a:p>
                  </a:txBody>
                  <a:tcPr marL="45720" marR="45720" marT="7636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714" kern="12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500</a:t>
                      </a:r>
                    </a:p>
                  </a:txBody>
                  <a:tcPr marL="45720" marR="45720" marT="7636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fontAlgn="b" latinLnBrk="0" hangingPunct="1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MGM and Telegraphy</a:t>
                      </a:r>
                    </a:p>
                  </a:txBody>
                  <a:tcPr marL="45720" marR="45720" marT="7636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fontAlgn="b" latinLnBrk="0" hangingPunct="1"/>
                      <a:r>
                        <a:rPr lang="en-US" sz="714" kern="12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Beacons exclusive</a:t>
                      </a:r>
                    </a:p>
                  </a:txBody>
                  <a:tcPr marL="45720" marR="45720" marT="7636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1192351"/>
                  </a:ext>
                </a:extLst>
              </a:tr>
              <a:tr h="363399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714" kern="12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144.491 - 144.493</a:t>
                      </a:r>
                    </a:p>
                  </a:txBody>
                  <a:tcPr marL="45720" marR="45720" marT="7636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714" kern="12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500</a:t>
                      </a:r>
                    </a:p>
                  </a:txBody>
                  <a:tcPr marL="45720" marR="45720" marT="7636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fontAlgn="b" latinLnBrk="0" hangingPunct="1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Personal weak signal MGM</a:t>
                      </a:r>
                      <a:b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</a:br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Beacons</a:t>
                      </a:r>
                    </a:p>
                  </a:txBody>
                  <a:tcPr marL="45720" marR="45720" marT="7636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fontAlgn="b" latinLnBrk="0" hangingPunct="1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Experimental MGM</a:t>
                      </a:r>
                    </a:p>
                  </a:txBody>
                  <a:tcPr marL="45720" marR="45720" marT="7636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4038765"/>
                  </a:ext>
                </a:extLst>
              </a:tr>
              <a:tr h="365420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714" kern="12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144.500 - 144.794</a:t>
                      </a:r>
                    </a:p>
                  </a:txBody>
                  <a:tcPr marL="45720" marR="45720" marT="7636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714" kern="12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20 KHz</a:t>
                      </a:r>
                    </a:p>
                  </a:txBody>
                  <a:tcPr marL="45720" marR="45720" marT="7636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fontAlgn="b" latinLnBrk="0" hangingPunct="1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All mode</a:t>
                      </a:r>
                    </a:p>
                  </a:txBody>
                  <a:tcPr marL="45720" marR="45720" marT="7636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fontAlgn="b" latinLnBrk="0" hangingPunct="1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144.500 Image mode </a:t>
                      </a:r>
                      <a:r>
                        <a:rPr lang="en-US" sz="714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centre</a:t>
                      </a:r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 (SSTV, Fax,...)</a:t>
                      </a:r>
                      <a:b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</a:br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144.600 Data Centre of activity (MGM, RTTY,..)</a:t>
                      </a:r>
                      <a:b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</a:br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144.750 ATV Talk back</a:t>
                      </a:r>
                    </a:p>
                  </a:txBody>
                  <a:tcPr marL="45720" marR="45720" marT="7636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8951860"/>
                  </a:ext>
                </a:extLst>
              </a:tr>
              <a:tr h="730839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714" kern="12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144.794 - 144.9625</a:t>
                      </a:r>
                    </a:p>
                  </a:txBody>
                  <a:tcPr marL="45720" marR="45720" marT="7636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714" kern="12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12 KHz</a:t>
                      </a:r>
                    </a:p>
                  </a:txBody>
                  <a:tcPr marL="45720" marR="45720" marT="7636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fontAlgn="b" latinLnBrk="0" hangingPunct="1"/>
                      <a:r>
                        <a:rPr lang="en-US" sz="714" kern="12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MGM Digital Communication</a:t>
                      </a:r>
                    </a:p>
                  </a:txBody>
                  <a:tcPr marL="45720" marR="45720" marT="7636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fontAlgn="b" latinLnBrk="0" hangingPunct="1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144.800 APRS</a:t>
                      </a:r>
                      <a:b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</a:br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144.8125 DV internet voice gateway</a:t>
                      </a:r>
                      <a:b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</a:br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144.8250 DV internet voice gateway</a:t>
                      </a:r>
                      <a:b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</a:br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144.8375 DV internet voice gateway</a:t>
                      </a:r>
                      <a:b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</a:br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144.8500 DV internet voice gateway</a:t>
                      </a:r>
                      <a:b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</a:br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144.8625 DV internet voice gateway</a:t>
                      </a:r>
                    </a:p>
                  </a:txBody>
                  <a:tcPr marL="45720" marR="45720" marT="7636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6870137"/>
                  </a:ext>
                </a:extLst>
              </a:tr>
              <a:tr h="126669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714" kern="12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144.975 - 145.194</a:t>
                      </a:r>
                    </a:p>
                  </a:txBody>
                  <a:tcPr marL="45720" marR="45720" marT="7636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714" kern="12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12 KHz</a:t>
                      </a:r>
                    </a:p>
                  </a:txBody>
                  <a:tcPr marL="45720" marR="45720" marT="7636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fontAlgn="b" latinLnBrk="0" hangingPunct="1"/>
                      <a:r>
                        <a:rPr lang="en-US" sz="714" kern="12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FM/Digital Voice</a:t>
                      </a:r>
                    </a:p>
                  </a:txBody>
                  <a:tcPr marL="45720" marR="45720" marT="7636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fontAlgn="b" latinLnBrk="0" hangingPunct="1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Repeater input exclusive</a:t>
                      </a:r>
                    </a:p>
                  </a:txBody>
                  <a:tcPr marL="45720" marR="45720" marT="7636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3762658"/>
                  </a:ext>
                </a:extLst>
              </a:tr>
              <a:tr h="126669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714" kern="12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145.194 - 145.206</a:t>
                      </a:r>
                    </a:p>
                  </a:txBody>
                  <a:tcPr marL="45720" marR="45720" marT="7636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714" kern="12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12 KHz</a:t>
                      </a:r>
                    </a:p>
                  </a:txBody>
                  <a:tcPr marL="45720" marR="45720" marT="7636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fontAlgn="b" latinLnBrk="0" hangingPunct="1"/>
                      <a:r>
                        <a:rPr lang="en-US" sz="714" kern="12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FM/Digital Voice</a:t>
                      </a:r>
                    </a:p>
                  </a:txBody>
                  <a:tcPr marL="45720" marR="45720" marT="7636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fontAlgn="b" latinLnBrk="0" hangingPunct="1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Space Communication</a:t>
                      </a:r>
                    </a:p>
                  </a:txBody>
                  <a:tcPr marL="45720" marR="45720" marT="7636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2962624"/>
                  </a:ext>
                </a:extLst>
              </a:tr>
              <a:tr h="609031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145.206 - 145.5625</a:t>
                      </a:r>
                    </a:p>
                  </a:txBody>
                  <a:tcPr marL="45720" marR="45720" marT="7636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12 </a:t>
                      </a:r>
                      <a:r>
                        <a:rPr lang="en-US" sz="714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KHz</a:t>
                      </a:r>
                      <a:endParaRPr lang="en-US" sz="714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</a:txBody>
                  <a:tcPr marL="45720" marR="45720" marT="7636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fontAlgn="b" latinLnBrk="0" hangingPunct="1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FM/Digital Voice</a:t>
                      </a:r>
                    </a:p>
                  </a:txBody>
                  <a:tcPr marL="45720" marR="45720" marT="7636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fontAlgn="b" latinLnBrk="0" hangingPunct="1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145.2375 FM Internet Voice Gateway</a:t>
                      </a:r>
                      <a:b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</a:br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145.2875 FM Internet Voice Gateway</a:t>
                      </a:r>
                      <a:b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</a:br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145.3375 FM Internet Voice Gateway</a:t>
                      </a:r>
                      <a:b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</a:br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145.375 digital voice calling</a:t>
                      </a:r>
                      <a:b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</a:br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145.500 FM calling</a:t>
                      </a:r>
                    </a:p>
                  </a:txBody>
                  <a:tcPr marL="45720" marR="45720" marT="7636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1591841"/>
                  </a:ext>
                </a:extLst>
              </a:tr>
              <a:tr h="126669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714" kern="12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145.575 - 145.7935</a:t>
                      </a:r>
                    </a:p>
                  </a:txBody>
                  <a:tcPr marL="45720" marR="45720" marT="7636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714" kern="12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12 KHz</a:t>
                      </a:r>
                    </a:p>
                  </a:txBody>
                  <a:tcPr marL="45720" marR="45720" marT="7636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fontAlgn="b" latinLnBrk="0" hangingPunct="1"/>
                      <a:r>
                        <a:rPr lang="en-US" sz="714" kern="12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FM/Digital Voice</a:t>
                      </a:r>
                    </a:p>
                  </a:txBody>
                  <a:tcPr marL="45720" marR="45720" marT="7636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fontAlgn="b" latinLnBrk="0" hangingPunct="1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Repeater output exclusive</a:t>
                      </a:r>
                    </a:p>
                  </a:txBody>
                  <a:tcPr marL="45720" marR="45720" marT="7636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8916912"/>
                  </a:ext>
                </a:extLst>
              </a:tr>
              <a:tr h="126669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714" kern="12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145.794 - 145.806</a:t>
                      </a:r>
                    </a:p>
                  </a:txBody>
                  <a:tcPr marL="45720" marR="45720" marT="7636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714" kern="12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12 KHz</a:t>
                      </a:r>
                    </a:p>
                  </a:txBody>
                  <a:tcPr marL="45720" marR="45720" marT="7636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fontAlgn="b" latinLnBrk="0" hangingPunct="1"/>
                      <a:r>
                        <a:rPr lang="en-US" sz="714" kern="12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FM/Digital Voice</a:t>
                      </a:r>
                    </a:p>
                  </a:txBody>
                  <a:tcPr marL="45720" marR="45720" marT="7636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fontAlgn="b" latinLnBrk="0" hangingPunct="1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Space Communication</a:t>
                      </a:r>
                    </a:p>
                  </a:txBody>
                  <a:tcPr marL="45720" marR="45720" marT="7636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9836464"/>
                  </a:ext>
                </a:extLst>
              </a:tr>
              <a:tr h="126669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714" kern="12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145.806 -146.000</a:t>
                      </a:r>
                    </a:p>
                  </a:txBody>
                  <a:tcPr marL="45720" marR="45720" marT="7636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714" kern="12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12 KHz</a:t>
                      </a:r>
                    </a:p>
                  </a:txBody>
                  <a:tcPr marL="45720" marR="45720" marT="7636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fontAlgn="b" latinLnBrk="0" hangingPunct="1"/>
                      <a:r>
                        <a:rPr lang="en-US" sz="714" kern="12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All mode</a:t>
                      </a:r>
                    </a:p>
                  </a:txBody>
                  <a:tcPr marL="45720" marR="45720" marT="7636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fontAlgn="b" latinLnBrk="0" hangingPunct="1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Satellite exclusive</a:t>
                      </a:r>
                    </a:p>
                  </a:txBody>
                  <a:tcPr marL="45720" marR="45720" marT="7636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6075402"/>
                  </a:ext>
                </a:extLst>
              </a:tr>
            </a:tbl>
          </a:graphicData>
        </a:graphic>
      </p:graphicFrame>
      <p:sp>
        <p:nvSpPr>
          <p:cNvPr id="110" name="TextBox 109">
            <a:extLst>
              <a:ext uri="{FF2B5EF4-FFF2-40B4-BE49-F238E27FC236}">
                <a16:creationId xmlns:a16="http://schemas.microsoft.com/office/drawing/2014/main" id="{B795A22D-D7FF-4CDF-AF58-6489CCBE4FF7}"/>
              </a:ext>
            </a:extLst>
          </p:cNvPr>
          <p:cNvSpPr txBox="1"/>
          <p:nvPr/>
        </p:nvSpPr>
        <p:spPr>
          <a:xfrm>
            <a:off x="3963488" y="249402"/>
            <a:ext cx="265664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</a:rPr>
              <a:t>Based on IARU-R1 VHF Handbook v9.00 November 2020</a:t>
            </a:r>
          </a:p>
        </p:txBody>
      </p:sp>
    </p:spTree>
    <p:extLst>
      <p:ext uri="{BB962C8B-B14F-4D97-AF65-F5344CB8AC3E}">
        <p14:creationId xmlns:p14="http://schemas.microsoft.com/office/powerpoint/2010/main" val="18214348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1809</TotalTime>
  <Words>1136</Words>
  <Application>Microsoft Office PowerPoint</Application>
  <PresentationFormat>A4 Paper (210x297 mm)</PresentationFormat>
  <Paragraphs>302</Paragraphs>
  <Slides>3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Arial Narrow</vt:lpstr>
      <vt:lpstr>Arial Rounded MT Bold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Mircea Ionescu</dc:creator>
  <cp:lastModifiedBy>Mircea Ionescu</cp:lastModifiedBy>
  <cp:revision>73</cp:revision>
  <cp:lastPrinted>2021-02-21T08:49:01Z</cp:lastPrinted>
  <dcterms:created xsi:type="dcterms:W3CDTF">2021-02-20T08:33:35Z</dcterms:created>
  <dcterms:modified xsi:type="dcterms:W3CDTF">2021-02-23T10:49:23Z</dcterms:modified>
</cp:coreProperties>
</file>