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61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36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4080" userDrawn="1">
          <p15:clr>
            <a:srgbClr val="A4A3A4"/>
          </p15:clr>
        </p15:guide>
        <p15:guide id="4" orient="horz" pos="240" userDrawn="1">
          <p15:clr>
            <a:srgbClr val="A4A3A4"/>
          </p15:clr>
        </p15:guide>
        <p15:guide id="5" orient="horz" pos="6000" userDrawn="1">
          <p15:clr>
            <a:srgbClr val="A4A3A4"/>
          </p15:clr>
        </p15:guide>
        <p15:guide id="6" orient="horz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cea Ionescu" initials="MI" lastIdx="1" clrIdx="0">
    <p:extLst>
      <p:ext uri="{19B8F6BF-5375-455C-9EA6-DF929625EA0E}">
        <p15:presenceInfo xmlns:p15="http://schemas.microsoft.com/office/powerpoint/2012/main" userId="95934cbd8b0ab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966"/>
    <a:srgbClr val="4472C4"/>
    <a:srgbClr val="00B050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30" y="96"/>
      </p:cViewPr>
      <p:guideLst>
        <p:guide orient="horz" pos="5136"/>
        <p:guide pos="240"/>
        <p:guide pos="4080"/>
        <p:guide orient="horz" pos="240"/>
        <p:guide orient="horz" pos="6000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7713-BE66-42C0-A824-312FC2DF4641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7E9F-0D75-4A80-B2FF-9FBCDE6C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aru-r1.org/reference/handbooks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itu.int/pub/R-REG-R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ncom.ro/radioamatori_2899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github.com/mircea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mircea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aru-r1.org/reference/handbooks/" TargetMode="External"/><Relationship Id="rId5" Type="http://schemas.openxmlformats.org/officeDocument/2006/relationships/hyperlink" Target="https://www.itu.int/pub/R-REG-RR" TargetMode="External"/><Relationship Id="rId4" Type="http://schemas.openxmlformats.org/officeDocument/2006/relationships/hyperlink" Target="http://www.ancom.ro/radioamatori_289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16200000">
            <a:off x="830951" y="4751992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16200000">
            <a:off x="1022097" y="4063440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16200000">
            <a:off x="42169" y="2586396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16200000">
            <a:off x="984052" y="1071309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16200000">
            <a:off x="-697179" y="269103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16200000">
            <a:off x="635998" y="488515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16200000">
            <a:off x="346166" y="6054389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16200000">
            <a:off x="577397" y="588485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16200000">
            <a:off x="1234274" y="661428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16200000">
            <a:off x="790511" y="5727615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16200000">
            <a:off x="952734" y="5889834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458507" y="6609160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458507" y="6416037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458507" y="5883037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56197" y="665384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56197" y="5259727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56197" y="4380319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56197" y="388320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56197" y="142623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458507" y="1057541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458507" y="1401932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56197" y="210596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458507" y="1679495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56197" y="318052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458507" y="2064891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458507" y="4189674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56197" y="32973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458507" y="3448782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458507" y="3169292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56196" y="151001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458507" y="1317621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20308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43047"/>
              </p:ext>
            </p:extLst>
          </p:nvPr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0A1025-ACC7-4FB4-9691-A44254EE1DAD}"/>
              </a:ext>
            </a:extLst>
          </p:cNvPr>
          <p:cNvCxnSpPr>
            <a:cxnSpLocks/>
          </p:cNvCxnSpPr>
          <p:nvPr/>
        </p:nvCxnSpPr>
        <p:spPr>
          <a:xfrm flipH="1" flipV="1">
            <a:off x="3576790" y="5258620"/>
            <a:ext cx="182700" cy="9783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AAF1C88-27B9-4187-AEB4-1CA7FBCE242E}"/>
              </a:ext>
            </a:extLst>
          </p:cNvPr>
          <p:cNvCxnSpPr>
            <a:cxnSpLocks/>
          </p:cNvCxnSpPr>
          <p:nvPr/>
        </p:nvCxnSpPr>
        <p:spPr>
          <a:xfrm flipH="1">
            <a:off x="3576792" y="6579026"/>
            <a:ext cx="199572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22932A3-C2FD-4212-9719-79FF0CAAC1B0}"/>
              </a:ext>
            </a:extLst>
          </p:cNvPr>
          <p:cNvSpPr/>
          <p:nvPr/>
        </p:nvSpPr>
        <p:spPr>
          <a:xfrm rot="5400000">
            <a:off x="2766101" y="5784928"/>
            <a:ext cx="1321655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4CAEDDE-AEA5-4A70-9286-51F308B30B95}"/>
              </a:ext>
            </a:extLst>
          </p:cNvPr>
          <p:cNvSpPr/>
          <p:nvPr/>
        </p:nvSpPr>
        <p:spPr>
          <a:xfrm rot="5400000">
            <a:off x="2806963" y="5827933"/>
            <a:ext cx="1295222" cy="213746"/>
          </a:xfrm>
          <a:prstGeom prst="roundRect">
            <a:avLst>
              <a:gd name="adj" fmla="val 963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59831FE-8F65-45DF-820D-9ECC41256209}"/>
              </a:ext>
            </a:extLst>
          </p:cNvPr>
          <p:cNvSpPr/>
          <p:nvPr/>
        </p:nvSpPr>
        <p:spPr>
          <a:xfrm rot="5400000">
            <a:off x="3085957" y="5869032"/>
            <a:ext cx="792993" cy="157986"/>
          </a:xfrm>
          <a:prstGeom prst="roundRect">
            <a:avLst>
              <a:gd name="adj" fmla="val 9639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53F61B-9170-41B0-AAF3-5692C98F7053}"/>
              </a:ext>
            </a:extLst>
          </p:cNvPr>
          <p:cNvSpPr txBox="1"/>
          <p:nvPr/>
        </p:nvSpPr>
        <p:spPr>
          <a:xfrm>
            <a:off x="2899073" y="5337270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432.493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6313A6-5829-4AF5-87A8-9DAB939F4A6E}"/>
              </a:ext>
            </a:extLst>
          </p:cNvPr>
          <p:cNvSpPr txBox="1"/>
          <p:nvPr/>
        </p:nvSpPr>
        <p:spPr>
          <a:xfrm>
            <a:off x="2899073" y="6346097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432.100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2BE08E-E9C1-4E03-82B6-BB74C9A80F61}"/>
              </a:ext>
            </a:extLst>
          </p:cNvPr>
          <p:cNvSpPr txBox="1"/>
          <p:nvPr/>
        </p:nvSpPr>
        <p:spPr>
          <a:xfrm>
            <a:off x="2899073" y="5585192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FD357D-630F-41FB-A205-DCF82115451B}"/>
              </a:ext>
            </a:extLst>
          </p:cNvPr>
          <p:cNvSpPr txBox="1"/>
          <p:nvPr/>
        </p:nvSpPr>
        <p:spPr>
          <a:xfrm>
            <a:off x="4643940" y="6834973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(7.6MHz shift)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F265994-D237-46F4-AAFC-64FBB1364972}"/>
              </a:ext>
            </a:extLst>
          </p:cNvPr>
          <p:cNvSpPr txBox="1"/>
          <p:nvPr/>
        </p:nvSpPr>
        <p:spPr>
          <a:xfrm>
            <a:off x="4643940" y="6590256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(1.6MHz shift)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371CC2E-13D9-4732-B7E7-46B17C5A39BD}"/>
              </a:ext>
            </a:extLst>
          </p:cNvPr>
          <p:cNvSpPr txBox="1"/>
          <p:nvPr/>
        </p:nvSpPr>
        <p:spPr>
          <a:xfrm>
            <a:off x="4643940" y="5991514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432.500 New APRS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A8C640-C060-482D-B9E9-E2A2C7457AC3}"/>
              </a:ext>
            </a:extLst>
          </p:cNvPr>
          <p:cNvSpPr txBox="1"/>
          <p:nvPr/>
        </p:nvSpPr>
        <p:spPr>
          <a:xfrm>
            <a:off x="4643940" y="5370901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433.500 FM call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B45F2B-C5F5-4720-B495-6D54922C341D}"/>
              </a:ext>
            </a:extLst>
          </p:cNvPr>
          <p:cNvSpPr txBox="1"/>
          <p:nvPr/>
        </p:nvSpPr>
        <p:spPr>
          <a:xfrm>
            <a:off x="4643940" y="5467480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433.450 Digital voice call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8A6560-0B0C-4804-9796-29F49BBC4B09}"/>
              </a:ext>
            </a:extLst>
          </p:cNvPr>
          <p:cNvSpPr txBox="1"/>
          <p:nvPr/>
        </p:nvSpPr>
        <p:spPr>
          <a:xfrm>
            <a:off x="4643940" y="5570178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433.400 SSTV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AAECD18-6ADB-4558-A9E3-C5264F35B195}"/>
              </a:ext>
            </a:extLst>
          </p:cNvPr>
          <p:cNvSpPr txBox="1"/>
          <p:nvPr/>
        </p:nvSpPr>
        <p:spPr>
          <a:xfrm>
            <a:off x="4643940" y="5896117"/>
            <a:ext cx="1812036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2MHz shift)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FEC0B1-0CDA-40B5-96F3-99A556F7E0FD}"/>
              </a:ext>
            </a:extLst>
          </p:cNvPr>
          <p:cNvSpPr txBox="1"/>
          <p:nvPr/>
        </p:nvSpPr>
        <p:spPr>
          <a:xfrm>
            <a:off x="4643940" y="4453026"/>
            <a:ext cx="1812035" cy="30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 or 2MHz shift)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893865-81D8-4DBF-A865-8E9B8982BCD2}"/>
              </a:ext>
            </a:extLst>
          </p:cNvPr>
          <p:cNvSpPr txBox="1"/>
          <p:nvPr/>
        </p:nvSpPr>
        <p:spPr>
          <a:xfrm>
            <a:off x="4643940" y="3277664"/>
            <a:ext cx="1102029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service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536339-1454-4ADD-B73B-FE38DA0A722E}"/>
              </a:ext>
            </a:extLst>
          </p:cNvPr>
          <p:cNvSpPr txBox="1"/>
          <p:nvPr/>
        </p:nvSpPr>
        <p:spPr>
          <a:xfrm>
            <a:off x="4643940" y="1478862"/>
            <a:ext cx="139571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(7.6Mhz shift)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849AE13-F5AD-4577-A5CD-EA87AA375EB6}"/>
              </a:ext>
            </a:extLst>
          </p:cNvPr>
          <p:cNvSpPr txBox="1"/>
          <p:nvPr/>
        </p:nvSpPr>
        <p:spPr>
          <a:xfrm>
            <a:off x="4643940" y="5716404"/>
            <a:ext cx="1982413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1.6MHz shift)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459D38-2699-49E1-AA24-A02CF8F11E36}"/>
              </a:ext>
            </a:extLst>
          </p:cNvPr>
          <p:cNvSpPr txBox="1"/>
          <p:nvPr/>
        </p:nvSpPr>
        <p:spPr>
          <a:xfrm>
            <a:off x="4643940" y="7576032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(1.6MHz shift)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146059-FB12-47B2-B543-FA0859AFB4AE}"/>
              </a:ext>
            </a:extLst>
          </p:cNvPr>
          <p:cNvSpPr txBox="1"/>
          <p:nvPr/>
        </p:nvSpPr>
        <p:spPr>
          <a:xfrm>
            <a:off x="4838138" y="7032331"/>
            <a:ext cx="38151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431.200</a:t>
            </a:r>
            <a:r>
              <a:rPr lang="en-US" sz="700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E94654B-EDE7-4BC5-B3C5-54B29ADDF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14" y="7044019"/>
            <a:ext cx="70884" cy="70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E7F5B5A-3700-43C7-8594-40FE9871F5AD}"/>
              </a:ext>
            </a:extLst>
          </p:cNvPr>
          <p:cNvSpPr txBox="1"/>
          <p:nvPr/>
        </p:nvSpPr>
        <p:spPr>
          <a:xfrm>
            <a:off x="3817534" y="650512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432.000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D4A731-E191-4914-B1DD-14538A174F53}"/>
              </a:ext>
            </a:extLst>
          </p:cNvPr>
          <p:cNvSpPr txBox="1"/>
          <p:nvPr/>
        </p:nvSpPr>
        <p:spPr>
          <a:xfrm>
            <a:off x="3817534" y="6189559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432.500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3D2656A-8893-4083-A547-BDBB112CCCA2}"/>
              </a:ext>
            </a:extLst>
          </p:cNvPr>
          <p:cNvSpPr txBox="1"/>
          <p:nvPr/>
        </p:nvSpPr>
        <p:spPr>
          <a:xfrm>
            <a:off x="3817534" y="5838526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631518-CA00-49E4-9411-450C5FF20E42}"/>
              </a:ext>
            </a:extLst>
          </p:cNvPr>
          <p:cNvSpPr txBox="1"/>
          <p:nvPr/>
        </p:nvSpPr>
        <p:spPr>
          <a:xfrm>
            <a:off x="3817534" y="543321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433.600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173964-2BA2-48B7-9F7B-AA81085A0CFC}"/>
              </a:ext>
            </a:extLst>
          </p:cNvPr>
          <p:cNvSpPr txBox="1"/>
          <p:nvPr/>
        </p:nvSpPr>
        <p:spPr>
          <a:xfrm>
            <a:off x="3817534" y="438790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435.000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6A01C5-B5A3-49A2-B6D8-C7D3A7228B81}"/>
              </a:ext>
            </a:extLst>
          </p:cNvPr>
          <p:cNvSpPr txBox="1"/>
          <p:nvPr/>
        </p:nvSpPr>
        <p:spPr>
          <a:xfrm>
            <a:off x="3817534" y="2268201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438.000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A94C24-E3AC-43D6-9633-C69B28670AB3}"/>
              </a:ext>
            </a:extLst>
          </p:cNvPr>
          <p:cNvSpPr txBox="1"/>
          <p:nvPr/>
        </p:nvSpPr>
        <p:spPr>
          <a:xfrm>
            <a:off x="3817534" y="766201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430.375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1091DAD-B6FE-496D-A29D-8BDE59C1B9EF}"/>
              </a:ext>
            </a:extLst>
          </p:cNvPr>
          <p:cNvSpPr txBox="1"/>
          <p:nvPr/>
        </p:nvSpPr>
        <p:spPr>
          <a:xfrm>
            <a:off x="3817534" y="675679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431.625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284C3D-02E0-4DC5-A3E3-2DE971DA0CD6}"/>
              </a:ext>
            </a:extLst>
          </p:cNvPr>
          <p:cNvSpPr txBox="1"/>
          <p:nvPr/>
        </p:nvSpPr>
        <p:spPr>
          <a:xfrm>
            <a:off x="3817534" y="716649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431.050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52F2A1-46B1-43C2-9ED0-9E001C391909}"/>
              </a:ext>
            </a:extLst>
          </p:cNvPr>
          <p:cNvSpPr txBox="1"/>
          <p:nvPr/>
        </p:nvSpPr>
        <p:spPr>
          <a:xfrm>
            <a:off x="3817534" y="466560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434.600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54EDE0-911A-4BCC-A698-5E72F85DBA1D}"/>
              </a:ext>
            </a:extLst>
          </p:cNvPr>
          <p:cNvSpPr txBox="1"/>
          <p:nvPr/>
        </p:nvSpPr>
        <p:spPr>
          <a:xfrm>
            <a:off x="3817534" y="127141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439.425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2DE4C6-8B44-4380-9E7F-98D8B5F498BC}"/>
              </a:ext>
            </a:extLst>
          </p:cNvPr>
          <p:cNvSpPr txBox="1"/>
          <p:nvPr/>
        </p:nvSpPr>
        <p:spPr>
          <a:xfrm>
            <a:off x="3817534" y="1800212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438.650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AD1E9D-7393-43FC-80EA-6781B311C42E}"/>
              </a:ext>
            </a:extLst>
          </p:cNvPr>
          <p:cNvSpPr txBox="1"/>
          <p:nvPr/>
        </p:nvSpPr>
        <p:spPr>
          <a:xfrm>
            <a:off x="3820361" y="4485293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434.790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E86E3B-143A-4190-8E34-283A6CE9B782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6202382"/>
            <a:ext cx="0" cy="352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72DB861-90F4-4C36-AFBC-3BA089EC3D32}"/>
              </a:ext>
            </a:extLst>
          </p:cNvPr>
          <p:cNvCxnSpPr>
            <a:cxnSpLocks/>
          </p:cNvCxnSpPr>
          <p:nvPr/>
        </p:nvCxnSpPr>
        <p:spPr>
          <a:xfrm flipV="1">
            <a:off x="4245683" y="6554825"/>
            <a:ext cx="0" cy="14087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8994587-5A39-40E4-AFF9-434F1A8963E5}"/>
              </a:ext>
            </a:extLst>
          </p:cNvPr>
          <p:cNvSpPr/>
          <p:nvPr/>
        </p:nvSpPr>
        <p:spPr>
          <a:xfrm rot="16200000">
            <a:off x="3732716" y="7129951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8AF4B99-00DD-483F-BB13-2EB6F6651D93}"/>
              </a:ext>
            </a:extLst>
          </p:cNvPr>
          <p:cNvSpPr/>
          <p:nvPr/>
        </p:nvSpPr>
        <p:spPr>
          <a:xfrm rot="16200000">
            <a:off x="4261378" y="6248847"/>
            <a:ext cx="352441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B3D85EE-E77D-4039-9D3A-2426AF239600}"/>
              </a:ext>
            </a:extLst>
          </p:cNvPr>
          <p:cNvSpPr/>
          <p:nvPr/>
        </p:nvSpPr>
        <p:spPr>
          <a:xfrm rot="16200000">
            <a:off x="4261378" y="5896405"/>
            <a:ext cx="352441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D0573C85-6265-4B0C-8B74-4CE9D69046A1}"/>
              </a:ext>
            </a:extLst>
          </p:cNvPr>
          <p:cNvSpPr/>
          <p:nvPr/>
        </p:nvSpPr>
        <p:spPr>
          <a:xfrm rot="16200000">
            <a:off x="4226134" y="5508718"/>
            <a:ext cx="422929" cy="269038"/>
          </a:xfrm>
          <a:prstGeom prst="roundRect">
            <a:avLst>
              <a:gd name="adj" fmla="val 9639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5B8A653-5582-4312-9D13-9395361AE040}"/>
              </a:ext>
            </a:extLst>
          </p:cNvPr>
          <p:cNvSpPr/>
          <p:nvPr/>
        </p:nvSpPr>
        <p:spPr>
          <a:xfrm rot="16200000">
            <a:off x="3939775" y="4799429"/>
            <a:ext cx="995646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6F3D9C-C2C9-46CF-9F52-A6A48DDAE155}"/>
              </a:ext>
            </a:extLst>
          </p:cNvPr>
          <p:cNvSpPr/>
          <p:nvPr/>
        </p:nvSpPr>
        <p:spPr>
          <a:xfrm rot="16200000">
            <a:off x="3380275" y="3246910"/>
            <a:ext cx="2114647" cy="269038"/>
          </a:xfrm>
          <a:prstGeom prst="roundRect">
            <a:avLst>
              <a:gd name="adj" fmla="val 96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B4D0794-B486-4BFF-98C2-6139B139E5F6}"/>
              </a:ext>
            </a:extLst>
          </p:cNvPr>
          <p:cNvSpPr/>
          <p:nvPr/>
        </p:nvSpPr>
        <p:spPr>
          <a:xfrm rot="16200000">
            <a:off x="3732716" y="1484763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CF421BD-AA40-4AEC-B5FE-6E81AA735AF7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425586"/>
            <a:ext cx="0" cy="779638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7AC014B-46FF-440D-AD07-7CB16EB279CB}"/>
              </a:ext>
            </a:extLst>
          </p:cNvPr>
          <p:cNvCxnSpPr>
            <a:cxnSpLocks/>
          </p:cNvCxnSpPr>
          <p:nvPr/>
        </p:nvCxnSpPr>
        <p:spPr>
          <a:xfrm flipV="1">
            <a:off x="4245683" y="914400"/>
            <a:ext cx="0" cy="351959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3D6935A-BA27-4CAC-B88C-5C28F3FC9C89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4433990"/>
            <a:ext cx="0" cy="743113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4010F13-5AF0-45C7-9009-1ACA88F8C3BF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177104"/>
            <a:ext cx="0" cy="256483"/>
          </a:xfrm>
          <a:prstGeom prst="line">
            <a:avLst/>
          </a:prstGeom>
          <a:ln w="57150"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CBBFC5B-24B8-4BAB-866C-76B3ABD23373}"/>
              </a:ext>
            </a:extLst>
          </p:cNvPr>
          <p:cNvSpPr/>
          <p:nvPr/>
        </p:nvSpPr>
        <p:spPr>
          <a:xfrm rot="16200000">
            <a:off x="3834573" y="5118722"/>
            <a:ext cx="1321279" cy="155966"/>
          </a:xfrm>
          <a:prstGeom prst="roundRect">
            <a:avLst>
              <a:gd name="adj" fmla="val 336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5400000">
            <a:off x="823457" y="2741504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5400000">
            <a:off x="1014601" y="3429475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5400000">
            <a:off x="34675" y="4906519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5400000">
            <a:off x="976555" y="6421606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5400000">
            <a:off x="-718669" y="506877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5400000">
            <a:off x="614508" y="287466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5400000">
            <a:off x="324676" y="1705425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5400000">
            <a:off x="569900" y="160844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5400000">
            <a:off x="1226778" y="87901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5400000">
            <a:off x="728679" y="1823128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5400000">
            <a:off x="841335" y="1710472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394279" y="926816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394279" y="1119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394279" y="1652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36755" y="101211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36755" y="240622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36755" y="3285634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36755" y="378275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36755" y="623972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394279" y="647843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394279" y="6134044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36755" y="555999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394279" y="5856481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36755" y="448542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394279" y="5445063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394279" y="332028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36755" y="436861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394279" y="4087194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394279" y="4366684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36756" y="61559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394281" y="621835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07484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/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4D077A-6770-43C4-AD26-6B8A164371F7}"/>
              </a:ext>
            </a:extLst>
          </p:cNvPr>
          <p:cNvGrpSpPr/>
          <p:nvPr/>
        </p:nvGrpSpPr>
        <p:grpSpPr>
          <a:xfrm>
            <a:off x="2913085" y="983138"/>
            <a:ext cx="3690910" cy="7059667"/>
            <a:chOff x="2913085" y="983138"/>
            <a:chExt cx="3690910" cy="70596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2DB861-90F4-4C36-AFBC-3BA089EC3D3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983139"/>
              <a:ext cx="0" cy="140976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8994587-5A39-40E4-AFF9-434F1A8963E5}"/>
                </a:ext>
              </a:extLst>
            </p:cNvPr>
            <p:cNvSpPr/>
            <p:nvPr/>
          </p:nvSpPr>
          <p:spPr>
            <a:xfrm rot="5400000">
              <a:off x="3723137" y="1553502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8AF4B99-00DD-483F-BB13-2EB6F6651D93}"/>
                </a:ext>
              </a:extLst>
            </p:cNvPr>
            <p:cNvSpPr/>
            <p:nvPr/>
          </p:nvSpPr>
          <p:spPr>
            <a:xfrm rot="5400000">
              <a:off x="4251799" y="2434606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7F5B5A-3700-43C7-8594-40FE9871F5AD}"/>
                </a:ext>
              </a:extLst>
            </p:cNvPr>
            <p:cNvSpPr txBox="1"/>
            <p:nvPr/>
          </p:nvSpPr>
          <p:spPr>
            <a:xfrm>
              <a:off x="3799283" y="233843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432.000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4D4A731-E191-4914-B1DD-14538A174F53}"/>
                </a:ext>
              </a:extLst>
            </p:cNvPr>
            <p:cNvSpPr txBox="1"/>
            <p:nvPr/>
          </p:nvSpPr>
          <p:spPr>
            <a:xfrm>
              <a:off x="3799283" y="2654001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432.500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1B3D85EE-E77D-4039-9D3A-2426AF239600}"/>
                </a:ext>
              </a:extLst>
            </p:cNvPr>
            <p:cNvSpPr/>
            <p:nvPr/>
          </p:nvSpPr>
          <p:spPr>
            <a:xfrm rot="5400000">
              <a:off x="4251799" y="2787048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0573C85-6265-4B0C-8B74-4CE9D69046A1}"/>
                </a:ext>
              </a:extLst>
            </p:cNvPr>
            <p:cNvSpPr/>
            <p:nvPr/>
          </p:nvSpPr>
          <p:spPr>
            <a:xfrm rot="5400000">
              <a:off x="4216555" y="3174735"/>
              <a:ext cx="422929" cy="269038"/>
            </a:xfrm>
            <a:prstGeom prst="roundRect">
              <a:avLst>
                <a:gd name="adj" fmla="val 9639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3D2656A-8893-4083-A547-BDBB112CCCA2}"/>
                </a:ext>
              </a:extLst>
            </p:cNvPr>
            <p:cNvSpPr txBox="1"/>
            <p:nvPr/>
          </p:nvSpPr>
          <p:spPr>
            <a:xfrm>
              <a:off x="3799283" y="3005034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433.000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631518-CA00-49E4-9411-450C5FF20E42}"/>
                </a:ext>
              </a:extLst>
            </p:cNvPr>
            <p:cNvSpPr txBox="1"/>
            <p:nvPr/>
          </p:nvSpPr>
          <p:spPr>
            <a:xfrm>
              <a:off x="3799283" y="341034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433.600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B8A653-5582-4312-9D13-9395361AE040}"/>
                </a:ext>
              </a:extLst>
            </p:cNvPr>
            <p:cNvSpPr/>
            <p:nvPr/>
          </p:nvSpPr>
          <p:spPr>
            <a:xfrm rot="5400000">
              <a:off x="3930197" y="3884024"/>
              <a:ext cx="995646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4173964-2BA2-48B7-9F7B-AA81085A0CFC}"/>
                </a:ext>
              </a:extLst>
            </p:cNvPr>
            <p:cNvSpPr txBox="1"/>
            <p:nvPr/>
          </p:nvSpPr>
          <p:spPr>
            <a:xfrm>
              <a:off x="3799283" y="445565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435.000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36F3D9C-C2C9-46CF-9F52-A6A48DDAE155}"/>
                </a:ext>
              </a:extLst>
            </p:cNvPr>
            <p:cNvSpPr/>
            <p:nvPr/>
          </p:nvSpPr>
          <p:spPr>
            <a:xfrm rot="5400000">
              <a:off x="3370696" y="5436543"/>
              <a:ext cx="2114647" cy="269038"/>
            </a:xfrm>
            <a:prstGeom prst="roundRect">
              <a:avLst>
                <a:gd name="adj" fmla="val 963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F6A01C5-B5A3-49A2-B6D8-C7D3A7228B81}"/>
                </a:ext>
              </a:extLst>
            </p:cNvPr>
            <p:cNvSpPr txBox="1"/>
            <p:nvPr/>
          </p:nvSpPr>
          <p:spPr>
            <a:xfrm>
              <a:off x="3799283" y="6575359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438.000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9B4D0794-B486-4BFF-98C2-6139B139E5F6}"/>
                </a:ext>
              </a:extLst>
            </p:cNvPr>
            <p:cNvSpPr/>
            <p:nvPr/>
          </p:nvSpPr>
          <p:spPr>
            <a:xfrm rot="5400000">
              <a:off x="3723137" y="7198690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CF421BD-AA40-4AEC-B5FE-6E81AA73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2742504"/>
              <a:ext cx="0" cy="779638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7AC014B-46FF-440D-AD07-7CB16EB279C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4513738"/>
              <a:ext cx="0" cy="3529067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D6935A-BA27-4CAC-B88C-5C28F3FC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770625"/>
              <a:ext cx="0" cy="743113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010F13-5AF0-45C7-9009-1ACA88F8C3BF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514141"/>
              <a:ext cx="0" cy="256483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A94C24-E3AC-43D6-9633-C69B28670AB3}"/>
                </a:ext>
              </a:extLst>
            </p:cNvPr>
            <p:cNvSpPr txBox="1"/>
            <p:nvPr/>
          </p:nvSpPr>
          <p:spPr>
            <a:xfrm>
              <a:off x="3799283" y="118155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430.375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091DAD-B6FE-496D-A29D-8BDE59C1B9EF}"/>
                </a:ext>
              </a:extLst>
            </p:cNvPr>
            <p:cNvSpPr txBox="1"/>
            <p:nvPr/>
          </p:nvSpPr>
          <p:spPr>
            <a:xfrm>
              <a:off x="3799283" y="208677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431.625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9284C3D-02E0-4DC5-A3E3-2DE971DA0CD6}"/>
                </a:ext>
              </a:extLst>
            </p:cNvPr>
            <p:cNvSpPr txBox="1"/>
            <p:nvPr/>
          </p:nvSpPr>
          <p:spPr>
            <a:xfrm>
              <a:off x="3799283" y="167706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431.050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FD357D-630F-41FB-A205-DCF82115451B}"/>
                </a:ext>
              </a:extLst>
            </p:cNvPr>
            <p:cNvSpPr txBox="1"/>
            <p:nvPr/>
          </p:nvSpPr>
          <p:spPr>
            <a:xfrm>
              <a:off x="4621581" y="1916317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(7.6MHz shift)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F265994-D237-46F4-AAFC-64FBB1364972}"/>
                </a:ext>
              </a:extLst>
            </p:cNvPr>
            <p:cNvSpPr txBox="1"/>
            <p:nvPr/>
          </p:nvSpPr>
          <p:spPr>
            <a:xfrm>
              <a:off x="4621581" y="2161034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(1.6MHz shift)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371CC2E-13D9-4732-B7E7-46B17C5A39BD}"/>
                </a:ext>
              </a:extLst>
            </p:cNvPr>
            <p:cNvSpPr txBox="1"/>
            <p:nvPr/>
          </p:nvSpPr>
          <p:spPr>
            <a:xfrm>
              <a:off x="4621581" y="2759776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432.500 New APRS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A8C640-C060-482D-B9E9-E2A2C7457AC3}"/>
                </a:ext>
              </a:extLst>
            </p:cNvPr>
            <p:cNvSpPr txBox="1"/>
            <p:nvPr/>
          </p:nvSpPr>
          <p:spPr>
            <a:xfrm>
              <a:off x="4621581" y="3380389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433.500 FM call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B45F2B-C5F5-4720-B495-6D54922C341D}"/>
                </a:ext>
              </a:extLst>
            </p:cNvPr>
            <p:cNvSpPr txBox="1"/>
            <p:nvPr/>
          </p:nvSpPr>
          <p:spPr>
            <a:xfrm>
              <a:off x="4621581" y="3283810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433.450 Digital voice call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8A6560-0B0C-4804-9796-29F49BBC4B09}"/>
                </a:ext>
              </a:extLst>
            </p:cNvPr>
            <p:cNvSpPr txBox="1"/>
            <p:nvPr/>
          </p:nvSpPr>
          <p:spPr>
            <a:xfrm>
              <a:off x="4621581" y="3181112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433.400 SSTV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AAECD18-6ADB-4558-A9E3-C5264F35B195}"/>
                </a:ext>
              </a:extLst>
            </p:cNvPr>
            <p:cNvSpPr txBox="1"/>
            <p:nvPr/>
          </p:nvSpPr>
          <p:spPr>
            <a:xfrm>
              <a:off x="4621581" y="2855173"/>
              <a:ext cx="1812036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2MHz shift)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DFEC0B1-0CDA-40B5-96F3-99A556F7E0FD}"/>
                </a:ext>
              </a:extLst>
            </p:cNvPr>
            <p:cNvSpPr txBox="1"/>
            <p:nvPr/>
          </p:nvSpPr>
          <p:spPr>
            <a:xfrm>
              <a:off x="4621583" y="4192364"/>
              <a:ext cx="1812035" cy="30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</a:t>
              </a:r>
            </a:p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 or 2MHz shift)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52F2A1-46B1-43C2-9ED0-9E001C391909}"/>
                </a:ext>
              </a:extLst>
            </p:cNvPr>
            <p:cNvSpPr txBox="1"/>
            <p:nvPr/>
          </p:nvSpPr>
          <p:spPr>
            <a:xfrm>
              <a:off x="3799283" y="417795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434.600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A893865-81D8-4DBF-A865-8E9B8982BCD2}"/>
                </a:ext>
              </a:extLst>
            </p:cNvPr>
            <p:cNvSpPr txBox="1"/>
            <p:nvPr/>
          </p:nvSpPr>
          <p:spPr>
            <a:xfrm>
              <a:off x="4621581" y="5473626"/>
              <a:ext cx="1102029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Satellite service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0536339-1454-4ADD-B73B-FE38DA0A722E}"/>
                </a:ext>
              </a:extLst>
            </p:cNvPr>
            <p:cNvSpPr txBox="1"/>
            <p:nvPr/>
          </p:nvSpPr>
          <p:spPr>
            <a:xfrm>
              <a:off x="4621581" y="7272428"/>
              <a:ext cx="139571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(7.6Mhz shift)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654EDE0-911A-4BCC-A698-5E72F85DBA1D}"/>
                </a:ext>
              </a:extLst>
            </p:cNvPr>
            <p:cNvSpPr txBox="1"/>
            <p:nvPr/>
          </p:nvSpPr>
          <p:spPr>
            <a:xfrm>
              <a:off x="3799283" y="757214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439.425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2DE4C6-8B44-4380-9E7F-98D8B5F498BC}"/>
                </a:ext>
              </a:extLst>
            </p:cNvPr>
            <p:cNvSpPr txBox="1"/>
            <p:nvPr/>
          </p:nvSpPr>
          <p:spPr>
            <a:xfrm>
              <a:off x="3799283" y="7043348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438.650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49AE13-F5AD-4577-A5CD-EA87AA375EB6}"/>
                </a:ext>
              </a:extLst>
            </p:cNvPr>
            <p:cNvSpPr txBox="1"/>
            <p:nvPr/>
          </p:nvSpPr>
          <p:spPr>
            <a:xfrm>
              <a:off x="4621582" y="3034886"/>
              <a:ext cx="1982413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1.6MHz shift)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0A1025-ACC7-4FB4-9691-A44254EE1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0801" y="1860705"/>
              <a:ext cx="172112" cy="5296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AAF1C88-27B9-4187-AEB4-1CA7FBCE2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0801" y="2745024"/>
              <a:ext cx="172115" cy="436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10905D-8713-455F-BFD0-16D88C0DC5B1}"/>
                </a:ext>
              </a:extLst>
            </p:cNvPr>
            <p:cNvGrpSpPr/>
            <p:nvPr/>
          </p:nvGrpSpPr>
          <p:grpSpPr>
            <a:xfrm>
              <a:off x="2913085" y="1860705"/>
              <a:ext cx="1307672" cy="1328917"/>
              <a:chOff x="2913085" y="1860705"/>
              <a:chExt cx="1307672" cy="1328917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0E86E3B-143A-4190-8E34-283A6CE9B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0757" y="2392906"/>
                <a:ext cx="0" cy="3524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222932A3-C2FD-4212-9719-79FF0CAAC1B0}"/>
                  </a:ext>
                </a:extLst>
              </p:cNvPr>
              <p:cNvSpPr/>
              <p:nvPr/>
            </p:nvSpPr>
            <p:spPr>
              <a:xfrm rot="5400000">
                <a:off x="2780112" y="2387014"/>
                <a:ext cx="1321655" cy="269038"/>
              </a:xfrm>
              <a:prstGeom prst="roundRect">
                <a:avLst>
                  <a:gd name="adj" fmla="val 963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84CAEDDE-AEA5-4A70-9286-51F308B30B95}"/>
                  </a:ext>
                </a:extLst>
              </p:cNvPr>
              <p:cNvSpPr/>
              <p:nvPr/>
            </p:nvSpPr>
            <p:spPr>
              <a:xfrm rot="5400000">
                <a:off x="2820974" y="2401444"/>
                <a:ext cx="1295222" cy="213746"/>
              </a:xfrm>
              <a:prstGeom prst="roundRect">
                <a:avLst>
                  <a:gd name="adj" fmla="val 9639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9831FE-8F65-45DF-820D-9ECC41256209}"/>
                  </a:ext>
                </a:extLst>
              </p:cNvPr>
              <p:cNvSpPr/>
              <p:nvPr/>
            </p:nvSpPr>
            <p:spPr>
              <a:xfrm rot="5400000">
                <a:off x="3099968" y="2442543"/>
                <a:ext cx="792993" cy="157986"/>
              </a:xfrm>
              <a:prstGeom prst="roundRect">
                <a:avLst>
                  <a:gd name="adj" fmla="val 9639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D53F61B-9170-41B0-AAF3-5692C98F7053}"/>
                  </a:ext>
                </a:extLst>
              </p:cNvPr>
              <p:cNvSpPr txBox="1"/>
              <p:nvPr/>
            </p:nvSpPr>
            <p:spPr>
              <a:xfrm>
                <a:off x="2913085" y="3085823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432.493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D6313A6-5829-4AF5-87A8-9DAB939F4A6E}"/>
                  </a:ext>
                </a:extLst>
              </p:cNvPr>
              <p:cNvSpPr txBox="1"/>
              <p:nvPr/>
            </p:nvSpPr>
            <p:spPr>
              <a:xfrm>
                <a:off x="2913085" y="2092986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432.100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A2BE08E-E9C1-4E03-82B6-BB74C9A80F61}"/>
                  </a:ext>
                </a:extLst>
              </p:cNvPr>
              <p:cNvSpPr txBox="1"/>
              <p:nvPr/>
            </p:nvSpPr>
            <p:spPr>
              <a:xfrm>
                <a:off x="2913085" y="2826278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432.400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C459D38-2699-49E1-AA24-A02CF8F11E36}"/>
                </a:ext>
              </a:extLst>
            </p:cNvPr>
            <p:cNvSpPr txBox="1"/>
            <p:nvPr/>
          </p:nvSpPr>
          <p:spPr>
            <a:xfrm>
              <a:off x="4621581" y="1175258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(1.6MHz shift)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C146059-FB12-47B2-B543-FA0859AFB4AE}"/>
                </a:ext>
              </a:extLst>
            </p:cNvPr>
            <p:cNvSpPr txBox="1"/>
            <p:nvPr/>
          </p:nvSpPr>
          <p:spPr>
            <a:xfrm>
              <a:off x="4791080" y="1852272"/>
              <a:ext cx="38151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431.200</a:t>
              </a:r>
              <a:r>
                <a:rPr lang="en-US" sz="700" baseline="300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94654B-EDE7-4BC5-B3C5-54B29ADD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853" y="1866945"/>
              <a:ext cx="70884" cy="7088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CBBFC5B-24B8-4BAB-866C-76B3ABD23373}"/>
                </a:ext>
              </a:extLst>
            </p:cNvPr>
            <p:cNvSpPr/>
            <p:nvPr/>
          </p:nvSpPr>
          <p:spPr>
            <a:xfrm rot="5400000">
              <a:off x="3674699" y="3712870"/>
              <a:ext cx="1321279" cy="85831"/>
            </a:xfrm>
            <a:prstGeom prst="roundRect">
              <a:avLst>
                <a:gd name="adj" fmla="val 33682"/>
              </a:avLst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AD1E9D-7393-43FC-80EA-6781B311C42E}"/>
                </a:ext>
              </a:extLst>
            </p:cNvPr>
            <p:cNvSpPr txBox="1"/>
            <p:nvPr/>
          </p:nvSpPr>
          <p:spPr>
            <a:xfrm>
              <a:off x="3802110" y="4354344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434.790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A6B511-4C47-420D-8A03-D5367A48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27658"/>
              </p:ext>
            </p:extLst>
          </p:nvPr>
        </p:nvGraphicFramePr>
        <p:xfrm>
          <a:off x="364331" y="5420039"/>
          <a:ext cx="6129338" cy="4203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335">
                  <a:extLst>
                    <a:ext uri="{9D8B030D-6E8A-4147-A177-3AD203B41FA5}">
                      <a16:colId xmlns:a16="http://schemas.microsoft.com/office/drawing/2014/main" val="654901488"/>
                    </a:ext>
                  </a:extLst>
                </a:gridCol>
                <a:gridCol w="878440">
                  <a:extLst>
                    <a:ext uri="{9D8B030D-6E8A-4147-A177-3AD203B41FA5}">
                      <a16:colId xmlns:a16="http://schemas.microsoft.com/office/drawing/2014/main" val="3980324661"/>
                    </a:ext>
                  </a:extLst>
                </a:gridCol>
                <a:gridCol w="1163736">
                  <a:extLst>
                    <a:ext uri="{9D8B030D-6E8A-4147-A177-3AD203B41FA5}">
                      <a16:colId xmlns:a16="http://schemas.microsoft.com/office/drawing/2014/main" val="3445421906"/>
                    </a:ext>
                  </a:extLst>
                </a:gridCol>
                <a:gridCol w="3124827">
                  <a:extLst>
                    <a:ext uri="{9D8B030D-6E8A-4147-A177-3AD203B41FA5}">
                      <a16:colId xmlns:a16="http://schemas.microsoft.com/office/drawing/2014/main" val="2689510280"/>
                    </a:ext>
                  </a:extLst>
                </a:gridCol>
              </a:tblGrid>
              <a:tr h="1746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014"/>
                  </a:ext>
                </a:extLst>
              </a:tr>
              <a:tr h="4030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430.000 - 431.975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430.025 - 430.375 FM repeater output (1.6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430.400 - 430.575 digital communications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430.600 . 430.925 digital communications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430.925 - 431.025 multimode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431.050 - 431.825 Repeater input 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7.6 MHz shift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431.625 - 431.975 Repeater input channels (1.6MHz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19755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432.000 - 432.100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&amp;Telegraphy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432.050 Telegraphy Centre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27989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432.100 - 432.400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MGM, Telegraphy &amp;SSB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432.200 SSB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432.350 Microwave talkback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432.370 Meteor Scatter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19653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432.400 - 432.490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&amp;Telegraphy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72948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432.491 -432.493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96889"/>
                  </a:ext>
                </a:extLst>
              </a:tr>
              <a:tr h="27177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432.500 - 432.975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New APRS frequency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432,600-432,9875 REPEATER INPUT REGION 1 STANDARD, 25 kHz spacing,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 MHz shift (Channel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432.600 - 432.975MHz)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29933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433.000 -433.375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repeaters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REGION 1 STANDARD, 25 kHz spacing, 1.6 MHz shift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09738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433.400 - 433.575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SSTV (FM/AFSK)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433.450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433.500 FM calling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5697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433.600 - 434.000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433.625 - 433.775 Digital communications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Centre frequency of digital experiments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74160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434.000 - 433.594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- ATV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434.450-434.575 Digital communications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9796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433.594 - 433.981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434.600-434.9875 Repeater Output (25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khz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spacing 1.6 or 2MHz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83674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435.000 -436.000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service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17018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436.000 -438.000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service &amp; DATV/data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DATV/data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4103"/>
                  </a:ext>
                </a:extLst>
              </a:tr>
              <a:tr h="337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438.000 -440.000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438.025 - 438.175 Digital communication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438.200 - 438.525 Digital communication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438.550 - 438.625 Multi mode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438.650 - 439.425 Repeater output channels (7.6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439.800 - 439.975 Digital communication link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48099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0D5F2C23-4A5C-4A56-8CC7-A870E6ECC60E}"/>
              </a:ext>
            </a:extLst>
          </p:cNvPr>
          <p:cNvSpPr txBox="1"/>
          <p:nvPr/>
        </p:nvSpPr>
        <p:spPr>
          <a:xfrm>
            <a:off x="364331" y="249402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F235A5-B9C9-43F7-98B3-B7EE120F9056}"/>
              </a:ext>
            </a:extLst>
          </p:cNvPr>
          <p:cNvSpPr txBox="1"/>
          <p:nvPr/>
        </p:nvSpPr>
        <p:spPr>
          <a:xfrm>
            <a:off x="364331" y="4971475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B53EC-EB89-41BF-B3C9-399F2444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53673"/>
              </p:ext>
            </p:extLst>
          </p:nvPr>
        </p:nvGraphicFramePr>
        <p:xfrm>
          <a:off x="364331" y="677083"/>
          <a:ext cx="6129338" cy="4233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143">
                  <a:extLst>
                    <a:ext uri="{9D8B030D-6E8A-4147-A177-3AD203B41FA5}">
                      <a16:colId xmlns:a16="http://schemas.microsoft.com/office/drawing/2014/main" val="1676308870"/>
                    </a:ext>
                  </a:extLst>
                </a:gridCol>
                <a:gridCol w="873626">
                  <a:extLst>
                    <a:ext uri="{9D8B030D-6E8A-4147-A177-3AD203B41FA5}">
                      <a16:colId xmlns:a16="http://schemas.microsoft.com/office/drawing/2014/main" val="2851145278"/>
                    </a:ext>
                  </a:extLst>
                </a:gridCol>
                <a:gridCol w="1183774">
                  <a:extLst>
                    <a:ext uri="{9D8B030D-6E8A-4147-A177-3AD203B41FA5}">
                      <a16:colId xmlns:a16="http://schemas.microsoft.com/office/drawing/2014/main" val="1249134938"/>
                    </a:ext>
                  </a:extLst>
                </a:gridCol>
                <a:gridCol w="3112795">
                  <a:extLst>
                    <a:ext uri="{9D8B030D-6E8A-4147-A177-3AD203B41FA5}">
                      <a16:colId xmlns:a16="http://schemas.microsoft.com/office/drawing/2014/main" val="19090550"/>
                    </a:ext>
                  </a:extLst>
                </a:gridCol>
              </a:tblGrid>
              <a:tr h="3066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97847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144.000 -144.025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downlink only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14864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144.025 -144.100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144.050 Telagraphy calling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Random MS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8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144.100 - 144.150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and 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144.110-144-160 CW and MGM EME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28117"/>
                  </a:ext>
                </a:extLst>
              </a:tr>
              <a:tr h="36339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144.150 - 144.400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SSB, Telegraphy,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144.195-144.205 Random MS SSB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144.300 SSB Centre of activity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47257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144.400 - 144.490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and 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92351"/>
                  </a:ext>
                </a:extLst>
              </a:tr>
              <a:tr h="36339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144.491 - 144.493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Personal weak signal MGM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38765"/>
                  </a:ext>
                </a:extLst>
              </a:tr>
              <a:tr h="36542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144.500 - 144.794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Image mode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centre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(SSTV, Fax,...)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144.600 Data Centre of activity (MGM, RTTY,..)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144.750 ATV Talk back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51860"/>
                  </a:ext>
                </a:extLst>
              </a:tr>
              <a:tr h="73083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144.794 - 144.9625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Digital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144.800 APRS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144.8125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144.8250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144.8375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144.8500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144.8625 DV internet voice gateway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70137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144.975 - 145.194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62658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145.194 - 145.206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62624"/>
                  </a:ext>
                </a:extLst>
              </a:tr>
              <a:tr h="60903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145.206 - 145.5625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KHz</a:t>
                      </a:r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145.2875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145.375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145.500 FM calling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91841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145.575 - 145.7935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output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16912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145.794 - 145.806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36464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145.806 -146.000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7540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B795A22D-D7FF-4CDF-AF58-6489CCBE4FF7}"/>
              </a:ext>
            </a:extLst>
          </p:cNvPr>
          <p:cNvSpPr txBox="1"/>
          <p:nvPr/>
        </p:nvSpPr>
        <p:spPr>
          <a:xfrm>
            <a:off x="3963488" y="249402"/>
            <a:ext cx="26566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Based on IARU-R1 VHF Handbook v9.00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821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</TotalTime>
  <Words>1136</Words>
  <Application>Microsoft Office PowerPoint</Application>
  <PresentationFormat>A4 Paper (210x297 mm)</PresentationFormat>
  <Paragraphs>302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Mircea Ionescu</dc:creator>
  <cp:lastModifiedBy>Mircea Ionescu</cp:lastModifiedBy>
  <cp:revision>71</cp:revision>
  <cp:lastPrinted>2021-02-21T08:49:01Z</cp:lastPrinted>
  <dcterms:created xsi:type="dcterms:W3CDTF">2021-02-20T08:33:35Z</dcterms:created>
  <dcterms:modified xsi:type="dcterms:W3CDTF">2021-02-23T10:42:26Z</dcterms:modified>
</cp:coreProperties>
</file>