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8" r:id="rId2"/>
    <p:sldId id="26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36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4080" userDrawn="1">
          <p15:clr>
            <a:srgbClr val="A4A3A4"/>
          </p15:clr>
        </p15:guide>
        <p15:guide id="4" orient="horz" pos="240" userDrawn="1">
          <p15:clr>
            <a:srgbClr val="A4A3A4"/>
          </p15:clr>
        </p15:guide>
        <p15:guide id="5" orient="horz" pos="6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cea Ionescu" initials="MI" lastIdx="1" clrIdx="0">
    <p:extLst>
      <p:ext uri="{19B8F6BF-5375-455C-9EA6-DF929625EA0E}">
        <p15:presenceInfo xmlns:p15="http://schemas.microsoft.com/office/powerpoint/2012/main" userId="95934cbd8b0ab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966"/>
    <a:srgbClr val="4472C4"/>
    <a:srgbClr val="00B050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356" y="-2646"/>
      </p:cViewPr>
      <p:guideLst>
        <p:guide orient="horz" pos="5136"/>
        <p:guide pos="240"/>
        <p:guide pos="4080"/>
        <p:guide orient="horz" pos="240"/>
        <p:guide orient="horz" pos="6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7713-BE66-42C0-A824-312FC2DF4641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7E9F-0D75-4A80-B2FF-9FBCDE6C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4316-17D7-4305-86C2-3D3FEDD11344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D243-9FC7-4490-AA00-0C981D86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aru-r1.org/reference/handbooks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itu.int/pub/R-REG-R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ncom.ro/radioamatori_2899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github.com/mircea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99">
            <a:extLst>
              <a:ext uri="{FF2B5EF4-FFF2-40B4-BE49-F238E27FC236}">
                <a16:creationId xmlns:a16="http://schemas.microsoft.com/office/drawing/2014/main" id="{9EAD7819-D6B2-47B3-8781-F8A0B9957E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alphaModFix amt="30000"/>
          </a:blip>
          <a:stretch>
            <a:fillRect/>
          </a:stretch>
        </p:blipFill>
        <p:spPr>
          <a:xfrm>
            <a:off x="2336661" y="8191882"/>
            <a:ext cx="1773306" cy="10617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958B68-F274-4669-BAF5-6C1A144F1213}"/>
              </a:ext>
            </a:extLst>
          </p:cNvPr>
          <p:cNvSpPr txBox="1"/>
          <p:nvPr/>
        </p:nvSpPr>
        <p:spPr>
          <a:xfrm>
            <a:off x="989528" y="311948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C5A170-1F9B-40C0-AEA0-589A9798DF16}"/>
              </a:ext>
            </a:extLst>
          </p:cNvPr>
          <p:cNvSpPr/>
          <p:nvPr/>
        </p:nvSpPr>
        <p:spPr>
          <a:xfrm rot="5400000">
            <a:off x="823457" y="2741504"/>
            <a:ext cx="879405" cy="266318"/>
          </a:xfrm>
          <a:prstGeom prst="roundRect">
            <a:avLst>
              <a:gd name="adj" fmla="val 96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0AA3FB-8996-4436-A921-44F4B7C149A1}"/>
              </a:ext>
            </a:extLst>
          </p:cNvPr>
          <p:cNvSpPr/>
          <p:nvPr/>
        </p:nvSpPr>
        <p:spPr>
          <a:xfrm rot="5400000">
            <a:off x="1014601" y="3429475"/>
            <a:ext cx="497115" cy="266899"/>
          </a:xfrm>
          <a:prstGeom prst="roundRect">
            <a:avLst>
              <a:gd name="adj" fmla="val 96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C1CDCD-2EBB-4E7E-A3A8-D10CF74C5DC5}"/>
              </a:ext>
            </a:extLst>
          </p:cNvPr>
          <p:cNvSpPr/>
          <p:nvPr/>
        </p:nvSpPr>
        <p:spPr>
          <a:xfrm rot="5400000">
            <a:off x="34675" y="4906519"/>
            <a:ext cx="2456969" cy="266899"/>
          </a:xfrm>
          <a:prstGeom prst="roundRect">
            <a:avLst>
              <a:gd name="adj" fmla="val 8333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02C17C-4F30-4B7C-8742-672A5DA16A09}"/>
              </a:ext>
            </a:extLst>
          </p:cNvPr>
          <p:cNvSpPr/>
          <p:nvPr/>
        </p:nvSpPr>
        <p:spPr>
          <a:xfrm rot="5400000">
            <a:off x="976555" y="6421606"/>
            <a:ext cx="573206" cy="266899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63C46-B754-4557-B38E-3F3F1CE87B93}"/>
              </a:ext>
            </a:extLst>
          </p:cNvPr>
          <p:cNvCxnSpPr>
            <a:cxnSpLocks/>
          </p:cNvCxnSpPr>
          <p:nvPr/>
        </p:nvCxnSpPr>
        <p:spPr>
          <a:xfrm rot="5400000">
            <a:off x="-718669" y="5068777"/>
            <a:ext cx="3545759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5F30E-3737-4523-A877-090B16655A77}"/>
              </a:ext>
            </a:extLst>
          </p:cNvPr>
          <p:cNvCxnSpPr>
            <a:cxnSpLocks/>
          </p:cNvCxnSpPr>
          <p:nvPr/>
        </p:nvCxnSpPr>
        <p:spPr>
          <a:xfrm rot="5400000">
            <a:off x="614508" y="2874662"/>
            <a:ext cx="8794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93F3B3-022C-4009-A6F4-A8E05C96BCE5}"/>
              </a:ext>
            </a:extLst>
          </p:cNvPr>
          <p:cNvCxnSpPr>
            <a:cxnSpLocks/>
          </p:cNvCxnSpPr>
          <p:nvPr/>
        </p:nvCxnSpPr>
        <p:spPr>
          <a:xfrm rot="5400000">
            <a:off x="324676" y="1705425"/>
            <a:ext cx="14590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BD9DB5C-2255-4139-9902-01316D6F98B4}"/>
              </a:ext>
            </a:extLst>
          </p:cNvPr>
          <p:cNvSpPr/>
          <p:nvPr/>
        </p:nvSpPr>
        <p:spPr>
          <a:xfrm rot="5400000">
            <a:off x="569900" y="1608446"/>
            <a:ext cx="1386516" cy="266512"/>
          </a:xfrm>
          <a:prstGeom prst="roundRect">
            <a:avLst>
              <a:gd name="adj" fmla="val 74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070910-A55F-470B-B9A6-C5CEB3A12612}"/>
              </a:ext>
            </a:extLst>
          </p:cNvPr>
          <p:cNvSpPr/>
          <p:nvPr/>
        </p:nvSpPr>
        <p:spPr>
          <a:xfrm rot="5400000">
            <a:off x="1226778" y="879016"/>
            <a:ext cx="72761" cy="266512"/>
          </a:xfrm>
          <a:prstGeom prst="roundRect">
            <a:avLst>
              <a:gd name="adj" fmla="val 207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E6066E4-EA59-4C26-80E6-B58BF7CA1D47}"/>
              </a:ext>
            </a:extLst>
          </p:cNvPr>
          <p:cNvSpPr/>
          <p:nvPr/>
        </p:nvSpPr>
        <p:spPr>
          <a:xfrm rot="5400000">
            <a:off x="728679" y="1823128"/>
            <a:ext cx="1014623" cy="209071"/>
          </a:xfrm>
          <a:prstGeom prst="roundRect">
            <a:avLst>
              <a:gd name="adj" fmla="val 93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FB0611-2F86-4372-B2E6-FD2035E518EA}"/>
              </a:ext>
            </a:extLst>
          </p:cNvPr>
          <p:cNvSpPr/>
          <p:nvPr/>
        </p:nvSpPr>
        <p:spPr>
          <a:xfrm rot="5400000">
            <a:off x="841335" y="1710472"/>
            <a:ext cx="739744" cy="159508"/>
          </a:xfrm>
          <a:prstGeom prst="roundRect">
            <a:avLst>
              <a:gd name="adj" fmla="val 1345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0760C-A9C0-482B-B773-180E6F9317A1}"/>
              </a:ext>
            </a:extLst>
          </p:cNvPr>
          <p:cNvSpPr txBox="1"/>
          <p:nvPr/>
        </p:nvSpPr>
        <p:spPr>
          <a:xfrm>
            <a:off x="1394279" y="926816"/>
            <a:ext cx="1090887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Downlink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4C38ED-FA64-48FC-A426-EB00EFC391FA}"/>
              </a:ext>
            </a:extLst>
          </p:cNvPr>
          <p:cNvSpPr txBox="1"/>
          <p:nvPr/>
        </p:nvSpPr>
        <p:spPr>
          <a:xfrm>
            <a:off x="1394279" y="1119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144.050 CW calling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9F040-2A4E-4427-8468-34B9BC19E536}"/>
              </a:ext>
            </a:extLst>
          </p:cNvPr>
          <p:cNvSpPr txBox="1"/>
          <p:nvPr/>
        </p:nvSpPr>
        <p:spPr>
          <a:xfrm>
            <a:off x="1394279" y="1652939"/>
            <a:ext cx="1090895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144.300 SSB Center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FC4E8-97E1-471B-9373-D832FEEAF759}"/>
              </a:ext>
            </a:extLst>
          </p:cNvPr>
          <p:cNvSpPr txBox="1"/>
          <p:nvPr/>
        </p:nvSpPr>
        <p:spPr>
          <a:xfrm>
            <a:off x="636755" y="1012112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2B17E-E8E2-4C1C-93FD-AF40CE63AC41}"/>
              </a:ext>
            </a:extLst>
          </p:cNvPr>
          <p:cNvSpPr txBox="1"/>
          <p:nvPr/>
        </p:nvSpPr>
        <p:spPr>
          <a:xfrm>
            <a:off x="636755" y="2406226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2D778-9796-45F6-82B2-25FAE756A59E}"/>
              </a:ext>
            </a:extLst>
          </p:cNvPr>
          <p:cNvSpPr txBox="1"/>
          <p:nvPr/>
        </p:nvSpPr>
        <p:spPr>
          <a:xfrm>
            <a:off x="636755" y="3285634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144.794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907FF-E948-4777-A0EB-ED75DADC4AB0}"/>
              </a:ext>
            </a:extLst>
          </p:cNvPr>
          <p:cNvSpPr txBox="1"/>
          <p:nvPr/>
        </p:nvSpPr>
        <p:spPr>
          <a:xfrm>
            <a:off x="636755" y="378275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144.975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4083F-06DA-4334-8141-2150FF68543B}"/>
              </a:ext>
            </a:extLst>
          </p:cNvPr>
          <p:cNvSpPr txBox="1"/>
          <p:nvPr/>
        </p:nvSpPr>
        <p:spPr>
          <a:xfrm>
            <a:off x="636755" y="6239720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145.806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1B648-3695-42F1-BF43-0513B6D38E4C}"/>
              </a:ext>
            </a:extLst>
          </p:cNvPr>
          <p:cNvSpPr txBox="1"/>
          <p:nvPr/>
        </p:nvSpPr>
        <p:spPr>
          <a:xfrm>
            <a:off x="1394279" y="647843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Satellite exclusive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D2A2A-B67C-43B6-88FF-864439FC5CCD}"/>
              </a:ext>
            </a:extLst>
          </p:cNvPr>
          <p:cNvSpPr txBox="1"/>
          <p:nvPr/>
        </p:nvSpPr>
        <p:spPr>
          <a:xfrm>
            <a:off x="1394279" y="6134044"/>
            <a:ext cx="772119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145.800 ISS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951C7-DCAD-477A-9C97-06D114B82871}"/>
              </a:ext>
            </a:extLst>
          </p:cNvPr>
          <p:cNvSpPr txBox="1"/>
          <p:nvPr/>
        </p:nvSpPr>
        <p:spPr>
          <a:xfrm>
            <a:off x="636755" y="5559991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145.575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52B340-DCCE-43A0-A32D-13544511EE1E}"/>
              </a:ext>
            </a:extLst>
          </p:cNvPr>
          <p:cNvSpPr txBox="1"/>
          <p:nvPr/>
        </p:nvSpPr>
        <p:spPr>
          <a:xfrm>
            <a:off x="1394279" y="5856481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0AA2E-6FF9-4268-88C6-9C1693287DAC}"/>
              </a:ext>
            </a:extLst>
          </p:cNvPr>
          <p:cNvSpPr txBox="1"/>
          <p:nvPr/>
        </p:nvSpPr>
        <p:spPr>
          <a:xfrm>
            <a:off x="636755" y="448542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145.206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39EA5F-3130-4D86-A169-6108927D16A2}"/>
              </a:ext>
            </a:extLst>
          </p:cNvPr>
          <p:cNvSpPr txBox="1"/>
          <p:nvPr/>
        </p:nvSpPr>
        <p:spPr>
          <a:xfrm>
            <a:off x="1394279" y="5445063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145.500 FM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F5D6C-025E-4912-8B8B-B87F2F8EDAF9}"/>
              </a:ext>
            </a:extLst>
          </p:cNvPr>
          <p:cNvSpPr txBox="1"/>
          <p:nvPr/>
        </p:nvSpPr>
        <p:spPr>
          <a:xfrm>
            <a:off x="1394279" y="3320280"/>
            <a:ext cx="1178738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144.800 APRS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FC04B6-8BEF-4F69-8E07-EBEED8B39F82}"/>
              </a:ext>
            </a:extLst>
          </p:cNvPr>
          <p:cNvSpPr txBox="1"/>
          <p:nvPr/>
        </p:nvSpPr>
        <p:spPr>
          <a:xfrm>
            <a:off x="636755" y="4368618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145.194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C596D8-DF2D-4A74-AFAD-DD3C179B1F10}"/>
              </a:ext>
            </a:extLst>
          </p:cNvPr>
          <p:cNvSpPr txBox="1"/>
          <p:nvPr/>
        </p:nvSpPr>
        <p:spPr>
          <a:xfrm>
            <a:off x="1394279" y="4087194"/>
            <a:ext cx="1178738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Repeater 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48E5F-4603-4D71-A256-2DED48EF1C61}"/>
              </a:ext>
            </a:extLst>
          </p:cNvPr>
          <p:cNvSpPr txBox="1"/>
          <p:nvPr/>
        </p:nvSpPr>
        <p:spPr>
          <a:xfrm>
            <a:off x="1394279" y="4366684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8F401C-E11D-4D52-B9F8-9F02436F0742}"/>
              </a:ext>
            </a:extLst>
          </p:cNvPr>
          <p:cNvSpPr txBox="1"/>
          <p:nvPr/>
        </p:nvSpPr>
        <p:spPr>
          <a:xfrm>
            <a:off x="636756" y="6155935"/>
            <a:ext cx="348345" cy="93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145.794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5FB53-98F6-4480-A608-BCBC68CC6570}"/>
              </a:ext>
            </a:extLst>
          </p:cNvPr>
          <p:cNvSpPr txBox="1"/>
          <p:nvPr/>
        </p:nvSpPr>
        <p:spPr>
          <a:xfrm>
            <a:off x="1394281" y="6218355"/>
            <a:ext cx="1090886" cy="17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4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Comm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FCEAD0-223E-4E99-9BE0-6F4DAAC7232C}"/>
              </a:ext>
            </a:extLst>
          </p:cNvPr>
          <p:cNvSpPr txBox="1"/>
          <p:nvPr/>
        </p:nvSpPr>
        <p:spPr>
          <a:xfrm>
            <a:off x="4214495" y="311950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pPr algn="ctr"/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872EE-719C-49D8-AABA-DEA1D30BDB68}"/>
              </a:ext>
            </a:extLst>
          </p:cNvPr>
          <p:cNvGrpSpPr/>
          <p:nvPr/>
        </p:nvGrpSpPr>
        <p:grpSpPr>
          <a:xfrm>
            <a:off x="1414417" y="8397734"/>
            <a:ext cx="1024261" cy="650048"/>
            <a:chOff x="5621445" y="646445"/>
            <a:chExt cx="1024261" cy="65004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E9D6-9FB2-4169-8ED6-96255D7B38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739629"/>
              <a:ext cx="39716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9CBC4-2639-4B99-AE50-E24368C97976}"/>
                </a:ext>
              </a:extLst>
            </p:cNvPr>
            <p:cNvSpPr txBox="1"/>
            <p:nvPr/>
          </p:nvSpPr>
          <p:spPr>
            <a:xfrm>
              <a:off x="6018611" y="646445"/>
              <a:ext cx="627095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See verso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4E6648-5CAE-4922-B972-C23F2EC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038171"/>
              <a:ext cx="397165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C0096-1360-491D-BB99-B2B588ED5B13}"/>
                </a:ext>
              </a:extLst>
            </p:cNvPr>
            <p:cNvSpPr txBox="1"/>
            <p:nvPr/>
          </p:nvSpPr>
          <p:spPr>
            <a:xfrm>
              <a:off x="6018610" y="944987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20 kHz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9592ED-2E47-4083-B783-AC9F90527A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1187441"/>
              <a:ext cx="397165" cy="0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1B25C6-ED2C-4B95-9F3F-8D9F14914838}"/>
                </a:ext>
              </a:extLst>
            </p:cNvPr>
            <p:cNvSpPr txBox="1"/>
            <p:nvPr/>
          </p:nvSpPr>
          <p:spPr>
            <a:xfrm>
              <a:off x="6018610" y="1094258"/>
              <a:ext cx="486030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12 kHz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0C9D04C-6D23-448F-A97E-27AF2655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45" y="888900"/>
              <a:ext cx="397165" cy="0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54C0B10-A76E-47F6-A9BC-34D0C3F3FE31}"/>
                </a:ext>
              </a:extLst>
            </p:cNvPr>
            <p:cNvSpPr txBox="1"/>
            <p:nvPr/>
          </p:nvSpPr>
          <p:spPr>
            <a:xfrm>
              <a:off x="6018610" y="795716"/>
              <a:ext cx="407484" cy="20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  <a:cs typeface="Aharoni" panose="020B0604020202020204" pitchFamily="2" charset="-79"/>
                </a:rPr>
                <a:t>none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AE403F-5E60-44CD-8766-EB5DB189C7F3}"/>
              </a:ext>
            </a:extLst>
          </p:cNvPr>
          <p:cNvGrpSpPr/>
          <p:nvPr/>
        </p:nvGrpSpPr>
        <p:grpSpPr>
          <a:xfrm>
            <a:off x="2913085" y="983139"/>
            <a:ext cx="3690910" cy="7059666"/>
            <a:chOff x="3113454" y="983138"/>
            <a:chExt cx="3631607" cy="732645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8A6DCE4-435E-487E-8E08-4376CE2B30ED}"/>
                </a:ext>
              </a:extLst>
            </p:cNvPr>
            <p:cNvSpPr txBox="1"/>
            <p:nvPr/>
          </p:nvSpPr>
          <p:spPr>
            <a:xfrm>
              <a:off x="4794499" y="1002514"/>
              <a:ext cx="1438669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(1.6MHz shift)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2DB861-90F4-4C36-AFBC-3BA089EC3D32}"/>
                </a:ext>
              </a:extLst>
            </p:cNvPr>
            <p:cNvCxnSpPr>
              <a:cxnSpLocks/>
            </p:cNvCxnSpPr>
            <p:nvPr/>
          </p:nvCxnSpPr>
          <p:spPr>
            <a:xfrm>
              <a:off x="4400115" y="983138"/>
              <a:ext cx="0" cy="146304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8994587-5A39-40E4-AFF9-434F1A8963E5}"/>
                </a:ext>
              </a:extLst>
            </p:cNvPr>
            <p:cNvSpPr/>
            <p:nvPr/>
          </p:nvSpPr>
          <p:spPr>
            <a:xfrm rot="5400000">
              <a:off x="3872528" y="1582300"/>
              <a:ext cx="1463040" cy="264715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8AF4B99-00DD-483F-BB13-2EB6F6651D93}"/>
                </a:ext>
              </a:extLst>
            </p:cNvPr>
            <p:cNvSpPr/>
            <p:nvPr/>
          </p:nvSpPr>
          <p:spPr>
            <a:xfrm rot="5400000">
              <a:off x="4421168" y="2496701"/>
              <a:ext cx="365760" cy="264715"/>
            </a:xfrm>
            <a:prstGeom prst="roundRect">
              <a:avLst>
                <a:gd name="adj" fmla="val 963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7F5B5A-3700-43C7-8594-40FE9871F5AD}"/>
                </a:ext>
              </a:extLst>
            </p:cNvPr>
            <p:cNvSpPr txBox="1"/>
            <p:nvPr/>
          </p:nvSpPr>
          <p:spPr>
            <a:xfrm>
              <a:off x="3985413" y="2389652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432.000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4D4A731-E191-4914-B1DD-14538A174F53}"/>
                </a:ext>
              </a:extLst>
            </p:cNvPr>
            <p:cNvSpPr txBox="1"/>
            <p:nvPr/>
          </p:nvSpPr>
          <p:spPr>
            <a:xfrm>
              <a:off x="3985413" y="2717142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432.500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1B3D85EE-E77D-4039-9D3A-2426AF239600}"/>
                </a:ext>
              </a:extLst>
            </p:cNvPr>
            <p:cNvSpPr/>
            <p:nvPr/>
          </p:nvSpPr>
          <p:spPr>
            <a:xfrm rot="5400000">
              <a:off x="4421168" y="2862462"/>
              <a:ext cx="365760" cy="264715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0573C85-6265-4B0C-8B74-4CE9D69046A1}"/>
                </a:ext>
              </a:extLst>
            </p:cNvPr>
            <p:cNvSpPr/>
            <p:nvPr/>
          </p:nvSpPr>
          <p:spPr>
            <a:xfrm rot="5400000">
              <a:off x="4384592" y="3264799"/>
              <a:ext cx="438912" cy="264715"/>
            </a:xfrm>
            <a:prstGeom prst="roundRect">
              <a:avLst>
                <a:gd name="adj" fmla="val 9639"/>
              </a:avLst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3D2656A-8893-4083-A547-BDBB112CCCA2}"/>
                </a:ext>
              </a:extLst>
            </p:cNvPr>
            <p:cNvSpPr txBox="1"/>
            <p:nvPr/>
          </p:nvSpPr>
          <p:spPr>
            <a:xfrm>
              <a:off x="3985413" y="3081440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433.000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631518-CA00-49E4-9411-450C5FF20E42}"/>
                </a:ext>
              </a:extLst>
            </p:cNvPr>
            <p:cNvSpPr txBox="1"/>
            <p:nvPr/>
          </p:nvSpPr>
          <p:spPr>
            <a:xfrm>
              <a:off x="3985413" y="3502065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433.600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B8A653-5582-4312-9D13-9395361AE040}"/>
                </a:ext>
              </a:extLst>
            </p:cNvPr>
            <p:cNvSpPr/>
            <p:nvPr/>
          </p:nvSpPr>
          <p:spPr>
            <a:xfrm rot="5400000">
              <a:off x="4087412" y="4000892"/>
              <a:ext cx="1033272" cy="264715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4173964-2BA2-48B7-9F7B-AA81085A0CFC}"/>
                </a:ext>
              </a:extLst>
            </p:cNvPr>
            <p:cNvSpPr txBox="1"/>
            <p:nvPr/>
          </p:nvSpPr>
          <p:spPr>
            <a:xfrm>
              <a:off x="3985413" y="4586877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435.000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36F3D9C-C2C9-46CF-9F52-A6A48DDAE155}"/>
                </a:ext>
              </a:extLst>
            </p:cNvPr>
            <p:cNvSpPr/>
            <p:nvPr/>
          </p:nvSpPr>
          <p:spPr>
            <a:xfrm rot="5400000">
              <a:off x="3506768" y="5612081"/>
              <a:ext cx="2194560" cy="264715"/>
            </a:xfrm>
            <a:prstGeom prst="roundRect">
              <a:avLst>
                <a:gd name="adj" fmla="val 963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F6A01C5-B5A3-49A2-B6D8-C7D3A7228B81}"/>
                </a:ext>
              </a:extLst>
            </p:cNvPr>
            <p:cNvSpPr txBox="1"/>
            <p:nvPr/>
          </p:nvSpPr>
          <p:spPr>
            <a:xfrm>
              <a:off x="3985413" y="6786688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438.000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9B4D0794-B486-4BFF-98C2-6139B139E5F6}"/>
                </a:ext>
              </a:extLst>
            </p:cNvPr>
            <p:cNvSpPr/>
            <p:nvPr/>
          </p:nvSpPr>
          <p:spPr>
            <a:xfrm rot="5400000">
              <a:off x="3872528" y="7440820"/>
              <a:ext cx="1463040" cy="264715"/>
            </a:xfrm>
            <a:prstGeom prst="roundRect">
              <a:avLst>
                <a:gd name="adj" fmla="val 963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0E86E3B-143A-4190-8E34-283A6CE9B782}"/>
                </a:ext>
              </a:extLst>
            </p:cNvPr>
            <p:cNvCxnSpPr>
              <a:cxnSpLocks/>
            </p:cNvCxnSpPr>
            <p:nvPr/>
          </p:nvCxnSpPr>
          <p:spPr>
            <a:xfrm>
              <a:off x="4400115" y="2446180"/>
              <a:ext cx="0" cy="3657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CF421BD-AA40-4AEC-B5FE-6E81AA73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400115" y="2808989"/>
              <a:ext cx="0" cy="809101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7AC014B-46FF-440D-AD07-7CB16EB279CB}"/>
                </a:ext>
              </a:extLst>
            </p:cNvPr>
            <p:cNvCxnSpPr>
              <a:cxnSpLocks/>
            </p:cNvCxnSpPr>
            <p:nvPr/>
          </p:nvCxnSpPr>
          <p:spPr>
            <a:xfrm>
              <a:off x="4400115" y="4647158"/>
              <a:ext cx="0" cy="3662431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D6935A-BA27-4CAC-B88C-5C28F3FC9C89}"/>
                </a:ext>
              </a:extLst>
            </p:cNvPr>
            <p:cNvCxnSpPr>
              <a:cxnSpLocks/>
            </p:cNvCxnSpPr>
            <p:nvPr/>
          </p:nvCxnSpPr>
          <p:spPr>
            <a:xfrm>
              <a:off x="4400115" y="3875963"/>
              <a:ext cx="0" cy="771195"/>
            </a:xfrm>
            <a:prstGeom prst="line">
              <a:avLst/>
            </a:prstGeom>
            <a:ln w="57150">
              <a:solidFill>
                <a:srgbClr val="FFD96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010F13-5AF0-45C7-9009-1ACA88F8C3BF}"/>
                </a:ext>
              </a:extLst>
            </p:cNvPr>
            <p:cNvCxnSpPr>
              <a:cxnSpLocks/>
            </p:cNvCxnSpPr>
            <p:nvPr/>
          </p:nvCxnSpPr>
          <p:spPr>
            <a:xfrm>
              <a:off x="4400115" y="3609787"/>
              <a:ext cx="0" cy="266176"/>
            </a:xfrm>
            <a:prstGeom prst="line">
              <a:avLst/>
            </a:prstGeom>
            <a:ln w="57150">
              <a:solidFill>
                <a:srgbClr val="A9D18E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A94C24-E3AC-43D6-9633-C69B28670AB3}"/>
                </a:ext>
              </a:extLst>
            </p:cNvPr>
            <p:cNvSpPr txBox="1"/>
            <p:nvPr/>
          </p:nvSpPr>
          <p:spPr>
            <a:xfrm>
              <a:off x="3985413" y="1189047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430.375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091DAD-B6FE-496D-A29D-8BDE59C1B9EF}"/>
                </a:ext>
              </a:extLst>
            </p:cNvPr>
            <p:cNvSpPr txBox="1"/>
            <p:nvPr/>
          </p:nvSpPr>
          <p:spPr>
            <a:xfrm>
              <a:off x="3985413" y="2128475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431.625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9284C3D-02E0-4DC5-A3E3-2DE971DA0CD6}"/>
                </a:ext>
              </a:extLst>
            </p:cNvPr>
            <p:cNvSpPr txBox="1"/>
            <p:nvPr/>
          </p:nvSpPr>
          <p:spPr>
            <a:xfrm>
              <a:off x="3985413" y="1703287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431.050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FD357D-630F-41FB-A205-DCF82115451B}"/>
                </a:ext>
              </a:extLst>
            </p:cNvPr>
            <p:cNvSpPr txBox="1"/>
            <p:nvPr/>
          </p:nvSpPr>
          <p:spPr>
            <a:xfrm>
              <a:off x="4794499" y="1844523"/>
              <a:ext cx="1438669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(7.6MHz shift)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F265994-D237-46F4-AAFC-64FBB1364972}"/>
                </a:ext>
              </a:extLst>
            </p:cNvPr>
            <p:cNvSpPr txBox="1"/>
            <p:nvPr/>
          </p:nvSpPr>
          <p:spPr>
            <a:xfrm>
              <a:off x="4794499" y="2205546"/>
              <a:ext cx="1438669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(1.6MHz shift)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371CC2E-13D9-4732-B7E7-46B17C5A39BD}"/>
                </a:ext>
              </a:extLst>
            </p:cNvPr>
            <p:cNvSpPr txBox="1"/>
            <p:nvPr/>
          </p:nvSpPr>
          <p:spPr>
            <a:xfrm>
              <a:off x="4794499" y="2826914"/>
              <a:ext cx="1438669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432.500 New APRS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A8C640-C060-482D-B9E9-E2A2C7457AC3}"/>
                </a:ext>
              </a:extLst>
            </p:cNvPr>
            <p:cNvSpPr txBox="1"/>
            <p:nvPr/>
          </p:nvSpPr>
          <p:spPr>
            <a:xfrm>
              <a:off x="4794499" y="3470980"/>
              <a:ext cx="1438669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433.500 FM call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3B45F2B-C5F5-4720-B495-6D54922C341D}"/>
                </a:ext>
              </a:extLst>
            </p:cNvPr>
            <p:cNvSpPr txBox="1"/>
            <p:nvPr/>
          </p:nvSpPr>
          <p:spPr>
            <a:xfrm>
              <a:off x="4794499" y="3370751"/>
              <a:ext cx="1438669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433.450 Digital voice call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8A6560-0B0C-4804-9796-29F49BBC4B09}"/>
                </a:ext>
              </a:extLst>
            </p:cNvPr>
            <p:cNvSpPr txBox="1"/>
            <p:nvPr/>
          </p:nvSpPr>
          <p:spPr>
            <a:xfrm>
              <a:off x="4794499" y="3264172"/>
              <a:ext cx="1438669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433.400 SSTV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AAECD18-6ADB-4558-A9E3-C5264F35B195}"/>
                </a:ext>
              </a:extLst>
            </p:cNvPr>
            <p:cNvSpPr txBox="1"/>
            <p:nvPr/>
          </p:nvSpPr>
          <p:spPr>
            <a:xfrm>
              <a:off x="4794499" y="2925916"/>
              <a:ext cx="1782921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2MHz shift)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DFEC0B1-0CDA-40B5-96F3-99A556F7E0FD}"/>
                </a:ext>
              </a:extLst>
            </p:cNvPr>
            <p:cNvSpPr txBox="1"/>
            <p:nvPr/>
          </p:nvSpPr>
          <p:spPr>
            <a:xfrm>
              <a:off x="4794501" y="4313640"/>
              <a:ext cx="1782920" cy="312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</a:t>
              </a:r>
            </a:p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 or 2MHz shift)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52F2A1-46B1-43C2-9ED0-9E001C391909}"/>
                </a:ext>
              </a:extLst>
            </p:cNvPr>
            <p:cNvSpPr txBox="1"/>
            <p:nvPr/>
          </p:nvSpPr>
          <p:spPr>
            <a:xfrm>
              <a:off x="3985413" y="4298687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434.600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A893865-81D8-4DBF-A865-8E9B8982BCD2}"/>
                </a:ext>
              </a:extLst>
            </p:cNvPr>
            <p:cNvSpPr txBox="1"/>
            <p:nvPr/>
          </p:nvSpPr>
          <p:spPr>
            <a:xfrm>
              <a:off x="4794499" y="5643321"/>
              <a:ext cx="1084322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Satellite service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0536339-1454-4ADD-B73B-FE38DA0A722E}"/>
                </a:ext>
              </a:extLst>
            </p:cNvPr>
            <p:cNvSpPr txBox="1"/>
            <p:nvPr/>
          </p:nvSpPr>
          <p:spPr>
            <a:xfrm>
              <a:off x="4794499" y="7510099"/>
              <a:ext cx="1373287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out (7.6Mhz shift)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654EDE0-911A-4BCC-A698-5E72F85DBA1D}"/>
                </a:ext>
              </a:extLst>
            </p:cNvPr>
            <p:cNvSpPr txBox="1"/>
            <p:nvPr/>
          </p:nvSpPr>
          <p:spPr>
            <a:xfrm>
              <a:off x="3985413" y="7821143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439.425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2DE4C6-8B44-4380-9E7F-98D8B5F498BC}"/>
                </a:ext>
              </a:extLst>
            </p:cNvPr>
            <p:cNvSpPr txBox="1"/>
            <p:nvPr/>
          </p:nvSpPr>
          <p:spPr>
            <a:xfrm>
              <a:off x="3985413" y="7272362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438.650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49AE13-F5AD-4577-A5CD-EA87AA375EB6}"/>
                </a:ext>
              </a:extLst>
            </p:cNvPr>
            <p:cNvSpPr txBox="1"/>
            <p:nvPr/>
          </p:nvSpPr>
          <p:spPr>
            <a:xfrm>
              <a:off x="4794500" y="3112421"/>
              <a:ext cx="1950561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Repeater in (25kHz </a:t>
              </a:r>
              <a:r>
                <a:rPr lang="en-US" sz="714" dirty="0" err="1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ch.</a:t>
              </a: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 / 1.6MHz shift)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222932A3-C2FD-4212-9719-79FF0CAAC1B0}"/>
                </a:ext>
              </a:extLst>
            </p:cNvPr>
            <p:cNvSpPr/>
            <p:nvPr/>
          </p:nvSpPr>
          <p:spPr>
            <a:xfrm rot="5400000">
              <a:off x="2947027" y="2492339"/>
              <a:ext cx="1371600" cy="264715"/>
            </a:xfrm>
            <a:prstGeom prst="roundRect">
              <a:avLst>
                <a:gd name="adj" fmla="val 963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4CAEDDE-AEA5-4A70-9286-51F308B30B95}"/>
                </a:ext>
              </a:extLst>
            </p:cNvPr>
            <p:cNvSpPr/>
            <p:nvPr/>
          </p:nvSpPr>
          <p:spPr>
            <a:xfrm rot="5400000">
              <a:off x="2987944" y="2505825"/>
              <a:ext cx="1344168" cy="210312"/>
            </a:xfrm>
            <a:prstGeom prst="roundRect">
              <a:avLst>
                <a:gd name="adj" fmla="val 963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14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A59831FE-8F65-45DF-820D-9ECC41256209}"/>
                </a:ext>
              </a:extLst>
            </p:cNvPr>
            <p:cNvSpPr/>
            <p:nvPr/>
          </p:nvSpPr>
          <p:spPr>
            <a:xfrm rot="5400000">
              <a:off x="3275980" y="2546976"/>
              <a:ext cx="822960" cy="155448"/>
            </a:xfrm>
            <a:prstGeom prst="roundRect">
              <a:avLst>
                <a:gd name="adj" fmla="val 9639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0A1025-ACC7-4FB4-9691-A44254EE1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5185" y="1938896"/>
              <a:ext cx="184441" cy="50461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AAF1C88-27B9-4187-AEB4-1CA7FBCE2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5185" y="2757339"/>
              <a:ext cx="184441" cy="55315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D53F61B-9170-41B0-AAF3-5692C98F7053}"/>
                </a:ext>
              </a:extLst>
            </p:cNvPr>
            <p:cNvSpPr txBox="1"/>
            <p:nvPr/>
          </p:nvSpPr>
          <p:spPr>
            <a:xfrm>
              <a:off x="3113454" y="3210311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432.493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D6313A6-5829-4AF5-87A8-9DAB939F4A6E}"/>
                </a:ext>
              </a:extLst>
            </p:cNvPr>
            <p:cNvSpPr txBox="1"/>
            <p:nvPr/>
          </p:nvSpPr>
          <p:spPr>
            <a:xfrm>
              <a:off x="3113454" y="2179955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432.100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A2BE08E-E9C1-4E03-82B6-BB74C9A80F61}"/>
                </a:ext>
              </a:extLst>
            </p:cNvPr>
            <p:cNvSpPr txBox="1"/>
            <p:nvPr/>
          </p:nvSpPr>
          <p:spPr>
            <a:xfrm>
              <a:off x="3113454" y="2940958"/>
              <a:ext cx="34624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432.400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4D485F7-1D05-4047-A75D-B4224CFC79FD}"/>
              </a:ext>
            </a:extLst>
          </p:cNvPr>
          <p:cNvGrpSpPr/>
          <p:nvPr/>
        </p:nvGrpSpPr>
        <p:grpSpPr>
          <a:xfrm>
            <a:off x="363024" y="8202189"/>
            <a:ext cx="943403" cy="1041139"/>
            <a:chOff x="5619307" y="1493233"/>
            <a:chExt cx="943403" cy="1041139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FF18AEC-124C-45D1-AA6F-11C9BFAA4B6B}"/>
                </a:ext>
              </a:extLst>
            </p:cNvPr>
            <p:cNvSpPr/>
            <p:nvPr/>
          </p:nvSpPr>
          <p:spPr>
            <a:xfrm>
              <a:off x="5619307" y="1493233"/>
              <a:ext cx="943403" cy="15031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All modes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C3EA5E5-8875-4B3D-B462-2784D5417E54}"/>
                </a:ext>
              </a:extLst>
            </p:cNvPr>
            <p:cNvSpPr/>
            <p:nvPr/>
          </p:nvSpPr>
          <p:spPr>
            <a:xfrm>
              <a:off x="5619307" y="1669183"/>
              <a:ext cx="943403" cy="1503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CW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724814-D6AC-4E2C-8AA3-A9869D8909C7}"/>
                </a:ext>
              </a:extLst>
            </p:cNvPr>
            <p:cNvSpPr/>
            <p:nvPr/>
          </p:nvSpPr>
          <p:spPr>
            <a:xfrm>
              <a:off x="5619307" y="1844521"/>
              <a:ext cx="943403" cy="15031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MGM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D114D91-D884-4791-B45A-5B03D91F99EE}"/>
                </a:ext>
              </a:extLst>
            </p:cNvPr>
            <p:cNvSpPr/>
            <p:nvPr/>
          </p:nvSpPr>
          <p:spPr>
            <a:xfrm>
              <a:off x="5619307" y="2023214"/>
              <a:ext cx="943403" cy="15031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SSB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152542F-7C48-4D78-927F-CEDBCC5104E8}"/>
                </a:ext>
              </a:extLst>
            </p:cNvPr>
            <p:cNvSpPr/>
            <p:nvPr/>
          </p:nvSpPr>
          <p:spPr>
            <a:xfrm>
              <a:off x="5619307" y="2202523"/>
              <a:ext cx="943403" cy="1503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FM / Dig. voice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C4321C1D-4036-47D1-A905-F6401A18A0F9}"/>
                </a:ext>
              </a:extLst>
            </p:cNvPr>
            <p:cNvSpPr/>
            <p:nvPr/>
          </p:nvSpPr>
          <p:spPr>
            <a:xfrm>
              <a:off x="5619307" y="2384056"/>
              <a:ext cx="943403" cy="15031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14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Sat. service</a:t>
              </a:r>
            </a:p>
          </p:txBody>
        </p: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D2D42675-8BBF-4C80-82DC-BA36A65D2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03140"/>
              </p:ext>
            </p:extLst>
          </p:nvPr>
        </p:nvGraphicFramePr>
        <p:xfrm>
          <a:off x="364922" y="7152031"/>
          <a:ext cx="3117814" cy="774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54">
                  <a:extLst>
                    <a:ext uri="{9D8B030D-6E8A-4147-A177-3AD203B41FA5}">
                      <a16:colId xmlns:a16="http://schemas.microsoft.com/office/drawing/2014/main" val="276822984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98492495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35612639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600955784"/>
                    </a:ext>
                  </a:extLst>
                </a:gridCol>
                <a:gridCol w="602840">
                  <a:extLst>
                    <a:ext uri="{9D8B030D-6E8A-4147-A177-3AD203B41FA5}">
                      <a16:colId xmlns:a16="http://schemas.microsoft.com/office/drawing/2014/main" val="3547146548"/>
                    </a:ext>
                  </a:extLst>
                </a:gridCol>
              </a:tblGrid>
              <a:tr h="197509">
                <a:tc rowSpan="2">
                  <a:txBody>
                    <a:bodyPr/>
                    <a:lstStyle/>
                    <a:p>
                      <a:pPr algn="l" fontAlgn="b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Authorized Peak Envelope Power (PEP) per class (W)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17015"/>
                  </a:ext>
                </a:extLst>
              </a:tr>
              <a:tr h="17380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IV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2311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VHF - 2m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4324"/>
                  </a:ext>
                </a:extLst>
              </a:tr>
              <a:tr h="205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UHF - 70cm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22599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B3A08701-2CAF-4DD4-80FE-D5234795F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55" y="7230114"/>
            <a:ext cx="203372" cy="203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70DF09B-4D0F-4C98-81A9-75058C766FCD}"/>
              </a:ext>
            </a:extLst>
          </p:cNvPr>
          <p:cNvGrpSpPr/>
          <p:nvPr/>
        </p:nvGrpSpPr>
        <p:grpSpPr>
          <a:xfrm>
            <a:off x="3987551" y="8051742"/>
            <a:ext cx="2634054" cy="1533604"/>
            <a:chOff x="3969940" y="7991582"/>
            <a:chExt cx="2611655" cy="153360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F3434BB-4464-4B43-A2FC-E9FE16E5D146}"/>
                </a:ext>
              </a:extLst>
            </p:cNvPr>
            <p:cNvSpPr txBox="1"/>
            <p:nvPr/>
          </p:nvSpPr>
          <p:spPr>
            <a:xfrm>
              <a:off x="3997427" y="7991582"/>
              <a:ext cx="2579080" cy="75559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IARU Region 1 </a:t>
              </a:r>
            </a:p>
            <a:p>
              <a:pPr algn="ctr"/>
              <a:r>
                <a:rPr lang="en-US" sz="171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2m &amp; 70cm Band Plan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2288DF-1EC1-4A10-9A43-813A3EC6A1A6}"/>
                </a:ext>
              </a:extLst>
            </p:cNvPr>
            <p:cNvSpPr txBox="1"/>
            <p:nvPr/>
          </p:nvSpPr>
          <p:spPr>
            <a:xfrm>
              <a:off x="3969940" y="8669660"/>
              <a:ext cx="261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Based on IARU-R1 VHF Handbook v9.00 November 2020</a:t>
              </a:r>
            </a:p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Ver 1.0 </a:t>
              </a:r>
              <a:endParaRPr lang="en-US" sz="8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7A3FB0E-98A0-46FD-9C0B-C12404C4AFE2}"/>
                </a:ext>
              </a:extLst>
            </p:cNvPr>
            <p:cNvSpPr txBox="1"/>
            <p:nvPr/>
          </p:nvSpPr>
          <p:spPr>
            <a:xfrm>
              <a:off x="3969940" y="8883344"/>
              <a:ext cx="2579082" cy="641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Sources: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National Authority for Management and Regulation in Communications of Romania - Radio amateur services regulations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ITU Radio Regulations, 2020 Edition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57150" indent="-57150">
                <a:buFont typeface="Arial" panose="020B0604020202020204" pitchFamily="34" charset="0"/>
                <a:buChar char="•"/>
              </a:pPr>
              <a:r>
                <a:rPr lang="en-US" sz="714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IARU-R1 VHF Handbook</a:t>
              </a:r>
              <a:endParaRPr lang="en-US" sz="714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B1DEA39-F819-4CDC-8164-057FB13C36AF}"/>
              </a:ext>
            </a:extLst>
          </p:cNvPr>
          <p:cNvSpPr txBox="1"/>
          <p:nvPr/>
        </p:nvSpPr>
        <p:spPr>
          <a:xfrm>
            <a:off x="269245" y="9271825"/>
            <a:ext cx="37159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YO3MIO - Feel free to print, distribute and modify this document while maintaining the source and author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https://github.com/mircea84/VHFHamBands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/</a:t>
            </a: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A6B511-4C47-420D-8A03-D5367A48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27658"/>
              </p:ext>
            </p:extLst>
          </p:nvPr>
        </p:nvGraphicFramePr>
        <p:xfrm>
          <a:off x="364331" y="5420039"/>
          <a:ext cx="6129338" cy="4203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335">
                  <a:extLst>
                    <a:ext uri="{9D8B030D-6E8A-4147-A177-3AD203B41FA5}">
                      <a16:colId xmlns:a16="http://schemas.microsoft.com/office/drawing/2014/main" val="654901488"/>
                    </a:ext>
                  </a:extLst>
                </a:gridCol>
                <a:gridCol w="878440">
                  <a:extLst>
                    <a:ext uri="{9D8B030D-6E8A-4147-A177-3AD203B41FA5}">
                      <a16:colId xmlns:a16="http://schemas.microsoft.com/office/drawing/2014/main" val="3980324661"/>
                    </a:ext>
                  </a:extLst>
                </a:gridCol>
                <a:gridCol w="1163736">
                  <a:extLst>
                    <a:ext uri="{9D8B030D-6E8A-4147-A177-3AD203B41FA5}">
                      <a16:colId xmlns:a16="http://schemas.microsoft.com/office/drawing/2014/main" val="3445421906"/>
                    </a:ext>
                  </a:extLst>
                </a:gridCol>
                <a:gridCol w="3124827">
                  <a:extLst>
                    <a:ext uri="{9D8B030D-6E8A-4147-A177-3AD203B41FA5}">
                      <a16:colId xmlns:a16="http://schemas.microsoft.com/office/drawing/2014/main" val="2689510280"/>
                    </a:ext>
                  </a:extLst>
                </a:gridCol>
              </a:tblGrid>
              <a:tr h="1746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014"/>
                  </a:ext>
                </a:extLst>
              </a:tr>
              <a:tr h="40305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430.000 - 431.975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430.025 - 430.375 FM repeater output (1.6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430.400 - 430.575 digital communications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430.600 . 430.925 digital communications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430.925 - 431.025 multimode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431.050 - 431.825 Repeater input 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7.6 MHz shift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431.625 - 431.975 Repeater input channels (1.6MHz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19755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432.000 - 432.100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&amp;Telegraphy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432.050 Telegraphy Centre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27989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432.100 - 432.400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MGM, Telegraphy &amp;SSB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432.200 SSB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432.350 Microwave talkback center of activity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432.370 Meteor Scatter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19653"/>
                  </a:ext>
                </a:extLst>
              </a:tr>
              <a:tr h="103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432.400 - 432.490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&amp;Telegraphy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72948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432.491 -432.493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96889"/>
                  </a:ext>
                </a:extLst>
              </a:tr>
              <a:tr h="27177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432.500 - 432.975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432.500 New APRS frequency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432,600-432,9875 REPEATER INPUT REGION 1 STANDARD, 25 kHz spacing,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 MHz shift (Channel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freqs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432.600 - 432.975MHz)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29933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433.000 -433.375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 repeaters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REGION 1 STANDARD, 25 kHz spacing, 1.6 MHz shift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09738"/>
                  </a:ext>
                </a:extLst>
              </a:tr>
              <a:tr h="20613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433.400 - 433.575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 / Digital Voice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433.400 SSTV (FM/AFSK)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433.450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433.500 FM calling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5697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433.600 - 434.000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433.625 - 433.775 Digital communications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Centre frequency of digital experiments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74160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434.000 - 433.594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- ATV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434.450-434.575 Digital communications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9796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433.594 - 433.981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434.600-434.9875 Repeater Output (25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khz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spacing 1.6 or 2MHz shift)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83674"/>
                  </a:ext>
                </a:extLst>
              </a:tr>
              <a:tr h="7485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435.000 -436.000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service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17018"/>
                  </a:ext>
                </a:extLst>
              </a:tr>
              <a:tr h="14049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436.000 -438.000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service &amp; DATV/data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DATV/data center of activity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4103"/>
                  </a:ext>
                </a:extLst>
              </a:tr>
              <a:tr h="337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438.000 -440.000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438.025 - 438.175 Digital communication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438.200 - 438.525 Digital communication repeater channels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438.550 - 438.625 Multi mode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438.650 - 439.425 Repeater output channels (7.6 MHz shift)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439.800 - 439.975 Digital communication link channels</a:t>
                      </a:r>
                    </a:p>
                  </a:txBody>
                  <a:tcPr marL="45720" marR="45720" marT="6127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480993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0D5F2C23-4A5C-4A56-8CC7-A870E6ECC60E}"/>
              </a:ext>
            </a:extLst>
          </p:cNvPr>
          <p:cNvSpPr txBox="1"/>
          <p:nvPr/>
        </p:nvSpPr>
        <p:spPr>
          <a:xfrm>
            <a:off x="364331" y="249402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VHF 2m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144-146MHz (2MHz band)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F235A5-B9C9-43F7-98B3-B7EE120F9056}"/>
              </a:ext>
            </a:extLst>
          </p:cNvPr>
          <p:cNvSpPr txBox="1"/>
          <p:nvPr/>
        </p:nvSpPr>
        <p:spPr>
          <a:xfrm>
            <a:off x="364331" y="4971475"/>
            <a:ext cx="1373288" cy="4276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29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UHF 70cm</a:t>
            </a:r>
          </a:p>
          <a:p>
            <a:r>
              <a:rPr 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430-440MHz (10MHz band)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B53EC-EB89-41BF-B3C9-399F2444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53673"/>
              </p:ext>
            </p:extLst>
          </p:nvPr>
        </p:nvGraphicFramePr>
        <p:xfrm>
          <a:off x="364331" y="677083"/>
          <a:ext cx="6129338" cy="4233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143">
                  <a:extLst>
                    <a:ext uri="{9D8B030D-6E8A-4147-A177-3AD203B41FA5}">
                      <a16:colId xmlns:a16="http://schemas.microsoft.com/office/drawing/2014/main" val="1676308870"/>
                    </a:ext>
                  </a:extLst>
                </a:gridCol>
                <a:gridCol w="873626">
                  <a:extLst>
                    <a:ext uri="{9D8B030D-6E8A-4147-A177-3AD203B41FA5}">
                      <a16:colId xmlns:a16="http://schemas.microsoft.com/office/drawing/2014/main" val="2851145278"/>
                    </a:ext>
                  </a:extLst>
                </a:gridCol>
                <a:gridCol w="1183774">
                  <a:extLst>
                    <a:ext uri="{9D8B030D-6E8A-4147-A177-3AD203B41FA5}">
                      <a16:colId xmlns:a16="http://schemas.microsoft.com/office/drawing/2014/main" val="1249134938"/>
                    </a:ext>
                  </a:extLst>
                </a:gridCol>
                <a:gridCol w="3112795">
                  <a:extLst>
                    <a:ext uri="{9D8B030D-6E8A-4147-A177-3AD203B41FA5}">
                      <a16:colId xmlns:a16="http://schemas.microsoft.com/office/drawing/2014/main" val="19090550"/>
                    </a:ext>
                  </a:extLst>
                </a:gridCol>
              </a:tblGrid>
              <a:tr h="3066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Frequency segment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Max </a:t>
                      </a:r>
                      <a:r>
                        <a:rPr lang="en-US" sz="9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Bw</a:t>
                      </a:r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(Hz)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Preferred mode and usage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97847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144.000 -144.025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 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sattelite downlink only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14864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144.025 -144.100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144.050 Telagraphy calling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Random MS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78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144.100 - 144.150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and 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144.110-144-160 CW and MGM EME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28117"/>
                  </a:ext>
                </a:extLst>
              </a:tr>
              <a:tr h="36339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144.150 - 144.400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2700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SSB, Telegraphy,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144.195-144.205 Random MS SSB</a:t>
                      </a:r>
                      <a:b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144.300 SSB Centre of activity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47257"/>
                  </a:ext>
                </a:extLst>
              </a:tr>
              <a:tr h="245033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144.400 - 144.490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and Telegraphy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192351"/>
                  </a:ext>
                </a:extLst>
              </a:tr>
              <a:tr h="36339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144.491 - 144.493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Personal weak signal MGM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Beacons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Experimental MGM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38765"/>
                  </a:ext>
                </a:extLst>
              </a:tr>
              <a:tr h="36542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144.500 - 144.794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144.500 Image mode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centre</a:t>
                      </a: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(SSTV, Fax,...)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144.600 Data Centre of activity (MGM, RTTY,..)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144.750 ATV Talk back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51860"/>
                  </a:ext>
                </a:extLst>
              </a:tr>
              <a:tr h="73083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144.794 - 144.9625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MGM Digital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144.800 APRS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144.8125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144.8250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144.8375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144.8500 DV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144.8625 DV internet voice gateway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70137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144.975 - 145.194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input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62658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145.194 - 145.206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62624"/>
                  </a:ext>
                </a:extLst>
              </a:tr>
              <a:tr h="60903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145.206 - 145.5625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714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KHz</a:t>
                      </a:r>
                      <a:endParaRPr lang="en-US" sz="714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145.2875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145.3375 FM Internet Voice Gateway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145.375 digital voice calling</a:t>
                      </a:r>
                      <a:b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145.500 FM calling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91841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145.575 - 145.7935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Repeater output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16912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145.794 - 145.806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FM/Digital Voice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Space Communication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36464"/>
                  </a:ext>
                </a:extLst>
              </a:tr>
              <a:tr h="126669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145.806 -146.000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12 KHz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mode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US" sz="714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Satellite exclusive</a:t>
                      </a:r>
                    </a:p>
                  </a:txBody>
                  <a:tcPr marL="45720" marR="45720" marT="7636" marB="9144" anchor="ctr">
                    <a:solidFill>
                      <a:schemeClr val="accent1">
                        <a:tint val="2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75402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B795A22D-D7FF-4CDF-AF58-6489CCBE4FF7}"/>
              </a:ext>
            </a:extLst>
          </p:cNvPr>
          <p:cNvSpPr txBox="1"/>
          <p:nvPr/>
        </p:nvSpPr>
        <p:spPr>
          <a:xfrm>
            <a:off x="3963488" y="249402"/>
            <a:ext cx="26566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Based on IARU-R1 VHF Handbook v9.00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821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1770</TotalTime>
  <Words>853</Words>
  <Application>Microsoft Office PowerPoint</Application>
  <PresentationFormat>A4 Paper (210x297 mm)</PresentationFormat>
  <Paragraphs>208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Mircea Ionescu</dc:creator>
  <cp:lastModifiedBy>Mircea Ionescu</cp:lastModifiedBy>
  <cp:revision>60</cp:revision>
  <cp:lastPrinted>2021-02-21T08:49:01Z</cp:lastPrinted>
  <dcterms:created xsi:type="dcterms:W3CDTF">2021-02-20T08:33:35Z</dcterms:created>
  <dcterms:modified xsi:type="dcterms:W3CDTF">2021-02-21T14:20:29Z</dcterms:modified>
</cp:coreProperties>
</file>