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316" r:id="rId3"/>
    <p:sldId id="317" r:id="rId4"/>
    <p:sldId id="318" r:id="rId5"/>
    <p:sldId id="319" r:id="rId6"/>
    <p:sldId id="32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AA667B2-FCDB-2342-96F2-8C00A5605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6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52A2F-CDE0-EE44-8F7D-49A93E97FD6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839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8AF89-8A00-044E-AFCA-F12650D1FB4E}" type="datetime1">
              <a:rPr lang="ro-RO"/>
              <a:pPr>
                <a:defRPr/>
              </a:pPr>
              <a:t>14.03.2020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01523-94DA-0749-BE6E-0650E3B701D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170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572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8F59F-2211-A048-B287-1A7CD4BE6E16}" type="datetime1">
              <a:rPr lang="ro-RO"/>
              <a:pPr>
                <a:defRPr/>
              </a:pPr>
              <a:t>14.03.2020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B5EA1-B2AE-9646-8613-EDB9A97A54F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059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3B9C2-C895-C54E-950F-0B3C1E885487}" type="datetime1">
              <a:rPr lang="ro-RO"/>
              <a:pPr>
                <a:defRPr/>
              </a:pPr>
              <a:t>14.03.2020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82530-95B2-F84C-A394-56EA6F36C7C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621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5A9C3-38C1-5C4D-A16C-4FB4547F5D38}" type="datetime1">
              <a:rPr lang="ro-RO"/>
              <a:pPr>
                <a:defRPr/>
              </a:pPr>
              <a:t>14.03.2020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5CA2B-F127-5B42-A012-0884836B1CB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10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47D2F-5FEF-AE41-A344-61EB92887F99}" type="datetime1">
              <a:rPr lang="ro-RO"/>
              <a:pPr>
                <a:defRPr/>
              </a:pPr>
              <a:t>14.03.2020</a:t>
            </a:fld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CC54-3225-8C4B-86A3-3548F2B341EC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054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308A0-BB66-0C4C-86FE-10DFA08F0EEF}" type="datetime1">
              <a:rPr lang="ro-RO"/>
              <a:pPr>
                <a:defRPr/>
              </a:pPr>
              <a:t>14.03.2020</a:t>
            </a:fld>
            <a:endParaRPr 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CA343-BE83-5945-9769-6D79289E61E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209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A996F-E61D-1149-BE33-294ADB23ADA3}" type="datetime1">
              <a:rPr lang="ro-RO"/>
              <a:pPr>
                <a:defRPr/>
              </a:pPr>
              <a:t>14.03.2020</a:t>
            </a:fld>
            <a:endParaRPr 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E6F4A-BF50-084B-8EE5-70DB9695989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61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52809-C2BF-B548-9889-D73A20F417D4}" type="datetime1">
              <a:rPr lang="ro-RO"/>
              <a:pPr>
                <a:defRPr/>
              </a:pPr>
              <a:t>14.03.2020</a:t>
            </a:fld>
            <a:endParaRPr 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1842F-CC56-224B-82DC-F8C7CBA32F8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05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A3A38-4612-2A4D-A2E1-83C154185EFC}" type="datetime1">
              <a:rPr lang="ro-RO"/>
              <a:pPr>
                <a:defRPr/>
              </a:pPr>
              <a:t>14.03.2020</a:t>
            </a:fld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A5F06-3975-E542-AE22-44AEA7DEBF5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803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63987-2F05-3347-B15A-E1BA04AF670B}" type="datetime1">
              <a:rPr lang="ro-RO"/>
              <a:pPr>
                <a:defRPr/>
              </a:pPr>
              <a:t>14.03.2020</a:t>
            </a:fld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7ABC2-8AC5-EE4A-82DF-A819E168F22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087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585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642E548D-34E4-114F-B935-510D1D2A290C}" type="datetime1">
              <a:rPr lang="ro-RO"/>
              <a:pPr>
                <a:defRPr/>
              </a:pPr>
              <a:t>14.03.2020</a:t>
            </a:fld>
            <a:endParaRPr lang="ro-RO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o-RO"/>
              <a:t>Protocoale de comunicaţie</a:t>
            </a:r>
            <a:r>
              <a:rPr lang="en-US"/>
              <a:t> – Curs 1</a:t>
            </a:r>
            <a:endParaRPr lang="ro-RO"/>
          </a:p>
        </p:txBody>
      </p:sp>
      <p:sp>
        <p:nvSpPr>
          <p:cNvPr id="79878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585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ro-RO" sz="1000" b="1">
                <a:solidFill>
                  <a:schemeClr val="bg1"/>
                </a:solidFill>
                <a:cs typeface="Arial" charset="0"/>
              </a:rPr>
              <a:t>Universitatea Politehnica Bucureşti - Facultatea de Automatica si Calculatoare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76200"/>
            <a:ext cx="79216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8"/>
          <p:cNvSpPr txBox="1">
            <a:spLocks noChangeArrowheads="1"/>
          </p:cNvSpPr>
          <p:nvPr userDrawn="1"/>
        </p:nvSpPr>
        <p:spPr bwMode="auto">
          <a:xfrm>
            <a:off x="2308225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o-RO">
              <a:cs typeface="Arial" charset="0"/>
            </a:endParaRP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83BE64D6-F36B-B346-8093-920E7086D12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83820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1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9CC9E771-C0ED-524F-A947-A39F0650F2F3}" type="slidenum">
              <a:rPr lang="ro-RO" sz="900" smtClean="0">
                <a:solidFill>
                  <a:schemeClr val="bg1"/>
                </a:solidFill>
                <a:cs typeface="Arial" charset="0"/>
              </a:rPr>
              <a:pPr>
                <a:defRPr/>
              </a:pPr>
              <a:t>1</a:t>
            </a:fld>
            <a:endParaRPr lang="ro-RO" sz="9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5943600"/>
          </a:xfrm>
        </p:spPr>
        <p:txBody>
          <a:bodyPr/>
          <a:lstStyle/>
          <a:p>
            <a:pPr eaLnBrk="1" hangingPunct="1">
              <a:defRPr/>
            </a:pPr>
            <a:r>
              <a:rPr lang="ro-RO" b="0" dirty="0">
                <a:latin typeface="Arial" charset="0"/>
                <a:ea typeface="ＭＳ Ｐゴシック" charset="0"/>
                <a:cs typeface="Arial" charset="0"/>
              </a:rPr>
              <a:t>Protocoale de </a:t>
            </a:r>
            <a:r>
              <a:rPr lang="ro-RO" b="0" dirty="0" err="1">
                <a:latin typeface="Arial" charset="0"/>
                <a:ea typeface="ＭＳ Ｐゴシック" charset="0"/>
                <a:cs typeface="Arial" charset="0"/>
              </a:rPr>
              <a:t>comunicaţie</a:t>
            </a:r>
            <a:br>
              <a:rPr lang="ro-RO" sz="2800" dirty="0">
                <a:latin typeface="Arial" charset="0"/>
                <a:ea typeface="ＭＳ Ｐゴシック" charset="0"/>
                <a:cs typeface="Arial" charset="0"/>
              </a:rPr>
            </a:br>
            <a:br>
              <a:rPr lang="ro-RO" sz="2800" dirty="0">
                <a:latin typeface="Arial" charset="0"/>
                <a:ea typeface="ＭＳ Ｐゴシック" charset="0"/>
                <a:cs typeface="Arial" charset="0"/>
              </a:rPr>
            </a:br>
            <a:r>
              <a:rPr lang="ro-RO" sz="2800" b="0" dirty="0">
                <a:latin typeface="Arial" charset="0"/>
                <a:ea typeface="ＭＳ Ｐゴシック" charset="0"/>
                <a:cs typeface="Arial" charset="0"/>
              </a:rPr>
              <a:t>Introducere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defRPr/>
            </a:pPr>
            <a:endParaRPr lang="en-US" dirty="0">
              <a:cs typeface="+mn-cs"/>
            </a:endParaRPr>
          </a:p>
          <a:p>
            <a:pPr algn="r" eaLnBrk="1" hangingPunct="1">
              <a:defRPr/>
            </a:pPr>
            <a:r>
              <a:rPr lang="en-US" dirty="0">
                <a:cs typeface="+mn-cs"/>
              </a:rPr>
              <a:t> </a:t>
            </a:r>
          </a:p>
          <a:p>
            <a:pPr algn="r" eaLnBrk="1" hangingPunct="1">
              <a:defRPr/>
            </a:pPr>
            <a:r>
              <a:rPr lang="en-US" dirty="0">
                <a:cs typeface="+mn-cs"/>
              </a:rPr>
              <a:t>Ciprian </a:t>
            </a:r>
            <a:r>
              <a:rPr lang="en-US" dirty="0" err="1">
                <a:cs typeface="+mn-cs"/>
              </a:rPr>
              <a:t>Dobre</a:t>
            </a:r>
            <a:endParaRPr lang="en-US" dirty="0">
              <a:cs typeface="+mn-cs"/>
            </a:endParaRPr>
          </a:p>
          <a:p>
            <a:pPr algn="r" eaLnBrk="1" hangingPunct="1">
              <a:defRPr/>
            </a:pPr>
            <a:r>
              <a:rPr lang="en-US" dirty="0" err="1">
                <a:cs typeface="+mn-cs"/>
              </a:rPr>
              <a:t>ciprian.dobre@cs.pub.ro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1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0790246-6D03-8E44-8DAC-137DAD63B94E}" type="slidenum">
              <a:rPr lang="ro-RO" sz="900" smtClean="0">
                <a:solidFill>
                  <a:schemeClr val="bg1"/>
                </a:solidFill>
                <a:cs typeface="Arial" charset="0"/>
              </a:rPr>
              <a:pPr>
                <a:defRPr/>
              </a:pPr>
              <a:t>2</a:t>
            </a:fld>
            <a:endParaRPr lang="ro-RO" sz="9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487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cursului</a:t>
            </a:r>
            <a:r>
              <a:rPr lang="en-US" dirty="0"/>
              <a:t> (1)</a:t>
            </a:r>
            <a:endParaRPr lang="ro-RO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5626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o-RO" sz="2400" b="1" dirty="0">
                <a:latin typeface="Arial" charset="0"/>
                <a:ea typeface="ＭＳ Ｐゴシック" charset="0"/>
              </a:rPr>
              <a:t>Modele de referinţă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o-RO" dirty="0">
                <a:latin typeface="Arial" charset="0"/>
                <a:ea typeface="ＭＳ Ｐゴシック" charset="0"/>
              </a:rPr>
              <a:t>Arhitectura retelelor. Servicii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si</a:t>
            </a:r>
            <a:r>
              <a:rPr lang="ro-RO" dirty="0">
                <a:latin typeface="Arial" charset="0"/>
                <a:ea typeface="ＭＳ Ｐゴシック" charset="0"/>
              </a:rPr>
              <a:t> Protocoale.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o-RO" dirty="0">
                <a:latin typeface="Arial" charset="0"/>
                <a:ea typeface="ＭＳ Ｐゴシック" charset="0"/>
              </a:rPr>
              <a:t>Modelele ISO OSI şi TCP</a:t>
            </a:r>
            <a:r>
              <a:rPr lang="en-US" dirty="0">
                <a:latin typeface="Arial" charset="0"/>
                <a:ea typeface="ＭＳ Ｐゴシック" charset="0"/>
              </a:rPr>
              <a:t> /</a:t>
            </a:r>
            <a:r>
              <a:rPr lang="ro-RO" dirty="0">
                <a:latin typeface="Arial" charset="0"/>
                <a:ea typeface="ＭＳ Ｐゴシック" charset="0"/>
              </a:rPr>
              <a:t> IP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o-RO" sz="2400" b="1" dirty="0">
                <a:latin typeface="Arial" charset="0"/>
                <a:ea typeface="ＭＳ Ｐゴシック" charset="0"/>
              </a:rPr>
              <a:t>Legătura de date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o-RO" dirty="0">
                <a:latin typeface="Arial" charset="0"/>
                <a:ea typeface="ＭＳ Ｐゴシック" charset="0"/>
              </a:rPr>
              <a:t>Servicii şi funcţii. Detecţia şi corectarea erorilor. Controlul transmisiei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o-RO" dirty="0">
                <a:latin typeface="Arial" charset="0"/>
                <a:ea typeface="ＭＳ Ｐゴシック" charset="0"/>
              </a:rPr>
              <a:t>Protocoale start-stop şi cu fereastră glisantă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o-RO" dirty="0">
                <a:latin typeface="Arial" charset="0"/>
                <a:ea typeface="ＭＳ Ｐゴシック" charset="0"/>
              </a:rPr>
              <a:t>Exemple: HDLC, PPP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pt-BR" dirty="0" err="1">
                <a:latin typeface="Arial" charset="0"/>
                <a:ea typeface="ＭＳ Ｐゴシック" charset="0"/>
              </a:rPr>
              <a:t>Analiza</a:t>
            </a:r>
            <a:r>
              <a:rPr lang="pt-BR" dirty="0">
                <a:latin typeface="Arial" charset="0"/>
                <a:ea typeface="ＭＳ Ｐゴシック" charset="0"/>
              </a:rPr>
              <a:t> </a:t>
            </a:r>
            <a:r>
              <a:rPr lang="pt-BR" dirty="0" err="1">
                <a:latin typeface="Arial" charset="0"/>
                <a:ea typeface="ＭＳ Ｐゴシック" charset="0"/>
              </a:rPr>
              <a:t>performanţelor</a:t>
            </a:r>
            <a:r>
              <a:rPr lang="pt-BR" dirty="0">
                <a:latin typeface="Arial" charset="0"/>
                <a:ea typeface="ＭＳ Ｐゴシック" charset="0"/>
              </a:rPr>
              <a:t> </a:t>
            </a:r>
            <a:r>
              <a:rPr lang="pt-BR" dirty="0" err="1">
                <a:latin typeface="Arial" charset="0"/>
                <a:ea typeface="ＭＳ Ｐゴシック" charset="0"/>
              </a:rPr>
              <a:t>protocoalelor</a:t>
            </a:r>
            <a:r>
              <a:rPr lang="pt-BR" dirty="0">
                <a:latin typeface="Arial" charset="0"/>
                <a:ea typeface="ＭＳ Ｐゴシック" charset="0"/>
              </a:rPr>
              <a:t> </a:t>
            </a:r>
            <a:r>
              <a:rPr lang="pt-BR" dirty="0" err="1">
                <a:latin typeface="Arial" charset="0"/>
                <a:ea typeface="ＭＳ Ｐゴシック" charset="0"/>
              </a:rPr>
              <a:t>legăturii</a:t>
            </a:r>
            <a:r>
              <a:rPr lang="pt-BR" dirty="0">
                <a:latin typeface="Arial" charset="0"/>
                <a:ea typeface="ＭＳ Ｐゴシック" charset="0"/>
              </a:rPr>
              <a:t> de date</a:t>
            </a:r>
            <a:endParaRPr lang="ro-RO" dirty="0">
              <a:latin typeface="Arial" charset="0"/>
              <a:ea typeface="ＭＳ Ｐゴシック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it-IT" sz="2400" b="1" dirty="0" err="1">
                <a:latin typeface="Arial" charset="0"/>
                <a:ea typeface="ＭＳ Ｐゴシック" charset="0"/>
              </a:rPr>
              <a:t>Protocoale</a:t>
            </a:r>
            <a:r>
              <a:rPr lang="it-IT" sz="2400" b="1" dirty="0">
                <a:latin typeface="Arial" charset="0"/>
                <a:ea typeface="ＭＳ Ｐゴシック" charset="0"/>
              </a:rPr>
              <a:t> de </a:t>
            </a:r>
            <a:r>
              <a:rPr lang="it-IT" sz="2400" b="1" dirty="0" err="1">
                <a:latin typeface="Arial" charset="0"/>
                <a:ea typeface="ＭＳ Ｐゴシック" charset="0"/>
              </a:rPr>
              <a:t>reţea</a:t>
            </a:r>
            <a:r>
              <a:rPr lang="it-IT" sz="2400" b="1" dirty="0">
                <a:latin typeface="Arial" charset="0"/>
                <a:ea typeface="ＭＳ Ｐゴシック" charset="0"/>
              </a:rPr>
              <a:t>. </a:t>
            </a:r>
            <a:r>
              <a:rPr lang="it-IT" sz="2400" b="1" dirty="0" err="1">
                <a:latin typeface="Arial" charset="0"/>
                <a:ea typeface="ＭＳ Ｐゴシック" charset="0"/>
              </a:rPr>
              <a:t>Dirijarea</a:t>
            </a:r>
            <a:r>
              <a:rPr lang="it-IT" sz="2400" b="1" dirty="0">
                <a:latin typeface="Arial" charset="0"/>
                <a:ea typeface="ＭＳ Ｐゴシック" charset="0"/>
              </a:rPr>
              <a:t> </a:t>
            </a:r>
            <a:r>
              <a:rPr lang="it-IT" sz="2400" b="1" dirty="0" err="1">
                <a:latin typeface="Arial" charset="0"/>
                <a:ea typeface="ＭＳ Ｐゴシック" charset="0"/>
              </a:rPr>
              <a:t>datelor</a:t>
            </a:r>
            <a:endParaRPr lang="ro-RO" sz="2400" b="1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Serviciile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nivelului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reţea</a:t>
            </a:r>
            <a:r>
              <a:rPr lang="it-IT" dirty="0">
                <a:latin typeface="Arial" charset="0"/>
                <a:ea typeface="ＭＳ Ｐゴシック" charset="0"/>
              </a:rPr>
              <a:t>. </a:t>
            </a:r>
            <a:r>
              <a:rPr lang="it-IT" dirty="0" err="1">
                <a:latin typeface="Arial" charset="0"/>
                <a:ea typeface="ＭＳ Ｐゴシック" charset="0"/>
              </a:rPr>
              <a:t>Organizare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internă</a:t>
            </a:r>
            <a:r>
              <a:rPr lang="it-IT" dirty="0">
                <a:latin typeface="Arial" charset="0"/>
                <a:ea typeface="ＭＳ Ｐゴシック" charset="0"/>
              </a:rPr>
              <a:t>.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Adresare</a:t>
            </a:r>
            <a:r>
              <a:rPr lang="it-IT" dirty="0">
                <a:latin typeface="Arial" charset="0"/>
                <a:ea typeface="ＭＳ Ｐゴシック" charset="0"/>
              </a:rPr>
              <a:t>. Algoritmi de </a:t>
            </a:r>
            <a:r>
              <a:rPr lang="it-IT" dirty="0" err="1">
                <a:latin typeface="Arial" charset="0"/>
                <a:ea typeface="ＭＳ Ｐゴシック" charset="0"/>
              </a:rPr>
              <a:t>dirijare</a:t>
            </a:r>
            <a:r>
              <a:rPr lang="it-IT" dirty="0">
                <a:latin typeface="Arial" charset="0"/>
                <a:ea typeface="ＭＳ Ｐゴシック" charset="0"/>
              </a:rPr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err="1">
                <a:latin typeface="Arial" charset="0"/>
                <a:ea typeface="ＭＳ Ｐゴシック" charset="0"/>
              </a:rPr>
              <a:t>Protocoale</a:t>
            </a:r>
            <a:r>
              <a:rPr lang="en-US" dirty="0">
                <a:latin typeface="Arial" charset="0"/>
                <a:ea typeface="ＭＳ Ｐゴシック" charset="0"/>
              </a:rPr>
              <a:t> de </a:t>
            </a:r>
            <a:r>
              <a:rPr lang="en-US" dirty="0" err="1">
                <a:latin typeface="Arial" charset="0"/>
                <a:ea typeface="ＭＳ Ｐゴシック" charset="0"/>
              </a:rPr>
              <a:t>rutare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si</a:t>
            </a:r>
            <a:r>
              <a:rPr lang="en-US" dirty="0">
                <a:latin typeface="Arial" charset="0"/>
                <a:ea typeface="ＭＳ Ｐゴシック" charset="0"/>
              </a:rPr>
              <a:t> control in Internet: IP, ARP, ICMP, OSPF, BGP, IPv6. 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ro-RO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1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6004E5C4-EDED-D842-8EEA-ECE4FC8EBF7D}" type="slidenum">
              <a:rPr lang="ro-RO" sz="900" smtClean="0">
                <a:solidFill>
                  <a:schemeClr val="bg1"/>
                </a:solidFill>
                <a:cs typeface="Arial" charset="0"/>
              </a:rPr>
              <a:pPr>
                <a:defRPr/>
              </a:pPr>
              <a:t>3</a:t>
            </a:fld>
            <a:endParaRPr lang="ro-RO" sz="9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487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cursului</a:t>
            </a:r>
            <a:r>
              <a:rPr lang="en-US" dirty="0"/>
              <a:t> (2)</a:t>
            </a:r>
            <a:endParaRPr lang="ro-RO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5562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it-IT" sz="2400" b="1" dirty="0" err="1">
                <a:latin typeface="Arial" charset="0"/>
                <a:ea typeface="ＭＳ Ｐゴシック" charset="0"/>
              </a:rPr>
              <a:t>Protocoale</a:t>
            </a:r>
            <a:r>
              <a:rPr lang="it-IT" sz="2400" b="1" dirty="0">
                <a:latin typeface="Arial" charset="0"/>
                <a:ea typeface="ＭＳ Ｐゴシック" charset="0"/>
              </a:rPr>
              <a:t> de </a:t>
            </a:r>
            <a:r>
              <a:rPr lang="it-IT" sz="2400" b="1" dirty="0" err="1">
                <a:latin typeface="Arial" charset="0"/>
                <a:ea typeface="ＭＳ Ｐゴシック" charset="0"/>
              </a:rPr>
              <a:t>transport</a:t>
            </a:r>
            <a:endParaRPr lang="ro-RO" sz="2400" b="1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Primitivele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serviciului</a:t>
            </a:r>
            <a:r>
              <a:rPr lang="it-IT" dirty="0">
                <a:latin typeface="Arial" charset="0"/>
                <a:ea typeface="ＭＳ Ｐゴシック" charset="0"/>
              </a:rPr>
              <a:t> de </a:t>
            </a:r>
            <a:r>
              <a:rPr lang="it-IT" dirty="0" err="1">
                <a:latin typeface="Arial" charset="0"/>
                <a:ea typeface="ＭＳ Ｐゴシック" charset="0"/>
              </a:rPr>
              <a:t>transport</a:t>
            </a:r>
            <a:r>
              <a:rPr lang="it-IT" dirty="0">
                <a:latin typeface="Arial" charset="0"/>
                <a:ea typeface="ＭＳ Ｐゴシック" charset="0"/>
              </a:rPr>
              <a:t>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Stabilirea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şi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eliberarea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conexiunii</a:t>
            </a:r>
            <a:r>
              <a:rPr lang="it-IT" dirty="0">
                <a:latin typeface="Arial" charset="0"/>
                <a:ea typeface="ＭＳ Ｐゴシック" charset="0"/>
              </a:rPr>
              <a:t> de </a:t>
            </a:r>
            <a:r>
              <a:rPr lang="it-IT" dirty="0" err="1">
                <a:latin typeface="Arial" charset="0"/>
                <a:ea typeface="ＭＳ Ｐゴシック" charset="0"/>
              </a:rPr>
              <a:t>transport</a:t>
            </a:r>
            <a:r>
              <a:rPr lang="it-IT" dirty="0">
                <a:latin typeface="Arial" charset="0"/>
                <a:ea typeface="ＭＳ Ｐゴシック" charset="0"/>
              </a:rPr>
              <a:t>.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Controluì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fluxului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şi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retransmiterea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adaptivă</a:t>
            </a:r>
            <a:r>
              <a:rPr lang="it-IT" dirty="0">
                <a:latin typeface="Arial" charset="0"/>
                <a:ea typeface="ＭＳ Ｐゴシック" charset="0"/>
              </a:rPr>
              <a:t>.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Nivelul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transport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ro-RO" dirty="0">
                <a:latin typeface="Arial" charset="0"/>
                <a:ea typeface="ＭＳ Ｐゴシック" charset="0"/>
              </a:rPr>
              <a:t>î</a:t>
            </a:r>
            <a:r>
              <a:rPr lang="it-IT" dirty="0" err="1">
                <a:latin typeface="Arial" charset="0"/>
                <a:ea typeface="ＭＳ Ｐゴシック" charset="0"/>
              </a:rPr>
              <a:t>n</a:t>
            </a:r>
            <a:r>
              <a:rPr lang="it-IT" dirty="0">
                <a:latin typeface="Arial" charset="0"/>
                <a:ea typeface="ＭＳ Ｐゴシック" charset="0"/>
              </a:rPr>
              <a:t> Internet: TCP, UDP, Wireless TCP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Probleme</a:t>
            </a:r>
            <a:r>
              <a:rPr lang="it-IT" dirty="0">
                <a:latin typeface="Arial" charset="0"/>
                <a:ea typeface="ＭＳ Ｐゴシック" charset="0"/>
              </a:rPr>
              <a:t> de </a:t>
            </a:r>
            <a:r>
              <a:rPr lang="it-IT" dirty="0" err="1">
                <a:latin typeface="Arial" charset="0"/>
                <a:ea typeface="ＭＳ Ｐゴシック" charset="0"/>
              </a:rPr>
              <a:t>performanţă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şi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soluţii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400" b="1" dirty="0" err="1">
                <a:latin typeface="Arial" charset="0"/>
                <a:ea typeface="ＭＳ Ｐゴシック" charset="0"/>
              </a:rPr>
              <a:t>Protocoale</a:t>
            </a:r>
            <a:r>
              <a:rPr lang="pt-BR" sz="2400" b="1" dirty="0">
                <a:latin typeface="Arial" charset="0"/>
                <a:ea typeface="ＭＳ Ｐゴシック" charset="0"/>
              </a:rPr>
              <a:t> Internet de </a:t>
            </a:r>
            <a:r>
              <a:rPr lang="pt-BR" sz="2400" b="1" dirty="0" err="1">
                <a:latin typeface="Arial" charset="0"/>
                <a:ea typeface="ＭＳ Ｐゴシック" charset="0"/>
              </a:rPr>
              <a:t>aplicatie</a:t>
            </a:r>
            <a:endParaRPr lang="ro-RO" sz="2400" b="1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dirty="0">
                <a:latin typeface="Arial" charset="0"/>
                <a:ea typeface="ＭＳ Ｐゴシック" charset="0"/>
              </a:rPr>
              <a:t>DNS. </a:t>
            </a:r>
            <a:r>
              <a:rPr lang="pt-BR" dirty="0" err="1">
                <a:latin typeface="Arial" charset="0"/>
                <a:ea typeface="ＭＳ Ｐゴシック" charset="0"/>
              </a:rPr>
              <a:t>Servere</a:t>
            </a:r>
            <a:r>
              <a:rPr lang="pt-BR" dirty="0">
                <a:latin typeface="Arial" charset="0"/>
                <a:ea typeface="ＭＳ Ｐゴシック" charset="0"/>
              </a:rPr>
              <a:t> de </a:t>
            </a:r>
            <a:r>
              <a:rPr lang="pt-BR" dirty="0" err="1">
                <a:latin typeface="Arial" charset="0"/>
                <a:ea typeface="ＭＳ Ｐゴシック" charset="0"/>
              </a:rPr>
              <a:t>nume</a:t>
            </a:r>
            <a:r>
              <a:rPr lang="pt-BR" dirty="0">
                <a:latin typeface="Arial" charset="0"/>
                <a:ea typeface="ＭＳ Ｐゴシック" charset="0"/>
              </a:rPr>
              <a:t>. </a:t>
            </a:r>
            <a:r>
              <a:rPr lang="pt-BR" dirty="0" err="1">
                <a:latin typeface="Arial" charset="0"/>
                <a:ea typeface="ＭＳ Ｐゴシック" charset="0"/>
              </a:rPr>
              <a:t>Rezolvarea</a:t>
            </a:r>
            <a:r>
              <a:rPr lang="pt-BR" dirty="0">
                <a:latin typeface="Arial" charset="0"/>
                <a:ea typeface="ＭＳ Ｐゴシック" charset="0"/>
              </a:rPr>
              <a:t> </a:t>
            </a:r>
            <a:r>
              <a:rPr lang="pt-BR" dirty="0" err="1">
                <a:latin typeface="Arial" charset="0"/>
                <a:ea typeface="ＭＳ Ｐゴシック" charset="0"/>
              </a:rPr>
              <a:t>numelor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>
                <a:latin typeface="Arial" charset="0"/>
                <a:ea typeface="ＭＳ Ｐゴシック" charset="0"/>
              </a:rPr>
              <a:t>SMTP. </a:t>
            </a:r>
            <a:r>
              <a:rPr lang="es-ES" dirty="0" err="1">
                <a:latin typeface="Arial" charset="0"/>
                <a:ea typeface="ＭＳ Ｐゴシック" charset="0"/>
              </a:rPr>
              <a:t>Adresare</a:t>
            </a:r>
            <a:r>
              <a:rPr lang="es-ES" dirty="0">
                <a:latin typeface="Arial" charset="0"/>
                <a:ea typeface="ＭＳ Ｐゴシック" charset="0"/>
              </a:rPr>
              <a:t>. </a:t>
            </a:r>
            <a:r>
              <a:rPr lang="es-ES" dirty="0" err="1">
                <a:latin typeface="Arial" charset="0"/>
                <a:ea typeface="ＭＳ Ｐゴシック" charset="0"/>
              </a:rPr>
              <a:t>Structura</a:t>
            </a:r>
            <a:r>
              <a:rPr lang="es-ES" dirty="0">
                <a:latin typeface="Arial" charset="0"/>
                <a:ea typeface="ＭＳ Ｐゴシック" charset="0"/>
              </a:rPr>
              <a:t> </a:t>
            </a:r>
            <a:r>
              <a:rPr lang="es-ES" dirty="0" err="1">
                <a:latin typeface="Arial" charset="0"/>
                <a:ea typeface="ＭＳ Ｐゴシック" charset="0"/>
              </a:rPr>
              <a:t>mesajelor</a:t>
            </a:r>
            <a:r>
              <a:rPr lang="es-ES" dirty="0">
                <a:latin typeface="Arial" charset="0"/>
                <a:ea typeface="ＭＳ Ｐゴシック" charset="0"/>
              </a:rPr>
              <a:t>. MIME, POP3, IMAP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>
                <a:latin typeface="Arial" charset="0"/>
                <a:ea typeface="ＭＳ Ｐゴシック" charset="0"/>
              </a:rPr>
              <a:t>FTP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>
                <a:latin typeface="Arial" charset="0"/>
                <a:ea typeface="ＭＳ Ｐゴシック" charset="0"/>
              </a:rPr>
              <a:t>HTTP</a:t>
            </a:r>
            <a:endParaRPr lang="ro-RO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1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239BC941-F59F-0E43-B9A1-A3AF68CF6AC1}" type="slidenum">
              <a:rPr lang="ro-RO" sz="900" smtClean="0">
                <a:solidFill>
                  <a:schemeClr val="bg1"/>
                </a:solidFill>
                <a:cs typeface="Arial" charset="0"/>
              </a:rPr>
              <a:pPr>
                <a:defRPr/>
              </a:pPr>
              <a:t>4</a:t>
            </a:fld>
            <a:endParaRPr lang="ro-RO" sz="9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cursului</a:t>
            </a:r>
            <a:r>
              <a:rPr lang="en-US" dirty="0"/>
              <a:t> (3)</a:t>
            </a:r>
            <a:endParaRPr lang="ro-RO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sz="2600" b="1" dirty="0" err="1">
                <a:latin typeface="Arial" charset="0"/>
                <a:ea typeface="ＭＳ Ｐゴシック" charset="0"/>
              </a:rPr>
              <a:t>Protocoale</a:t>
            </a:r>
            <a:r>
              <a:rPr lang="it-IT" sz="2600" b="1" dirty="0">
                <a:latin typeface="Arial" charset="0"/>
                <a:ea typeface="ＭＳ Ｐゴシック" charset="0"/>
              </a:rPr>
              <a:t> de </a:t>
            </a:r>
            <a:r>
              <a:rPr lang="it-IT" sz="2600" b="1" dirty="0" err="1">
                <a:latin typeface="Arial" charset="0"/>
                <a:ea typeface="ＭＳ Ｐゴシック" charset="0"/>
              </a:rPr>
              <a:t>securitate</a:t>
            </a:r>
            <a:endParaRPr lang="ro-RO" sz="2600" b="1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Noţiuni</a:t>
            </a:r>
            <a:r>
              <a:rPr lang="it-IT" dirty="0">
                <a:latin typeface="Arial" charset="0"/>
                <a:ea typeface="ＭＳ Ｐゴシック" charset="0"/>
              </a:rPr>
              <a:t> de criptografie.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dirty="0">
                <a:latin typeface="Arial" charset="0"/>
                <a:ea typeface="ＭＳ Ｐゴシック" charset="0"/>
              </a:rPr>
              <a:t>Algoritmi cu </a:t>
            </a:r>
            <a:r>
              <a:rPr lang="it-IT" dirty="0" err="1">
                <a:latin typeface="Arial" charset="0"/>
                <a:ea typeface="ＭＳ Ｐゴシック" charset="0"/>
              </a:rPr>
              <a:t>chei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simetrice</a:t>
            </a:r>
            <a:r>
              <a:rPr lang="it-IT" dirty="0">
                <a:latin typeface="Arial" charset="0"/>
                <a:ea typeface="ＭＳ Ｐゴシック" charset="0"/>
              </a:rPr>
              <a:t>, DES, AES. 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dirty="0">
                <a:latin typeface="Arial" charset="0"/>
                <a:ea typeface="ＭＳ Ｐゴシック" charset="0"/>
              </a:rPr>
              <a:t>Algoritmi cu </a:t>
            </a:r>
            <a:r>
              <a:rPr lang="it-IT" dirty="0" err="1">
                <a:latin typeface="Arial" charset="0"/>
                <a:ea typeface="ＭＳ Ｐゴシック" charset="0"/>
              </a:rPr>
              <a:t>chei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publice</a:t>
            </a:r>
            <a:r>
              <a:rPr lang="it-IT" dirty="0">
                <a:latin typeface="Arial" charset="0"/>
                <a:ea typeface="ＭＳ Ｐゴシック" charset="0"/>
              </a:rPr>
              <a:t>, RSA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Semnături</a:t>
            </a:r>
            <a:r>
              <a:rPr lang="it-IT" dirty="0">
                <a:latin typeface="Arial" charset="0"/>
                <a:ea typeface="ＭＳ Ｐゴシック" charset="0"/>
              </a:rPr>
              <a:t> digitale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Gestiunea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cheilor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publice</a:t>
            </a:r>
            <a:r>
              <a:rPr lang="it-IT" dirty="0">
                <a:latin typeface="Arial" charset="0"/>
                <a:ea typeface="ＭＳ Ｐゴシック" charset="0"/>
              </a:rPr>
              <a:t>. Certificate, PKI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Securitatea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comunicaţiei</a:t>
            </a:r>
            <a:r>
              <a:rPr lang="it-IT" dirty="0">
                <a:latin typeface="Arial" charset="0"/>
                <a:ea typeface="ＭＳ Ｐゴシック" charset="0"/>
              </a:rPr>
              <a:t>. IPSEC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Protocoale</a:t>
            </a:r>
            <a:r>
              <a:rPr lang="it-IT" dirty="0">
                <a:latin typeface="Arial" charset="0"/>
                <a:ea typeface="ＭＳ Ｐゴシック" charset="0"/>
              </a:rPr>
              <a:t> de autentificare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Securitatea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poştei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electronice</a:t>
            </a:r>
            <a:r>
              <a:rPr lang="it-IT" dirty="0">
                <a:latin typeface="Arial" charset="0"/>
                <a:ea typeface="ＭＳ Ｐゴシック" charset="0"/>
              </a:rPr>
              <a:t>, a Web-</a:t>
            </a:r>
            <a:r>
              <a:rPr lang="it-IT" dirty="0" err="1">
                <a:latin typeface="Arial" charset="0"/>
                <a:ea typeface="ＭＳ Ｐゴシック" charset="0"/>
              </a:rPr>
              <a:t>ului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şi</a:t>
            </a:r>
            <a:r>
              <a:rPr lang="it-IT" dirty="0">
                <a:latin typeface="Arial" charset="0"/>
                <a:ea typeface="ＭＳ Ｐゴシック" charset="0"/>
              </a:rPr>
              <a:t> a DNS-</a:t>
            </a:r>
            <a:r>
              <a:rPr lang="it-IT" dirty="0" err="1">
                <a:latin typeface="Arial" charset="0"/>
                <a:ea typeface="ＭＳ Ｐゴシック" charset="0"/>
              </a:rPr>
              <a:t>ului</a:t>
            </a:r>
            <a:endParaRPr lang="it-IT" dirty="0">
              <a:latin typeface="Arial" charset="0"/>
              <a:ea typeface="ＭＳ Ｐゴシック" charset="0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sz="2500" b="1" dirty="0" err="1">
                <a:latin typeface="Arial" charset="0"/>
                <a:ea typeface="ＭＳ Ｐゴシック" charset="0"/>
              </a:rPr>
              <a:t>Verificarea</a:t>
            </a:r>
            <a:r>
              <a:rPr lang="it-IT" sz="2500" b="1" dirty="0">
                <a:latin typeface="Arial" charset="0"/>
                <a:ea typeface="ＭＳ Ｐゴシック" charset="0"/>
              </a:rPr>
              <a:t> </a:t>
            </a:r>
            <a:r>
              <a:rPr lang="it-IT" sz="2500" b="1" dirty="0" err="1">
                <a:latin typeface="Arial" charset="0"/>
                <a:ea typeface="ＭＳ Ｐゴシック" charset="0"/>
              </a:rPr>
              <a:t>protocoalelor</a:t>
            </a:r>
            <a:endParaRPr lang="ro-RO" sz="2500" b="1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Modele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tranziţionale</a:t>
            </a:r>
            <a:r>
              <a:rPr lang="it-IT" dirty="0">
                <a:latin typeface="Arial" charset="0"/>
                <a:ea typeface="ＭＳ Ｐゴシック" charset="0"/>
              </a:rPr>
              <a:t>: </a:t>
            </a:r>
            <a:r>
              <a:rPr lang="it-IT" dirty="0" err="1">
                <a:latin typeface="Arial" charset="0"/>
                <a:ea typeface="ＭＳ Ｐゴシック" charset="0"/>
              </a:rPr>
              <a:t>automate</a:t>
            </a:r>
            <a:r>
              <a:rPr lang="it-IT" dirty="0">
                <a:latin typeface="Arial" charset="0"/>
                <a:ea typeface="ＭＳ Ｐゴシック" charset="0"/>
              </a:rPr>
              <a:t>, </a:t>
            </a:r>
            <a:r>
              <a:rPr lang="it-IT" dirty="0" err="1">
                <a:latin typeface="Arial" charset="0"/>
                <a:ea typeface="ＭＳ Ｐゴシック" charset="0"/>
              </a:rPr>
              <a:t>reţele</a:t>
            </a:r>
            <a:r>
              <a:rPr lang="it-IT" dirty="0">
                <a:latin typeface="Arial" charset="0"/>
                <a:ea typeface="ＭＳ Ｐゴシック" charset="0"/>
              </a:rPr>
              <a:t> Petri, FDT-uri. </a:t>
            </a:r>
            <a:r>
              <a:rPr lang="it-IT" dirty="0" err="1">
                <a:latin typeface="Arial" charset="0"/>
                <a:ea typeface="ＭＳ Ｐゴシック" charset="0"/>
              </a:rPr>
              <a:t>Proiectarea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şi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validarea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modelelor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it-IT" dirty="0" err="1">
                <a:latin typeface="Arial" charset="0"/>
                <a:ea typeface="ＭＳ Ｐゴシック" charset="0"/>
              </a:rPr>
              <a:t>Analiza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corectitudinii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protocoalelor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folosind</a:t>
            </a:r>
            <a:r>
              <a:rPr lang="it-IT" dirty="0">
                <a:latin typeface="Arial" charset="0"/>
                <a:ea typeface="ＭＳ Ｐゴシック" charset="0"/>
              </a:rPr>
              <a:t> </a:t>
            </a:r>
            <a:r>
              <a:rPr lang="it-IT" dirty="0" err="1">
                <a:latin typeface="Arial" charset="0"/>
                <a:ea typeface="ＭＳ Ｐゴシック" charset="0"/>
              </a:rPr>
              <a:t>reţele</a:t>
            </a:r>
            <a:r>
              <a:rPr lang="it-IT" dirty="0">
                <a:latin typeface="Arial" charset="0"/>
                <a:ea typeface="ＭＳ Ｐゴシック" charset="0"/>
              </a:rPr>
              <a:t> Petri</a:t>
            </a:r>
            <a:endParaRPr lang="ro-RO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1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63632C93-E02A-7045-8FB2-027ECDD97F1F}" type="slidenum">
              <a:rPr lang="ro-RO" sz="900" smtClean="0">
                <a:solidFill>
                  <a:schemeClr val="bg1"/>
                </a:solidFill>
                <a:cs typeface="Arial" charset="0"/>
              </a:rPr>
              <a:pPr>
                <a:defRPr/>
              </a:pPr>
              <a:t>5</a:t>
            </a:fld>
            <a:endParaRPr lang="ro-RO" sz="9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33400" y="1219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b="0"/>
              <a:t>Bibliografie</a:t>
            </a:r>
            <a:endParaRPr lang="ro-RO" sz="2400" b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pt-BR" dirty="0">
                <a:latin typeface="Arial" charset="0"/>
                <a:ea typeface="ＭＳ Ｐゴシック" charset="0"/>
              </a:rPr>
              <a:t>1.</a:t>
            </a:r>
            <a:r>
              <a:rPr lang="ro-RO" dirty="0">
                <a:latin typeface="Arial" charset="0"/>
                <a:ea typeface="ＭＳ Ｐゴシック" charset="0"/>
              </a:rPr>
              <a:t> </a:t>
            </a:r>
            <a:r>
              <a:rPr lang="pt-BR" dirty="0">
                <a:latin typeface="Arial" charset="0"/>
                <a:ea typeface="ＭＳ Ｐゴシック" charset="0"/>
              </a:rPr>
              <a:t>A.</a:t>
            </a:r>
            <a:r>
              <a:rPr lang="ro-RO" dirty="0">
                <a:latin typeface="Arial" charset="0"/>
                <a:ea typeface="ＭＳ Ｐゴシック" charset="0"/>
              </a:rPr>
              <a:t> </a:t>
            </a:r>
            <a:r>
              <a:rPr lang="pt-BR" dirty="0">
                <a:latin typeface="Arial" charset="0"/>
                <a:ea typeface="ＭＳ Ｐゴシック" charset="0"/>
              </a:rPr>
              <a:t>S.</a:t>
            </a:r>
            <a:r>
              <a:rPr lang="ro-RO" dirty="0">
                <a:latin typeface="Arial" charset="0"/>
                <a:ea typeface="ＭＳ Ｐゴシック" charset="0"/>
              </a:rPr>
              <a:t> </a:t>
            </a:r>
            <a:r>
              <a:rPr lang="pt-BR" dirty="0" err="1">
                <a:latin typeface="Arial" charset="0"/>
                <a:ea typeface="ＭＳ Ｐゴシック" charset="0"/>
              </a:rPr>
              <a:t>Tanenbaum</a:t>
            </a:r>
            <a:endParaRPr lang="pt-BR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pt-BR" dirty="0">
                <a:latin typeface="Arial" charset="0"/>
                <a:ea typeface="ＭＳ Ｐゴシック" charset="0"/>
              </a:rPr>
              <a:t>   </a:t>
            </a:r>
            <a:r>
              <a:rPr lang="pt-BR" dirty="0" err="1">
                <a:latin typeface="Arial" charset="0"/>
                <a:ea typeface="ＭＳ Ｐゴシック" charset="0"/>
              </a:rPr>
              <a:t>Reţele</a:t>
            </a:r>
            <a:r>
              <a:rPr lang="pt-BR" dirty="0">
                <a:latin typeface="Arial" charset="0"/>
                <a:ea typeface="ＭＳ Ｐゴシック" charset="0"/>
              </a:rPr>
              <a:t> de </a:t>
            </a:r>
            <a:r>
              <a:rPr lang="pt-BR" dirty="0" err="1">
                <a:latin typeface="Arial" charset="0"/>
                <a:ea typeface="ＭＳ Ｐゴシック" charset="0"/>
              </a:rPr>
              <a:t>calculatoare</a:t>
            </a:r>
            <a:r>
              <a:rPr lang="pt-BR" dirty="0">
                <a:latin typeface="Arial" charset="0"/>
                <a:ea typeface="ＭＳ Ｐゴシック" charset="0"/>
              </a:rPr>
              <a:t>, </a:t>
            </a:r>
            <a:r>
              <a:rPr lang="pt-BR" dirty="0" err="1">
                <a:latin typeface="Arial" charset="0"/>
                <a:ea typeface="ＭＳ Ｐゴシック" charset="0"/>
              </a:rPr>
              <a:t>ediţia</a:t>
            </a:r>
            <a:r>
              <a:rPr lang="pt-BR" dirty="0">
                <a:latin typeface="Arial" charset="0"/>
                <a:ea typeface="ＭＳ Ｐゴシック" charset="0"/>
              </a:rPr>
              <a:t> a 4-a, BYBLOS 2003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pt-BR" dirty="0"/>
              <a:t>2. A.</a:t>
            </a:r>
            <a:r>
              <a:rPr lang="ro-RO" dirty="0"/>
              <a:t> </a:t>
            </a:r>
            <a:r>
              <a:rPr lang="pt-BR" dirty="0"/>
              <a:t>S.</a:t>
            </a:r>
            <a:r>
              <a:rPr lang="ro-RO" dirty="0"/>
              <a:t> </a:t>
            </a:r>
            <a:r>
              <a:rPr lang="pt-BR" dirty="0" err="1"/>
              <a:t>Tanenbaum</a:t>
            </a:r>
            <a:r>
              <a:rPr lang="pt-BR" dirty="0"/>
              <a:t>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pt-BR" dirty="0"/>
              <a:t>   Computer networks, 5-th ed. PEARSON 2011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s-ES" dirty="0">
                <a:latin typeface="Arial" charset="0"/>
                <a:ea typeface="ＭＳ Ｐゴシック" charset="0"/>
              </a:rPr>
              <a:t>3. </a:t>
            </a:r>
            <a:r>
              <a:rPr lang="en-GB" dirty="0">
                <a:latin typeface="Arial" charset="0"/>
                <a:ea typeface="ＭＳ Ｐゴシック" charset="0"/>
              </a:rPr>
              <a:t>Larry L. Peterson, Bruce S. Davie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   </a:t>
            </a:r>
            <a:r>
              <a:rPr lang="en-GB" dirty="0">
                <a:latin typeface="Arial" charset="0"/>
                <a:ea typeface="ＭＳ Ｐゴシック" charset="0"/>
              </a:rPr>
              <a:t>Computer networks : a systems approach – 5th ed., Elsevier 2012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4. D.</a:t>
            </a:r>
            <a:r>
              <a:rPr lang="ro-RO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E. Comer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    Computer Networks and Internets with Internet applications (4th </a:t>
            </a:r>
            <a:r>
              <a:rPr lang="en-US" dirty="0" err="1">
                <a:latin typeface="Arial" charset="0"/>
                <a:ea typeface="ＭＳ Ｐゴシック" charset="0"/>
              </a:rPr>
              <a:t>ed</a:t>
            </a:r>
            <a:r>
              <a:rPr lang="en-US" dirty="0">
                <a:latin typeface="Arial" charset="0"/>
                <a:ea typeface="ＭＳ Ｐゴシック" charset="0"/>
              </a:rPr>
              <a:t>), Prentice Hall 2004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1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ADDC8768-F2A1-A642-BBA6-35B9BC27698C}" type="slidenum">
              <a:rPr lang="ro-RO" sz="900" smtClean="0">
                <a:solidFill>
                  <a:schemeClr val="bg1"/>
                </a:solidFill>
                <a:cs typeface="Arial" charset="0"/>
              </a:rPr>
              <a:pPr>
                <a:defRPr/>
              </a:pPr>
              <a:t>6</a:t>
            </a:fld>
            <a:endParaRPr lang="ro-RO" sz="9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533400"/>
          </a:xfrm>
        </p:spPr>
        <p:txBody>
          <a:bodyPr/>
          <a:lstStyle/>
          <a:p>
            <a:pPr eaLnBrk="1" hangingPunct="1">
              <a:defRPr/>
            </a:pPr>
            <a:r>
              <a:rPr lang="ro-RO" dirty="0"/>
              <a:t>Regulament</a:t>
            </a:r>
            <a:r>
              <a:rPr lang="en-US" dirty="0"/>
              <a:t> (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site!)</a:t>
            </a:r>
            <a:endParaRPr lang="ro-RO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ro-RO" dirty="0">
                <a:latin typeface="Arial" charset="0"/>
                <a:ea typeface="ＭＳ Ｐゴシック" charset="0"/>
              </a:rPr>
              <a:t>Nota finala la cursul de </a:t>
            </a:r>
            <a:r>
              <a:rPr lang="ro-RO" b="1" dirty="0">
                <a:latin typeface="Arial" charset="0"/>
                <a:ea typeface="ＭＳ Ｐゴシック" charset="0"/>
              </a:rPr>
              <a:t>PC</a:t>
            </a:r>
            <a:r>
              <a:rPr lang="ro-RO" dirty="0">
                <a:latin typeface="Arial" charset="0"/>
                <a:ea typeface="ＭＳ Ｐゴシック" charset="0"/>
              </a:rPr>
              <a:t> se calculează după următoarea formula</a:t>
            </a:r>
            <a:endParaRPr lang="ro-RO" sz="900" dirty="0">
              <a:latin typeface="Arial" charset="0"/>
              <a:ea typeface="ＭＳ Ｐゴシック" charset="0"/>
            </a:endParaRPr>
          </a:p>
          <a:p>
            <a:pPr algn="ctr" eaLnBrk="1" hangingPunct="1">
              <a:spcBef>
                <a:spcPts val="600"/>
              </a:spcBef>
              <a:buFontTx/>
              <a:buNone/>
              <a:defRPr/>
            </a:pPr>
            <a:r>
              <a:rPr lang="ro-RO" b="1" dirty="0">
                <a:latin typeface="Arial" charset="0"/>
                <a:ea typeface="ＭＳ Ｐゴシック" charset="0"/>
              </a:rPr>
              <a:t>Nota = </a:t>
            </a:r>
            <a:r>
              <a:rPr lang="ro-RO" b="1" dirty="0" err="1">
                <a:latin typeface="Arial" charset="0"/>
                <a:ea typeface="ＭＳ Ｐゴシック" charset="0"/>
              </a:rPr>
              <a:t>NotaParcurs</a:t>
            </a:r>
            <a:r>
              <a:rPr lang="ro-RO" b="1" dirty="0">
                <a:latin typeface="Arial" charset="0"/>
                <a:ea typeface="ＭＳ Ｐゴシック" charset="0"/>
              </a:rPr>
              <a:t> (</a:t>
            </a:r>
            <a:r>
              <a:rPr lang="ro-RO" b="1" dirty="0" err="1">
                <a:latin typeface="Arial" charset="0"/>
                <a:ea typeface="ＭＳ Ｐゴシック" charset="0"/>
              </a:rPr>
              <a:t>NotaCurs</a:t>
            </a:r>
            <a:r>
              <a:rPr lang="ro-RO" b="1" dirty="0">
                <a:latin typeface="Arial" charset="0"/>
                <a:ea typeface="ＭＳ Ｐゴシック" charset="0"/>
              </a:rPr>
              <a:t> + </a:t>
            </a:r>
            <a:r>
              <a:rPr lang="ro-RO" b="1" dirty="0" err="1">
                <a:latin typeface="Arial" charset="0"/>
                <a:ea typeface="ＭＳ Ｐゴシック" charset="0"/>
              </a:rPr>
              <a:t>NotaTeme</a:t>
            </a:r>
            <a:r>
              <a:rPr lang="ro-RO" b="1" dirty="0">
                <a:latin typeface="Arial" charset="0"/>
                <a:ea typeface="ＭＳ Ｐゴシック" charset="0"/>
              </a:rPr>
              <a:t> + </a:t>
            </a:r>
            <a:r>
              <a:rPr lang="ro-RO" b="1" dirty="0" err="1">
                <a:latin typeface="Arial" charset="0"/>
                <a:ea typeface="ＭＳ Ｐゴシック" charset="0"/>
              </a:rPr>
              <a:t>NotaLab</a:t>
            </a:r>
            <a:r>
              <a:rPr lang="ro-RO" b="1" dirty="0">
                <a:latin typeface="Arial" charset="0"/>
                <a:ea typeface="ＭＳ Ｐゴシック" charset="0"/>
              </a:rPr>
              <a:t> + </a:t>
            </a:r>
            <a:r>
              <a:rPr lang="ro-RO" b="1" dirty="0" err="1">
                <a:latin typeface="Arial" charset="0"/>
                <a:ea typeface="ＭＳ Ｐゴシック" charset="0"/>
              </a:rPr>
              <a:t>NotaPractic</a:t>
            </a:r>
            <a:r>
              <a:rPr lang="ro-RO" b="1" dirty="0">
                <a:latin typeface="Arial" charset="0"/>
                <a:ea typeface="ＭＳ Ｐゴシック" charset="0"/>
              </a:rPr>
              <a:t>) + NotaExam</a:t>
            </a:r>
          </a:p>
          <a:p>
            <a:pPr lvl="1" eaLnBrk="1" hangingPunct="1">
              <a:spcBef>
                <a:spcPts val="600"/>
              </a:spcBef>
              <a:buFontTx/>
              <a:buNone/>
              <a:defRPr/>
            </a:pPr>
            <a:r>
              <a:rPr lang="ro-RO" dirty="0">
                <a:latin typeface="Arial" charset="0"/>
                <a:ea typeface="ＭＳ Ｐゴシック" charset="0"/>
              </a:rPr>
              <a:t>unde: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ro-RO" b="1" dirty="0" err="1">
                <a:latin typeface="Arial" charset="0"/>
                <a:ea typeface="ＭＳ Ｐゴシック" charset="0"/>
              </a:rPr>
              <a:t>NotaCurs</a:t>
            </a:r>
            <a:r>
              <a:rPr lang="ro-RO" dirty="0">
                <a:latin typeface="Arial" charset="0"/>
                <a:ea typeface="ＭＳ Ｐゴシック" charset="0"/>
              </a:rPr>
              <a:t> (1p) = 2 teste date la curs 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ro-RO" b="1" dirty="0" err="1">
                <a:latin typeface="Arial" charset="0"/>
                <a:ea typeface="ＭＳ Ｐゴシック" charset="0"/>
              </a:rPr>
              <a:t>NotaLab</a:t>
            </a:r>
            <a:r>
              <a:rPr lang="ro-RO" b="1" dirty="0">
                <a:latin typeface="Arial" charset="0"/>
                <a:ea typeface="ＭＳ Ｐゴシック" charset="0"/>
              </a:rPr>
              <a:t> </a:t>
            </a:r>
            <a:r>
              <a:rPr lang="ro-RO" dirty="0">
                <a:latin typeface="Arial" charset="0"/>
                <a:ea typeface="ＭＳ Ｐゴシック" charset="0"/>
              </a:rPr>
              <a:t>(1p) = </a:t>
            </a:r>
            <a:r>
              <a:rPr lang="en-US" dirty="0" err="1">
                <a:latin typeface="Arial" charset="0"/>
                <a:ea typeface="ＭＳ Ｐゴシック" charset="0"/>
              </a:rPr>
              <a:t>activitatea</a:t>
            </a:r>
            <a:r>
              <a:rPr lang="en-US" dirty="0">
                <a:latin typeface="Arial" charset="0"/>
                <a:ea typeface="ＭＳ Ｐゴシック" charset="0"/>
              </a:rPr>
              <a:t> din </a:t>
            </a:r>
            <a:r>
              <a:rPr lang="en-US" dirty="0" err="1">
                <a:latin typeface="Arial" charset="0"/>
                <a:ea typeface="ＭＳ Ｐゴシック" charset="0"/>
              </a:rPr>
              <a:t>laborator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ro-RO" b="1" dirty="0" err="1">
                <a:latin typeface="Arial" charset="0"/>
                <a:ea typeface="ＭＳ Ｐゴシック" charset="0"/>
              </a:rPr>
              <a:t>NotaPractic</a:t>
            </a:r>
            <a:r>
              <a:rPr lang="ro-RO" b="1" dirty="0">
                <a:latin typeface="Arial" charset="0"/>
                <a:ea typeface="ＭＳ Ｐゴシック" charset="0"/>
              </a:rPr>
              <a:t> </a:t>
            </a:r>
            <a:r>
              <a:rPr lang="ro-RO" dirty="0">
                <a:latin typeface="Arial" charset="0"/>
                <a:ea typeface="ＭＳ Ｐゴシック" charset="0"/>
              </a:rPr>
              <a:t>(1.5p) = test practic la </a:t>
            </a:r>
            <a:r>
              <a:rPr lang="ro-RO" dirty="0" err="1">
                <a:latin typeface="Arial" charset="0"/>
                <a:ea typeface="ＭＳ Ｐゴシック" charset="0"/>
              </a:rPr>
              <a:t>lab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ro-RO" b="1" dirty="0" err="1">
                <a:latin typeface="Arial" charset="0"/>
                <a:ea typeface="ＭＳ Ｐゴシック" charset="0"/>
              </a:rPr>
              <a:t>NotaTeme</a:t>
            </a:r>
            <a:r>
              <a:rPr lang="ro-RO" b="1" dirty="0">
                <a:latin typeface="Arial" charset="0"/>
                <a:ea typeface="ＭＳ Ｐゴシック" charset="0"/>
              </a:rPr>
              <a:t> </a:t>
            </a:r>
            <a:r>
              <a:rPr lang="ro-RO" dirty="0">
                <a:latin typeface="Arial" charset="0"/>
                <a:ea typeface="ＭＳ Ｐゴシック" charset="0"/>
              </a:rPr>
              <a:t>(3p)</a:t>
            </a:r>
            <a:r>
              <a:rPr lang="ro-RO" b="1" dirty="0">
                <a:latin typeface="Arial" charset="0"/>
                <a:ea typeface="ＭＳ Ｐゴシック" charset="0"/>
              </a:rPr>
              <a:t> </a:t>
            </a:r>
            <a:r>
              <a:rPr lang="ro-RO" dirty="0">
                <a:latin typeface="Arial" charset="0"/>
                <a:ea typeface="ＭＳ Ｐゴシック" charset="0"/>
              </a:rPr>
              <a:t>= </a:t>
            </a:r>
            <a:r>
              <a:rPr lang="en-US" dirty="0">
                <a:latin typeface="Arial" charset="0"/>
                <a:ea typeface="ＭＳ Ｐゴシック" charset="0"/>
              </a:rPr>
              <a:t>3 </a:t>
            </a:r>
            <a:r>
              <a:rPr lang="ro-RO" dirty="0">
                <a:latin typeface="Arial" charset="0"/>
                <a:ea typeface="ＭＳ Ｐゴシック" charset="0"/>
              </a:rPr>
              <a:t>teme de casa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ro-RO" b="1" dirty="0" err="1">
                <a:latin typeface="Arial" charset="0"/>
                <a:ea typeface="ＭＳ Ｐゴシック" charset="0"/>
              </a:rPr>
              <a:t>NotaExam</a:t>
            </a:r>
            <a:r>
              <a:rPr lang="ro-RO" dirty="0">
                <a:latin typeface="Arial" charset="0"/>
                <a:ea typeface="ＭＳ Ｐゴシック" charset="0"/>
              </a:rPr>
              <a:t> (4p) = punctajul obţinut la examen 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ro-RO" dirty="0">
                <a:latin typeface="Arial" charset="0"/>
                <a:ea typeface="ＭＳ Ｐゴシック" charset="0"/>
              </a:rPr>
              <a:t>Disciplina este promovata </a:t>
            </a:r>
            <a:r>
              <a:rPr lang="ro-RO" b="1" dirty="0">
                <a:latin typeface="Arial" charset="0"/>
                <a:ea typeface="ＭＳ Ｐゴシック" charset="0"/>
              </a:rPr>
              <a:t>numai daca</a:t>
            </a:r>
            <a:r>
              <a:rPr lang="ro-RO" dirty="0">
                <a:latin typeface="Arial" charset="0"/>
                <a:ea typeface="ＭＳ Ｐゴシック" charset="0"/>
              </a:rPr>
              <a:t> sunt îndeplinite următoarele condiţii: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ro-RO" b="1" dirty="0" err="1">
                <a:latin typeface="Arial" charset="0"/>
                <a:ea typeface="ＭＳ Ｐゴシック" charset="0"/>
              </a:rPr>
              <a:t>NotaParcurs</a:t>
            </a:r>
            <a:r>
              <a:rPr lang="ro-RO" b="1" dirty="0">
                <a:latin typeface="Arial" charset="0"/>
                <a:ea typeface="ＭＳ Ｐゴシック" charset="0"/>
              </a:rPr>
              <a:t> </a:t>
            </a:r>
            <a:r>
              <a:rPr lang="ro-RO" dirty="0">
                <a:latin typeface="Arial" charset="0"/>
                <a:ea typeface="ＭＳ Ｐゴシック" charset="0"/>
              </a:rPr>
              <a:t>&gt;= 3p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ro-RO" b="1" dirty="0" err="1">
                <a:latin typeface="Arial" charset="0"/>
                <a:ea typeface="ＭＳ Ｐゴシック" charset="0"/>
              </a:rPr>
              <a:t>NotaPractic</a:t>
            </a:r>
            <a:r>
              <a:rPr lang="ro-RO" dirty="0">
                <a:latin typeface="Arial" charset="0"/>
                <a:ea typeface="ＭＳ Ｐゴシック" charset="0"/>
              </a:rPr>
              <a:t> &gt;= 0.75p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ro-RO" b="1" dirty="0">
                <a:latin typeface="Arial" charset="0"/>
                <a:ea typeface="ＭＳ Ｐゴシック" charset="0"/>
              </a:rPr>
              <a:t>NotaExam</a:t>
            </a:r>
            <a:r>
              <a:rPr lang="ro-RO" dirty="0">
                <a:latin typeface="Arial" charset="0"/>
                <a:ea typeface="ＭＳ Ｐゴシック" charset="0"/>
              </a:rPr>
              <a:t> </a:t>
            </a:r>
            <a:r>
              <a:rPr lang="ro-RO">
                <a:latin typeface="Arial" charset="0"/>
                <a:ea typeface="ＭＳ Ｐゴシック" charset="0"/>
              </a:rPr>
              <a:t>&gt;= 2p </a:t>
            </a:r>
            <a:endParaRPr lang="ro-RO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  <a:defRPr/>
            </a:pPr>
            <a:endParaRPr lang="ro-RO" sz="1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473</Words>
  <Application>Microsoft Macintosh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1_Default Design</vt:lpstr>
      <vt:lpstr>Protocoale de comunicaţie  Introducere</vt:lpstr>
      <vt:lpstr>Programa cursului (1)</vt:lpstr>
      <vt:lpstr>Programa cursului (2)</vt:lpstr>
      <vt:lpstr>Programa cursului (3)</vt:lpstr>
      <vt:lpstr>Bibliografie</vt:lpstr>
      <vt:lpstr>Regulament (detalii pe site!)</vt:lpstr>
    </vt:vector>
  </TitlesOfParts>
  <Company> pub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Evoluţia reţelelor de calculatoare şi a protocoalelor de comunicaţie </dc:title>
  <dc:creator>valentin</dc:creator>
  <cp:lastModifiedBy>Ciprian Mihai DOBRE (24408)</cp:lastModifiedBy>
  <cp:revision>82</cp:revision>
  <dcterms:created xsi:type="dcterms:W3CDTF">2004-02-29T01:13:54Z</dcterms:created>
  <dcterms:modified xsi:type="dcterms:W3CDTF">2020-03-14T07:38:06Z</dcterms:modified>
</cp:coreProperties>
</file>