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9"/>
  </p:notesMasterIdLst>
  <p:sldIdLst>
    <p:sldId id="267" r:id="rId2"/>
    <p:sldId id="345" r:id="rId3"/>
    <p:sldId id="270" r:id="rId4"/>
    <p:sldId id="271" r:id="rId5"/>
    <p:sldId id="272" r:id="rId6"/>
    <p:sldId id="273" r:id="rId7"/>
    <p:sldId id="274" r:id="rId8"/>
    <p:sldId id="275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333" r:id="rId25"/>
    <p:sldId id="292" r:id="rId26"/>
    <p:sldId id="293" r:id="rId27"/>
    <p:sldId id="294" r:id="rId28"/>
    <p:sldId id="295" r:id="rId29"/>
    <p:sldId id="296" r:id="rId30"/>
    <p:sldId id="297" r:id="rId31"/>
    <p:sldId id="334" r:id="rId32"/>
    <p:sldId id="335" r:id="rId33"/>
    <p:sldId id="299" r:id="rId34"/>
    <p:sldId id="336" r:id="rId35"/>
    <p:sldId id="301" r:id="rId36"/>
    <p:sldId id="302" r:id="rId37"/>
    <p:sldId id="303" r:id="rId38"/>
    <p:sldId id="337" r:id="rId39"/>
    <p:sldId id="304" r:id="rId40"/>
    <p:sldId id="338" r:id="rId41"/>
    <p:sldId id="305" r:id="rId42"/>
    <p:sldId id="306" r:id="rId43"/>
    <p:sldId id="339" r:id="rId44"/>
    <p:sldId id="307" r:id="rId45"/>
    <p:sldId id="308" r:id="rId46"/>
    <p:sldId id="309" r:id="rId47"/>
    <p:sldId id="331" r:id="rId48"/>
    <p:sldId id="310" r:id="rId49"/>
    <p:sldId id="311" r:id="rId50"/>
    <p:sldId id="312" r:id="rId51"/>
    <p:sldId id="313" r:id="rId52"/>
    <p:sldId id="342" r:id="rId53"/>
    <p:sldId id="314" r:id="rId54"/>
    <p:sldId id="340" r:id="rId55"/>
    <p:sldId id="341" r:id="rId56"/>
    <p:sldId id="328" r:id="rId57"/>
    <p:sldId id="344" r:id="rId58"/>
  </p:sldIdLst>
  <p:sldSz cx="9144000" cy="6858000" type="screen4x3"/>
  <p:notesSz cx="7099300" cy="10234613"/>
  <p:defaultTextStyle>
    <a:defPPr>
      <a:defRPr lang="en-GB"/>
    </a:defPPr>
    <a:lvl1pPr algn="l" defTabSz="449263" rtl="0" fontAlgn="base">
      <a:lnSpc>
        <a:spcPct val="44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49263" rtl="0" fontAlgn="base">
      <a:lnSpc>
        <a:spcPct val="44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49263" rtl="0" fontAlgn="base">
      <a:lnSpc>
        <a:spcPct val="44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49263" rtl="0" fontAlgn="base">
      <a:lnSpc>
        <a:spcPct val="44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49263" rtl="0" fontAlgn="base">
      <a:lnSpc>
        <a:spcPct val="44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4D3F9"/>
    <a:srgbClr val="FFF0F9"/>
    <a:srgbClr val="FFE7F7"/>
    <a:srgbClr val="FFFEBD"/>
    <a:srgbClr val="BDBDF9"/>
    <a:srgbClr val="AFBEF9"/>
    <a:srgbClr val="FFB2F9"/>
    <a:srgbClr val="FFC1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 autoAdjust="0"/>
  </p:normalViewPr>
  <p:slideViewPr>
    <p:cSldViewPr>
      <p:cViewPr varScale="1">
        <p:scale>
          <a:sx n="128" d="100"/>
          <a:sy n="128" d="100"/>
        </p:scale>
        <p:origin x="1704" y="17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AutoShape 1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buFont typeface="Arial" pitchFamily="34" charset="0"/>
              <a:buNone/>
              <a:defRPr/>
            </a:pPr>
            <a:endParaRPr lang="en-US" altLang="en-US">
              <a:cs typeface="+mn-cs"/>
            </a:endParaRPr>
          </a:p>
        </p:txBody>
      </p:sp>
      <p:sp>
        <p:nvSpPr>
          <p:cNvPr id="52227" name="AutoShape 2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buFont typeface="Arial" pitchFamily="34" charset="0"/>
              <a:buNone/>
              <a:defRPr/>
            </a:pPr>
            <a:endParaRPr lang="en-US" altLang="en-US">
              <a:cs typeface="+mn-cs"/>
            </a:endParaRPr>
          </a:p>
        </p:txBody>
      </p:sp>
      <p:sp>
        <p:nvSpPr>
          <p:cNvPr id="52228" name="AutoShape 3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buFont typeface="Arial" pitchFamily="34" charset="0"/>
              <a:buNone/>
              <a:defRPr/>
            </a:pPr>
            <a:endParaRPr lang="en-US" altLang="en-US">
              <a:cs typeface="+mn-cs"/>
            </a:endParaRPr>
          </a:p>
        </p:txBody>
      </p:sp>
      <p:sp>
        <p:nvSpPr>
          <p:cNvPr id="52229" name="AutoShape 4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buFont typeface="Arial" pitchFamily="34" charset="0"/>
              <a:buNone/>
              <a:defRPr/>
            </a:pPr>
            <a:endParaRPr lang="en-US" altLang="en-US">
              <a:cs typeface="+mn-cs"/>
            </a:endParaRPr>
          </a:p>
        </p:txBody>
      </p:sp>
      <p:sp>
        <p:nvSpPr>
          <p:cNvPr id="52230" name="AutoShape 5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buFont typeface="Arial" pitchFamily="34" charset="0"/>
              <a:buNone/>
              <a:defRPr/>
            </a:pPr>
            <a:endParaRPr lang="en-US" altLang="en-US">
              <a:cs typeface="+mn-cs"/>
            </a:endParaRPr>
          </a:p>
        </p:txBody>
      </p:sp>
      <p:sp>
        <p:nvSpPr>
          <p:cNvPr id="52231" name="AutoShape 6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buFont typeface="Arial" pitchFamily="34" charset="0"/>
              <a:buNone/>
              <a:defRPr/>
            </a:pPr>
            <a:endParaRPr lang="en-US" altLang="en-US">
              <a:cs typeface="+mn-cs"/>
            </a:endParaRPr>
          </a:p>
        </p:txBody>
      </p:sp>
      <p:sp>
        <p:nvSpPr>
          <p:cNvPr id="52232" name="AutoShape 7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buFont typeface="Arial" pitchFamily="34" charset="0"/>
              <a:buNone/>
              <a:defRPr/>
            </a:pPr>
            <a:endParaRPr lang="en-US" altLang="en-US">
              <a:cs typeface="+mn-cs"/>
            </a:endParaRPr>
          </a:p>
        </p:txBody>
      </p:sp>
      <p:sp>
        <p:nvSpPr>
          <p:cNvPr id="52233" name="AutoShape 8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buFont typeface="Arial" pitchFamily="34" charset="0"/>
              <a:buNone/>
              <a:defRPr/>
            </a:pPr>
            <a:endParaRPr lang="en-US" altLang="en-US">
              <a:cs typeface="+mn-cs"/>
            </a:endParaRPr>
          </a:p>
        </p:txBody>
      </p:sp>
      <p:sp>
        <p:nvSpPr>
          <p:cNvPr id="52234" name="AutoShape 9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buFont typeface="Arial" pitchFamily="34" charset="0"/>
              <a:buNone/>
              <a:defRPr/>
            </a:pPr>
            <a:endParaRPr lang="en-US" altLang="en-US">
              <a:cs typeface="+mn-cs"/>
            </a:endParaRPr>
          </a:p>
        </p:txBody>
      </p:sp>
      <p:sp>
        <p:nvSpPr>
          <p:cNvPr id="52235" name="AutoShape 10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buFont typeface="Arial" pitchFamily="34" charset="0"/>
              <a:buNone/>
              <a:defRPr/>
            </a:pPr>
            <a:endParaRPr lang="en-US" altLang="en-US">
              <a:cs typeface="+mn-cs"/>
            </a:endParaRPr>
          </a:p>
        </p:txBody>
      </p:sp>
      <p:sp>
        <p:nvSpPr>
          <p:cNvPr id="52236" name="AutoShape 11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buFont typeface="Arial" pitchFamily="34" charset="0"/>
              <a:buNone/>
              <a:defRPr/>
            </a:pPr>
            <a:endParaRPr lang="en-US" altLang="en-US">
              <a:cs typeface="+mn-cs"/>
            </a:endParaRPr>
          </a:p>
        </p:txBody>
      </p:sp>
      <p:sp>
        <p:nvSpPr>
          <p:cNvPr id="52237" name="AutoShape 12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buFont typeface="Arial" pitchFamily="34" charset="0"/>
              <a:buNone/>
              <a:defRPr/>
            </a:pPr>
            <a:endParaRPr lang="en-US" altLang="en-US">
              <a:cs typeface="+mn-cs"/>
            </a:endParaRPr>
          </a:p>
        </p:txBody>
      </p:sp>
      <p:sp>
        <p:nvSpPr>
          <p:cNvPr id="52238" name="AutoShape 13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buFont typeface="Arial" pitchFamily="34" charset="0"/>
              <a:buNone/>
              <a:defRPr/>
            </a:pPr>
            <a:endParaRPr lang="en-US" altLang="en-US">
              <a:cs typeface="+mn-cs"/>
            </a:endParaRPr>
          </a:p>
        </p:txBody>
      </p:sp>
      <p:sp>
        <p:nvSpPr>
          <p:cNvPr id="52239" name="AutoShape 14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buFont typeface="Arial" pitchFamily="34" charset="0"/>
              <a:buNone/>
              <a:defRPr/>
            </a:pPr>
            <a:endParaRPr lang="en-US" altLang="en-US">
              <a:cs typeface="+mn-cs"/>
            </a:endParaRPr>
          </a:p>
        </p:txBody>
      </p:sp>
      <p:sp>
        <p:nvSpPr>
          <p:cNvPr id="52240" name="AutoShape 15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buFont typeface="Arial" pitchFamily="34" charset="0"/>
              <a:buNone/>
              <a:defRPr/>
            </a:pPr>
            <a:endParaRPr lang="en-US" altLang="en-US">
              <a:cs typeface="+mn-cs"/>
            </a:endParaRPr>
          </a:p>
        </p:txBody>
      </p:sp>
      <p:sp>
        <p:nvSpPr>
          <p:cNvPr id="52241" name="AutoShape 16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buFont typeface="Arial" pitchFamily="34" charset="0"/>
              <a:buNone/>
              <a:defRPr/>
            </a:pPr>
            <a:endParaRPr lang="en-US" altLang="en-US">
              <a:cs typeface="+mn-cs"/>
            </a:endParaRPr>
          </a:p>
        </p:txBody>
      </p:sp>
      <p:sp>
        <p:nvSpPr>
          <p:cNvPr id="52242" name="AutoShape 17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buFont typeface="Arial" pitchFamily="34" charset="0"/>
              <a:buNone/>
              <a:defRPr/>
            </a:pPr>
            <a:endParaRPr lang="en-US" altLang="en-US">
              <a:cs typeface="+mn-cs"/>
            </a:endParaRPr>
          </a:p>
        </p:txBody>
      </p:sp>
      <p:sp>
        <p:nvSpPr>
          <p:cNvPr id="52243" name="AutoShape 18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buFont typeface="Arial" pitchFamily="34" charset="0"/>
              <a:buNone/>
              <a:defRPr/>
            </a:pPr>
            <a:endParaRPr lang="en-US" altLang="en-US">
              <a:cs typeface="+mn-cs"/>
            </a:endParaRPr>
          </a:p>
        </p:txBody>
      </p:sp>
      <p:sp>
        <p:nvSpPr>
          <p:cNvPr id="2067" name="Rectangle 19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048000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 typeface="Arial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68" name="Rectangle 20"/>
          <p:cNvSpPr>
            <a:spLocks noGrp="1" noChangeArrowheads="1"/>
          </p:cNvSpPr>
          <p:nvPr>
            <p:ph type="dt"/>
          </p:nvPr>
        </p:nvSpPr>
        <p:spPr bwMode="auto">
          <a:xfrm>
            <a:off x="4021138" y="0"/>
            <a:ext cx="3048000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 typeface="Arial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6406" name="Rectangle 2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5363" y="768350"/>
            <a:ext cx="5080000" cy="38115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070" name="Rectangle 22"/>
          <p:cNvSpPr>
            <a:spLocks noGrp="1" noChangeArrowheads="1"/>
          </p:cNvSpPr>
          <p:nvPr>
            <p:ph type="body"/>
          </p:nvPr>
        </p:nvSpPr>
        <p:spPr bwMode="auto">
          <a:xfrm>
            <a:off x="709613" y="4862513"/>
            <a:ext cx="5651500" cy="4575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ro-RO" noProof="0"/>
          </a:p>
        </p:txBody>
      </p:sp>
      <p:sp>
        <p:nvSpPr>
          <p:cNvPr id="2071" name="Rectangle 23"/>
          <p:cNvSpPr>
            <a:spLocks noGrp="1" noChangeArrowheads="1"/>
          </p:cNvSpPr>
          <p:nvPr>
            <p:ph type="ftr"/>
          </p:nvPr>
        </p:nvSpPr>
        <p:spPr bwMode="auto">
          <a:xfrm>
            <a:off x="0" y="9721850"/>
            <a:ext cx="3048000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 typeface="Arial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72" name="Rectangle 24"/>
          <p:cNvSpPr>
            <a:spLocks noGrp="1" noChangeArrowheads="1"/>
          </p:cNvSpPr>
          <p:nvPr>
            <p:ph type="sldNum"/>
          </p:nvPr>
        </p:nvSpPr>
        <p:spPr bwMode="auto">
          <a:xfrm>
            <a:off x="4021138" y="9721850"/>
            <a:ext cx="3048000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cs typeface="Arial" charset="0"/>
              </a:defRPr>
            </a:lvl1pPr>
          </a:lstStyle>
          <a:p>
            <a:pPr>
              <a:defRPr/>
            </a:pPr>
            <a:fld id="{655CBDDB-4E7A-7742-AE5E-C532C3D9B44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37723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8" charset="0"/>
        <a:ea typeface="ＭＳ Ｐゴシック" charset="0"/>
        <a:cs typeface="ＭＳ Ｐゴシック" charset="0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8" charset="0"/>
        <a:ea typeface="ＭＳ Ｐゴシック" charset="0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8" charset="0"/>
        <a:ea typeface="ＭＳ Ｐゴシック" charset="0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8" charset="0"/>
        <a:ea typeface="ＭＳ Ｐゴシック" charset="0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5687D9E-2FC0-C046-A67E-1ED5C1B66B79}" type="slidenum">
              <a:rPr lang="en-US" sz="1200">
                <a:solidFill>
                  <a:srgbClr val="000000"/>
                </a:solidFill>
                <a:cs typeface="Arial" charset="0"/>
              </a:rPr>
              <a:pPr eaLnBrk="1" hangingPunct="1"/>
              <a:t>21</a:t>
            </a:fld>
            <a:endParaRPr lang="en-US" sz="12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>
                <a:latin typeface="Times New Roman" charset="0"/>
              </a:rPr>
              <a:t>raspunsul este un set de headere care contin informatia de modificare</a:t>
            </a:r>
          </a:p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lvl="2"/>
            <a:r>
              <a:rPr lang="en-US">
                <a:solidFill>
                  <a:srgbClr val="CC3300"/>
                </a:solidFill>
                <a:latin typeface="Times New Roman" charset="0"/>
              </a:rPr>
              <a:t>Content-Transfer-Encoding: chunked – permite prelucrarea mesajelor transmise partial</a:t>
            </a:r>
          </a:p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8089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>
                <a:latin typeface="Times New Roman" charset="0"/>
              </a:rPr>
              <a:t>CGI – Common Gateway Interface</a:t>
            </a:r>
          </a:p>
        </p:txBody>
      </p:sp>
      <p:sp>
        <p:nvSpPr>
          <p:cNvPr id="80899" name="Slide Number Placeholder 3"/>
          <p:cNvSpPr>
            <a:spLocks noGrp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E59A1BC-6E15-9940-95CF-38816CC743E1}" type="slidenum">
              <a:rPr lang="en-GB" sz="1200">
                <a:solidFill>
                  <a:srgbClr val="000000"/>
                </a:solidFill>
                <a:cs typeface="Arial" charset="0"/>
              </a:rPr>
              <a:pPr eaLnBrk="1" hangingPunct="1"/>
              <a:t>53</a:t>
            </a:fld>
            <a:endParaRPr lang="en-GB" sz="1200">
              <a:solidFill>
                <a:srgbClr val="000000"/>
              </a:solidFill>
              <a:cs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Times New Roman" charset="0"/>
              </a:rPr>
              <a:t>antet suplimentar se mai numeste footer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Times New Roman" charset="0"/>
              </a:rPr>
              <a:t>antet suplimentar se mai numeste footer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B86B387-07F0-3A44-9130-08E84569073B}" type="slidenum">
              <a:rPr lang="en-US" sz="1200">
                <a:solidFill>
                  <a:srgbClr val="000000"/>
                </a:solidFill>
                <a:cs typeface="Arial" charset="0"/>
              </a:rPr>
              <a:pPr eaLnBrk="1" hangingPunct="1"/>
              <a:t>23</a:t>
            </a:fld>
            <a:endParaRPr lang="en-US" sz="12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b="1">
                <a:latin typeface="Times New Roman" charset="0"/>
              </a:rPr>
              <a:t>Host – virtual hosting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Times New Roman" charset="0"/>
              </a:rPr>
              <a:t>facilitate de baza in HTTP/1.1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Times New Roman" charset="0"/>
              </a:rPr>
              <a:t>permite ca mai multe nume de host sa fie mapate pe aceeasi adresa IP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Times New Roman" charset="0"/>
              </a:rPr>
              <a:t>de ex. o singura masina poate gazdui situri Web asociate cu domenii diferite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Times New Roman" charset="0"/>
              </a:rPr>
              <a:t>masina trebui sa poata determina carui site ii este adresata o cerere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Times New Roman" charset="0"/>
              </a:rPr>
              <a:t>in HTTP/1.0, host-ul apare in comanda si este eliminat cand ultimul proxy transmite comanda hostului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Times New Roman" charset="0"/>
              </a:rPr>
              <a:t>deci, hostul nu putea determina situl Web din partea ramasa care continea doar calea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Times New Roman" charset="0"/>
              </a:rPr>
              <a:t>prin introducerea antetului Host, informatia se pastreaza</a:t>
            </a:r>
          </a:p>
          <a:p>
            <a:pPr eaLnBrk="1" hangingPunct="1">
              <a:lnSpc>
                <a:spcPct val="90000"/>
              </a:lnSpc>
            </a:pPr>
            <a:endParaRPr lang="en-US">
              <a:latin typeface="Times New Roman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b="1">
                <a:latin typeface="Times New Roman" charset="0"/>
              </a:rPr>
              <a:t>Connection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Times New Roman" charset="0"/>
              </a:rPr>
              <a:t>pentru persistenta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Times New Roman" charset="0"/>
              </a:rPr>
              <a:t>daca nu se transmite atunci conexiunea este pastrata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Times New Roman" charset="0"/>
              </a:rPr>
              <a:t>in HTTP/1.0, unele implementari au introdus Connection: Keep-Alive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Times New Roman" charset="0"/>
              </a:rPr>
              <a:t>in HTTP/1.1 pastrarea conexiunii este implicita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Times New Roman" charset="0"/>
              </a:rPr>
              <a:t>browserele pot pastra comenzile in coada si transmite mai multe o data (pipelining)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Times New Roman" charset="0"/>
              </a:rPr>
              <a:t>vor asocia raspunsurile cu comenzile respective </a:t>
            </a:r>
          </a:p>
          <a:p>
            <a:pPr eaLnBrk="1" hangingPunct="1">
              <a:lnSpc>
                <a:spcPct val="90000"/>
              </a:lnSpc>
            </a:pPr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CC169C3-33C4-EB4D-B894-928D4002459E}" type="slidenum">
              <a:rPr lang="en-US" sz="1200">
                <a:solidFill>
                  <a:srgbClr val="000000"/>
                </a:solidFill>
                <a:cs typeface="Arial" charset="0"/>
              </a:rPr>
              <a:pPr eaLnBrk="1" hangingPunct="1"/>
              <a:t>24</a:t>
            </a:fld>
            <a:endParaRPr lang="en-US" sz="12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b="1">
                <a:latin typeface="Times New Roman" charset="0"/>
              </a:rPr>
              <a:t>Host – virtual hosting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Times New Roman" charset="0"/>
              </a:rPr>
              <a:t>facilitate de baza in HTTP/1.1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Times New Roman" charset="0"/>
              </a:rPr>
              <a:t>permite ca mai multe nume de host sa fie mapate pe aceeasi adresa IP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Times New Roman" charset="0"/>
              </a:rPr>
              <a:t>de ex. o singura masina poate gazdui situri Web asociate cu domenii diferite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Times New Roman" charset="0"/>
              </a:rPr>
              <a:t>masina trebui sa poata determina carui site ii este adresata o cerere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Times New Roman" charset="0"/>
              </a:rPr>
              <a:t>in HTTP/1.0, host-ul apare in comanda si este eliminat cand ultimul proxy transmite comanda hostului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Times New Roman" charset="0"/>
              </a:rPr>
              <a:t>deci, hostul nu putea determina situl Web din partea ramasa care continea doar calea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Times New Roman" charset="0"/>
              </a:rPr>
              <a:t>prin introducerea antetului Host, informatia se pastreaza</a:t>
            </a:r>
          </a:p>
          <a:p>
            <a:pPr eaLnBrk="1" hangingPunct="1">
              <a:lnSpc>
                <a:spcPct val="90000"/>
              </a:lnSpc>
            </a:pPr>
            <a:endParaRPr lang="en-US">
              <a:latin typeface="Times New Roman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b="1">
                <a:latin typeface="Times New Roman" charset="0"/>
              </a:rPr>
              <a:t>Connection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Times New Roman" charset="0"/>
              </a:rPr>
              <a:t>pentru persistenta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Times New Roman" charset="0"/>
              </a:rPr>
              <a:t>daca nu se transmite atunci conexiunea este pastrata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Times New Roman" charset="0"/>
              </a:rPr>
              <a:t>in HTTP/1.0, unele implementari au introdus Connection: Keep-Alive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Times New Roman" charset="0"/>
              </a:rPr>
              <a:t>in HTTP/1.1 pastrarea conexiunii este implicita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Times New Roman" charset="0"/>
              </a:rPr>
              <a:t>browserele pot pastra comenzile in coada si transmite mai multe o data (pipelining)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Times New Roman" charset="0"/>
              </a:rPr>
              <a:t>vor asocia raspunsurile cu comenzile respective </a:t>
            </a:r>
          </a:p>
          <a:p>
            <a:pPr eaLnBrk="1" hangingPunct="1">
              <a:lnSpc>
                <a:spcPct val="90000"/>
              </a:lnSpc>
            </a:pPr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B0E44DC-0BC8-FB44-9EDA-D4F5AC260C08}" type="slidenum">
              <a:rPr lang="en-US" sz="1200">
                <a:solidFill>
                  <a:srgbClr val="000000"/>
                </a:solidFill>
                <a:cs typeface="Arial" charset="0"/>
              </a:rPr>
              <a:pPr eaLnBrk="1" hangingPunct="1"/>
              <a:t>31</a:t>
            </a:fld>
            <a:endParaRPr lang="en-US" sz="12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>
                <a:latin typeface="Times New Roman" charset="0"/>
              </a:rPr>
              <a:t>un URL este dependent de altul daca o portiune a celui de al doilea incluzand ultimul slash este un prefix al primului</a:t>
            </a:r>
          </a:p>
          <a:p>
            <a:pPr eaLnBrk="1" hangingPunct="1"/>
            <a:r>
              <a:rPr lang="en-US">
                <a:latin typeface="Times New Roman" charset="0"/>
              </a:rPr>
              <a:t>http://cs.pub.ro/~popescu/clase/</a:t>
            </a:r>
          </a:p>
          <a:p>
            <a:pPr eaLnBrk="1" hangingPunct="1"/>
            <a:r>
              <a:rPr lang="en-US">
                <a:latin typeface="Times New Roman" charset="0"/>
              </a:rPr>
              <a:t>depinde de</a:t>
            </a:r>
          </a:p>
          <a:p>
            <a:pPr eaLnBrk="1" hangingPunct="1"/>
            <a:r>
              <a:rPr lang="en-US">
                <a:latin typeface="Times New Roman" charset="0"/>
              </a:rPr>
              <a:t>http://cs.pub.ro/~popescu/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06FBB4F-88F6-C342-9502-181D3EDFF463}" type="slidenum">
              <a:rPr lang="en-US" sz="1200">
                <a:solidFill>
                  <a:srgbClr val="000000"/>
                </a:solidFill>
                <a:cs typeface="Arial" charset="0"/>
              </a:rPr>
              <a:pPr eaLnBrk="1" hangingPunct="1"/>
              <a:t>32</a:t>
            </a:fld>
            <a:endParaRPr lang="en-US" sz="12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>
                <a:latin typeface="Times New Roman" charset="0"/>
              </a:rPr>
              <a:t>un URL este dependent de altul daca o portiune a celui de al doilea incluzand ultimul slash este un prefix al primului</a:t>
            </a:r>
          </a:p>
          <a:p>
            <a:pPr eaLnBrk="1" hangingPunct="1"/>
            <a:r>
              <a:rPr lang="en-US">
                <a:latin typeface="Times New Roman" charset="0"/>
              </a:rPr>
              <a:t>http://cs.pub.ro/~popescu/clase/</a:t>
            </a:r>
          </a:p>
          <a:p>
            <a:pPr eaLnBrk="1" hangingPunct="1"/>
            <a:r>
              <a:rPr lang="en-US">
                <a:latin typeface="Times New Roman" charset="0"/>
              </a:rPr>
              <a:t>depinde de</a:t>
            </a:r>
          </a:p>
          <a:p>
            <a:pPr eaLnBrk="1" hangingPunct="1"/>
            <a:r>
              <a:rPr lang="en-US">
                <a:latin typeface="Times New Roman" charset="0"/>
              </a:rPr>
              <a:t>http://cs.pub.ro/~popescu/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F1F6D96-5800-854F-827D-21AC43455BB4}" type="slidenum">
              <a:rPr lang="en-US" sz="1200">
                <a:solidFill>
                  <a:srgbClr val="000000"/>
                </a:solidFill>
                <a:cs typeface="Arial" charset="0"/>
              </a:rPr>
              <a:pPr eaLnBrk="1" hangingPunct="1"/>
              <a:t>33</a:t>
            </a:fld>
            <a:endParaRPr lang="en-US" sz="12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>
                <a:latin typeface="Times New Roman" charset="0"/>
              </a:rPr>
              <a:t>domeniul si calea califica cererile care au nevoie de cookie</a:t>
            </a:r>
          </a:p>
          <a:p>
            <a:pPr eaLnBrk="1" hangingPunct="1"/>
            <a:r>
              <a:rPr lang="en-US">
                <a:latin typeface="Times New Roman" charset="0"/>
              </a:rPr>
              <a:t>pentru domeniul .pub.edu domeniile calificate sunt de forma *.pub.edu</a:t>
            </a:r>
          </a:p>
          <a:p>
            <a:pPr eaLnBrk="1" hangingPunct="1"/>
            <a:r>
              <a:rPr lang="en-US">
                <a:latin typeface="Times New Roman" charset="0"/>
              </a:rPr>
              <a:t>pentru calea /test/ caile calificate sunt de forma /test/*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AE8A196-B085-EE47-8414-B7FDE4863C2E}" type="slidenum">
              <a:rPr lang="en-US" sz="1200">
                <a:solidFill>
                  <a:srgbClr val="000000"/>
                </a:solidFill>
                <a:cs typeface="Arial" charset="0"/>
              </a:rPr>
              <a:pPr eaLnBrk="1" hangingPunct="1"/>
              <a:t>34</a:t>
            </a:fld>
            <a:endParaRPr lang="en-US" sz="12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>
                <a:latin typeface="Times New Roman" charset="0"/>
              </a:rPr>
              <a:t>domeniul si calea califica cererile care au nevoie de cookie</a:t>
            </a:r>
          </a:p>
          <a:p>
            <a:pPr eaLnBrk="1" hangingPunct="1"/>
            <a:r>
              <a:rPr lang="en-US">
                <a:latin typeface="Times New Roman" charset="0"/>
              </a:rPr>
              <a:t>pentru domeniul .pub.edu domeniile calificate sunt de forma *.pub.edu</a:t>
            </a:r>
          </a:p>
          <a:p>
            <a:pPr eaLnBrk="1" hangingPunct="1"/>
            <a:r>
              <a:rPr lang="en-US">
                <a:latin typeface="Times New Roman" charset="0"/>
              </a:rPr>
              <a:t>pentru calea /test/ caile calificate sunt de forma /test/*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lvl="3"/>
            <a:r>
              <a:rPr lang="en-US">
                <a:solidFill>
                  <a:srgbClr val="CC3300"/>
                </a:solidFill>
                <a:latin typeface="Times New Roman" charset="0"/>
              </a:rPr>
              <a:t>Referer: http://www.cs.pub.ro/~ionescu/index.html – in ce pagina a fost gasit linkul activat</a:t>
            </a:r>
          </a:p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lvl="3"/>
            <a:r>
              <a:rPr lang="en-US">
                <a:solidFill>
                  <a:srgbClr val="CC3300"/>
                </a:solidFill>
                <a:latin typeface="Times New Roman" charset="0"/>
              </a:rPr>
              <a:t>Referer: http://www.cs.pub.ro/~ionescu/index.html – in ce pagina a fost gasit linkul activat</a:t>
            </a:r>
          </a:p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C6CF1F-BD4C-5D45-84B7-01388C6976C7}" type="datetime1">
              <a:rPr lang="ro-RO"/>
              <a:pPr>
                <a:defRPr/>
              </a:pPr>
              <a:t>14.03.2020</a:t>
            </a:fld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Protocoale de comunicaţie - Curs 11,12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FDFA42-AF80-A94C-B079-ACE7CE99142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3180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3952EF-F045-034C-B263-4051182EE25A}" type="datetime1">
              <a:rPr lang="ro-RO"/>
              <a:pPr>
                <a:defRPr/>
              </a:pPr>
              <a:t>14.03.2020</a:t>
            </a:fld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Protocoale de comunicaţie - Curs 11,12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1548D4-FCC3-974B-804D-04652480CCF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4125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6863" y="411163"/>
            <a:ext cx="2087562" cy="59610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411163"/>
            <a:ext cx="6113463" cy="59610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656D23-94C3-6842-91BB-19FC1D953BE2}" type="datetime1">
              <a:rPr lang="ro-RO"/>
              <a:pPr>
                <a:defRPr/>
              </a:pPr>
              <a:t>14.03.2020</a:t>
            </a:fld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Protocoale de comunicaţie - Curs 11,12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4763F0-737C-884C-8423-8136F3C3857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27666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11163"/>
            <a:ext cx="8353425" cy="5524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713BAA-0084-6445-98BC-89FA17E2E034}" type="datetime1">
              <a:rPr lang="ro-RO"/>
              <a:pPr>
                <a:defRPr/>
              </a:pPr>
              <a:t>14.03.2020</a:t>
            </a:fld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Protocoale de comunicaţie - Curs 11,12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1B339A-D414-8C45-B5A1-4891C5CD08F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90463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11163"/>
            <a:ext cx="8353425" cy="5524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81000" y="1219200"/>
            <a:ext cx="8353425" cy="5153025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9619ED-E1C9-5049-9E2F-2D284C4FC828}" type="datetime1">
              <a:rPr lang="ro-RO"/>
              <a:pPr>
                <a:defRPr/>
              </a:pPr>
              <a:t>14.03.2020</a:t>
            </a:fld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Protocoale de comunicaţie - Curs 11,12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E476CD-CC19-F741-B051-76A50AD3276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23427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11163"/>
            <a:ext cx="8353425" cy="5524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219200"/>
            <a:ext cx="4100513" cy="51530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3913" y="1219200"/>
            <a:ext cx="4100512" cy="51530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0AA191-8A51-CC4A-A8DD-5020089F4253}" type="datetime1">
              <a:rPr lang="ro-RO"/>
              <a:pPr>
                <a:defRPr/>
              </a:pPr>
              <a:t>14.03.2020</a:t>
            </a:fld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Protocoale de comunicaţie - Curs 11,12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367437-6CD8-7C4B-AE9B-2BE7B262A2A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2849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2FF721-DB71-C74E-B9C4-F0B636FF61D6}" type="datetime1">
              <a:rPr lang="ro-RO"/>
              <a:pPr>
                <a:defRPr/>
              </a:pPr>
              <a:t>14.03.2020</a:t>
            </a:fld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Protocoale de comunicaţie - Curs 11,12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163AC9-4AAC-574D-8AC7-8FF10909547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1230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24BA33-0DA9-3E46-AE6C-4A5DCB57860D}" type="datetime1">
              <a:rPr lang="ro-RO"/>
              <a:pPr>
                <a:defRPr/>
              </a:pPr>
              <a:t>14.03.2020</a:t>
            </a:fld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Protocoale de comunicaţie - Curs 11,12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380F96-AA5B-8B4C-82ED-8346E3027C9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495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219200"/>
            <a:ext cx="4100513" cy="5153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3913" y="1219200"/>
            <a:ext cx="4100512" cy="5153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02C0A-35BB-7B47-A27C-0DF3554E1E69}" type="datetime1">
              <a:rPr lang="ro-RO"/>
              <a:pPr>
                <a:defRPr/>
              </a:pPr>
              <a:t>14.03.2020</a:t>
            </a:fld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Protocoale de comunicaţie - Curs 11,12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83E96A-FB21-504B-969A-14C1AEBFF0B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6895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D11713-EF66-CC48-AC33-367D0CCB524C}" type="datetime1">
              <a:rPr lang="ro-RO"/>
              <a:pPr>
                <a:defRPr/>
              </a:pPr>
              <a:t>14.03.2020</a:t>
            </a:fld>
            <a:endParaRPr lang="en-GB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Protocoale de comunicaţie - Curs 11,12</a:t>
            </a:r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EEFAD5-878F-3549-BC10-C5C74DD31A3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8855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D024EA-5726-154D-A651-22EC99DAF8C4}" type="datetime1">
              <a:rPr lang="ro-RO"/>
              <a:pPr>
                <a:defRPr/>
              </a:pPr>
              <a:t>14.03.2020</a:t>
            </a:fld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Protocoale de comunicaţie - Curs 11,12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088925-B132-D147-91D6-41820401693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7634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82521E-310D-4644-A990-04986987C683}" type="datetime1">
              <a:rPr lang="ro-RO"/>
              <a:pPr>
                <a:defRPr/>
              </a:pPr>
              <a:t>14.03.2020</a:t>
            </a:fld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Protocoale de comunicaţie - Curs 11,12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D19DC3-4E03-CA40-B581-83BE4108B31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5905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6BB55B-F82B-7E40-82C9-54C847F8C8F4}" type="datetime1">
              <a:rPr lang="ro-RO"/>
              <a:pPr>
                <a:defRPr/>
              </a:pPr>
              <a:t>14.03.2020</a:t>
            </a:fld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Protocoale de comunicaţie - Curs 11,12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D42C1C-95DD-1C46-BE99-97650D17216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5863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5E4E72-7709-494F-BD84-5911DC1DABD1}" type="datetime1">
              <a:rPr lang="ro-RO"/>
              <a:pPr>
                <a:defRPr/>
              </a:pPr>
              <a:t>14.03.2020</a:t>
            </a:fld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Protocoale de comunicaţie - Curs 11,12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AFF5C2-9A30-F44A-B253-E314C1EF03E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5366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8585EB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buFont typeface="Arial" pitchFamily="34" charset="0"/>
              <a:buNone/>
              <a:defRPr/>
            </a:pPr>
            <a:endParaRPr lang="en-US" altLang="en-US">
              <a:cs typeface="+mn-cs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219200"/>
            <a:ext cx="8353425" cy="515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76200" y="6553200"/>
            <a:ext cx="21050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Clr>
                <a:srgbClr val="FFFFFF"/>
              </a:buClr>
              <a:defRPr sz="900" b="1">
                <a:solidFill>
                  <a:srgbClr val="FFFFFF"/>
                </a:solidFill>
                <a:cs typeface="Arial" charset="0"/>
              </a:defRPr>
            </a:lvl1pPr>
          </a:lstStyle>
          <a:p>
            <a:pPr>
              <a:defRPr/>
            </a:pPr>
            <a:fld id="{68CF9709-1FB2-E343-844B-6B8866DDFFEF}" type="datetime1">
              <a:rPr lang="ro-RO"/>
              <a:pPr>
                <a:defRPr/>
              </a:pPr>
              <a:t>14.03.2020</a:t>
            </a:fld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2362200" y="6553200"/>
            <a:ext cx="45434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buClr>
                <a:srgbClr val="FFFFFF"/>
              </a:buClr>
              <a:defRPr sz="1000" b="1">
                <a:solidFill>
                  <a:srgbClr val="FFFFFF"/>
                </a:solidFill>
                <a:cs typeface="Arial" charset="0"/>
              </a:defRPr>
            </a:lvl1pPr>
          </a:lstStyle>
          <a:p>
            <a:pPr>
              <a:defRPr/>
            </a:pPr>
            <a:r>
              <a:rPr lang="en-GB"/>
              <a:t>Protocoale de comunicaţie - Curs 11,12</a:t>
            </a:r>
          </a:p>
        </p:txBody>
      </p:sp>
      <p:sp>
        <p:nvSpPr>
          <p:cNvPr id="1030" name="Rectangle 5"/>
          <p:cNvSpPr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8585EB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000" b="1">
                <a:solidFill>
                  <a:srgbClr val="FFFFFF"/>
                </a:solidFill>
              </a:rPr>
              <a:t>Universitatea Politehnica Bucureşti - Facultatea de Automatică şi Calculatoare</a:t>
            </a:r>
          </a:p>
        </p:txBody>
      </p:sp>
      <p:pic>
        <p:nvPicPr>
          <p:cNvPr id="1031" name="Picture 6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638" y="76200"/>
            <a:ext cx="792162" cy="78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032" name="Text Box 7"/>
          <p:cNvSpPr txBox="1">
            <a:spLocks noChangeArrowheads="1"/>
          </p:cNvSpPr>
          <p:nvPr/>
        </p:nvSpPr>
        <p:spPr bwMode="auto">
          <a:xfrm>
            <a:off x="2308225" y="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endParaRPr lang="en-US" sz="1800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7010400" y="6553200"/>
            <a:ext cx="21050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Clr>
                <a:srgbClr val="FFFFFF"/>
              </a:buClr>
              <a:defRPr sz="900" b="1">
                <a:solidFill>
                  <a:srgbClr val="FFFFFF"/>
                </a:solidFill>
                <a:cs typeface="Arial" charset="0"/>
              </a:defRPr>
            </a:lvl1pPr>
          </a:lstStyle>
          <a:p>
            <a:pPr>
              <a:defRPr/>
            </a:pPr>
            <a:fld id="{FAEDAB62-13B2-AB43-8B5E-2AC24BAA1EC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03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411163"/>
            <a:ext cx="8353425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/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333399"/>
        </a:buClr>
        <a:buSzPct val="100000"/>
        <a:buFont typeface="Arial" charset="0"/>
        <a:defRPr sz="2800" b="1">
          <a:solidFill>
            <a:srgbClr val="333399"/>
          </a:solidFill>
          <a:latin typeface="+mj-lt"/>
          <a:ea typeface="ＭＳ Ｐゴシック" charset="0"/>
          <a:cs typeface="+mj-cs"/>
        </a:defRPr>
      </a:lvl1pPr>
      <a:lvl2pPr algn="ctr" defTabSz="449263" rtl="0" eaLnBrk="0" fontAlgn="base" hangingPunct="0">
        <a:spcBef>
          <a:spcPct val="0"/>
        </a:spcBef>
        <a:spcAft>
          <a:spcPct val="0"/>
        </a:spcAft>
        <a:buClr>
          <a:srgbClr val="333399"/>
        </a:buClr>
        <a:buSzPct val="100000"/>
        <a:buFont typeface="Arial" charset="0"/>
        <a:defRPr sz="2800" b="1">
          <a:solidFill>
            <a:srgbClr val="333399"/>
          </a:solidFill>
          <a:latin typeface="Arial" pitchFamily="34" charset="0"/>
          <a:ea typeface="ＭＳ Ｐゴシック" charset="0"/>
          <a:cs typeface="Arial" pitchFamily="34" charset="0"/>
        </a:defRPr>
      </a:lvl2pPr>
      <a:lvl3pPr algn="ctr" defTabSz="449263" rtl="0" eaLnBrk="0" fontAlgn="base" hangingPunct="0">
        <a:spcBef>
          <a:spcPct val="0"/>
        </a:spcBef>
        <a:spcAft>
          <a:spcPct val="0"/>
        </a:spcAft>
        <a:buClr>
          <a:srgbClr val="333399"/>
        </a:buClr>
        <a:buSzPct val="100000"/>
        <a:buFont typeface="Arial" charset="0"/>
        <a:defRPr sz="2800" b="1">
          <a:solidFill>
            <a:srgbClr val="333399"/>
          </a:solidFill>
          <a:latin typeface="Arial" pitchFamily="34" charset="0"/>
          <a:ea typeface="ＭＳ Ｐゴシック" charset="0"/>
          <a:cs typeface="Arial" pitchFamily="34" charset="0"/>
        </a:defRPr>
      </a:lvl3pPr>
      <a:lvl4pPr algn="ctr" defTabSz="449263" rtl="0" eaLnBrk="0" fontAlgn="base" hangingPunct="0">
        <a:spcBef>
          <a:spcPct val="0"/>
        </a:spcBef>
        <a:spcAft>
          <a:spcPct val="0"/>
        </a:spcAft>
        <a:buClr>
          <a:srgbClr val="333399"/>
        </a:buClr>
        <a:buSzPct val="100000"/>
        <a:buFont typeface="Arial" charset="0"/>
        <a:defRPr sz="2800" b="1">
          <a:solidFill>
            <a:srgbClr val="333399"/>
          </a:solidFill>
          <a:latin typeface="Arial" pitchFamily="34" charset="0"/>
          <a:ea typeface="ＭＳ Ｐゴシック" charset="0"/>
          <a:cs typeface="Arial" pitchFamily="34" charset="0"/>
        </a:defRPr>
      </a:lvl4pPr>
      <a:lvl5pPr algn="ctr" defTabSz="449263" rtl="0" eaLnBrk="0" fontAlgn="base" hangingPunct="0">
        <a:spcBef>
          <a:spcPct val="0"/>
        </a:spcBef>
        <a:spcAft>
          <a:spcPct val="0"/>
        </a:spcAft>
        <a:buClr>
          <a:srgbClr val="333399"/>
        </a:buClr>
        <a:buSzPct val="100000"/>
        <a:buFont typeface="Arial" charset="0"/>
        <a:defRPr sz="2800" b="1">
          <a:solidFill>
            <a:srgbClr val="333399"/>
          </a:solidFill>
          <a:latin typeface="Arial" pitchFamily="34" charset="0"/>
          <a:ea typeface="ＭＳ Ｐゴシック" charset="0"/>
          <a:cs typeface="Arial" pitchFamily="34" charset="0"/>
        </a:defRPr>
      </a:lvl5pPr>
      <a:lvl6pPr marL="457200" algn="ctr" defTabSz="449263" rtl="0" fontAlgn="base">
        <a:spcBef>
          <a:spcPct val="0"/>
        </a:spcBef>
        <a:spcAft>
          <a:spcPct val="0"/>
        </a:spcAft>
        <a:buClr>
          <a:srgbClr val="333399"/>
        </a:buClr>
        <a:buSzPct val="100000"/>
        <a:buFont typeface="Arial" pitchFamily="34" charset="0"/>
        <a:defRPr sz="2800" b="1">
          <a:solidFill>
            <a:srgbClr val="333399"/>
          </a:solidFill>
          <a:latin typeface="Arial" pitchFamily="34" charset="0"/>
          <a:cs typeface="Arial" pitchFamily="34" charset="0"/>
        </a:defRPr>
      </a:lvl6pPr>
      <a:lvl7pPr marL="914400" algn="ctr" defTabSz="449263" rtl="0" fontAlgn="base">
        <a:spcBef>
          <a:spcPct val="0"/>
        </a:spcBef>
        <a:spcAft>
          <a:spcPct val="0"/>
        </a:spcAft>
        <a:buClr>
          <a:srgbClr val="333399"/>
        </a:buClr>
        <a:buSzPct val="100000"/>
        <a:buFont typeface="Arial" pitchFamily="34" charset="0"/>
        <a:defRPr sz="2800" b="1">
          <a:solidFill>
            <a:srgbClr val="333399"/>
          </a:solidFill>
          <a:latin typeface="Arial" pitchFamily="34" charset="0"/>
          <a:cs typeface="Arial" pitchFamily="34" charset="0"/>
        </a:defRPr>
      </a:lvl7pPr>
      <a:lvl8pPr marL="1371600" algn="ctr" defTabSz="449263" rtl="0" fontAlgn="base">
        <a:spcBef>
          <a:spcPct val="0"/>
        </a:spcBef>
        <a:spcAft>
          <a:spcPct val="0"/>
        </a:spcAft>
        <a:buClr>
          <a:srgbClr val="333399"/>
        </a:buClr>
        <a:buSzPct val="100000"/>
        <a:buFont typeface="Arial" pitchFamily="34" charset="0"/>
        <a:defRPr sz="2800" b="1">
          <a:solidFill>
            <a:srgbClr val="333399"/>
          </a:solidFill>
          <a:latin typeface="Arial" pitchFamily="34" charset="0"/>
          <a:cs typeface="Arial" pitchFamily="34" charset="0"/>
        </a:defRPr>
      </a:lvl8pPr>
      <a:lvl9pPr marL="1828800" algn="ctr" defTabSz="449263" rtl="0" fontAlgn="base">
        <a:spcBef>
          <a:spcPct val="0"/>
        </a:spcBef>
        <a:spcAft>
          <a:spcPct val="0"/>
        </a:spcAft>
        <a:buClr>
          <a:srgbClr val="333399"/>
        </a:buClr>
        <a:buSzPct val="100000"/>
        <a:buFont typeface="Arial" pitchFamily="34" charset="0"/>
        <a:defRPr sz="2800" b="1">
          <a:solidFill>
            <a:srgbClr val="333399"/>
          </a:solidFill>
          <a:latin typeface="Arial" pitchFamily="34" charset="0"/>
          <a:cs typeface="Arial" pitchFamily="34" charset="0"/>
        </a:defRPr>
      </a:lvl9pPr>
    </p:titleStyle>
    <p:bodyStyle>
      <a:lvl1pPr marL="314325" indent="-314325" algn="l" defTabSz="449263" rtl="0" eaLnBrk="0" fontAlgn="base" hangingPunct="0">
        <a:spcBef>
          <a:spcPts val="575"/>
        </a:spcBef>
        <a:spcAft>
          <a:spcPts val="575"/>
        </a:spcAft>
        <a:buClr>
          <a:srgbClr val="333399"/>
        </a:buClr>
        <a:buSzPct val="100000"/>
        <a:buFont typeface="Arial" charset="0"/>
        <a:buChar char="•"/>
        <a:defRPr sz="2200">
          <a:solidFill>
            <a:srgbClr val="000000"/>
          </a:solidFill>
          <a:latin typeface="+mn-lt"/>
          <a:ea typeface="ＭＳ Ｐゴシック" charset="0"/>
          <a:cs typeface="+mn-cs"/>
        </a:defRPr>
      </a:lvl1pPr>
      <a:lvl2pPr marL="714375" indent="-257175" algn="l" defTabSz="449263" rtl="0" eaLnBrk="0" fontAlgn="base" hangingPunct="0">
        <a:spcBef>
          <a:spcPts val="575"/>
        </a:spcBef>
        <a:spcAft>
          <a:spcPts val="288"/>
        </a:spcAft>
        <a:buClr>
          <a:srgbClr val="FF0000"/>
        </a:buClr>
        <a:buSzPct val="100000"/>
        <a:buFont typeface="Arial" charset="0"/>
        <a:buChar char="–"/>
        <a:defRPr sz="2000">
          <a:solidFill>
            <a:srgbClr val="000000"/>
          </a:solidFill>
          <a:latin typeface="+mn-lt"/>
          <a:ea typeface="Lucida Sans Unicode" charset="0"/>
          <a:cs typeface="+mn-cs"/>
        </a:defRPr>
      </a:lvl2pPr>
      <a:lvl3pPr marL="1143000" indent="-228600" algn="l" defTabSz="449263" rtl="0" eaLnBrk="0" fontAlgn="base" hangingPunct="0">
        <a:spcBef>
          <a:spcPct val="10000"/>
        </a:spcBef>
        <a:spcAft>
          <a:spcPct val="10000"/>
        </a:spcAft>
        <a:buClr>
          <a:srgbClr val="333399"/>
        </a:buClr>
        <a:buSzPct val="100000"/>
        <a:buFont typeface="Arial" charset="0"/>
        <a:buChar char="•"/>
        <a:defRPr>
          <a:solidFill>
            <a:srgbClr val="000000"/>
          </a:solidFill>
          <a:latin typeface="+mn-lt"/>
          <a:ea typeface="Lucida Sans Unicode" charset="0"/>
          <a:cs typeface="+mn-cs"/>
        </a:defRPr>
      </a:lvl3pPr>
      <a:lvl4pPr marL="1600200" indent="-228600" algn="l" defTabSz="449263" rtl="0" eaLnBrk="0" fontAlgn="base" hangingPunct="0">
        <a:spcBef>
          <a:spcPct val="10000"/>
        </a:spcBef>
        <a:spcAft>
          <a:spcPct val="10000"/>
        </a:spcAft>
        <a:buClr>
          <a:srgbClr val="FF0000"/>
        </a:buClr>
        <a:buSzPct val="100000"/>
        <a:buFont typeface="Arial" charset="0"/>
        <a:buChar char="–"/>
        <a:defRPr sz="1600">
          <a:solidFill>
            <a:srgbClr val="000000"/>
          </a:solidFill>
          <a:latin typeface="+mn-lt"/>
          <a:ea typeface="Lucida Sans Unicode" charset="0"/>
          <a:cs typeface="+mn-cs"/>
        </a:defRPr>
      </a:lvl4pPr>
      <a:lvl5pPr marL="2057400" indent="-228600" algn="l" defTabSz="449263" rtl="0" eaLnBrk="0" fontAlgn="base" hangingPunct="0">
        <a:spcBef>
          <a:spcPct val="10000"/>
        </a:spcBef>
        <a:spcAft>
          <a:spcPct val="10000"/>
        </a:spcAft>
        <a:buClr>
          <a:srgbClr val="FF0000"/>
        </a:buClr>
        <a:buSzPct val="100000"/>
        <a:buFont typeface="Arial" charset="0"/>
        <a:buChar char="»"/>
        <a:defRPr sz="1400">
          <a:solidFill>
            <a:srgbClr val="000000"/>
          </a:solidFill>
          <a:latin typeface="+mn-lt"/>
          <a:ea typeface="Lucida Sans Unicode" charset="0"/>
          <a:cs typeface="+mn-cs"/>
        </a:defRPr>
      </a:lvl5pPr>
      <a:lvl6pPr marL="2514600" indent="-228600" algn="l" defTabSz="449263" rtl="0" fontAlgn="base">
        <a:spcBef>
          <a:spcPts val="350"/>
        </a:spcBef>
        <a:spcAft>
          <a:spcPct val="0"/>
        </a:spcAft>
        <a:buClr>
          <a:srgbClr val="FF0000"/>
        </a:buClr>
        <a:buSzPct val="100000"/>
        <a:buFont typeface="Arial" pitchFamily="34" charset="0"/>
        <a:buChar char="»"/>
        <a:defRPr sz="1400">
          <a:solidFill>
            <a:srgbClr val="000000"/>
          </a:solidFill>
          <a:latin typeface="+mn-lt"/>
          <a:cs typeface="+mn-cs"/>
        </a:defRPr>
      </a:lvl6pPr>
      <a:lvl7pPr marL="2971800" indent="-228600" algn="l" defTabSz="449263" rtl="0" fontAlgn="base">
        <a:spcBef>
          <a:spcPts val="350"/>
        </a:spcBef>
        <a:spcAft>
          <a:spcPct val="0"/>
        </a:spcAft>
        <a:buClr>
          <a:srgbClr val="FF0000"/>
        </a:buClr>
        <a:buSzPct val="100000"/>
        <a:buFont typeface="Arial" pitchFamily="34" charset="0"/>
        <a:buChar char="»"/>
        <a:defRPr sz="1400">
          <a:solidFill>
            <a:srgbClr val="000000"/>
          </a:solidFill>
          <a:latin typeface="+mn-lt"/>
          <a:cs typeface="+mn-cs"/>
        </a:defRPr>
      </a:lvl7pPr>
      <a:lvl8pPr marL="3429000" indent="-228600" algn="l" defTabSz="449263" rtl="0" fontAlgn="base">
        <a:spcBef>
          <a:spcPts val="350"/>
        </a:spcBef>
        <a:spcAft>
          <a:spcPct val="0"/>
        </a:spcAft>
        <a:buClr>
          <a:srgbClr val="FF0000"/>
        </a:buClr>
        <a:buSzPct val="100000"/>
        <a:buFont typeface="Arial" pitchFamily="34" charset="0"/>
        <a:buChar char="»"/>
        <a:defRPr sz="1400">
          <a:solidFill>
            <a:srgbClr val="000000"/>
          </a:solidFill>
          <a:latin typeface="+mn-lt"/>
          <a:cs typeface="+mn-cs"/>
        </a:defRPr>
      </a:lvl8pPr>
      <a:lvl9pPr marL="3886200" indent="-228600" algn="l" defTabSz="449263" rtl="0" fontAlgn="base">
        <a:spcBef>
          <a:spcPts val="350"/>
        </a:spcBef>
        <a:spcAft>
          <a:spcPct val="0"/>
        </a:spcAft>
        <a:buClr>
          <a:srgbClr val="FF0000"/>
        </a:buClr>
        <a:buSzPct val="100000"/>
        <a:buFont typeface="Arial" pitchFamily="34" charset="0"/>
        <a:buChar char="»"/>
        <a:defRPr sz="14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o-RO">
                <a:latin typeface="Arial" charset="0"/>
              </a:rPr>
              <a:t>Nivelul Aplicaţie</a:t>
            </a:r>
            <a:endParaRPr lang="en-US">
              <a:latin typeface="Arial" charset="0"/>
            </a:endParaRPr>
          </a:p>
        </p:txBody>
      </p:sp>
      <p:sp>
        <p:nvSpPr>
          <p:cNvPr id="17410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Lucida Sans Unicode" charset="0"/>
              </a:rPr>
              <a:t>World Wide Web</a:t>
            </a:r>
          </a:p>
        </p:txBody>
      </p:sp>
      <p:sp>
        <p:nvSpPr>
          <p:cNvPr id="17412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F668520-B290-3D48-B565-EDCAB98B3971}" type="slidenum">
              <a:rPr lang="en-GB" sz="900">
                <a:solidFill>
                  <a:srgbClr val="FFFFFF"/>
                </a:solidFill>
                <a:cs typeface="Arial" charset="0"/>
              </a:rPr>
              <a:pPr eaLnBrk="1" hangingPunct="1"/>
              <a:t>1</a:t>
            </a:fld>
            <a:endParaRPr lang="en-GB" sz="9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7413" name="Footer Placeholder 8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000" dirty="0" err="1">
                <a:solidFill>
                  <a:srgbClr val="FFFFFF"/>
                </a:solidFill>
                <a:cs typeface="Arial" charset="0"/>
              </a:rPr>
              <a:t>Protocoale</a:t>
            </a:r>
            <a:r>
              <a:rPr lang="en-GB" sz="1000" dirty="0">
                <a:solidFill>
                  <a:srgbClr val="FFFFFF"/>
                </a:solidFill>
                <a:cs typeface="Arial" charset="0"/>
              </a:rPr>
              <a:t> de </a:t>
            </a:r>
            <a:r>
              <a:rPr lang="en-GB" sz="1000" dirty="0" err="1">
                <a:solidFill>
                  <a:srgbClr val="FFFFFF"/>
                </a:solidFill>
                <a:cs typeface="Arial" charset="0"/>
              </a:rPr>
              <a:t>comunicaţie</a:t>
            </a:r>
            <a:r>
              <a:rPr lang="en-GB" sz="1000" dirty="0">
                <a:solidFill>
                  <a:srgbClr val="FFFFFF"/>
                </a:solidFill>
                <a:cs typeface="Arial" charset="0"/>
              </a:rPr>
              <a:t> - Curs 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42875"/>
            <a:ext cx="9144000" cy="739775"/>
          </a:xfrm>
        </p:spPr>
        <p:txBody>
          <a:bodyPr/>
          <a:lstStyle/>
          <a:p>
            <a:pPr eaLnBrk="1" hangingPunct="1"/>
            <a:r>
              <a:rPr lang="ro-RO">
                <a:latin typeface="Arial" charset="0"/>
              </a:rPr>
              <a:t>O selecţie de marcaje uzuale</a:t>
            </a:r>
            <a:r>
              <a:rPr lang="en-US">
                <a:latin typeface="Arial" charset="0"/>
              </a:rPr>
              <a:t> </a:t>
            </a:r>
          </a:p>
        </p:txBody>
      </p:sp>
      <p:graphicFrame>
        <p:nvGraphicFramePr>
          <p:cNvPr id="164941" name="Group 7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6089668"/>
              </p:ext>
            </p:extLst>
          </p:nvPr>
        </p:nvGraphicFramePr>
        <p:xfrm>
          <a:off x="428625" y="755650"/>
          <a:ext cx="8434388" cy="5676906"/>
        </p:xfrm>
        <a:graphic>
          <a:graphicData uri="http://schemas.openxmlformats.org/drawingml/2006/table">
            <a:tbl>
              <a:tblPr/>
              <a:tblGrid>
                <a:gridCol w="2906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5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  <a:cs typeface="Times New Roman" charset="0"/>
                        </a:rPr>
                        <a:t>Marcaj</a:t>
                      </a:r>
                      <a:endParaRPr kumimoji="0" lang="ro-RO" sz="14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  <a:cs typeface="Times New Roman" charset="0"/>
                        </a:rPr>
                        <a:t>Descriere</a:t>
                      </a:r>
                      <a:endParaRPr kumimoji="0" lang="ro-RO" sz="14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91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  <a:cs typeface="Times New Roman" charset="0"/>
                        </a:rPr>
                        <a:t>&lt;html&gt; ... &lt;/html&gt;</a:t>
                      </a:r>
                      <a:endParaRPr kumimoji="0" lang="ro-RO" sz="14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  <a:cs typeface="Times New Roman" charset="0"/>
                        </a:rPr>
                        <a:t>Delimitează textul scris în HTML</a:t>
                      </a:r>
                      <a:endParaRPr kumimoji="0" lang="ro-RO" sz="14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  <a:cs typeface="Times New Roman" charset="0"/>
                        </a:rPr>
                        <a:t>&lt;head&gt; ... &lt;/head&gt;</a:t>
                      </a:r>
                      <a:endParaRPr kumimoji="0" lang="ro-RO" sz="14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  <a:cs typeface="Times New Roman" charset="0"/>
                        </a:rPr>
                        <a:t>Delimitează zona de </a:t>
                      </a: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  <a:cs typeface="Times New Roman" charset="0"/>
                        </a:rPr>
                        <a:t>antet</a:t>
                      </a:r>
                      <a:endParaRPr kumimoji="0" lang="ro-RO" sz="14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591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  <a:cs typeface="Times New Roman" charset="0"/>
                        </a:rPr>
                        <a:t>&lt;title&gt; ... &lt;/title&gt;</a:t>
                      </a:r>
                      <a:endParaRPr kumimoji="0" lang="ro-RO" sz="14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  <a:cs typeface="Times New Roman" charset="0"/>
                        </a:rPr>
                        <a:t>Defineşte titlul (nu este afişat de programul de navigare)</a:t>
                      </a:r>
                      <a:endParaRPr kumimoji="0" lang="ro-RO" sz="14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591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  <a:cs typeface="Times New Roman" charset="0"/>
                        </a:rPr>
                        <a:t>&lt;body&gt; ... &lt;/body&gt;</a:t>
                      </a:r>
                      <a:endParaRPr kumimoji="0" lang="ro-RO" sz="14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  <a:cs typeface="Times New Roman" charset="0"/>
                        </a:rPr>
                        <a:t>Delimitează zona de corp</a:t>
                      </a:r>
                      <a:endParaRPr kumimoji="0" lang="ro-RO" sz="14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591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Times New Roman" charset="0"/>
                        </a:rPr>
                        <a:t>&lt;h</a:t>
                      </a:r>
                      <a:r>
                        <a:rPr kumimoji="0" lang="ro-RO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Times New Roman" charset="0"/>
                        </a:rPr>
                        <a:t>n</a:t>
                      </a:r>
                      <a:r>
                        <a:rPr kumimoji="0" lang="ro-RO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Times New Roman" charset="0"/>
                        </a:rPr>
                        <a:t>&gt; ... &lt;/h</a:t>
                      </a:r>
                      <a:r>
                        <a:rPr kumimoji="0" lang="ro-RO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Times New Roman" charset="0"/>
                        </a:rPr>
                        <a:t>n</a:t>
                      </a:r>
                      <a:r>
                        <a:rPr kumimoji="0" lang="ro-RO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Times New Roman" charset="0"/>
                        </a:rPr>
                        <a:t>&gt;</a:t>
                      </a:r>
                      <a:endParaRPr kumimoji="0" lang="ro-RO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Times New Roman" charset="0"/>
                        </a:rPr>
                        <a:t>Delimitează un titlu de nivel </a:t>
                      </a:r>
                      <a:r>
                        <a:rPr kumimoji="0" lang="ro-RO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Times New Roman" charset="0"/>
                        </a:rPr>
                        <a:t>n</a:t>
                      </a:r>
                      <a:endParaRPr kumimoji="0" lang="ro-RO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Times New Roman" charset="0"/>
                        </a:rPr>
                        <a:t>&lt;b&gt; ... &lt;/b&gt;</a:t>
                      </a:r>
                      <a:endParaRPr kumimoji="0" lang="ro-RO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Times New Roman" charset="0"/>
                        </a:rPr>
                        <a:t>Text</a:t>
                      </a: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Times New Roman" charset="0"/>
                        </a:rPr>
                        <a:t> </a:t>
                      </a:r>
                      <a:r>
                        <a:rPr kumimoji="0" lang="ro-RO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Times New Roman" charset="0"/>
                        </a:rPr>
                        <a:t>îngroşat</a:t>
                      </a:r>
                      <a:endParaRPr kumimoji="0" lang="ro-RO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591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Times New Roman" charset="0"/>
                        </a:rPr>
                        <a:t>&lt;i&gt; ...&lt;/i&gt;</a:t>
                      </a:r>
                      <a:endParaRPr kumimoji="0" lang="ro-RO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Times New Roman" charset="0"/>
                        </a:rPr>
                        <a:t>Text cursiv</a:t>
                      </a:r>
                      <a:endParaRPr kumimoji="0" lang="ro-RO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591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Times New Roman" charset="0"/>
                        </a:rPr>
                        <a:t>&lt;center&gt; ... &lt;/center&gt;</a:t>
                      </a:r>
                      <a:endParaRPr kumimoji="0" lang="ro-RO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Times New Roman" charset="0"/>
                        </a:rPr>
                        <a:t>Centrat pe orizontală</a:t>
                      </a:r>
                      <a:endParaRPr kumimoji="0" lang="ro-RO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591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Times New Roman" charset="0"/>
                        </a:rPr>
                        <a:t>&lt;br&gt;</a:t>
                      </a:r>
                      <a:endParaRPr kumimoji="0" lang="ro-RO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Times New Roman" charset="0"/>
                        </a:rPr>
                        <a:t>Trecere la linie nouă</a:t>
                      </a:r>
                      <a:endParaRPr kumimoji="0" lang="ro-RO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591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Times New Roman" charset="0"/>
                        </a:rPr>
                        <a:t>&lt;p&gt;</a:t>
                      </a:r>
                      <a:endParaRPr kumimoji="0" lang="ro-RO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Times New Roman" charset="0"/>
                        </a:rPr>
                        <a:t>Început de paragraf</a:t>
                      </a:r>
                      <a:endParaRPr kumimoji="0" lang="ro-RO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  <a:ea typeface="ＭＳ Ｐゴシック" charset="0"/>
                          <a:cs typeface="Times New Roman" charset="0"/>
                        </a:rPr>
                        <a:t>&lt;ul&gt; ... &lt;/ul&gt;</a:t>
                      </a:r>
                      <a:endParaRPr kumimoji="0" lang="ro-RO" sz="1400" b="1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  <a:ea typeface="ＭＳ Ｐゴシック" charset="0"/>
                          <a:cs typeface="Times New Roman" charset="0"/>
                        </a:rPr>
                        <a:t>Delimitează o listă neordonată</a:t>
                      </a:r>
                      <a:endParaRPr kumimoji="0" lang="ro-RO" sz="1400" b="1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  <a:ea typeface="ＭＳ Ｐゴシック" charset="0"/>
                          <a:cs typeface="Times New Roman" charset="0"/>
                        </a:rPr>
                        <a:t>&lt;ol&gt; ... &lt;/ol&gt;</a:t>
                      </a:r>
                      <a:endParaRPr kumimoji="0" lang="ro-RO" sz="1400" b="1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  <a:ea typeface="ＭＳ Ｐゴシック" charset="0"/>
                          <a:cs typeface="Times New Roman" charset="0"/>
                        </a:rPr>
                        <a:t>Delimitează o listă ordonată (numerotată)</a:t>
                      </a:r>
                      <a:endParaRPr kumimoji="0" lang="ro-RO" sz="1400" b="1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  <a:ea typeface="ＭＳ Ｐゴシック" charset="0"/>
                          <a:cs typeface="Times New Roman" charset="0"/>
                        </a:rPr>
                        <a:t>&lt;li&gt;  ... &lt;/li&gt;</a:t>
                      </a:r>
                      <a:endParaRPr kumimoji="0" lang="ro-RO" sz="1400" b="1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  <a:ea typeface="ＭＳ Ｐゴシック" charset="0"/>
                          <a:cs typeface="Times New Roman" charset="0"/>
                        </a:rPr>
                        <a:t>Delimitează un element într-o listă ordonată sau neordonată</a:t>
                      </a:r>
                      <a:endParaRPr kumimoji="0" lang="ro-RO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Times New Roman" charset="0"/>
                        </a:rPr>
                        <a:t>&lt;hr&gt;</a:t>
                      </a:r>
                      <a:endParaRPr kumimoji="0" lang="ro-RO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Times New Roman" charset="0"/>
                        </a:rPr>
                        <a:t>Linie orizontală</a:t>
                      </a:r>
                      <a:endParaRPr kumimoji="0" lang="ro-RO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1591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  <a:cs typeface="Times New Roman" charset="0"/>
                        </a:rPr>
                        <a:t>&lt;img src=</a:t>
                      </a: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  <a:cs typeface="Times New Roman" charset="0"/>
                        </a:rPr>
                        <a:t>"URL</a:t>
                      </a:r>
                      <a:r>
                        <a:rPr kumimoji="0" lang="ro-RO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  <a:cs typeface="Times New Roman" charset="0"/>
                        </a:rPr>
                        <a:t>”</a:t>
                      </a:r>
                      <a:r>
                        <a:rPr kumimoji="0" lang="en-US" altLang="ja-JP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  <a:cs typeface="Times New Roman" charset="0"/>
                        </a:rPr>
                        <a:t> ALT="text"</a:t>
                      </a:r>
                      <a:r>
                        <a:rPr kumimoji="0" lang="ro-RO" altLang="ja-JP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  <a:cs typeface="Times New Roman" charset="0"/>
                        </a:rPr>
                        <a:t>&gt;</a:t>
                      </a:r>
                      <a:endParaRPr kumimoji="0" lang="ro-RO" sz="14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  <a:cs typeface="Times New Roman" charset="0"/>
                        </a:rPr>
                        <a:t>Afişează o imagine în acest loc (sau text-ul specificat) </a:t>
                      </a:r>
                      <a:endParaRPr kumimoji="0" lang="ro-RO" sz="14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1591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Times New Roman" charset="0"/>
                        </a:rPr>
                        <a:t>&lt;a href=</a:t>
                      </a: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Times New Roman" charset="0"/>
                        </a:rPr>
                        <a:t>"URL"</a:t>
                      </a:r>
                      <a:r>
                        <a:rPr kumimoji="0" lang="ro-RO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Times New Roman" charset="0"/>
                        </a:rPr>
                        <a:t>&gt;</a:t>
                      </a: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Times New Roman" charset="0"/>
                        </a:rPr>
                        <a:t>text</a:t>
                      </a:r>
                      <a:r>
                        <a:rPr kumimoji="0" lang="ro-RO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Times New Roman" charset="0"/>
                        </a:rPr>
                        <a:t>&lt;/a&gt;</a:t>
                      </a:r>
                      <a:endParaRPr kumimoji="0" lang="ro-RO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Times New Roman" charset="0"/>
                        </a:rPr>
                        <a:t>Hiper-legătură la o pagină</a:t>
                      </a:r>
                      <a:endParaRPr kumimoji="0" lang="ro-RO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1591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&lt;a name="ancora"&gt;text&lt;/a&gt;</a:t>
                      </a:r>
                      <a:endParaRPr kumimoji="0" lang="ro-RO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Declar</a:t>
                      </a:r>
                      <a:r>
                        <a:rPr kumimoji="0" lang="ro-RO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ă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 o </a:t>
                      </a: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ancor</a:t>
                      </a:r>
                      <a:r>
                        <a:rPr kumimoji="0" lang="ro-RO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ă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 </a:t>
                      </a:r>
                      <a:r>
                        <a:rPr kumimoji="0" lang="ro-RO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î</a:t>
                      </a: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ntr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-un document</a:t>
                      </a:r>
                      <a:endParaRPr kumimoji="0" lang="ro-RO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2566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68A3323-612C-3846-B00A-73C4702BFEF3}" type="slidenum">
              <a:rPr lang="en-GB" sz="900">
                <a:solidFill>
                  <a:srgbClr val="FFFFFF"/>
                </a:solidFill>
                <a:cs typeface="Arial" charset="0"/>
              </a:rPr>
              <a:pPr eaLnBrk="1" hangingPunct="1"/>
              <a:t>10</a:t>
            </a:fld>
            <a:endParaRPr lang="en-GB" sz="9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7" name="Footer Placeholder 8">
            <a:extLst>
              <a:ext uri="{FF2B5EF4-FFF2-40B4-BE49-F238E27FC236}">
                <a16:creationId xmlns:a16="http://schemas.microsoft.com/office/drawing/2014/main" id="{C81A1E78-51D7-5D49-93FD-0048F2949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2200" y="6553200"/>
            <a:ext cx="4543425" cy="276225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000" dirty="0" err="1">
                <a:solidFill>
                  <a:srgbClr val="FFFFFF"/>
                </a:solidFill>
                <a:cs typeface="Arial" charset="0"/>
              </a:rPr>
              <a:t>Protocoale</a:t>
            </a:r>
            <a:r>
              <a:rPr lang="en-GB" sz="1000" dirty="0">
                <a:solidFill>
                  <a:srgbClr val="FFFFFF"/>
                </a:solidFill>
                <a:cs typeface="Arial" charset="0"/>
              </a:rPr>
              <a:t> de </a:t>
            </a:r>
            <a:r>
              <a:rPr lang="en-GB" sz="1000" dirty="0" err="1">
                <a:solidFill>
                  <a:srgbClr val="FFFFFF"/>
                </a:solidFill>
                <a:cs typeface="Arial" charset="0"/>
              </a:rPr>
              <a:t>comunicaţie</a:t>
            </a:r>
            <a:r>
              <a:rPr lang="en-GB" sz="1000" dirty="0">
                <a:solidFill>
                  <a:srgbClr val="FFFFFF"/>
                </a:solidFill>
                <a:cs typeface="Arial" charset="0"/>
              </a:rPr>
              <a:t> - Curs 9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HTML – un exemplu</a:t>
            </a:r>
          </a:p>
        </p:txBody>
      </p:sp>
      <p:sp>
        <p:nvSpPr>
          <p:cNvPr id="26626" name="Rectangle 5"/>
          <p:cNvSpPr>
            <a:spLocks noChangeArrowheads="1"/>
          </p:cNvSpPr>
          <p:nvPr/>
        </p:nvSpPr>
        <p:spPr bwMode="auto">
          <a:xfrm>
            <a:off x="0" y="1166813"/>
            <a:ext cx="9144000" cy="461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indent="457200">
              <a:lnSpc>
                <a:spcPct val="100000"/>
              </a:lnSpc>
            </a:pPr>
            <a:r>
              <a:rPr lang="ro-RO" sz="1400" b="1">
                <a:solidFill>
                  <a:schemeClr val="tx1"/>
                </a:solidFill>
                <a:latin typeface="Courier New" charset="0"/>
                <a:cs typeface="Courier New" charset="0"/>
              </a:rPr>
              <a:t>&lt;html&gt; </a:t>
            </a:r>
            <a:endParaRPr lang="en-US" sz="1400" b="1">
              <a:solidFill>
                <a:schemeClr val="tx1"/>
              </a:solidFill>
              <a:latin typeface="Courier New" charset="0"/>
              <a:cs typeface="Courier New" charset="0"/>
            </a:endParaRPr>
          </a:p>
          <a:p>
            <a:pPr indent="457200">
              <a:lnSpc>
                <a:spcPct val="100000"/>
              </a:lnSpc>
            </a:pPr>
            <a:r>
              <a:rPr lang="ro-RO" sz="1400" b="1">
                <a:solidFill>
                  <a:schemeClr val="tx1"/>
                </a:solidFill>
                <a:latin typeface="Courier New" charset="0"/>
                <a:cs typeface="Courier New" charset="0"/>
              </a:rPr>
              <a:t>&lt;head&gt; &lt;title&gt; AMALGAMATED WIDGET, INC. &lt;/title&gt;&lt;/head&gt;</a:t>
            </a:r>
            <a:endParaRPr lang="en-US" sz="1400" b="1">
              <a:solidFill>
                <a:schemeClr val="tx1"/>
              </a:solidFill>
              <a:latin typeface="Courier New" charset="0"/>
              <a:cs typeface="Courier New" charset="0"/>
            </a:endParaRPr>
          </a:p>
          <a:p>
            <a:pPr indent="457200">
              <a:lnSpc>
                <a:spcPct val="100000"/>
              </a:lnSpc>
            </a:pPr>
            <a:r>
              <a:rPr lang="ro-RO" sz="1400" b="1">
                <a:solidFill>
                  <a:schemeClr val="tx1"/>
                </a:solidFill>
                <a:latin typeface="Courier New" charset="0"/>
                <a:cs typeface="Courier New" charset="0"/>
              </a:rPr>
              <a:t>&lt;body&gt; &lt;h1&gt; Welcome to AWI’s Home Page &lt;/h1&gt;</a:t>
            </a:r>
            <a:endParaRPr lang="en-US" sz="1400" b="1">
              <a:solidFill>
                <a:schemeClr val="tx1"/>
              </a:solidFill>
              <a:latin typeface="Courier New" charset="0"/>
              <a:cs typeface="Courier New" charset="0"/>
            </a:endParaRPr>
          </a:p>
          <a:p>
            <a:pPr indent="457200">
              <a:lnSpc>
                <a:spcPct val="100000"/>
              </a:lnSpc>
            </a:pPr>
            <a:r>
              <a:rPr lang="ro-RO" sz="1400" b="1">
                <a:solidFill>
                  <a:schemeClr val="tx1"/>
                </a:solidFill>
                <a:latin typeface="Courier New" charset="0"/>
                <a:cs typeface="Courier New" charset="0"/>
              </a:rPr>
              <a:t>&lt;img SRC=”http://www.widget.com/images/logo.gif” ALT=”AWI Logo”&gt; &lt;br&gt;</a:t>
            </a:r>
            <a:endParaRPr lang="en-US" sz="1400" b="1">
              <a:solidFill>
                <a:schemeClr val="tx1"/>
              </a:solidFill>
              <a:latin typeface="Courier New" charset="0"/>
              <a:cs typeface="Courier New" charset="0"/>
            </a:endParaRPr>
          </a:p>
          <a:p>
            <a:pPr indent="457200">
              <a:lnSpc>
                <a:spcPct val="100000"/>
              </a:lnSpc>
            </a:pPr>
            <a:r>
              <a:rPr lang="ro-RO" sz="1400" b="1">
                <a:solidFill>
                  <a:schemeClr val="tx1"/>
                </a:solidFill>
                <a:latin typeface="Courier New" charset="0"/>
                <a:cs typeface="Courier New" charset="0"/>
              </a:rPr>
              <a:t>We are so happy that you have chosen to visit &lt;b&gt; Amalgamated Widget’s&lt;/b&gt;</a:t>
            </a:r>
            <a:endParaRPr lang="en-US" sz="1400" b="1">
              <a:solidFill>
                <a:schemeClr val="tx1"/>
              </a:solidFill>
              <a:latin typeface="Courier New" charset="0"/>
              <a:cs typeface="Courier New" charset="0"/>
            </a:endParaRPr>
          </a:p>
          <a:p>
            <a:pPr indent="457200">
              <a:lnSpc>
                <a:spcPct val="100000"/>
              </a:lnSpc>
            </a:pPr>
            <a:r>
              <a:rPr lang="ro-RO" sz="1400" b="1">
                <a:solidFill>
                  <a:schemeClr val="tx1"/>
                </a:solidFill>
                <a:latin typeface="Courier New" charset="0"/>
                <a:cs typeface="Courier New" charset="0"/>
              </a:rPr>
              <a:t>home page. We hope &lt;i&gt; you &lt;/i&gt; will find all the information you need here.</a:t>
            </a:r>
            <a:endParaRPr lang="en-US" sz="1400" b="1">
              <a:solidFill>
                <a:schemeClr val="tx1"/>
              </a:solidFill>
              <a:latin typeface="Courier New" charset="0"/>
              <a:cs typeface="Courier New" charset="0"/>
            </a:endParaRPr>
          </a:p>
          <a:p>
            <a:pPr indent="457200">
              <a:lnSpc>
                <a:spcPct val="100000"/>
              </a:lnSpc>
            </a:pPr>
            <a:r>
              <a:rPr lang="ro-RO" sz="1400" b="1">
                <a:solidFill>
                  <a:schemeClr val="tx1"/>
                </a:solidFill>
                <a:latin typeface="Courier New" charset="0"/>
                <a:cs typeface="Courier New" charset="0"/>
              </a:rPr>
              <a:t>&lt;p&gt; Below we have links to information about our many fine products.</a:t>
            </a:r>
            <a:endParaRPr lang="en-US" sz="1400" b="1">
              <a:solidFill>
                <a:schemeClr val="tx1"/>
              </a:solidFill>
              <a:latin typeface="Courier New" charset="0"/>
              <a:cs typeface="Courier New" charset="0"/>
            </a:endParaRPr>
          </a:p>
          <a:p>
            <a:pPr indent="457200">
              <a:lnSpc>
                <a:spcPct val="100000"/>
              </a:lnSpc>
            </a:pPr>
            <a:r>
              <a:rPr lang="ro-RO" sz="1400" b="1">
                <a:solidFill>
                  <a:schemeClr val="tx1"/>
                </a:solidFill>
                <a:latin typeface="Courier New" charset="0"/>
                <a:cs typeface="Courier New" charset="0"/>
              </a:rPr>
              <a:t>You can order electronically (by WWW), by telephone, or by FAX. &lt;/p&gt;</a:t>
            </a:r>
            <a:endParaRPr lang="en-US" sz="1400" b="1">
              <a:solidFill>
                <a:schemeClr val="tx1"/>
              </a:solidFill>
              <a:latin typeface="Courier New" charset="0"/>
              <a:cs typeface="Courier New" charset="0"/>
            </a:endParaRPr>
          </a:p>
          <a:p>
            <a:pPr indent="457200">
              <a:lnSpc>
                <a:spcPct val="100000"/>
              </a:lnSpc>
            </a:pPr>
            <a:r>
              <a:rPr lang="ro-RO" sz="1400" b="1">
                <a:solidFill>
                  <a:schemeClr val="tx1"/>
                </a:solidFill>
                <a:latin typeface="Courier New" charset="0"/>
                <a:cs typeface="Courier New" charset="0"/>
              </a:rPr>
              <a:t>&lt;hr&gt;</a:t>
            </a:r>
            <a:endParaRPr lang="en-US" sz="1400" b="1">
              <a:solidFill>
                <a:schemeClr val="tx1"/>
              </a:solidFill>
              <a:latin typeface="Courier New" charset="0"/>
              <a:cs typeface="Courier New" charset="0"/>
            </a:endParaRPr>
          </a:p>
          <a:p>
            <a:pPr indent="457200">
              <a:lnSpc>
                <a:spcPct val="100000"/>
              </a:lnSpc>
            </a:pPr>
            <a:r>
              <a:rPr lang="ro-RO" sz="1400" b="1">
                <a:solidFill>
                  <a:schemeClr val="tx1"/>
                </a:solidFill>
                <a:latin typeface="Courier New" charset="0"/>
                <a:cs typeface="Courier New" charset="0"/>
              </a:rPr>
              <a:t>&lt;h2&gt; Product Information &lt;/h2&gt;</a:t>
            </a:r>
            <a:endParaRPr lang="en-US" sz="1400" b="1">
              <a:solidFill>
                <a:schemeClr val="tx1"/>
              </a:solidFill>
              <a:latin typeface="Courier New" charset="0"/>
              <a:cs typeface="Courier New" charset="0"/>
            </a:endParaRPr>
          </a:p>
          <a:p>
            <a:pPr indent="457200">
              <a:lnSpc>
                <a:spcPct val="100000"/>
              </a:lnSpc>
            </a:pPr>
            <a:r>
              <a:rPr lang="ro-RO" sz="1400" b="1">
                <a:solidFill>
                  <a:schemeClr val="tx1"/>
                </a:solidFill>
                <a:latin typeface="Courier New" charset="0"/>
                <a:cs typeface="Courier New" charset="0"/>
              </a:rPr>
              <a:t>&lt;ul&gt; </a:t>
            </a:r>
            <a:endParaRPr lang="en-US" sz="1400" b="1">
              <a:solidFill>
                <a:schemeClr val="tx1"/>
              </a:solidFill>
              <a:latin typeface="Courier New" charset="0"/>
              <a:cs typeface="Courier New" charset="0"/>
            </a:endParaRPr>
          </a:p>
          <a:p>
            <a:pPr indent="457200">
              <a:lnSpc>
                <a:spcPct val="100000"/>
              </a:lnSpc>
            </a:pPr>
            <a:r>
              <a:rPr lang="en-US" sz="1400" b="1">
                <a:solidFill>
                  <a:schemeClr val="tx1"/>
                </a:solidFill>
                <a:latin typeface="Courier New" charset="0"/>
                <a:cs typeface="Courier New" charset="0"/>
              </a:rPr>
              <a:t>   </a:t>
            </a:r>
            <a:r>
              <a:rPr lang="ro-RO" sz="1400" b="1">
                <a:solidFill>
                  <a:schemeClr val="tx1"/>
                </a:solidFill>
                <a:latin typeface="Courier New" charset="0"/>
                <a:cs typeface="Courier New" charset="0"/>
              </a:rPr>
              <a:t>&lt;li&gt; &lt;a href=”http://widget.com/products/big” &gt; Big widgets &lt;/a&gt;</a:t>
            </a:r>
            <a:endParaRPr lang="en-US" sz="1400" b="1">
              <a:solidFill>
                <a:schemeClr val="tx1"/>
              </a:solidFill>
              <a:latin typeface="Courier New" charset="0"/>
              <a:cs typeface="Courier New" charset="0"/>
            </a:endParaRPr>
          </a:p>
          <a:p>
            <a:pPr indent="457200">
              <a:lnSpc>
                <a:spcPct val="100000"/>
              </a:lnSpc>
            </a:pPr>
            <a:r>
              <a:rPr lang="en-US" sz="1400" b="1">
                <a:solidFill>
                  <a:schemeClr val="tx1"/>
                </a:solidFill>
                <a:latin typeface="Courier New" charset="0"/>
                <a:cs typeface="Courier New" charset="0"/>
              </a:rPr>
              <a:t>   </a:t>
            </a:r>
            <a:r>
              <a:rPr lang="ro-RO" sz="1400" b="1">
                <a:solidFill>
                  <a:schemeClr val="tx1"/>
                </a:solidFill>
                <a:latin typeface="Courier New" charset="0"/>
                <a:cs typeface="Courier New" charset="0"/>
              </a:rPr>
              <a:t>&lt;li&gt; &lt;a href=”http://widget.com/products/little” &gt; Little widgets &lt;/a&gt;</a:t>
            </a:r>
            <a:endParaRPr lang="en-US" sz="1400" b="1">
              <a:solidFill>
                <a:schemeClr val="tx1"/>
              </a:solidFill>
              <a:latin typeface="Courier New" charset="0"/>
              <a:cs typeface="Courier New" charset="0"/>
            </a:endParaRPr>
          </a:p>
          <a:p>
            <a:pPr indent="457200">
              <a:lnSpc>
                <a:spcPct val="100000"/>
              </a:lnSpc>
            </a:pPr>
            <a:r>
              <a:rPr lang="ro-RO" sz="1400" b="1">
                <a:solidFill>
                  <a:schemeClr val="tx1"/>
                </a:solidFill>
                <a:latin typeface="Courier New" charset="0"/>
                <a:cs typeface="Courier New" charset="0"/>
              </a:rPr>
              <a:t>&lt;/ul&gt;</a:t>
            </a:r>
            <a:endParaRPr lang="en-US" sz="1400" b="1">
              <a:solidFill>
                <a:schemeClr val="tx1"/>
              </a:solidFill>
              <a:latin typeface="Courier New" charset="0"/>
              <a:cs typeface="Courier New" charset="0"/>
            </a:endParaRPr>
          </a:p>
          <a:p>
            <a:pPr indent="457200">
              <a:lnSpc>
                <a:spcPct val="100000"/>
              </a:lnSpc>
            </a:pPr>
            <a:r>
              <a:rPr lang="ro-RO" sz="1400" b="1">
                <a:solidFill>
                  <a:schemeClr val="tx1"/>
                </a:solidFill>
                <a:latin typeface="Courier New" charset="0"/>
                <a:cs typeface="Courier New" charset="0"/>
              </a:rPr>
              <a:t>&lt;h2&gt; Telephone Numbers &lt;/h2&gt;</a:t>
            </a:r>
            <a:endParaRPr lang="en-US" sz="1400" b="1">
              <a:solidFill>
                <a:schemeClr val="tx1"/>
              </a:solidFill>
              <a:latin typeface="Courier New" charset="0"/>
              <a:cs typeface="Courier New" charset="0"/>
            </a:endParaRPr>
          </a:p>
          <a:p>
            <a:pPr indent="457200">
              <a:lnSpc>
                <a:spcPct val="100000"/>
              </a:lnSpc>
            </a:pPr>
            <a:r>
              <a:rPr lang="ro-RO" sz="1400" b="1">
                <a:solidFill>
                  <a:schemeClr val="tx1"/>
                </a:solidFill>
                <a:latin typeface="Courier New" charset="0"/>
                <a:cs typeface="Courier New" charset="0"/>
              </a:rPr>
              <a:t>&lt;ul&gt; </a:t>
            </a:r>
            <a:endParaRPr lang="en-US" sz="1400" b="1">
              <a:solidFill>
                <a:schemeClr val="tx1"/>
              </a:solidFill>
              <a:latin typeface="Courier New" charset="0"/>
              <a:cs typeface="Courier New" charset="0"/>
            </a:endParaRPr>
          </a:p>
          <a:p>
            <a:pPr indent="457200">
              <a:lnSpc>
                <a:spcPct val="100000"/>
              </a:lnSpc>
            </a:pPr>
            <a:r>
              <a:rPr lang="ro-RO" sz="1400" b="1">
                <a:solidFill>
                  <a:schemeClr val="tx1"/>
                </a:solidFill>
                <a:latin typeface="Courier New" charset="0"/>
                <a:cs typeface="Courier New" charset="0"/>
              </a:rPr>
              <a:t>&lt;li&gt; 1-800-WIDGETS</a:t>
            </a:r>
            <a:endParaRPr lang="en-US" sz="1400" b="1">
              <a:solidFill>
                <a:schemeClr val="tx1"/>
              </a:solidFill>
              <a:latin typeface="Courier New" charset="0"/>
              <a:cs typeface="Courier New" charset="0"/>
            </a:endParaRPr>
          </a:p>
          <a:p>
            <a:pPr indent="457200">
              <a:lnSpc>
                <a:spcPct val="100000"/>
              </a:lnSpc>
            </a:pPr>
            <a:r>
              <a:rPr lang="ro-RO" sz="1400" b="1">
                <a:solidFill>
                  <a:schemeClr val="tx1"/>
                </a:solidFill>
                <a:latin typeface="Courier New" charset="0"/>
                <a:cs typeface="Courier New" charset="0"/>
              </a:rPr>
              <a:t>&lt;li&gt; 1-415-765-4321</a:t>
            </a:r>
            <a:endParaRPr lang="en-US" sz="1400" b="1">
              <a:solidFill>
                <a:schemeClr val="tx1"/>
              </a:solidFill>
              <a:latin typeface="Courier New" charset="0"/>
              <a:cs typeface="Courier New" charset="0"/>
            </a:endParaRPr>
          </a:p>
          <a:p>
            <a:pPr indent="457200">
              <a:lnSpc>
                <a:spcPct val="100000"/>
              </a:lnSpc>
            </a:pPr>
            <a:r>
              <a:rPr lang="ro-RO" sz="1400" b="1">
                <a:solidFill>
                  <a:schemeClr val="tx1"/>
                </a:solidFill>
                <a:latin typeface="Courier New" charset="0"/>
                <a:cs typeface="Courier New" charset="0"/>
              </a:rPr>
              <a:t>&lt;/ul&gt; </a:t>
            </a:r>
            <a:endParaRPr lang="en-US" sz="1400" b="1">
              <a:solidFill>
                <a:schemeClr val="tx1"/>
              </a:solidFill>
              <a:latin typeface="Courier New" charset="0"/>
              <a:cs typeface="Courier New" charset="0"/>
            </a:endParaRPr>
          </a:p>
          <a:p>
            <a:pPr indent="457200">
              <a:lnSpc>
                <a:spcPct val="100000"/>
              </a:lnSpc>
            </a:pPr>
            <a:r>
              <a:rPr lang="ro-RO" sz="1400" b="1">
                <a:solidFill>
                  <a:schemeClr val="tx1"/>
                </a:solidFill>
                <a:latin typeface="Courier New" charset="0"/>
                <a:cs typeface="Courier New" charset="0"/>
              </a:rPr>
              <a:t>&lt;/body&gt;</a:t>
            </a:r>
          </a:p>
          <a:p>
            <a:pPr indent="457200">
              <a:lnSpc>
                <a:spcPct val="100000"/>
              </a:lnSpc>
            </a:pPr>
            <a:r>
              <a:rPr lang="ro-RO" sz="1400" b="1">
                <a:solidFill>
                  <a:schemeClr val="tx1"/>
                </a:solidFill>
                <a:latin typeface="Courier New" charset="0"/>
                <a:cs typeface="Courier New" charset="0"/>
              </a:rPr>
              <a:t>&lt;/ht</a:t>
            </a:r>
            <a:r>
              <a:rPr lang="en-US" sz="1400" b="1">
                <a:solidFill>
                  <a:schemeClr val="tx1"/>
                </a:solidFill>
                <a:latin typeface="Courier New" charset="0"/>
                <a:cs typeface="Courier New" charset="0"/>
              </a:rPr>
              <a:t>m</a:t>
            </a:r>
            <a:r>
              <a:rPr lang="ro-RO" sz="1400" b="1">
                <a:solidFill>
                  <a:schemeClr val="tx1"/>
                </a:solidFill>
                <a:latin typeface="Courier New" charset="0"/>
                <a:cs typeface="Courier New" charset="0"/>
              </a:rPr>
              <a:t>l&gt;</a:t>
            </a:r>
            <a:r>
              <a:rPr lang="en-US" sz="1400" b="1">
                <a:solidFill>
                  <a:schemeClr val="tx1"/>
                </a:solidFill>
                <a:latin typeface="Courier New" charset="0"/>
                <a:cs typeface="Courier New" charset="0"/>
              </a:rPr>
              <a:t> </a:t>
            </a:r>
          </a:p>
        </p:txBody>
      </p:sp>
      <p:sp>
        <p:nvSpPr>
          <p:cNvPr id="2662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32AF77C-EAAB-0541-BF6A-7E98246FE8B3}" type="slidenum">
              <a:rPr lang="en-GB" sz="900">
                <a:solidFill>
                  <a:srgbClr val="FFFFFF"/>
                </a:solidFill>
                <a:cs typeface="Arial" charset="0"/>
              </a:rPr>
              <a:pPr eaLnBrk="1" hangingPunct="1"/>
              <a:t>11</a:t>
            </a:fld>
            <a:endParaRPr lang="en-GB" sz="9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7" name="Footer Placeholder 8">
            <a:extLst>
              <a:ext uri="{FF2B5EF4-FFF2-40B4-BE49-F238E27FC236}">
                <a16:creationId xmlns:a16="http://schemas.microsoft.com/office/drawing/2014/main" id="{AADFB0FC-23CE-F84C-8AFE-22B733A51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2200" y="6553200"/>
            <a:ext cx="4543425" cy="276225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000" dirty="0" err="1">
                <a:solidFill>
                  <a:srgbClr val="FFFFFF"/>
                </a:solidFill>
                <a:cs typeface="Arial" charset="0"/>
              </a:rPr>
              <a:t>Protocoale</a:t>
            </a:r>
            <a:r>
              <a:rPr lang="en-GB" sz="1000" dirty="0">
                <a:solidFill>
                  <a:srgbClr val="FFFFFF"/>
                </a:solidFill>
                <a:cs typeface="Arial" charset="0"/>
              </a:rPr>
              <a:t> de </a:t>
            </a:r>
            <a:r>
              <a:rPr lang="en-GB" sz="1000" dirty="0" err="1">
                <a:solidFill>
                  <a:srgbClr val="FFFFFF"/>
                </a:solidFill>
                <a:cs typeface="Arial" charset="0"/>
              </a:rPr>
              <a:t>comunicaţie</a:t>
            </a:r>
            <a:r>
              <a:rPr lang="en-GB" sz="1000" dirty="0">
                <a:solidFill>
                  <a:srgbClr val="FFFFFF"/>
                </a:solidFill>
                <a:cs typeface="Arial" charset="0"/>
              </a:rPr>
              <a:t> - Curs 9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5"/>
          <p:cNvSpPr>
            <a:spLocks noChangeArrowheads="1"/>
          </p:cNvSpPr>
          <p:nvPr/>
        </p:nvSpPr>
        <p:spPr bwMode="auto">
          <a:xfrm>
            <a:off x="0" y="18573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cs typeface="Lucida Sans Unicode" charset="0"/>
            </a:endParaRPr>
          </a:p>
        </p:txBody>
      </p:sp>
      <p:graphicFrame>
        <p:nvGraphicFramePr>
          <p:cNvPr id="27650" name="Object 4"/>
          <p:cNvGraphicFramePr>
            <a:graphicFrameLocks noChangeAspect="1"/>
          </p:cNvGraphicFramePr>
          <p:nvPr/>
        </p:nvGraphicFramePr>
        <p:xfrm>
          <a:off x="217488" y="642938"/>
          <a:ext cx="8855075" cy="593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9" r:id="rId3" imgW="4686300" imgH="3143250" progId="CorelDRAW.Graphic.6">
                  <p:embed/>
                </p:oleObj>
              </mc:Choice>
              <mc:Fallback>
                <p:oleObj r:id="rId3" imgW="4686300" imgH="3143250" progId="CorelDRAW.Graphic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8" y="642938"/>
                        <a:ext cx="8855075" cy="5938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" name="Rectangle 6"/>
          <p:cNvSpPr>
            <a:spLocks noChangeArrowheads="1"/>
          </p:cNvSpPr>
          <p:nvPr/>
        </p:nvSpPr>
        <p:spPr bwMode="auto">
          <a:xfrm>
            <a:off x="2986088" y="398463"/>
            <a:ext cx="3300412" cy="315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ro-RO" sz="2800" b="1" dirty="0">
                <a:solidFill>
                  <a:srgbClr val="333399"/>
                </a:solidFill>
                <a:latin typeface="+mj-lt"/>
                <a:ea typeface="+mj-ea"/>
                <a:cs typeface="+mj-cs"/>
              </a:rPr>
              <a:t>Pagina formatată</a:t>
            </a:r>
            <a:r>
              <a:rPr lang="en-US" sz="2800" dirty="0">
                <a:solidFill>
                  <a:srgbClr val="FF3300"/>
                </a:solidFill>
                <a:ea typeface="+mn-ea"/>
                <a:cs typeface="Arial" charset="0"/>
              </a:rPr>
              <a:t> </a:t>
            </a:r>
          </a:p>
        </p:txBody>
      </p:sp>
      <p:sp>
        <p:nvSpPr>
          <p:cNvPr id="2765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343DB13-BED1-F84C-BBBD-193D5B7B7762}" type="slidenum">
              <a:rPr lang="en-GB" sz="900">
                <a:solidFill>
                  <a:srgbClr val="FFFFFF"/>
                </a:solidFill>
                <a:cs typeface="Arial" charset="0"/>
              </a:rPr>
              <a:pPr eaLnBrk="1" hangingPunct="1"/>
              <a:t>12</a:t>
            </a:fld>
            <a:endParaRPr lang="en-GB" sz="9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1AAE168C-8E7E-0849-A6D7-C18450937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2200" y="6553200"/>
            <a:ext cx="4543425" cy="276225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000" dirty="0" err="1">
                <a:solidFill>
                  <a:srgbClr val="FFFFFF"/>
                </a:solidFill>
                <a:cs typeface="Arial" charset="0"/>
              </a:rPr>
              <a:t>Protocoale</a:t>
            </a:r>
            <a:r>
              <a:rPr lang="en-GB" sz="1000" dirty="0">
                <a:solidFill>
                  <a:srgbClr val="FFFFFF"/>
                </a:solidFill>
                <a:cs typeface="Arial" charset="0"/>
              </a:rPr>
              <a:t> de </a:t>
            </a:r>
            <a:r>
              <a:rPr lang="en-GB" sz="1000" dirty="0" err="1">
                <a:solidFill>
                  <a:srgbClr val="FFFFFF"/>
                </a:solidFill>
                <a:cs typeface="Arial" charset="0"/>
              </a:rPr>
              <a:t>comunicaţie</a:t>
            </a:r>
            <a:r>
              <a:rPr lang="en-GB" sz="1000" dirty="0">
                <a:solidFill>
                  <a:srgbClr val="FFFFFF"/>
                </a:solidFill>
                <a:cs typeface="Arial" charset="0"/>
              </a:rPr>
              <a:t> - Curs 9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85750"/>
            <a:ext cx="8353425" cy="55245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F</a:t>
            </a:r>
            <a:r>
              <a:rPr lang="ro-RO">
                <a:latin typeface="Arial" charset="0"/>
              </a:rPr>
              <a:t>ormulare</a:t>
            </a:r>
            <a:r>
              <a:rPr lang="en-US">
                <a:latin typeface="Arial" charset="0"/>
              </a:rPr>
              <a:t> – marcaje specifice</a:t>
            </a:r>
          </a:p>
        </p:txBody>
      </p:sp>
      <p:graphicFrame>
        <p:nvGraphicFramePr>
          <p:cNvPr id="136259" name="Group 67"/>
          <p:cNvGraphicFramePr>
            <a:graphicFrameLocks noGrp="1"/>
          </p:cNvGraphicFramePr>
          <p:nvPr>
            <p:ph idx="1"/>
          </p:nvPr>
        </p:nvGraphicFramePr>
        <p:xfrm>
          <a:off x="134938" y="882650"/>
          <a:ext cx="8915400" cy="5541965"/>
        </p:xfrm>
        <a:graphic>
          <a:graphicData uri="http://schemas.openxmlformats.org/drawingml/2006/table">
            <a:tbl>
              <a:tblPr/>
              <a:tblGrid>
                <a:gridCol w="3935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4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50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60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  <a:cs typeface="Times New Roman" charset="0"/>
                        </a:rPr>
                        <a:t>element HTML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  <a:cs typeface="Times New Roman" charset="0"/>
                        </a:rPr>
                        <a:t>Parametri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  <a:cs typeface="Times New Roman" charset="0"/>
                        </a:rPr>
                        <a:t>Semnifica</a:t>
                      </a:r>
                      <a:r>
                        <a:rPr kumimoji="0" lang="ro-RO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  <a:cs typeface="Times New Roman" charset="0"/>
                        </a:rPr>
                        <a:t>ţ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  <a:cs typeface="Times New Roman" charset="0"/>
                        </a:rPr>
                        <a:t>ie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73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Times New Roman" charset="0"/>
                        </a:rPr>
                        <a:t>&lt;INPUT&gt;, TYPE=text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Times New Roman" charset="0"/>
                        </a:rPr>
                        <a:t>NAME, SIZE, MAXLENGTH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Times New Roman" charset="0"/>
                        </a:rPr>
                        <a:t>câmp de intrare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charset="0"/>
                          <a:cs typeface="Times New Roman" charset="0"/>
                        </a:rPr>
                        <a:t>(tipul implicit)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3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Times New Roman" charset="0"/>
                        </a:rPr>
                        <a:t>&lt;INPUT&gt;, TYPE=radio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Times New Roman" charset="0"/>
                        </a:rPr>
                        <a:t>NAME, VALUE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Times New Roman" charset="0"/>
                        </a:rPr>
                        <a:t>buton radio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578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Times New Roman" charset="0"/>
                        </a:rPr>
                        <a:t>&lt;INPUT&gt;, TYPE=checkbox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Times New Roman" charset="0"/>
                        </a:rPr>
                        <a:t>NAME, CHECKED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Times New Roman" charset="0"/>
                        </a:rPr>
                        <a:t>casetã de selec</a:t>
                      </a:r>
                      <a:r>
                        <a:rPr kumimoji="0" lang="ro-RO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Times New Roman" charset="0"/>
                        </a:rPr>
                        <a:t>ţ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Times New Roman" charset="0"/>
                        </a:rPr>
                        <a:t>ie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73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Times New Roman" charset="0"/>
                        </a:rPr>
                        <a:t>&lt;INPUT&gt;, TYPE=password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Times New Roman" charset="0"/>
                        </a:rPr>
                        <a:t>NAME, SIZE, MAXLENGTH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Times New Roman" charset="0"/>
                        </a:rPr>
                        <a:t>câmp de parolã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32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Times New Roman" charset="0"/>
                        </a:rPr>
                        <a:t>&lt;INPUT&gt;, TYPE=reset 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Times New Roman" charset="0"/>
                        </a:rPr>
                        <a:t>sau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Times New Roman" charset="0"/>
                        </a:rPr>
                        <a:t> submit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Times New Roman" charset="0"/>
                        </a:rPr>
                        <a:t>buton de ac</a:t>
                      </a:r>
                      <a:r>
                        <a:rPr kumimoji="0" lang="ro-RO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Times New Roman" charset="0"/>
                        </a:rPr>
                        <a:t>ţ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Times New Roman" charset="0"/>
                        </a:rPr>
                        <a:t>iune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578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Times New Roman" charset="0"/>
                        </a:rPr>
                        <a:t>&lt;INPUT&gt;, TYPE=image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Times New Roman" charset="0"/>
                        </a:rPr>
                        <a:t>NAME, ALIGN, SRC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Times New Roman" charset="0"/>
                        </a:rPr>
                        <a:t>hartã (imagine) activã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73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Times New Roman" charset="0"/>
                        </a:rPr>
                        <a:t>&lt;INPUT&gt;, TYPE=hidden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Times New Roman" charset="0"/>
                        </a:rPr>
                        <a:t>NAME,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Times New Roman" charset="0"/>
                        </a:rPr>
                        <a:t>element ascuns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8578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Times New Roman" charset="0"/>
                        </a:rPr>
                        <a:t>&lt;SELECT&gt;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Times New Roman" charset="0"/>
                        </a:rPr>
                        <a:t>NAME, OPTION, MULTIPLE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Times New Roman" charset="0"/>
                        </a:rPr>
                        <a:t>listã de selec</a:t>
                      </a:r>
                      <a:r>
                        <a:rPr kumimoji="0" lang="ro-RO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Times New Roman" charset="0"/>
                        </a:rPr>
                        <a:t>ţ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Times New Roman" charset="0"/>
                        </a:rPr>
                        <a:t>ie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8578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Times New Roman" charset="0"/>
                        </a:rPr>
                        <a:t>&lt;TEXTAREA&gt;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Times New Roman" charset="0"/>
                        </a:rPr>
                        <a:t>NAME, COLS, ROWS, WRAP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Times New Roman" charset="0"/>
                        </a:rPr>
                        <a:t>zonã de editare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872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2287A55-797D-A945-B9BB-3BEC8BFAB69B}" type="slidenum">
              <a:rPr lang="en-GB" sz="900">
                <a:solidFill>
                  <a:srgbClr val="FFFFFF"/>
                </a:solidFill>
                <a:cs typeface="Arial" charset="0"/>
              </a:rPr>
              <a:pPr eaLnBrk="1" hangingPunct="1"/>
              <a:t>13</a:t>
            </a:fld>
            <a:endParaRPr lang="en-GB" sz="9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7" name="Footer Placeholder 8">
            <a:extLst>
              <a:ext uri="{FF2B5EF4-FFF2-40B4-BE49-F238E27FC236}">
                <a16:creationId xmlns:a16="http://schemas.microsoft.com/office/drawing/2014/main" id="{328AA397-67CD-D142-B968-C9DC4961C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2200" y="6553200"/>
            <a:ext cx="4543425" cy="276225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000" dirty="0" err="1">
                <a:solidFill>
                  <a:srgbClr val="FFFFFF"/>
                </a:solidFill>
                <a:cs typeface="Arial" charset="0"/>
              </a:rPr>
              <a:t>Protocoale</a:t>
            </a:r>
            <a:r>
              <a:rPr lang="en-GB" sz="1000" dirty="0">
                <a:solidFill>
                  <a:srgbClr val="FFFFFF"/>
                </a:solidFill>
                <a:cs typeface="Arial" charset="0"/>
              </a:rPr>
              <a:t> de </a:t>
            </a:r>
            <a:r>
              <a:rPr lang="en-GB" sz="1000" dirty="0" err="1">
                <a:solidFill>
                  <a:srgbClr val="FFFFFF"/>
                </a:solidFill>
                <a:cs typeface="Arial" charset="0"/>
              </a:rPr>
              <a:t>comunicaţie</a:t>
            </a:r>
            <a:r>
              <a:rPr lang="en-GB" sz="1000" dirty="0">
                <a:solidFill>
                  <a:srgbClr val="FFFFFF"/>
                </a:solidFill>
                <a:cs typeface="Arial" charset="0"/>
              </a:rPr>
              <a:t> - Curs 9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>
          <a:xfrm>
            <a:off x="5786438" y="285750"/>
            <a:ext cx="2678112" cy="1025525"/>
          </a:xfrm>
        </p:spPr>
        <p:txBody>
          <a:bodyPr/>
          <a:lstStyle/>
          <a:p>
            <a:pPr algn="l" eaLnBrk="1" hangingPunct="1"/>
            <a:r>
              <a:rPr lang="en-US" sz="3200" u="sng">
                <a:latin typeface="Arial" charset="0"/>
              </a:rPr>
              <a:t>Formulare</a:t>
            </a:r>
            <a:r>
              <a:rPr lang="en-US" sz="3200">
                <a:latin typeface="Arial" charset="0"/>
              </a:rPr>
              <a:t> –</a:t>
            </a:r>
            <a:br>
              <a:rPr lang="en-US" sz="3200">
                <a:latin typeface="Arial" charset="0"/>
              </a:rPr>
            </a:br>
            <a:r>
              <a:rPr lang="en-US" sz="3200">
                <a:latin typeface="Arial" charset="0"/>
              </a:rPr>
              <a:t>un exemplu</a:t>
            </a:r>
          </a:p>
        </p:txBody>
      </p:sp>
      <p:pic>
        <p:nvPicPr>
          <p:cNvPr id="29698" name="Picture 3" descr="7-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038" y="3716338"/>
            <a:ext cx="5475287" cy="283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Rectangle 4"/>
          <p:cNvSpPr>
            <a:spLocks noChangeArrowheads="1"/>
          </p:cNvSpPr>
          <p:nvPr/>
        </p:nvSpPr>
        <p:spPr bwMode="auto">
          <a:xfrm>
            <a:off x="468313" y="309563"/>
            <a:ext cx="8351837" cy="378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ro-RO" sz="1200" b="1">
                <a:solidFill>
                  <a:schemeClr val="tx1"/>
                </a:solidFill>
                <a:cs typeface="Courier New" charset="0"/>
              </a:rPr>
              <a:t>&lt;html&gt;</a:t>
            </a:r>
            <a:endParaRPr lang="en-US" sz="1200" b="1">
              <a:solidFill>
                <a:schemeClr val="tx1"/>
              </a:solidFill>
              <a:cs typeface="Courier New" charset="0"/>
            </a:endParaRPr>
          </a:p>
          <a:p>
            <a:pPr>
              <a:lnSpc>
                <a:spcPct val="100000"/>
              </a:lnSpc>
            </a:pPr>
            <a:r>
              <a:rPr lang="ro-RO" sz="1200" b="1">
                <a:solidFill>
                  <a:schemeClr val="tx1"/>
                </a:solidFill>
                <a:cs typeface="Courier New" charset="0"/>
              </a:rPr>
              <a:t>&lt;head&gt;&lt;title&gt; AWI CUSTOMER ORDERING FORM &lt;/title&gt;&lt;/head&gt;</a:t>
            </a:r>
            <a:endParaRPr lang="en-US" sz="1200" b="1">
              <a:solidFill>
                <a:schemeClr val="tx1"/>
              </a:solidFill>
              <a:cs typeface="Courier New" charset="0"/>
            </a:endParaRPr>
          </a:p>
          <a:p>
            <a:pPr>
              <a:lnSpc>
                <a:spcPct val="100000"/>
              </a:lnSpc>
            </a:pPr>
            <a:r>
              <a:rPr lang="ro-RO" sz="1200" b="1">
                <a:solidFill>
                  <a:schemeClr val="tx1"/>
                </a:solidFill>
                <a:cs typeface="Courier New" charset="0"/>
              </a:rPr>
              <a:t>&lt;body&gt;</a:t>
            </a:r>
            <a:endParaRPr lang="en-US" sz="1200" b="1">
              <a:solidFill>
                <a:schemeClr val="tx1"/>
              </a:solidFill>
              <a:cs typeface="Courier New" charset="0"/>
            </a:endParaRPr>
          </a:p>
          <a:p>
            <a:pPr>
              <a:lnSpc>
                <a:spcPct val="100000"/>
              </a:lnSpc>
            </a:pPr>
            <a:r>
              <a:rPr lang="ro-RO" sz="1200" b="1">
                <a:solidFill>
                  <a:schemeClr val="tx1"/>
                </a:solidFill>
                <a:cs typeface="Courier New" charset="0"/>
              </a:rPr>
              <a:t>&lt;h1&gt; Widget Order Form &lt;/h1&gt;</a:t>
            </a:r>
            <a:endParaRPr lang="en-US" sz="1200" b="1">
              <a:solidFill>
                <a:schemeClr val="tx1"/>
              </a:solidFill>
              <a:cs typeface="Courier New" charset="0"/>
            </a:endParaRPr>
          </a:p>
          <a:p>
            <a:pPr>
              <a:lnSpc>
                <a:spcPct val="100000"/>
              </a:lnSpc>
            </a:pPr>
            <a:r>
              <a:rPr lang="ro-RO" sz="1200" b="1">
                <a:solidFill>
                  <a:schemeClr val="tx1"/>
                </a:solidFill>
                <a:cs typeface="Courier New" charset="0"/>
              </a:rPr>
              <a:t>&lt;form ACTION=”http://widget.com/cgi-bin/widgetorder” method=POST&gt;</a:t>
            </a:r>
            <a:endParaRPr lang="en-US" sz="1200" b="1">
              <a:solidFill>
                <a:schemeClr val="tx1"/>
              </a:solidFill>
              <a:cs typeface="Courier New" charset="0"/>
            </a:endParaRPr>
          </a:p>
          <a:p>
            <a:pPr>
              <a:lnSpc>
                <a:spcPct val="100000"/>
              </a:lnSpc>
            </a:pPr>
            <a:r>
              <a:rPr lang="en-US" sz="1200" b="1">
                <a:solidFill>
                  <a:schemeClr val="tx1"/>
                </a:solidFill>
                <a:cs typeface="Courier New" charset="0"/>
              </a:rPr>
              <a:t>	</a:t>
            </a:r>
            <a:r>
              <a:rPr lang="ro-RO" sz="1200" b="1">
                <a:solidFill>
                  <a:schemeClr val="tx1"/>
                </a:solidFill>
                <a:cs typeface="Courier New" charset="0"/>
              </a:rPr>
              <a:t>&lt;p&gt; Name &lt;input name=”customer” size=46&gt;  &lt;/p&gt;</a:t>
            </a:r>
            <a:endParaRPr lang="en-US" sz="1200" b="1">
              <a:solidFill>
                <a:schemeClr val="tx1"/>
              </a:solidFill>
              <a:cs typeface="Courier New" charset="0"/>
            </a:endParaRPr>
          </a:p>
          <a:p>
            <a:pPr>
              <a:lnSpc>
                <a:spcPct val="100000"/>
              </a:lnSpc>
            </a:pPr>
            <a:r>
              <a:rPr lang="en-US" sz="1200" b="1">
                <a:solidFill>
                  <a:schemeClr val="tx1"/>
                </a:solidFill>
                <a:cs typeface="Courier New" charset="0"/>
              </a:rPr>
              <a:t>	</a:t>
            </a:r>
            <a:r>
              <a:rPr lang="ro-RO" sz="1200" b="1">
                <a:solidFill>
                  <a:schemeClr val="tx1"/>
                </a:solidFill>
                <a:cs typeface="Courier New" charset="0"/>
              </a:rPr>
              <a:t>&lt;p&gt; Street Address &lt;input name=”address” size=40&gt;  &lt;/p&gt;</a:t>
            </a:r>
            <a:endParaRPr lang="en-US" sz="1200" b="1">
              <a:solidFill>
                <a:schemeClr val="tx1"/>
              </a:solidFill>
              <a:cs typeface="Courier New" charset="0"/>
            </a:endParaRPr>
          </a:p>
          <a:p>
            <a:pPr>
              <a:lnSpc>
                <a:spcPct val="100000"/>
              </a:lnSpc>
            </a:pPr>
            <a:r>
              <a:rPr lang="en-US" sz="1200" b="1">
                <a:solidFill>
                  <a:schemeClr val="tx1"/>
                </a:solidFill>
                <a:cs typeface="Courier New" charset="0"/>
              </a:rPr>
              <a:t>	</a:t>
            </a:r>
            <a:r>
              <a:rPr lang="ro-RO" sz="1200" b="1">
                <a:solidFill>
                  <a:schemeClr val="tx1"/>
                </a:solidFill>
                <a:cs typeface="Courier New" charset="0"/>
              </a:rPr>
              <a:t>&lt;p&gt; City &lt;input name=”city” size=20&gt; State &lt;input name=”state” size=4&gt; Country </a:t>
            </a:r>
            <a:endParaRPr lang="en-US" sz="1200" b="1">
              <a:solidFill>
                <a:schemeClr val="tx1"/>
              </a:solidFill>
              <a:cs typeface="Courier New" charset="0"/>
            </a:endParaRPr>
          </a:p>
          <a:p>
            <a:pPr>
              <a:lnSpc>
                <a:spcPct val="100000"/>
              </a:lnSpc>
            </a:pPr>
            <a:r>
              <a:rPr lang="en-US" sz="1200" b="1">
                <a:solidFill>
                  <a:schemeClr val="tx1"/>
                </a:solidFill>
                <a:cs typeface="Courier New" charset="0"/>
              </a:rPr>
              <a:t>			</a:t>
            </a:r>
            <a:r>
              <a:rPr lang="ro-RO" sz="1200" b="1">
                <a:solidFill>
                  <a:schemeClr val="tx1"/>
                </a:solidFill>
                <a:cs typeface="Courier New" charset="0"/>
              </a:rPr>
              <a:t>&lt;input name=”country” size=10&gt; &lt;/p&gt;</a:t>
            </a:r>
            <a:endParaRPr lang="en-US" sz="1200" b="1">
              <a:solidFill>
                <a:schemeClr val="tx1"/>
              </a:solidFill>
              <a:cs typeface="Courier New" charset="0"/>
            </a:endParaRPr>
          </a:p>
          <a:p>
            <a:pPr>
              <a:lnSpc>
                <a:spcPct val="100000"/>
              </a:lnSpc>
            </a:pPr>
            <a:r>
              <a:rPr lang="en-US" sz="1200" b="1">
                <a:solidFill>
                  <a:schemeClr val="tx1"/>
                </a:solidFill>
                <a:cs typeface="Courier New" charset="0"/>
              </a:rPr>
              <a:t>	</a:t>
            </a:r>
            <a:r>
              <a:rPr lang="ro-RO" sz="1200" b="1">
                <a:solidFill>
                  <a:schemeClr val="tx1"/>
                </a:solidFill>
                <a:cs typeface="Courier New" charset="0"/>
              </a:rPr>
              <a:t>&lt;p&gt; Credit card # &lt;input name=”cardno” size=10&gt; expires &lt;input name=”expires” </a:t>
            </a:r>
            <a:endParaRPr lang="en-US" sz="1200" b="1">
              <a:solidFill>
                <a:schemeClr val="tx1"/>
              </a:solidFill>
              <a:cs typeface="Courier New" charset="0"/>
            </a:endParaRPr>
          </a:p>
          <a:p>
            <a:pPr>
              <a:lnSpc>
                <a:spcPct val="100000"/>
              </a:lnSpc>
            </a:pPr>
            <a:r>
              <a:rPr lang="en-US" sz="1200" b="1">
                <a:solidFill>
                  <a:schemeClr val="tx1"/>
                </a:solidFill>
                <a:cs typeface="Courier New" charset="0"/>
              </a:rPr>
              <a:t>			</a:t>
            </a:r>
            <a:r>
              <a:rPr lang="ro-RO" sz="1200" b="1">
                <a:solidFill>
                  <a:schemeClr val="tx1"/>
                </a:solidFill>
                <a:cs typeface="Courier New" charset="0"/>
              </a:rPr>
              <a:t>size=4&gt; M/C &lt;input name=”cc” </a:t>
            </a:r>
            <a:r>
              <a:rPr lang="ro-RO" sz="1200" b="1">
                <a:solidFill>
                  <a:srgbClr val="0000FF"/>
                </a:solidFill>
                <a:cs typeface="Courier New" charset="0"/>
              </a:rPr>
              <a:t>type=radio value</a:t>
            </a:r>
            <a:r>
              <a:rPr lang="ro-RO" sz="1200" b="1">
                <a:solidFill>
                  <a:schemeClr val="tx1"/>
                </a:solidFill>
                <a:cs typeface="Courier New" charset="0"/>
              </a:rPr>
              <a:t>=”mastercard”&gt; VISA &lt;input </a:t>
            </a:r>
            <a:endParaRPr lang="en-US" sz="1200" b="1">
              <a:solidFill>
                <a:schemeClr val="tx1"/>
              </a:solidFill>
              <a:cs typeface="Courier New" charset="0"/>
            </a:endParaRPr>
          </a:p>
          <a:p>
            <a:pPr>
              <a:lnSpc>
                <a:spcPct val="100000"/>
              </a:lnSpc>
            </a:pPr>
            <a:r>
              <a:rPr lang="en-US" sz="1200" b="1">
                <a:solidFill>
                  <a:schemeClr val="tx1"/>
                </a:solidFill>
                <a:cs typeface="Courier New" charset="0"/>
              </a:rPr>
              <a:t>			</a:t>
            </a:r>
            <a:r>
              <a:rPr lang="ro-RO" sz="1200" b="1">
                <a:solidFill>
                  <a:schemeClr val="tx1"/>
                </a:solidFill>
                <a:cs typeface="Courier New" charset="0"/>
              </a:rPr>
              <a:t>name=”cc” type=radio value=”visacard”&gt; &lt;/p&gt;</a:t>
            </a:r>
            <a:endParaRPr lang="en-US" sz="1200" b="1">
              <a:solidFill>
                <a:schemeClr val="tx1"/>
              </a:solidFill>
              <a:cs typeface="Courier New" charset="0"/>
            </a:endParaRPr>
          </a:p>
          <a:p>
            <a:pPr>
              <a:lnSpc>
                <a:spcPct val="100000"/>
              </a:lnSpc>
            </a:pPr>
            <a:r>
              <a:rPr lang="en-US" sz="1200" b="1">
                <a:solidFill>
                  <a:schemeClr val="tx1"/>
                </a:solidFill>
                <a:cs typeface="Courier New" charset="0"/>
              </a:rPr>
              <a:t>	</a:t>
            </a:r>
            <a:r>
              <a:rPr lang="ro-RO" sz="1200" b="1">
                <a:solidFill>
                  <a:schemeClr val="tx1"/>
                </a:solidFill>
                <a:cs typeface="Courier New" charset="0"/>
              </a:rPr>
              <a:t>&lt;p&gt; Widget size Big &lt;input name=”product” type=radio value=”expensive”&gt;</a:t>
            </a:r>
            <a:r>
              <a:rPr lang="en-US" sz="1200" b="1">
                <a:solidFill>
                  <a:schemeClr val="tx1"/>
                </a:solidFill>
                <a:cs typeface="Courier New" charset="0"/>
              </a:rPr>
              <a:t> </a:t>
            </a:r>
            <a:r>
              <a:rPr lang="ro-RO" sz="1200" b="1">
                <a:solidFill>
                  <a:schemeClr val="tx1"/>
                </a:solidFill>
                <a:cs typeface="Courier New" charset="0"/>
              </a:rPr>
              <a:t>Little </a:t>
            </a:r>
            <a:endParaRPr lang="en-US" sz="1200" b="1">
              <a:solidFill>
                <a:schemeClr val="tx1"/>
              </a:solidFill>
              <a:cs typeface="Courier New" charset="0"/>
            </a:endParaRPr>
          </a:p>
          <a:p>
            <a:pPr>
              <a:lnSpc>
                <a:spcPct val="100000"/>
              </a:lnSpc>
            </a:pPr>
            <a:r>
              <a:rPr lang="en-US" sz="1200" b="1">
                <a:solidFill>
                  <a:schemeClr val="tx1"/>
                </a:solidFill>
                <a:cs typeface="Courier New" charset="0"/>
              </a:rPr>
              <a:t>			</a:t>
            </a:r>
            <a:r>
              <a:rPr lang="ro-RO" sz="1200" b="1">
                <a:solidFill>
                  <a:schemeClr val="tx1"/>
                </a:solidFill>
                <a:cs typeface="Courier New" charset="0"/>
              </a:rPr>
              <a:t>&lt;input name=”product” type=radio value=”cheap”&gt;</a:t>
            </a:r>
            <a:r>
              <a:rPr lang="en-US" sz="1200" b="1">
                <a:solidFill>
                  <a:schemeClr val="tx1"/>
                </a:solidFill>
                <a:cs typeface="Courier New" charset="0"/>
              </a:rPr>
              <a:t> </a:t>
            </a:r>
            <a:r>
              <a:rPr lang="ro-RO" sz="1200" b="1">
                <a:solidFill>
                  <a:schemeClr val="tx1"/>
                </a:solidFill>
                <a:cs typeface="Courier New" charset="0"/>
              </a:rPr>
              <a:t>Ship by express courier </a:t>
            </a:r>
            <a:endParaRPr lang="en-US" sz="1200" b="1">
              <a:solidFill>
                <a:schemeClr val="tx1"/>
              </a:solidFill>
              <a:cs typeface="Courier New" charset="0"/>
            </a:endParaRPr>
          </a:p>
          <a:p>
            <a:pPr>
              <a:lnSpc>
                <a:spcPct val="100000"/>
              </a:lnSpc>
            </a:pPr>
            <a:r>
              <a:rPr lang="en-US" sz="1200" b="1">
                <a:solidFill>
                  <a:schemeClr val="tx1"/>
                </a:solidFill>
                <a:cs typeface="Courier New" charset="0"/>
              </a:rPr>
              <a:t>			</a:t>
            </a:r>
            <a:r>
              <a:rPr lang="ro-RO" sz="1200" b="1">
                <a:solidFill>
                  <a:schemeClr val="tx1"/>
                </a:solidFill>
                <a:cs typeface="Courier New" charset="0"/>
              </a:rPr>
              <a:t>&lt;input name=”express” </a:t>
            </a:r>
            <a:r>
              <a:rPr lang="ro-RO" sz="1200" b="1">
                <a:solidFill>
                  <a:srgbClr val="0000FF"/>
                </a:solidFill>
                <a:cs typeface="Courier New" charset="0"/>
              </a:rPr>
              <a:t>type=checkbox&gt; </a:t>
            </a:r>
            <a:r>
              <a:rPr lang="ro-RO" sz="1200" b="1">
                <a:solidFill>
                  <a:schemeClr val="tx1"/>
                </a:solidFill>
                <a:cs typeface="Courier New" charset="0"/>
              </a:rPr>
              <a:t>&lt;/p&gt;</a:t>
            </a:r>
            <a:endParaRPr lang="en-US" sz="1200" b="1">
              <a:solidFill>
                <a:schemeClr val="tx1"/>
              </a:solidFill>
              <a:cs typeface="Courier New" charset="0"/>
            </a:endParaRPr>
          </a:p>
          <a:p>
            <a:pPr>
              <a:lnSpc>
                <a:spcPct val="100000"/>
              </a:lnSpc>
            </a:pPr>
            <a:r>
              <a:rPr lang="en-US" sz="1200" b="1">
                <a:solidFill>
                  <a:schemeClr val="tx1"/>
                </a:solidFill>
                <a:cs typeface="Courier New" charset="0"/>
              </a:rPr>
              <a:t>	</a:t>
            </a:r>
            <a:r>
              <a:rPr lang="ro-RO" sz="1200" b="1">
                <a:solidFill>
                  <a:schemeClr val="tx1"/>
                </a:solidFill>
                <a:cs typeface="Courier New" charset="0"/>
              </a:rPr>
              <a:t>&lt;p&gt; &lt;input </a:t>
            </a:r>
            <a:r>
              <a:rPr lang="ro-RO" sz="1200" b="1">
                <a:solidFill>
                  <a:srgbClr val="0000FF"/>
                </a:solidFill>
                <a:cs typeface="Courier New" charset="0"/>
              </a:rPr>
              <a:t>type=submit </a:t>
            </a:r>
            <a:r>
              <a:rPr lang="ro-RO" sz="1200" b="1">
                <a:solidFill>
                  <a:schemeClr val="tx1"/>
                </a:solidFill>
                <a:cs typeface="Courier New" charset="0"/>
              </a:rPr>
              <a:t>value=”Submit order”&gt; &lt;/p&gt;</a:t>
            </a:r>
            <a:endParaRPr lang="en-US" sz="1200" b="1">
              <a:solidFill>
                <a:schemeClr val="tx1"/>
              </a:solidFill>
              <a:cs typeface="Courier New" charset="0"/>
            </a:endParaRPr>
          </a:p>
          <a:p>
            <a:pPr>
              <a:lnSpc>
                <a:spcPct val="100000"/>
              </a:lnSpc>
            </a:pPr>
            <a:r>
              <a:rPr lang="ro-RO" sz="1200" b="1">
                <a:solidFill>
                  <a:schemeClr val="tx1"/>
                </a:solidFill>
                <a:cs typeface="Courier New" charset="0"/>
              </a:rPr>
              <a:t>Thank you for ordering an AWI widget, the best widget money can buy!</a:t>
            </a:r>
            <a:endParaRPr lang="en-US" sz="1200" b="1">
              <a:solidFill>
                <a:schemeClr val="tx1"/>
              </a:solidFill>
              <a:cs typeface="Courier New" charset="0"/>
            </a:endParaRPr>
          </a:p>
          <a:p>
            <a:pPr>
              <a:lnSpc>
                <a:spcPct val="100000"/>
              </a:lnSpc>
            </a:pPr>
            <a:r>
              <a:rPr lang="ro-RO" sz="1200" b="1">
                <a:solidFill>
                  <a:schemeClr val="tx1"/>
                </a:solidFill>
                <a:cs typeface="Courier New" charset="0"/>
              </a:rPr>
              <a:t>&lt;/form&gt; </a:t>
            </a:r>
            <a:endParaRPr lang="en-US" sz="1200" b="1">
              <a:solidFill>
                <a:schemeClr val="tx1"/>
              </a:solidFill>
              <a:cs typeface="Courier New" charset="0"/>
            </a:endParaRPr>
          </a:p>
          <a:p>
            <a:pPr>
              <a:lnSpc>
                <a:spcPct val="100000"/>
              </a:lnSpc>
            </a:pPr>
            <a:r>
              <a:rPr lang="ro-RO" sz="1200" b="1">
                <a:solidFill>
                  <a:schemeClr val="tx1"/>
                </a:solidFill>
                <a:cs typeface="Courier New" charset="0"/>
              </a:rPr>
              <a:t>&lt;/body&gt;</a:t>
            </a:r>
          </a:p>
          <a:p>
            <a:pPr>
              <a:lnSpc>
                <a:spcPct val="100000"/>
              </a:lnSpc>
            </a:pPr>
            <a:r>
              <a:rPr lang="ro-RO" sz="1200" b="1">
                <a:solidFill>
                  <a:schemeClr val="tx1"/>
                </a:solidFill>
                <a:cs typeface="Courier New" charset="0"/>
              </a:rPr>
              <a:t>&lt;/html&gt;</a:t>
            </a:r>
            <a:r>
              <a:rPr lang="en-US" sz="1100" b="1">
                <a:solidFill>
                  <a:schemeClr val="tx1"/>
                </a:solidFill>
                <a:latin typeface="Courier New" charset="0"/>
                <a:cs typeface="Courier New" charset="0"/>
              </a:rPr>
              <a:t> </a:t>
            </a:r>
          </a:p>
        </p:txBody>
      </p:sp>
      <p:sp>
        <p:nvSpPr>
          <p:cNvPr id="2970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AA39B56-1ACE-B74B-A3F1-D4F834EC9FC5}" type="slidenum">
              <a:rPr lang="en-GB" sz="900">
                <a:solidFill>
                  <a:srgbClr val="FFFFFF"/>
                </a:solidFill>
                <a:cs typeface="Arial" charset="0"/>
              </a:rPr>
              <a:pPr eaLnBrk="1" hangingPunct="1"/>
              <a:t>14</a:t>
            </a:fld>
            <a:endParaRPr lang="en-GB" sz="9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5369" name="AutoShape 9"/>
          <p:cNvSpPr>
            <a:spLocks noChangeArrowheads="1"/>
          </p:cNvSpPr>
          <p:nvPr/>
        </p:nvSpPr>
        <p:spPr bwMode="auto">
          <a:xfrm>
            <a:off x="179388" y="981075"/>
            <a:ext cx="287337" cy="142875"/>
          </a:xfrm>
          <a:prstGeom prst="rightArrow">
            <a:avLst>
              <a:gd name="adj1" fmla="val 50000"/>
              <a:gd name="adj2" fmla="val 50278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GB">
              <a:cs typeface="Arial" charset="0"/>
            </a:endParaRPr>
          </a:p>
        </p:txBody>
      </p:sp>
      <p:sp>
        <p:nvSpPr>
          <p:cNvPr id="15370" name="AutoShape 10"/>
          <p:cNvSpPr>
            <a:spLocks noChangeArrowheads="1"/>
          </p:cNvSpPr>
          <p:nvPr/>
        </p:nvSpPr>
        <p:spPr bwMode="auto">
          <a:xfrm>
            <a:off x="2916238" y="3860800"/>
            <a:ext cx="287337" cy="142875"/>
          </a:xfrm>
          <a:prstGeom prst="rightArrow">
            <a:avLst>
              <a:gd name="adj1" fmla="val 50000"/>
              <a:gd name="adj2" fmla="val 50278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GB">
              <a:cs typeface="Arial" charset="0"/>
            </a:endParaRPr>
          </a:p>
        </p:txBody>
      </p:sp>
      <p:sp>
        <p:nvSpPr>
          <p:cNvPr id="15371" name="AutoShape 11"/>
          <p:cNvSpPr>
            <a:spLocks noChangeArrowheads="1"/>
          </p:cNvSpPr>
          <p:nvPr/>
        </p:nvSpPr>
        <p:spPr bwMode="auto">
          <a:xfrm>
            <a:off x="539750" y="1341438"/>
            <a:ext cx="287338" cy="142875"/>
          </a:xfrm>
          <a:prstGeom prst="rightArrow">
            <a:avLst>
              <a:gd name="adj1" fmla="val 50000"/>
              <a:gd name="adj2" fmla="val 50278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GB">
              <a:cs typeface="Arial" charset="0"/>
            </a:endParaRPr>
          </a:p>
        </p:txBody>
      </p:sp>
      <p:sp>
        <p:nvSpPr>
          <p:cNvPr id="15372" name="AutoShape 12"/>
          <p:cNvSpPr>
            <a:spLocks noChangeArrowheads="1"/>
          </p:cNvSpPr>
          <p:nvPr/>
        </p:nvSpPr>
        <p:spPr bwMode="auto">
          <a:xfrm>
            <a:off x="2916238" y="4221163"/>
            <a:ext cx="287337" cy="142875"/>
          </a:xfrm>
          <a:prstGeom prst="rightArrow">
            <a:avLst>
              <a:gd name="adj1" fmla="val 50000"/>
              <a:gd name="adj2" fmla="val 50278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GB">
              <a:cs typeface="Arial" charset="0"/>
            </a:endParaRPr>
          </a:p>
        </p:txBody>
      </p:sp>
      <p:sp>
        <p:nvSpPr>
          <p:cNvPr id="15373" name="AutoShape 13"/>
          <p:cNvSpPr>
            <a:spLocks noChangeArrowheads="1"/>
          </p:cNvSpPr>
          <p:nvPr/>
        </p:nvSpPr>
        <p:spPr bwMode="auto">
          <a:xfrm>
            <a:off x="539750" y="1484313"/>
            <a:ext cx="287338" cy="142875"/>
          </a:xfrm>
          <a:prstGeom prst="rightArrow">
            <a:avLst>
              <a:gd name="adj1" fmla="val 50000"/>
              <a:gd name="adj2" fmla="val 50278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GB">
              <a:cs typeface="Arial" charset="0"/>
            </a:endParaRPr>
          </a:p>
        </p:txBody>
      </p:sp>
      <p:sp>
        <p:nvSpPr>
          <p:cNvPr id="15374" name="AutoShape 14"/>
          <p:cNvSpPr>
            <a:spLocks noChangeArrowheads="1"/>
          </p:cNvSpPr>
          <p:nvPr/>
        </p:nvSpPr>
        <p:spPr bwMode="auto">
          <a:xfrm>
            <a:off x="2916238" y="4581525"/>
            <a:ext cx="287337" cy="142875"/>
          </a:xfrm>
          <a:prstGeom prst="rightArrow">
            <a:avLst>
              <a:gd name="adj1" fmla="val 50000"/>
              <a:gd name="adj2" fmla="val 50278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GB">
              <a:cs typeface="Arial" charset="0"/>
            </a:endParaRPr>
          </a:p>
        </p:txBody>
      </p:sp>
      <p:sp>
        <p:nvSpPr>
          <p:cNvPr id="15375" name="AutoShape 15"/>
          <p:cNvSpPr>
            <a:spLocks noChangeArrowheads="1"/>
          </p:cNvSpPr>
          <p:nvPr/>
        </p:nvSpPr>
        <p:spPr bwMode="auto">
          <a:xfrm>
            <a:off x="468313" y="1700213"/>
            <a:ext cx="287337" cy="142875"/>
          </a:xfrm>
          <a:prstGeom prst="rightArrow">
            <a:avLst>
              <a:gd name="adj1" fmla="val 50000"/>
              <a:gd name="adj2" fmla="val 50278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GB">
              <a:cs typeface="Arial" charset="0"/>
            </a:endParaRPr>
          </a:p>
        </p:txBody>
      </p:sp>
      <p:sp>
        <p:nvSpPr>
          <p:cNvPr id="15376" name="AutoShape 16"/>
          <p:cNvSpPr>
            <a:spLocks noChangeArrowheads="1"/>
          </p:cNvSpPr>
          <p:nvPr/>
        </p:nvSpPr>
        <p:spPr bwMode="auto">
          <a:xfrm>
            <a:off x="2916238" y="4941888"/>
            <a:ext cx="287337" cy="142875"/>
          </a:xfrm>
          <a:prstGeom prst="rightArrow">
            <a:avLst>
              <a:gd name="adj1" fmla="val 50000"/>
              <a:gd name="adj2" fmla="val 50278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GB">
              <a:cs typeface="Arial" charset="0"/>
            </a:endParaRPr>
          </a:p>
        </p:txBody>
      </p:sp>
      <p:sp>
        <p:nvSpPr>
          <p:cNvPr id="15377" name="AutoShape 17"/>
          <p:cNvSpPr>
            <a:spLocks noChangeArrowheads="1"/>
          </p:cNvSpPr>
          <p:nvPr/>
        </p:nvSpPr>
        <p:spPr bwMode="auto">
          <a:xfrm>
            <a:off x="468313" y="2060575"/>
            <a:ext cx="287337" cy="142875"/>
          </a:xfrm>
          <a:prstGeom prst="rightArrow">
            <a:avLst>
              <a:gd name="adj1" fmla="val 50000"/>
              <a:gd name="adj2" fmla="val 50278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GB">
              <a:cs typeface="Arial" charset="0"/>
            </a:endParaRPr>
          </a:p>
        </p:txBody>
      </p:sp>
      <p:sp>
        <p:nvSpPr>
          <p:cNvPr id="15378" name="AutoShape 18"/>
          <p:cNvSpPr>
            <a:spLocks noChangeArrowheads="1"/>
          </p:cNvSpPr>
          <p:nvPr/>
        </p:nvSpPr>
        <p:spPr bwMode="auto">
          <a:xfrm>
            <a:off x="2843213" y="5300663"/>
            <a:ext cx="287337" cy="142875"/>
          </a:xfrm>
          <a:prstGeom prst="rightArrow">
            <a:avLst>
              <a:gd name="adj1" fmla="val 50000"/>
              <a:gd name="adj2" fmla="val 50278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GB">
              <a:cs typeface="Arial" charset="0"/>
            </a:endParaRPr>
          </a:p>
        </p:txBody>
      </p:sp>
      <p:sp>
        <p:nvSpPr>
          <p:cNvPr id="15379" name="AutoShape 19"/>
          <p:cNvSpPr>
            <a:spLocks noChangeArrowheads="1"/>
          </p:cNvSpPr>
          <p:nvPr/>
        </p:nvSpPr>
        <p:spPr bwMode="auto">
          <a:xfrm>
            <a:off x="468313" y="2565400"/>
            <a:ext cx="287337" cy="142875"/>
          </a:xfrm>
          <a:prstGeom prst="rightArrow">
            <a:avLst>
              <a:gd name="adj1" fmla="val 50000"/>
              <a:gd name="adj2" fmla="val 50278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GB">
              <a:cs typeface="Arial" charset="0"/>
            </a:endParaRPr>
          </a:p>
        </p:txBody>
      </p:sp>
      <p:sp>
        <p:nvSpPr>
          <p:cNvPr id="15380" name="AutoShape 20"/>
          <p:cNvSpPr>
            <a:spLocks noChangeArrowheads="1"/>
          </p:cNvSpPr>
          <p:nvPr/>
        </p:nvSpPr>
        <p:spPr bwMode="auto">
          <a:xfrm>
            <a:off x="2843213" y="5661025"/>
            <a:ext cx="287337" cy="142875"/>
          </a:xfrm>
          <a:prstGeom prst="rightArrow">
            <a:avLst>
              <a:gd name="adj1" fmla="val 50000"/>
              <a:gd name="adj2" fmla="val 50278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GB">
              <a:cs typeface="Arial" charset="0"/>
            </a:endParaRPr>
          </a:p>
        </p:txBody>
      </p:sp>
      <p:sp>
        <p:nvSpPr>
          <p:cNvPr id="15381" name="AutoShape 21"/>
          <p:cNvSpPr>
            <a:spLocks noChangeArrowheads="1"/>
          </p:cNvSpPr>
          <p:nvPr/>
        </p:nvSpPr>
        <p:spPr bwMode="auto">
          <a:xfrm>
            <a:off x="539750" y="3141663"/>
            <a:ext cx="287338" cy="142875"/>
          </a:xfrm>
          <a:prstGeom prst="rightArrow">
            <a:avLst>
              <a:gd name="adj1" fmla="val 50000"/>
              <a:gd name="adj2" fmla="val 50278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GB">
              <a:cs typeface="Arial" charset="0"/>
            </a:endParaRPr>
          </a:p>
        </p:txBody>
      </p:sp>
      <p:sp>
        <p:nvSpPr>
          <p:cNvPr id="15382" name="AutoShape 22"/>
          <p:cNvSpPr>
            <a:spLocks noChangeArrowheads="1"/>
          </p:cNvSpPr>
          <p:nvPr/>
        </p:nvSpPr>
        <p:spPr bwMode="auto">
          <a:xfrm>
            <a:off x="2916238" y="6021388"/>
            <a:ext cx="287337" cy="142875"/>
          </a:xfrm>
          <a:prstGeom prst="rightArrow">
            <a:avLst>
              <a:gd name="adj1" fmla="val 50000"/>
              <a:gd name="adj2" fmla="val 50278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GB">
              <a:cs typeface="Arial" charset="0"/>
            </a:endParaRPr>
          </a:p>
        </p:txBody>
      </p:sp>
      <p:sp>
        <p:nvSpPr>
          <p:cNvPr id="22" name="Footer Placeholder 8">
            <a:extLst>
              <a:ext uri="{FF2B5EF4-FFF2-40B4-BE49-F238E27FC236}">
                <a16:creationId xmlns:a16="http://schemas.microsoft.com/office/drawing/2014/main" id="{B126BC14-FA2F-9440-ABA3-B963D0048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2200" y="6553200"/>
            <a:ext cx="4543425" cy="276225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000" dirty="0" err="1">
                <a:solidFill>
                  <a:srgbClr val="FFFFFF"/>
                </a:solidFill>
                <a:cs typeface="Arial" charset="0"/>
              </a:rPr>
              <a:t>Protocoale</a:t>
            </a:r>
            <a:r>
              <a:rPr lang="en-GB" sz="1000" dirty="0">
                <a:solidFill>
                  <a:srgbClr val="FFFFFF"/>
                </a:solidFill>
                <a:cs typeface="Arial" charset="0"/>
              </a:rPr>
              <a:t> de </a:t>
            </a:r>
            <a:r>
              <a:rPr lang="en-GB" sz="1000" dirty="0" err="1">
                <a:solidFill>
                  <a:srgbClr val="FFFFFF"/>
                </a:solidFill>
                <a:cs typeface="Arial" charset="0"/>
              </a:rPr>
              <a:t>comunicaţie</a:t>
            </a:r>
            <a:r>
              <a:rPr lang="en-GB" sz="1000" dirty="0">
                <a:solidFill>
                  <a:srgbClr val="FFFFFF"/>
                </a:solidFill>
                <a:cs typeface="Arial" charset="0"/>
              </a:rPr>
              <a:t> - Curs 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" dur="5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5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5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" dur="500"/>
                                        <p:tgtEl>
                                          <p:spTgt spid="153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3" dur="500"/>
                                        <p:tgtEl>
                                          <p:spTgt spid="153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5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5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6" dur="500"/>
                                        <p:tgtEl>
                                          <p:spTgt spid="153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9" dur="500"/>
                                        <p:tgtEl>
                                          <p:spTgt spid="153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5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5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2" dur="500"/>
                                        <p:tgtEl>
                                          <p:spTgt spid="153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5" dur="500"/>
                                        <p:tgtEl>
                                          <p:spTgt spid="153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5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5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8" dur="500"/>
                                        <p:tgtEl>
                                          <p:spTgt spid="153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1" dur="500"/>
                                        <p:tgtEl>
                                          <p:spTgt spid="153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5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15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4" dur="500"/>
                                        <p:tgtEl>
                                          <p:spTgt spid="153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7" dur="500"/>
                                        <p:tgtEl>
                                          <p:spTgt spid="153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15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15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0" dur="500"/>
                                        <p:tgtEl>
                                          <p:spTgt spid="153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3" dur="500"/>
                                        <p:tgtEl>
                                          <p:spTgt spid="153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9" grpId="0" animBg="1"/>
      <p:bldP spid="15369" grpId="1" animBg="1"/>
      <p:bldP spid="15370" grpId="0" animBg="1"/>
      <p:bldP spid="15370" grpId="1" animBg="1"/>
      <p:bldP spid="15371" grpId="0" animBg="1"/>
      <p:bldP spid="15371" grpId="1" animBg="1"/>
      <p:bldP spid="15372" grpId="0" animBg="1"/>
      <p:bldP spid="15372" grpId="1" animBg="1"/>
      <p:bldP spid="15373" grpId="0" animBg="1"/>
      <p:bldP spid="15373" grpId="1" animBg="1"/>
      <p:bldP spid="15374" grpId="0" animBg="1"/>
      <p:bldP spid="15374" grpId="1" animBg="1"/>
      <p:bldP spid="15375" grpId="0" animBg="1"/>
      <p:bldP spid="15375" grpId="1" animBg="1"/>
      <p:bldP spid="15376" grpId="0" animBg="1"/>
      <p:bldP spid="15376" grpId="1" animBg="1"/>
      <p:bldP spid="15377" grpId="0" animBg="1"/>
      <p:bldP spid="15377" grpId="1" animBg="1"/>
      <p:bldP spid="15378" grpId="0" animBg="1"/>
      <p:bldP spid="15378" grpId="1" animBg="1"/>
      <p:bldP spid="15379" grpId="0" animBg="1"/>
      <p:bldP spid="15379" grpId="1" animBg="1"/>
      <p:bldP spid="15380" grpId="0" animBg="1"/>
      <p:bldP spid="15380" grpId="1" animBg="1"/>
      <p:bldP spid="15381" grpId="0" animBg="1"/>
      <p:bldP spid="15381" grpId="1" animBg="1"/>
      <p:bldP spid="15382" grpId="0" animBg="1"/>
      <p:bldP spid="15382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28625"/>
            <a:ext cx="9144000" cy="1090613"/>
          </a:xfrm>
        </p:spPr>
        <p:txBody>
          <a:bodyPr/>
          <a:lstStyle/>
          <a:p>
            <a:pPr eaLnBrk="1" hangingPunct="1"/>
            <a:r>
              <a:rPr lang="en-US" sz="3200">
                <a:latin typeface="Arial" charset="0"/>
              </a:rPr>
              <a:t>Formulare </a:t>
            </a:r>
            <a:br>
              <a:rPr lang="en-US" sz="3200">
                <a:latin typeface="Arial" charset="0"/>
              </a:rPr>
            </a:br>
            <a:r>
              <a:rPr lang="en-US" sz="2000">
                <a:solidFill>
                  <a:schemeClr val="accent2"/>
                </a:solidFill>
                <a:latin typeface="Arial" charset="0"/>
              </a:rPr>
              <a:t>Un text</a:t>
            </a:r>
            <a:r>
              <a:rPr lang="ro-RO" sz="2000">
                <a:solidFill>
                  <a:schemeClr val="accent2"/>
                </a:solidFill>
                <a:latin typeface="Arial" charset="0"/>
              </a:rPr>
              <a:t> cu informaţiile completate de utilizator</a:t>
            </a:r>
            <a:r>
              <a:rPr lang="en-US" sz="3200">
                <a:solidFill>
                  <a:schemeClr val="accent2"/>
                </a:solidFill>
                <a:latin typeface="Arial" charset="0"/>
              </a:rPr>
              <a:t> </a:t>
            </a:r>
          </a:p>
        </p:txBody>
      </p:sp>
      <p:sp>
        <p:nvSpPr>
          <p:cNvPr id="30722" name="Rectangle 4"/>
          <p:cNvSpPr>
            <a:spLocks noChangeArrowheads="1"/>
          </p:cNvSpPr>
          <p:nvPr/>
        </p:nvSpPr>
        <p:spPr bwMode="auto">
          <a:xfrm>
            <a:off x="684213" y="4941888"/>
            <a:ext cx="8032750" cy="146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ro-RO">
                <a:solidFill>
                  <a:schemeClr val="tx1"/>
                </a:solidFill>
                <a:cs typeface="Lucida Sans Unicode" charset="0"/>
              </a:rPr>
              <a:t>customer=John+Doe&amp;address=100+Main+St.&amp;city=White+Plain&amp;</a:t>
            </a:r>
            <a:endParaRPr lang="en-US">
              <a:solidFill>
                <a:schemeClr val="tx1"/>
              </a:solidFill>
              <a:cs typeface="Lucida Sans Unicode" charset="0"/>
            </a:endParaRPr>
          </a:p>
          <a:p>
            <a:pPr>
              <a:lnSpc>
                <a:spcPct val="100000"/>
              </a:lnSpc>
            </a:pPr>
            <a:r>
              <a:rPr lang="ro-RO">
                <a:solidFill>
                  <a:schemeClr val="tx1"/>
                </a:solidFill>
                <a:cs typeface="Lucida Sans Unicode" charset="0"/>
              </a:rPr>
              <a:t>state=NY&amp;country=USA&amp;cardno=1234567890&amp;expires6/98&amp;cc=mastercard&amp;</a:t>
            </a:r>
            <a:endParaRPr lang="en-US">
              <a:solidFill>
                <a:schemeClr val="tx1"/>
              </a:solidFill>
              <a:cs typeface="Lucida Sans Unicode" charset="0"/>
            </a:endParaRPr>
          </a:p>
          <a:p>
            <a:pPr>
              <a:lnSpc>
                <a:spcPct val="100000"/>
              </a:lnSpc>
            </a:pPr>
            <a:r>
              <a:rPr lang="ro-RO">
                <a:solidFill>
                  <a:schemeClr val="tx1"/>
                </a:solidFill>
                <a:cs typeface="Lucida Sans Unicode" charset="0"/>
              </a:rPr>
              <a:t>product=cheap&amp;express=on</a:t>
            </a:r>
            <a:endParaRPr lang="en-US">
              <a:solidFill>
                <a:schemeClr val="tx1"/>
              </a:solidFill>
              <a:cs typeface="Lucida Sans Unicode" charset="0"/>
            </a:endParaRPr>
          </a:p>
          <a:p>
            <a:pPr>
              <a:lnSpc>
                <a:spcPct val="100000"/>
              </a:lnSpc>
            </a:pPr>
            <a:endParaRPr lang="en-US">
              <a:solidFill>
                <a:schemeClr val="tx1"/>
              </a:solidFill>
              <a:cs typeface="Lucida Sans Unicode" charset="0"/>
            </a:endParaRPr>
          </a:p>
          <a:p>
            <a:pPr>
              <a:lnSpc>
                <a:spcPct val="100000"/>
              </a:lnSpc>
            </a:pPr>
            <a:r>
              <a:rPr lang="ro-RO">
                <a:solidFill>
                  <a:schemeClr val="accent2"/>
                </a:solidFill>
                <a:cs typeface="Lucida Sans Unicode" charset="0"/>
              </a:rPr>
              <a:t>(împărţit aici în trei linii din motive de aliniere </a:t>
            </a:r>
            <a:r>
              <a:rPr lang="en-US">
                <a:solidFill>
                  <a:schemeClr val="accent2"/>
                </a:solidFill>
                <a:cs typeface="Lucida Sans Unicode" charset="0"/>
              </a:rPr>
              <a:t>in </a:t>
            </a:r>
            <a:r>
              <a:rPr lang="ro-RO">
                <a:solidFill>
                  <a:schemeClr val="accent2"/>
                </a:solidFill>
                <a:cs typeface="Lucida Sans Unicode" charset="0"/>
              </a:rPr>
              <a:t>pagină)</a:t>
            </a:r>
          </a:p>
        </p:txBody>
      </p:sp>
      <p:pic>
        <p:nvPicPr>
          <p:cNvPr id="30723" name="Picture 5" descr="formular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31913" y="1484313"/>
            <a:ext cx="6167437" cy="3201987"/>
          </a:xfrm>
          <a:noFill/>
        </p:spPr>
      </p:pic>
      <p:sp>
        <p:nvSpPr>
          <p:cNvPr id="3072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4A13E4D-5E05-5D4B-9F92-BC835A2EC5A9}" type="slidenum">
              <a:rPr lang="en-GB" sz="900">
                <a:solidFill>
                  <a:srgbClr val="FFFFFF"/>
                </a:solidFill>
                <a:cs typeface="Arial" charset="0"/>
              </a:rPr>
              <a:pPr eaLnBrk="1" hangingPunct="1"/>
              <a:t>15</a:t>
            </a:fld>
            <a:endParaRPr lang="en-GB" sz="9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48F7FFB2-3BA9-AF43-9E08-F6906ED77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2200" y="6553200"/>
            <a:ext cx="4543425" cy="276225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000" dirty="0" err="1">
                <a:solidFill>
                  <a:srgbClr val="FFFFFF"/>
                </a:solidFill>
                <a:cs typeface="Arial" charset="0"/>
              </a:rPr>
              <a:t>Protocoale</a:t>
            </a:r>
            <a:r>
              <a:rPr lang="en-GB" sz="1000" dirty="0">
                <a:solidFill>
                  <a:srgbClr val="FFFFFF"/>
                </a:solidFill>
                <a:cs typeface="Arial" charset="0"/>
              </a:rPr>
              <a:t> de </a:t>
            </a:r>
            <a:r>
              <a:rPr lang="en-GB" sz="1000" dirty="0" err="1">
                <a:solidFill>
                  <a:srgbClr val="FFFFFF"/>
                </a:solidFill>
                <a:cs typeface="Arial" charset="0"/>
              </a:rPr>
              <a:t>comunicaţie</a:t>
            </a:r>
            <a:r>
              <a:rPr lang="en-GB" sz="1000" dirty="0">
                <a:solidFill>
                  <a:srgbClr val="FFFFFF"/>
                </a:solidFill>
                <a:cs typeface="Arial" charset="0"/>
              </a:rPr>
              <a:t> - Curs 9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19088"/>
            <a:ext cx="9144000" cy="446087"/>
          </a:xfrm>
        </p:spPr>
        <p:txBody>
          <a:bodyPr/>
          <a:lstStyle/>
          <a:p>
            <a:pPr eaLnBrk="1" hangingPunct="1"/>
            <a:r>
              <a:rPr lang="en-US" sz="3200">
                <a:latin typeface="Arial" charset="0"/>
              </a:rPr>
              <a:t>HTTP</a:t>
            </a:r>
          </a:p>
        </p:txBody>
      </p:sp>
      <p:sp>
        <p:nvSpPr>
          <p:cNvPr id="317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5125" y="620713"/>
            <a:ext cx="8510588" cy="2592387"/>
          </a:xfrm>
        </p:spPr>
        <p:txBody>
          <a:bodyPr/>
          <a:lstStyle/>
          <a:p>
            <a:pPr marL="342900" indent="-342900" eaLnBrk="1" hangingPunct="1">
              <a:lnSpc>
                <a:spcPct val="80000"/>
              </a:lnSpc>
              <a:spcBef>
                <a:spcPts val="200"/>
              </a:spcBef>
            </a:pPr>
            <a:r>
              <a:rPr lang="en-US" sz="2000" b="1">
                <a:latin typeface="Arial" charset="0"/>
                <a:cs typeface="Lucida Sans Unicode" charset="0"/>
              </a:rPr>
              <a:t>Protocol </a:t>
            </a:r>
            <a:r>
              <a:rPr lang="en-US" sz="2000" b="1">
                <a:solidFill>
                  <a:schemeClr val="accent2"/>
                </a:solidFill>
                <a:latin typeface="Arial" charset="0"/>
                <a:cs typeface="Lucida Sans Unicode" charset="0"/>
              </a:rPr>
              <a:t>“stateless”</a:t>
            </a:r>
          </a:p>
          <a:p>
            <a:pPr marL="342900" indent="-342900" eaLnBrk="1" hangingPunct="1">
              <a:lnSpc>
                <a:spcPct val="80000"/>
              </a:lnSpc>
              <a:spcBef>
                <a:spcPts val="200"/>
              </a:spcBef>
            </a:pPr>
            <a:r>
              <a:rPr lang="en-US" sz="2000" b="1">
                <a:latin typeface="Arial" charset="0"/>
                <a:cs typeface="Lucida Sans Unicode" charset="0"/>
              </a:rPr>
              <a:t>Foloseste paradigma </a:t>
            </a:r>
            <a:r>
              <a:rPr lang="en-US" sz="2000" b="1">
                <a:solidFill>
                  <a:schemeClr val="accent2"/>
                </a:solidFill>
                <a:latin typeface="Arial" charset="0"/>
                <a:cs typeface="Lucida Sans Unicode" charset="0"/>
              </a:rPr>
              <a:t>request/response</a:t>
            </a:r>
          </a:p>
          <a:p>
            <a:pPr marL="742950" lvl="1" indent="-285750" eaLnBrk="1" hangingPunct="1">
              <a:lnSpc>
                <a:spcPct val="80000"/>
              </a:lnSpc>
              <a:spcBef>
                <a:spcPts val="200"/>
              </a:spcBef>
            </a:pPr>
            <a:r>
              <a:rPr lang="en-US" b="1">
                <a:latin typeface="Arial" charset="0"/>
                <a:cs typeface="Lucida Sans Unicode" charset="0"/>
              </a:rPr>
              <a:t>clientul si serverul comunica direct sau prin proxy-uri</a:t>
            </a:r>
          </a:p>
          <a:p>
            <a:pPr marL="742950" lvl="1" indent="-285750" eaLnBrk="1" hangingPunct="1">
              <a:lnSpc>
                <a:spcPct val="80000"/>
              </a:lnSpc>
              <a:spcBef>
                <a:spcPts val="200"/>
              </a:spcBef>
            </a:pPr>
            <a:r>
              <a:rPr lang="en-US" b="1">
                <a:latin typeface="Arial" charset="0"/>
                <a:cs typeface="Lucida Sans Unicode" charset="0"/>
              </a:rPr>
              <a:t>structura mesajelor:</a:t>
            </a:r>
          </a:p>
          <a:p>
            <a:pPr lvl="2" eaLnBrk="1" hangingPunct="1">
              <a:lnSpc>
                <a:spcPct val="80000"/>
              </a:lnSpc>
              <a:spcBef>
                <a:spcPts val="200"/>
              </a:spcBef>
            </a:pPr>
            <a:r>
              <a:rPr lang="en-US" sz="2000" b="1">
                <a:latin typeface="Arial" charset="0"/>
                <a:cs typeface="Lucida Sans Unicode" charset="0"/>
              </a:rPr>
              <a:t>linia de comanda / raspuns</a:t>
            </a:r>
          </a:p>
          <a:p>
            <a:pPr lvl="2" eaLnBrk="1" hangingPunct="1">
              <a:lnSpc>
                <a:spcPct val="80000"/>
              </a:lnSpc>
              <a:spcBef>
                <a:spcPts val="200"/>
              </a:spcBef>
            </a:pPr>
            <a:r>
              <a:rPr lang="en-US" sz="2000" b="1">
                <a:latin typeface="Arial" charset="0"/>
                <a:cs typeface="Lucida Sans Unicode" charset="0"/>
              </a:rPr>
              <a:t>linii de antet </a:t>
            </a:r>
          </a:p>
          <a:p>
            <a:pPr lvl="2" eaLnBrk="1" hangingPunct="1">
              <a:lnSpc>
                <a:spcPct val="80000"/>
              </a:lnSpc>
              <a:spcBef>
                <a:spcPts val="200"/>
              </a:spcBef>
            </a:pPr>
            <a:r>
              <a:rPr lang="en-US" sz="2000" b="1">
                <a:latin typeface="Arial" charset="0"/>
                <a:cs typeface="Lucida Sans Unicode" charset="0"/>
              </a:rPr>
              <a:t>linie blank</a:t>
            </a:r>
          </a:p>
          <a:p>
            <a:pPr lvl="2" eaLnBrk="1" hangingPunct="1">
              <a:lnSpc>
                <a:spcPct val="80000"/>
              </a:lnSpc>
              <a:spcBef>
                <a:spcPts val="200"/>
              </a:spcBef>
            </a:pPr>
            <a:r>
              <a:rPr lang="en-US" sz="2000" b="1">
                <a:latin typeface="Arial" charset="0"/>
                <a:cs typeface="Lucida Sans Unicode" charset="0"/>
              </a:rPr>
              <a:t>corp mesaj</a:t>
            </a: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204788" y="3357563"/>
            <a:ext cx="3733800" cy="3170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sz="1600" b="1" dirty="0" err="1">
                <a:solidFill>
                  <a:schemeClr val="tx1"/>
                </a:solidFill>
                <a:cs typeface="Lucida Sans Unicode" charset="0"/>
              </a:rPr>
              <a:t>Structura</a:t>
            </a:r>
            <a:r>
              <a:rPr lang="en-US" sz="1600" b="1" dirty="0">
                <a:solidFill>
                  <a:schemeClr val="tx1"/>
                </a:solidFill>
                <a:cs typeface="Lucida Sans Unicode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cs typeface="Lucida Sans Unicode" charset="0"/>
              </a:rPr>
              <a:t>mesaj</a:t>
            </a:r>
            <a:r>
              <a:rPr lang="en-US" sz="1600" b="1" dirty="0">
                <a:solidFill>
                  <a:schemeClr val="tx1"/>
                </a:solidFill>
                <a:cs typeface="Lucida Sans Unicode" charset="0"/>
              </a:rPr>
              <a:t> </a:t>
            </a:r>
            <a:r>
              <a:rPr lang="en-US" sz="1600" b="1" dirty="0">
                <a:solidFill>
                  <a:schemeClr val="accent2"/>
                </a:solidFill>
                <a:cs typeface="Lucida Sans Unicode" charset="0"/>
              </a:rPr>
              <a:t>request</a:t>
            </a:r>
            <a:endParaRPr lang="en-US" sz="1600" b="1" dirty="0">
              <a:cs typeface="Lucida Sans Unicode" charset="0"/>
            </a:endParaRPr>
          </a:p>
          <a:p>
            <a:pPr eaLnBrk="1" hangingPunct="1">
              <a:lnSpc>
                <a:spcPct val="100000"/>
              </a:lnSpc>
            </a:pPr>
            <a:endParaRPr lang="en-US" sz="1600" b="1" dirty="0">
              <a:cs typeface="Lucida Sans Unicode" charset="0"/>
            </a:endParaRPr>
          </a:p>
          <a:p>
            <a:pPr lvl="1" eaLnBrk="1" hangingPunct="1">
              <a:lnSpc>
                <a:spcPct val="100000"/>
              </a:lnSpc>
            </a:pPr>
            <a:r>
              <a:rPr lang="en-US" sz="1600" b="1" dirty="0">
                <a:solidFill>
                  <a:srgbClr val="990000"/>
                </a:solidFill>
              </a:rPr>
              <a:t>METHOD /path-to-resource 			HTTP/version-number</a:t>
            </a:r>
          </a:p>
          <a:p>
            <a:pPr lvl="1" eaLnBrk="1" hangingPunct="1">
              <a:lnSpc>
                <a:spcPct val="100000"/>
              </a:lnSpc>
            </a:pPr>
            <a:r>
              <a:rPr lang="en-US" sz="1600" b="1" dirty="0">
                <a:solidFill>
                  <a:srgbClr val="990000"/>
                </a:solidFill>
              </a:rPr>
              <a:t>Header-name-1: value</a:t>
            </a:r>
          </a:p>
          <a:p>
            <a:pPr lvl="1" eaLnBrk="1" hangingPunct="1">
              <a:lnSpc>
                <a:spcPct val="100000"/>
              </a:lnSpc>
            </a:pPr>
            <a:r>
              <a:rPr lang="en-US" sz="1600" b="1" dirty="0">
                <a:solidFill>
                  <a:srgbClr val="990000"/>
                </a:solidFill>
              </a:rPr>
              <a:t>Header-name-2: value</a:t>
            </a:r>
          </a:p>
          <a:p>
            <a:pPr lvl="1" eaLnBrk="1" hangingPunct="1">
              <a:lnSpc>
                <a:spcPct val="100000"/>
              </a:lnSpc>
            </a:pPr>
            <a:r>
              <a:rPr lang="en-US" sz="1600" b="1" dirty="0">
                <a:solidFill>
                  <a:srgbClr val="990000"/>
                </a:solidFill>
              </a:rPr>
              <a:t>…</a:t>
            </a:r>
          </a:p>
          <a:p>
            <a:pPr lvl="1" eaLnBrk="1" hangingPunct="1">
              <a:lnSpc>
                <a:spcPct val="100000"/>
              </a:lnSpc>
            </a:pPr>
            <a:r>
              <a:rPr lang="en-US" sz="1600" b="1" dirty="0">
                <a:solidFill>
                  <a:srgbClr val="990000"/>
                </a:solidFill>
              </a:rPr>
              <a:t>[ optional request body ]</a:t>
            </a:r>
          </a:p>
          <a:p>
            <a:pPr lvl="1" eaLnBrk="1" hangingPunct="1">
              <a:lnSpc>
                <a:spcPct val="100000"/>
              </a:lnSpc>
            </a:pPr>
            <a:endParaRPr lang="en-US" sz="1600" b="1" dirty="0">
              <a:solidFill>
                <a:srgbClr val="990000"/>
              </a:solidFill>
            </a:endParaRPr>
          </a:p>
          <a:p>
            <a:pPr eaLnBrk="1" hangingPunct="1">
              <a:lnSpc>
                <a:spcPct val="100000"/>
              </a:lnSpc>
              <a:spcAft>
                <a:spcPct val="50000"/>
              </a:spcAft>
            </a:pPr>
            <a:r>
              <a:rPr lang="en-US" sz="1600" b="1" dirty="0" err="1">
                <a:solidFill>
                  <a:schemeClr val="accent2"/>
                </a:solidFill>
                <a:cs typeface="Lucida Sans Unicode" charset="0"/>
              </a:rPr>
              <a:t>Exemplu</a:t>
            </a:r>
            <a:endParaRPr lang="en-US" sz="1600" b="1" dirty="0">
              <a:solidFill>
                <a:schemeClr val="tx1"/>
              </a:solidFill>
              <a:cs typeface="Lucida Sans Unicode" charset="0"/>
            </a:endParaRPr>
          </a:p>
          <a:p>
            <a:pPr lvl="1" eaLnBrk="1" hangingPunct="1">
              <a:lnSpc>
                <a:spcPct val="100000"/>
              </a:lnSpc>
            </a:pPr>
            <a:r>
              <a:rPr lang="en-US" sz="1600" b="1" dirty="0">
                <a:solidFill>
                  <a:schemeClr val="tx1"/>
                </a:solidFill>
              </a:rPr>
              <a:t>GET /</a:t>
            </a:r>
            <a:r>
              <a:rPr lang="en-US" sz="1600" b="1" dirty="0" err="1">
                <a:solidFill>
                  <a:schemeClr val="tx1"/>
                </a:solidFill>
              </a:rPr>
              <a:t>sj</a:t>
            </a:r>
            <a:r>
              <a:rPr lang="en-US" sz="1600" b="1" dirty="0">
                <a:solidFill>
                  <a:schemeClr val="tx1"/>
                </a:solidFill>
              </a:rPr>
              <a:t>/</a:t>
            </a:r>
            <a:r>
              <a:rPr lang="en-US" sz="1600" b="1" dirty="0" err="1">
                <a:solidFill>
                  <a:schemeClr val="tx1"/>
                </a:solidFill>
              </a:rPr>
              <a:t>index.html</a:t>
            </a:r>
            <a:r>
              <a:rPr lang="en-US" sz="1600" b="1" dirty="0">
                <a:solidFill>
                  <a:schemeClr val="tx1"/>
                </a:solidFill>
              </a:rPr>
              <a:t> HTTP/1.1</a:t>
            </a:r>
          </a:p>
          <a:p>
            <a:pPr lvl="1" eaLnBrk="1" hangingPunct="1">
              <a:lnSpc>
                <a:spcPct val="100000"/>
              </a:lnSpc>
            </a:pPr>
            <a:r>
              <a:rPr lang="en-US" sz="1600" b="1" dirty="0">
                <a:solidFill>
                  <a:schemeClr val="tx1"/>
                </a:solidFill>
              </a:rPr>
              <a:t>Host: </a:t>
            </a:r>
            <a:r>
              <a:rPr lang="en-US" sz="1600" b="1" dirty="0" err="1">
                <a:solidFill>
                  <a:schemeClr val="accent2"/>
                </a:solidFill>
              </a:rPr>
              <a:t>www.mywebsite.com</a:t>
            </a:r>
            <a:endParaRPr lang="en-US" sz="1600" b="1" dirty="0">
              <a:solidFill>
                <a:schemeClr val="accent2"/>
              </a:solidFill>
            </a:endParaRP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4140200" y="2391266"/>
            <a:ext cx="4800600" cy="397031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ts val="300"/>
              </a:spcAft>
            </a:pPr>
            <a:r>
              <a:rPr lang="en-US" sz="1600" b="1" dirty="0" err="1">
                <a:solidFill>
                  <a:schemeClr val="tx1"/>
                </a:solidFill>
                <a:cs typeface="Lucida Sans Unicode" charset="0"/>
              </a:rPr>
              <a:t>Structura</a:t>
            </a:r>
            <a:r>
              <a:rPr lang="en-US" sz="1600" b="1" dirty="0">
                <a:solidFill>
                  <a:schemeClr val="tx1"/>
                </a:solidFill>
                <a:cs typeface="Lucida Sans Unicode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cs typeface="Lucida Sans Unicode" charset="0"/>
              </a:rPr>
              <a:t>mesaj</a:t>
            </a:r>
            <a:r>
              <a:rPr lang="en-US" sz="1600" b="1" dirty="0">
                <a:solidFill>
                  <a:schemeClr val="tx1"/>
                </a:solidFill>
                <a:cs typeface="Lucida Sans Unicode" charset="0"/>
              </a:rPr>
              <a:t> </a:t>
            </a:r>
            <a:r>
              <a:rPr lang="en-US" sz="1600" b="1" dirty="0">
                <a:solidFill>
                  <a:schemeClr val="accent2"/>
                </a:solidFill>
                <a:cs typeface="Lucida Sans Unicode" charset="0"/>
              </a:rPr>
              <a:t>response</a:t>
            </a:r>
            <a:endParaRPr lang="en-US" sz="1600" b="1" dirty="0">
              <a:cs typeface="Lucida Sans Unicode" charset="0"/>
            </a:endParaRPr>
          </a:p>
          <a:p>
            <a:pPr eaLnBrk="1" hangingPunct="1">
              <a:lnSpc>
                <a:spcPct val="100000"/>
              </a:lnSpc>
              <a:spcAft>
                <a:spcPts val="300"/>
              </a:spcAft>
            </a:pPr>
            <a:r>
              <a:rPr lang="en-US" sz="1600" b="1" dirty="0">
                <a:solidFill>
                  <a:srgbClr val="990000"/>
                </a:solidFill>
                <a:cs typeface="Lucida Sans Unicode" charset="0"/>
              </a:rPr>
              <a:t>  </a:t>
            </a:r>
            <a:r>
              <a:rPr lang="en-US" sz="1600" b="1" dirty="0">
                <a:solidFill>
                  <a:srgbClr val="990000"/>
                </a:solidFill>
              </a:rPr>
              <a:t>HTTP/version-number status-code message</a:t>
            </a:r>
          </a:p>
          <a:p>
            <a:pPr eaLnBrk="1" hangingPunct="1">
              <a:lnSpc>
                <a:spcPct val="100000"/>
              </a:lnSpc>
              <a:spcAft>
                <a:spcPts val="300"/>
              </a:spcAft>
            </a:pPr>
            <a:r>
              <a:rPr lang="en-US" sz="1600" b="1" dirty="0">
                <a:solidFill>
                  <a:srgbClr val="990000"/>
                </a:solidFill>
              </a:rPr>
              <a:t>  Header-name-1: value</a:t>
            </a:r>
          </a:p>
          <a:p>
            <a:pPr eaLnBrk="1" hangingPunct="1">
              <a:lnSpc>
                <a:spcPct val="100000"/>
              </a:lnSpc>
              <a:spcAft>
                <a:spcPts val="300"/>
              </a:spcAft>
            </a:pPr>
            <a:r>
              <a:rPr lang="en-US" sz="1600" b="1" dirty="0">
                <a:solidFill>
                  <a:srgbClr val="990000"/>
                </a:solidFill>
              </a:rPr>
              <a:t>  Header-name-2: value</a:t>
            </a:r>
          </a:p>
          <a:p>
            <a:pPr lvl="1" eaLnBrk="1" hangingPunct="1">
              <a:lnSpc>
                <a:spcPct val="100000"/>
              </a:lnSpc>
            </a:pPr>
            <a:r>
              <a:rPr lang="en-US" sz="1600" b="1" dirty="0">
                <a:solidFill>
                  <a:srgbClr val="990000"/>
                </a:solidFill>
              </a:rPr>
              <a:t>…</a:t>
            </a:r>
          </a:p>
          <a:p>
            <a:pPr eaLnBrk="1" hangingPunct="1">
              <a:lnSpc>
                <a:spcPct val="100000"/>
              </a:lnSpc>
            </a:pPr>
            <a:r>
              <a:rPr lang="en-US" sz="1600" b="1" dirty="0">
                <a:solidFill>
                  <a:srgbClr val="990000"/>
                </a:solidFill>
              </a:rPr>
              <a:t>  [ response body ]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50000"/>
              </a:spcAft>
            </a:pPr>
            <a:r>
              <a:rPr lang="en-US" sz="1600" b="1" dirty="0" err="1">
                <a:solidFill>
                  <a:schemeClr val="accent2"/>
                </a:solidFill>
                <a:cs typeface="Lucida Sans Unicode" charset="0"/>
              </a:rPr>
              <a:t>Exemplu</a:t>
            </a:r>
            <a:endParaRPr lang="en-US" sz="1600" b="1" dirty="0">
              <a:solidFill>
                <a:schemeClr val="tx1"/>
              </a:solidFill>
              <a:cs typeface="Lucida Sans Unicode" charset="0"/>
            </a:endParaRPr>
          </a:p>
          <a:p>
            <a:pPr eaLnBrk="1" hangingPunct="1">
              <a:lnSpc>
                <a:spcPct val="100000"/>
              </a:lnSpc>
            </a:pPr>
            <a:r>
              <a:rPr lang="en-US" sz="1600" b="1" dirty="0">
                <a:solidFill>
                  <a:schemeClr val="tx1"/>
                </a:solidFill>
                <a:cs typeface="Lucida Sans Unicode" charset="0"/>
              </a:rPr>
              <a:t>HTTP/1.1 200 OK</a:t>
            </a:r>
          </a:p>
          <a:p>
            <a:pPr eaLnBrk="1" hangingPunct="1">
              <a:lnSpc>
                <a:spcPct val="100000"/>
              </a:lnSpc>
            </a:pPr>
            <a:r>
              <a:rPr lang="en-US" sz="1600" b="1" dirty="0">
                <a:solidFill>
                  <a:schemeClr val="tx1"/>
                </a:solidFill>
                <a:cs typeface="Lucida Sans Unicode" charset="0"/>
              </a:rPr>
              <a:t>Content-Type: text/html</a:t>
            </a:r>
          </a:p>
          <a:p>
            <a:pPr eaLnBrk="1" hangingPunct="1">
              <a:lnSpc>
                <a:spcPct val="100000"/>
              </a:lnSpc>
            </a:pPr>
            <a:r>
              <a:rPr lang="en-US" sz="1600" b="1" dirty="0">
                <a:solidFill>
                  <a:schemeClr val="tx1"/>
                </a:solidFill>
                <a:cs typeface="Lucida Sans Unicode" charset="0"/>
              </a:rPr>
              <a:t>Content-Length: 9934</a:t>
            </a:r>
          </a:p>
          <a:p>
            <a:pPr eaLnBrk="1" hangingPunct="1">
              <a:lnSpc>
                <a:spcPct val="100000"/>
              </a:lnSpc>
            </a:pPr>
            <a:r>
              <a:rPr lang="en-US" sz="1600" b="1" dirty="0">
                <a:solidFill>
                  <a:schemeClr val="tx1"/>
                </a:solidFill>
                <a:cs typeface="Lucida Sans Unicode" charset="0"/>
              </a:rPr>
              <a:t>…</a:t>
            </a:r>
          </a:p>
          <a:p>
            <a:pPr eaLnBrk="1" hangingPunct="1">
              <a:lnSpc>
                <a:spcPct val="100000"/>
              </a:lnSpc>
            </a:pPr>
            <a:r>
              <a:rPr lang="en-US" sz="1600" b="1" dirty="0">
                <a:solidFill>
                  <a:schemeClr val="tx1"/>
                </a:solidFill>
                <a:cs typeface="Lucida Sans Unicode" charset="0"/>
              </a:rPr>
              <a:t>&lt;HTML&gt;</a:t>
            </a:r>
          </a:p>
          <a:p>
            <a:pPr eaLnBrk="1" hangingPunct="1">
              <a:lnSpc>
                <a:spcPct val="100000"/>
              </a:lnSpc>
            </a:pPr>
            <a:r>
              <a:rPr lang="en-US" sz="1600" b="1" dirty="0">
                <a:solidFill>
                  <a:schemeClr val="tx1"/>
                </a:solidFill>
                <a:cs typeface="Lucida Sans Unicode" charset="0"/>
              </a:rPr>
              <a:t>&lt;HEAD&gt; … &lt;/HEAD&gt; …</a:t>
            </a:r>
          </a:p>
          <a:p>
            <a:pPr eaLnBrk="1" hangingPunct="1">
              <a:lnSpc>
                <a:spcPct val="100000"/>
              </a:lnSpc>
            </a:pPr>
            <a:r>
              <a:rPr lang="en-US" sz="1600" b="1" dirty="0">
                <a:solidFill>
                  <a:schemeClr val="tx1"/>
                </a:solidFill>
                <a:cs typeface="Lucida Sans Unicode" charset="0"/>
              </a:rPr>
              <a:t>… &lt;/HTML&gt;</a:t>
            </a:r>
          </a:p>
        </p:txBody>
      </p:sp>
      <p:sp>
        <p:nvSpPr>
          <p:cNvPr id="3175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3549FED-5BE7-B143-B4AA-BEF20160E4C1}" type="slidenum">
              <a:rPr lang="en-GB" sz="900">
                <a:solidFill>
                  <a:srgbClr val="FFFFFF"/>
                </a:solidFill>
                <a:cs typeface="Arial" charset="0"/>
              </a:rPr>
              <a:pPr eaLnBrk="1" hangingPunct="1"/>
              <a:t>16</a:t>
            </a:fld>
            <a:endParaRPr lang="en-GB" sz="9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A726AB5-27DB-8F45-AAFA-810F0200F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2200" y="6553200"/>
            <a:ext cx="4543425" cy="276225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000" dirty="0" err="1">
                <a:solidFill>
                  <a:srgbClr val="FFFFFF"/>
                </a:solidFill>
                <a:cs typeface="Arial" charset="0"/>
              </a:rPr>
              <a:t>Protocoale</a:t>
            </a:r>
            <a:r>
              <a:rPr lang="en-GB" sz="1000" dirty="0">
                <a:solidFill>
                  <a:srgbClr val="FFFFFF"/>
                </a:solidFill>
                <a:cs typeface="Arial" charset="0"/>
              </a:rPr>
              <a:t> de </a:t>
            </a:r>
            <a:r>
              <a:rPr lang="en-GB" sz="1000" dirty="0" err="1">
                <a:solidFill>
                  <a:srgbClr val="FFFFFF"/>
                </a:solidFill>
                <a:cs typeface="Arial" charset="0"/>
              </a:rPr>
              <a:t>comunicaţie</a:t>
            </a:r>
            <a:r>
              <a:rPr lang="en-GB" sz="1000" dirty="0">
                <a:solidFill>
                  <a:srgbClr val="FFFFFF"/>
                </a:solidFill>
                <a:cs typeface="Arial" charset="0"/>
              </a:rPr>
              <a:t> - Curs 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 animBg="1"/>
      <p:bldP spid="174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Metode HTTP</a:t>
            </a:r>
          </a:p>
        </p:txBody>
      </p:sp>
      <p:graphicFrame>
        <p:nvGraphicFramePr>
          <p:cNvPr id="18471" name="Group 39"/>
          <p:cNvGraphicFramePr>
            <a:graphicFrameLocks noGrp="1"/>
          </p:cNvGraphicFramePr>
          <p:nvPr>
            <p:ph sz="half" idx="2"/>
          </p:nvPr>
        </p:nvGraphicFramePr>
        <p:xfrm>
          <a:off x="471488" y="1528763"/>
          <a:ext cx="8226425" cy="4200527"/>
        </p:xfrm>
        <a:graphic>
          <a:graphicData uri="http://schemas.openxmlformats.org/drawingml/2006/table">
            <a:tbl>
              <a:tblPr/>
              <a:tblGrid>
                <a:gridCol w="15573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9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56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SUnis" charset="0"/>
                          <a:ea typeface="ＭＳ Ｐゴシック" charset="0"/>
                          <a:cs typeface="Times New Roman" charset="0"/>
                        </a:rPr>
                        <a:t>Metoda</a:t>
                      </a:r>
                      <a:endParaRPr kumimoji="0" lang="ro-RO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SUnis" charset="0"/>
                          <a:ea typeface="ＭＳ Ｐゴシック" charset="0"/>
                          <a:cs typeface="Times New Roman" charset="0"/>
                        </a:rPr>
                        <a:t>Descriere</a:t>
                      </a:r>
                      <a:endParaRPr kumimoji="0" lang="ro-RO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6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HSUnis" charset="0"/>
                          <a:ea typeface="ＭＳ Ｐゴシック" charset="0"/>
                          <a:cs typeface="Times New Roman" charset="0"/>
                        </a:rPr>
                        <a:t>GET</a:t>
                      </a:r>
                      <a:endParaRPr kumimoji="0" lang="ro-RO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HSUnis" charset="0"/>
                          <a:ea typeface="ＭＳ Ｐゴシック" charset="0"/>
                          <a:cs typeface="Times New Roman" charset="0"/>
                        </a:rPr>
                        <a:t>Cerere de citire a unei pagini Web</a:t>
                      </a:r>
                      <a:endParaRPr kumimoji="0" lang="ro-RO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HSUnis" charset="0"/>
                          <a:ea typeface="ＭＳ Ｐゴシック" charset="0"/>
                          <a:cs typeface="Times New Roman" charset="0"/>
                        </a:rPr>
                        <a:t>HEAD</a:t>
                      </a:r>
                      <a:endParaRPr kumimoji="0" lang="ro-RO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HSUnis" charset="0"/>
                          <a:ea typeface="ＭＳ Ｐゴシック" charset="0"/>
                          <a:cs typeface="Times New Roman" charset="0"/>
                        </a:rPr>
                        <a:t>Cerere de citire a antetului unei pagini de Web</a:t>
                      </a:r>
                      <a:endParaRPr kumimoji="0" lang="ro-RO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19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HSUnis" charset="0"/>
                          <a:ea typeface="ＭＳ Ｐゴシック" charset="0"/>
                          <a:cs typeface="Times New Roman" charset="0"/>
                        </a:rPr>
                        <a:t>POST</a:t>
                      </a:r>
                      <a:endParaRPr kumimoji="0" lang="ro-RO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HSUnis" charset="0"/>
                          <a:ea typeface="ＭＳ Ｐゴシック" charset="0"/>
                          <a:cs typeface="Times New Roman" charset="0"/>
                        </a:rPr>
                        <a:t>Adăugarea la resurs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HSUnis" charset="0"/>
                          <a:ea typeface="ＭＳ Ｐゴシック" charset="0"/>
                          <a:cs typeface="Times New Roman" charset="0"/>
                        </a:rPr>
                        <a:t>a specificat</a:t>
                      </a:r>
                      <a:r>
                        <a:rPr kumimoji="0" lang="ro-RO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HSUnis" charset="0"/>
                          <a:ea typeface="ＭＳ Ｐゴシック" charset="0"/>
                          <a:cs typeface="Times New Roman" charset="0"/>
                        </a:rPr>
                        <a:t>ă (de exemplu o pagină de Web)</a:t>
                      </a:r>
                      <a:endParaRPr kumimoji="0" lang="ro-RO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SUnis" charset="0"/>
                          <a:ea typeface="ＭＳ Ｐゴシック" charset="0"/>
                          <a:cs typeface="Times New Roman" charset="0"/>
                        </a:rPr>
                        <a:t>PUT</a:t>
                      </a:r>
                      <a:endParaRPr kumimoji="0" lang="ro-RO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SUnis" charset="0"/>
                          <a:ea typeface="ＭＳ Ｐゴシック" charset="0"/>
                          <a:cs typeface="Times New Roman" charset="0"/>
                        </a:rPr>
                        <a:t>Cerere de memorare a unei pagini de Web</a:t>
                      </a:r>
                      <a:endParaRPr kumimoji="0" lang="ro-RO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SUnis" charset="0"/>
                          <a:ea typeface="ＭＳ Ｐゴシック" charset="0"/>
                          <a:cs typeface="Times New Roman" charset="0"/>
                        </a:rPr>
                        <a:t>DELETE</a:t>
                      </a:r>
                      <a:endParaRPr kumimoji="0" lang="ro-RO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SUnis" charset="0"/>
                          <a:ea typeface="ＭＳ Ｐゴシック" charset="0"/>
                          <a:cs typeface="Times New Roman" charset="0"/>
                        </a:rPr>
                        <a:t>Ştergerea unei pagini de Web</a:t>
                      </a:r>
                      <a:endParaRPr kumimoji="0" lang="ro-RO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SUnis" charset="0"/>
                          <a:ea typeface="ＭＳ Ｐゴシック" charset="0"/>
                          <a:cs typeface="Times New Roman" charset="0"/>
                        </a:rPr>
                        <a:t>TRACE</a:t>
                      </a:r>
                      <a:endParaRPr kumimoji="0" lang="ro-RO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SUnis" charset="0"/>
                          <a:ea typeface="ＭＳ Ｐゴシック" charset="0"/>
                          <a:cs typeface="Times New Roman" charset="0"/>
                        </a:rPr>
                        <a:t>T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SUnis" charset="0"/>
                          <a:ea typeface="ＭＳ Ｐゴシック" charset="0"/>
                          <a:cs typeface="Times New Roman" charset="0"/>
                        </a:rPr>
                        <a:t>ransmite in ecou</a:t>
                      </a:r>
                      <a:r>
                        <a:rPr kumimoji="0" lang="ro-RO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SUnis" charset="0"/>
                          <a:ea typeface="ＭＳ Ｐゴシック" charset="0"/>
                          <a:cs typeface="Times New Roman" charset="0"/>
                        </a:rPr>
                        <a:t> cerer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SUnis" charset="0"/>
                          <a:ea typeface="ＭＳ Ｐゴシック" charset="0"/>
                          <a:cs typeface="Times New Roman" charset="0"/>
                        </a:rPr>
                        <a:t>ea</a:t>
                      </a:r>
                      <a:r>
                        <a:rPr kumimoji="0" lang="ro-RO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SUnis" charset="0"/>
                          <a:ea typeface="ＭＳ Ｐゴシック" charset="0"/>
                          <a:cs typeface="Times New Roman" charset="0"/>
                        </a:rPr>
                        <a:t> care a sosit</a:t>
                      </a:r>
                      <a:endParaRPr kumimoji="0" lang="ro-RO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6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SUnis" charset="0"/>
                          <a:ea typeface="ＭＳ Ｐゴシック" charset="0"/>
                          <a:cs typeface="Times New Roman" charset="0"/>
                        </a:rPr>
                        <a:t>OPTIONS</a:t>
                      </a:r>
                      <a:endParaRPr kumimoji="0" lang="ro-RO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SUnis" charset="0"/>
                          <a:ea typeface="ＭＳ Ｐゴシック" charset="0"/>
                          <a:cs typeface="Times New Roman" charset="0"/>
                        </a:rPr>
                        <a:t>Interogarea anumitor opţiuni</a:t>
                      </a:r>
                      <a:endParaRPr kumimoji="0" lang="ro-RO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26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SUnis" charset="0"/>
                          <a:ea typeface="ＭＳ Ｐゴシック" charset="0"/>
                          <a:cs typeface="Times New Roman" charset="0"/>
                        </a:rPr>
                        <a:t>CONNECT</a:t>
                      </a:r>
                      <a:endParaRPr kumimoji="0" lang="ro-RO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SUnis" charset="0"/>
                          <a:ea typeface="ＭＳ Ｐゴシック" charset="0"/>
                          <a:cs typeface="Times New Roman" charset="0"/>
                        </a:rPr>
                        <a:t>Folosit ptr conectare prin proxy server pe conexiune tunel</a:t>
                      </a:r>
                      <a:endParaRPr kumimoji="0" lang="ro-RO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280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5097DDB-C845-AC44-BCF1-7AE01F508E1B}" type="slidenum">
              <a:rPr lang="en-GB" sz="900">
                <a:solidFill>
                  <a:srgbClr val="FFFFFF"/>
                </a:solidFill>
                <a:cs typeface="Arial" charset="0"/>
              </a:rPr>
              <a:pPr eaLnBrk="1" hangingPunct="1"/>
              <a:t>17</a:t>
            </a:fld>
            <a:endParaRPr lang="en-GB" sz="9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7" name="Footer Placeholder 8">
            <a:extLst>
              <a:ext uri="{FF2B5EF4-FFF2-40B4-BE49-F238E27FC236}">
                <a16:creationId xmlns:a16="http://schemas.microsoft.com/office/drawing/2014/main" id="{7410006B-DBD8-5647-9510-95033AE21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2200" y="6553200"/>
            <a:ext cx="4543425" cy="276225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000" dirty="0" err="1">
                <a:solidFill>
                  <a:srgbClr val="FFFFFF"/>
                </a:solidFill>
                <a:cs typeface="Arial" charset="0"/>
              </a:rPr>
              <a:t>Protocoale</a:t>
            </a:r>
            <a:r>
              <a:rPr lang="en-GB" sz="1000" dirty="0">
                <a:solidFill>
                  <a:srgbClr val="FFFFFF"/>
                </a:solidFill>
                <a:cs typeface="Arial" charset="0"/>
              </a:rPr>
              <a:t> de </a:t>
            </a:r>
            <a:r>
              <a:rPr lang="en-GB" sz="1000" dirty="0" err="1">
                <a:solidFill>
                  <a:srgbClr val="FFFFFF"/>
                </a:solidFill>
                <a:cs typeface="Arial" charset="0"/>
              </a:rPr>
              <a:t>comunicaţie</a:t>
            </a:r>
            <a:r>
              <a:rPr lang="en-GB" sz="1000" dirty="0">
                <a:solidFill>
                  <a:srgbClr val="FFFFFF"/>
                </a:solidFill>
                <a:cs typeface="Arial" charset="0"/>
              </a:rPr>
              <a:t> - Curs 9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o-RO">
                <a:latin typeface="Arial" charset="0"/>
              </a:rPr>
              <a:t>Exemplu </a:t>
            </a:r>
            <a:r>
              <a:rPr lang="en-US">
                <a:latin typeface="Arial" charset="0"/>
              </a:rPr>
              <a:t>GET</a:t>
            </a:r>
          </a:p>
        </p:txBody>
      </p:sp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08050"/>
            <a:ext cx="5502275" cy="5283200"/>
          </a:xfrm>
        </p:spPr>
        <p:txBody>
          <a:bodyPr/>
          <a:lstStyle/>
          <a:p>
            <a:pPr eaLnBrk="1" hangingPunct="1"/>
            <a:r>
              <a:rPr lang="en-US" sz="2000" b="1">
                <a:solidFill>
                  <a:schemeClr val="accent2"/>
                </a:solidFill>
                <a:latin typeface="Arial" charset="0"/>
                <a:cs typeface="Lucida Sans Unicode" charset="0"/>
              </a:rPr>
              <a:t>Formular HTML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Arial" charset="0"/>
                <a:cs typeface="Lucida Sans Unicode" charset="0"/>
              </a:rPr>
              <a:t>&lt;HTML&gt;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Arial" charset="0"/>
                <a:cs typeface="Lucida Sans Unicode" charset="0"/>
              </a:rPr>
              <a:t>&lt;HEAD&gt;&lt;TITLE&gt;Formular simplu&lt;/TITLE&gt;&lt;/HEAD&gt;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Arial" charset="0"/>
                <a:cs typeface="Lucida Sans Unicode" charset="0"/>
              </a:rPr>
              <a:t>&lt;BODY&gt;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Arial" charset="0"/>
                <a:cs typeface="Lucida Sans Unicode" charset="0"/>
              </a:rPr>
              <a:t>&lt;H2&gt;Formular simplu&lt;/H2&gt;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Arial" charset="0"/>
                <a:cs typeface="Lucida Sans Unicode" charset="0"/>
              </a:rPr>
              <a:t>&lt;FORM ACTION="http://financiar.yahoo.com/q" METHOD="get"&gt;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Arial" charset="0"/>
                <a:cs typeface="Lucida Sans Unicode" charset="0"/>
              </a:rPr>
              <a:t>Ticker: &lt;INPUT SIZE="25" NAME="s"&gt;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Arial" charset="0"/>
                <a:cs typeface="Lucida Sans Unicode" charset="0"/>
              </a:rPr>
              <a:t>&lt;INPUT TYPE="submit" VALUE="Get Quote"&gt;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Arial" charset="0"/>
                <a:cs typeface="Lucida Sans Unicode" charset="0"/>
              </a:rPr>
              <a:t>&lt;/FORM&gt;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Arial" charset="0"/>
                <a:cs typeface="Lucida Sans Unicode" charset="0"/>
              </a:rPr>
              <a:t>&lt;/BODY&gt; 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Arial" charset="0"/>
                <a:cs typeface="Lucida Sans Unicode" charset="0"/>
              </a:rPr>
              <a:t>&lt;/HTML&gt;</a:t>
            </a:r>
          </a:p>
        </p:txBody>
      </p:sp>
      <p:grpSp>
        <p:nvGrpSpPr>
          <p:cNvPr id="33795" name="Group 13"/>
          <p:cNvGrpSpPr>
            <a:grpSpLocks/>
          </p:cNvGrpSpPr>
          <p:nvPr/>
        </p:nvGrpSpPr>
        <p:grpSpPr bwMode="auto">
          <a:xfrm>
            <a:off x="5575300" y="1052513"/>
            <a:ext cx="3568700" cy="2573337"/>
            <a:chOff x="3512" y="663"/>
            <a:chExt cx="2248" cy="1621"/>
          </a:xfrm>
        </p:grpSpPr>
        <p:grpSp>
          <p:nvGrpSpPr>
            <p:cNvPr id="33800" name="Group 7"/>
            <p:cNvGrpSpPr>
              <a:grpSpLocks/>
            </p:cNvGrpSpPr>
            <p:nvPr/>
          </p:nvGrpSpPr>
          <p:grpSpPr bwMode="auto">
            <a:xfrm>
              <a:off x="3512" y="663"/>
              <a:ext cx="2248" cy="1621"/>
              <a:chOff x="3286" y="779"/>
              <a:chExt cx="2377" cy="1621"/>
            </a:xfrm>
          </p:grpSpPr>
          <p:sp>
            <p:nvSpPr>
              <p:cNvPr id="33802" name="Text Box 4"/>
              <p:cNvSpPr txBox="1">
                <a:spLocks noChangeArrowheads="1"/>
              </p:cNvSpPr>
              <p:nvPr/>
            </p:nvSpPr>
            <p:spPr bwMode="auto">
              <a:xfrm>
                <a:off x="3286" y="779"/>
                <a:ext cx="2377" cy="16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bg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bg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bg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bg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bg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defTabSz="449263" eaLnBrk="0" fontAlgn="base" hangingPunct="0">
                  <a:lnSpc>
                    <a:spcPct val="44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charset="0"/>
                  <a:defRPr sz="2400">
                    <a:solidFill>
                      <a:schemeClr val="bg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defTabSz="449263" eaLnBrk="0" fontAlgn="base" hangingPunct="0">
                  <a:lnSpc>
                    <a:spcPct val="44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charset="0"/>
                  <a:defRPr sz="2400">
                    <a:solidFill>
                      <a:schemeClr val="bg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defTabSz="449263" eaLnBrk="0" fontAlgn="base" hangingPunct="0">
                  <a:lnSpc>
                    <a:spcPct val="44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charset="0"/>
                  <a:defRPr sz="2400">
                    <a:solidFill>
                      <a:schemeClr val="bg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defTabSz="449263" eaLnBrk="0" fontAlgn="base" hangingPunct="0">
                  <a:lnSpc>
                    <a:spcPct val="44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charset="0"/>
                  <a:defRPr sz="2400">
                    <a:solidFill>
                      <a:schemeClr val="bg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</a:pPr>
                <a:r>
                  <a:rPr lang="en-US" sz="1800" b="1">
                    <a:solidFill>
                      <a:schemeClr val="tx1"/>
                    </a:solidFill>
                    <a:cs typeface="Lucida Sans Unicode" charset="0"/>
                  </a:rPr>
                  <a:t>Formular simplu</a:t>
                </a:r>
                <a:endParaRPr lang="ro-RO" sz="1800" b="1">
                  <a:solidFill>
                    <a:schemeClr val="tx1"/>
                  </a:solidFill>
                  <a:cs typeface="Lucida Sans Unicode" charset="0"/>
                </a:endParaRPr>
              </a:p>
              <a:p>
                <a:pPr eaLnBrk="1" hangingPunct="1">
                  <a:lnSpc>
                    <a:spcPct val="100000"/>
                  </a:lnSpc>
                </a:pPr>
                <a:endParaRPr lang="en-US" sz="1800" b="1">
                  <a:solidFill>
                    <a:schemeClr val="tx1"/>
                  </a:solidFill>
                  <a:cs typeface="Lucida Sans Unicode" charset="0"/>
                </a:endParaRPr>
              </a:p>
              <a:p>
                <a:pPr eaLnBrk="1" hangingPunct="1">
                  <a:lnSpc>
                    <a:spcPct val="100000"/>
                  </a:lnSpc>
                </a:pPr>
                <a:r>
                  <a:rPr lang="en-US" sz="1400">
                    <a:solidFill>
                      <a:schemeClr val="tx1"/>
                    </a:solidFill>
                    <a:cs typeface="Lucida Sans Unicode" charset="0"/>
                  </a:rPr>
                  <a:t> Ticker:</a:t>
                </a:r>
                <a:r>
                  <a:rPr lang="en-US" sz="1800">
                    <a:solidFill>
                      <a:schemeClr val="tx1"/>
                    </a:solidFill>
                    <a:cs typeface="Lucida Sans Unicode" charset="0"/>
                  </a:rPr>
                  <a:t> </a:t>
                </a:r>
                <a:r>
                  <a:rPr lang="ro-RO" sz="1400" b="1">
                    <a:solidFill>
                      <a:schemeClr val="tx1"/>
                    </a:solidFill>
                    <a:cs typeface="Lucida Sans Unicode" charset="0"/>
                  </a:rPr>
                  <a:t>YHOO</a:t>
                </a:r>
              </a:p>
              <a:p>
                <a:pPr eaLnBrk="1" hangingPunct="1">
                  <a:lnSpc>
                    <a:spcPct val="100000"/>
                  </a:lnSpc>
                </a:pPr>
                <a:endParaRPr lang="ro-RO" sz="1800">
                  <a:solidFill>
                    <a:schemeClr val="tx1"/>
                  </a:solidFill>
                  <a:cs typeface="Lucida Sans Unicode" charset="0"/>
                </a:endParaRPr>
              </a:p>
              <a:p>
                <a:pPr eaLnBrk="1" hangingPunct="1">
                  <a:lnSpc>
                    <a:spcPct val="100000"/>
                  </a:lnSpc>
                </a:pPr>
                <a:endParaRPr lang="ro-RO" sz="1800">
                  <a:solidFill>
                    <a:schemeClr val="tx1"/>
                  </a:solidFill>
                  <a:cs typeface="Lucida Sans Unicode" charset="0"/>
                </a:endParaRPr>
              </a:p>
              <a:p>
                <a:pPr eaLnBrk="1" hangingPunct="1">
                  <a:lnSpc>
                    <a:spcPct val="100000"/>
                  </a:lnSpc>
                </a:pPr>
                <a:endParaRPr lang="ro-RO" sz="1800">
                  <a:solidFill>
                    <a:schemeClr val="tx1"/>
                  </a:solidFill>
                  <a:cs typeface="Lucida Sans Unicode" charset="0"/>
                </a:endParaRPr>
              </a:p>
              <a:p>
                <a:pPr eaLnBrk="1" hangingPunct="1">
                  <a:lnSpc>
                    <a:spcPct val="100000"/>
                  </a:lnSpc>
                </a:pPr>
                <a:endParaRPr lang="ro-RO" sz="1800">
                  <a:solidFill>
                    <a:schemeClr val="tx1"/>
                  </a:solidFill>
                  <a:cs typeface="Lucida Sans Unicode" charset="0"/>
                </a:endParaRPr>
              </a:p>
              <a:p>
                <a:pPr eaLnBrk="1" hangingPunct="1">
                  <a:lnSpc>
                    <a:spcPct val="100000"/>
                  </a:lnSpc>
                </a:pPr>
                <a:endParaRPr lang="ro-RO" sz="1800">
                  <a:solidFill>
                    <a:schemeClr val="tx1"/>
                  </a:solidFill>
                  <a:cs typeface="Lucida Sans Unicode" charset="0"/>
                </a:endParaRPr>
              </a:p>
              <a:p>
                <a:pPr eaLnBrk="1" hangingPunct="1">
                  <a:lnSpc>
                    <a:spcPct val="100000"/>
                  </a:lnSpc>
                </a:pPr>
                <a:endParaRPr lang="en-US" sz="1800">
                  <a:solidFill>
                    <a:schemeClr val="tx1"/>
                  </a:solidFill>
                  <a:cs typeface="Lucida Sans Unicode" charset="0"/>
                </a:endParaRPr>
              </a:p>
            </p:txBody>
          </p:sp>
          <p:sp>
            <p:nvSpPr>
              <p:cNvPr id="33803" name="Rectangle 5"/>
              <p:cNvSpPr>
                <a:spLocks noChangeArrowheads="1"/>
              </p:cNvSpPr>
              <p:nvPr/>
            </p:nvSpPr>
            <p:spPr bwMode="auto">
              <a:xfrm>
                <a:off x="3724" y="1184"/>
                <a:ext cx="982" cy="15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cs typeface="Lucida Sans Unicode" charset="0"/>
                </a:endParaRPr>
              </a:p>
            </p:txBody>
          </p:sp>
        </p:grpSp>
        <p:sp>
          <p:nvSpPr>
            <p:cNvPr id="33801" name="Rectangle 6"/>
            <p:cNvSpPr>
              <a:spLocks noChangeArrowheads="1"/>
            </p:cNvSpPr>
            <p:nvPr/>
          </p:nvSpPr>
          <p:spPr bwMode="auto">
            <a:xfrm>
              <a:off x="4921" y="1058"/>
              <a:ext cx="722" cy="15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ro-RO" sz="1400" b="1">
                  <a:solidFill>
                    <a:schemeClr val="tx1"/>
                  </a:solidFill>
                  <a:cs typeface="Lucida Sans Unicode" charset="0"/>
                </a:rPr>
                <a:t>Get Quote</a:t>
              </a:r>
              <a:endParaRPr lang="en-US" sz="1400" b="1">
                <a:solidFill>
                  <a:schemeClr val="tx1"/>
                </a:solidFill>
                <a:cs typeface="Lucida Sans Unicode" charset="0"/>
              </a:endParaRPr>
            </a:p>
          </p:txBody>
        </p:sp>
      </p:grpSp>
      <p:sp>
        <p:nvSpPr>
          <p:cNvPr id="33797" name="Slide Number Placeholder 9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7DD7279-AF68-474E-AA15-7D3EC070FE6F}" type="slidenum">
              <a:rPr lang="en-GB" sz="900">
                <a:solidFill>
                  <a:srgbClr val="FFFFFF"/>
                </a:solidFill>
                <a:cs typeface="Arial" charset="0"/>
              </a:rPr>
              <a:pPr eaLnBrk="1" hangingPunct="1"/>
              <a:t>18</a:t>
            </a:fld>
            <a:endParaRPr lang="en-GB" sz="9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33799" name="Rectangle 1"/>
          <p:cNvSpPr>
            <a:spLocks noChangeArrowheads="1"/>
          </p:cNvSpPr>
          <p:nvPr/>
        </p:nvSpPr>
        <p:spPr bwMode="auto">
          <a:xfrm>
            <a:off x="5292725" y="3775075"/>
            <a:ext cx="3851275" cy="289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600">
                <a:solidFill>
                  <a:schemeClr val="accent2"/>
                </a:solidFill>
                <a:cs typeface="Lucida Sans Unicode" charset="0"/>
              </a:rPr>
              <a:t>URL construit de browser pentru intrarea </a:t>
            </a:r>
            <a:r>
              <a:rPr lang="en-US" sz="1600">
                <a:solidFill>
                  <a:srgbClr val="CC3300"/>
                </a:solidFill>
                <a:cs typeface="Lucida Sans Unicode" charset="0"/>
              </a:rPr>
              <a:t>YHOO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None/>
            </a:pPr>
            <a:r>
              <a:rPr lang="en-US" b="1">
                <a:solidFill>
                  <a:srgbClr val="FF0000"/>
                </a:solidFill>
                <a:cs typeface="Lucida Sans Unicode" charset="0"/>
              </a:rPr>
              <a:t>http://financiar.yahoo.com/q?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None/>
            </a:pPr>
            <a:r>
              <a:rPr lang="en-US" sz="1600" b="1">
                <a:cs typeface="Lucida Sans Unicode" charset="0"/>
              </a:rPr>
              <a:t>s=YHOO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600">
                <a:solidFill>
                  <a:schemeClr val="accent2"/>
                </a:solidFill>
                <a:cs typeface="Lucida Sans Unicode" charset="0"/>
              </a:rPr>
              <a:t>Cerere HTTP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None/>
            </a:pPr>
            <a:r>
              <a:rPr lang="en-US" b="1">
                <a:solidFill>
                  <a:srgbClr val="FF0000"/>
                </a:solidFill>
                <a:cs typeface="Lucida Sans Unicode" charset="0"/>
              </a:rPr>
              <a:t>GET /q?s=YHOO HTTP/1.1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None/>
            </a:pPr>
            <a:r>
              <a:rPr lang="en-US" b="1">
                <a:solidFill>
                  <a:srgbClr val="FF0000"/>
                </a:solidFill>
                <a:cs typeface="Lucida Sans Unicode" charset="0"/>
              </a:rPr>
              <a:t>Host: financiar.yahoo.com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None/>
            </a:pPr>
            <a:r>
              <a:rPr lang="en-US" b="1">
                <a:solidFill>
                  <a:srgbClr val="FF0000"/>
                </a:solidFill>
                <a:cs typeface="Lucida Sans Unicode" charset="0"/>
              </a:rPr>
              <a:t>User-Agent: Mozilla/4.75 [en] </a:t>
            </a:r>
            <a:r>
              <a:rPr lang="en-US" sz="1600" b="1">
                <a:cs typeface="Lucida Sans Unicode" charset="0"/>
              </a:rPr>
              <a:t>(WinNT; U)</a:t>
            </a:r>
          </a:p>
        </p:txBody>
      </p:sp>
      <p:sp>
        <p:nvSpPr>
          <p:cNvPr id="13" name="Footer Placeholder 8">
            <a:extLst>
              <a:ext uri="{FF2B5EF4-FFF2-40B4-BE49-F238E27FC236}">
                <a16:creationId xmlns:a16="http://schemas.microsoft.com/office/drawing/2014/main" id="{8C774402-A705-4047-A1D1-A55CB2A5D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2200" y="6553200"/>
            <a:ext cx="4543425" cy="276225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000" dirty="0" err="1">
                <a:solidFill>
                  <a:srgbClr val="FFFFFF"/>
                </a:solidFill>
                <a:cs typeface="Arial" charset="0"/>
              </a:rPr>
              <a:t>Protocoale</a:t>
            </a:r>
            <a:r>
              <a:rPr lang="en-GB" sz="1000" dirty="0">
                <a:solidFill>
                  <a:srgbClr val="FFFFFF"/>
                </a:solidFill>
                <a:cs typeface="Arial" charset="0"/>
              </a:rPr>
              <a:t> de </a:t>
            </a:r>
            <a:r>
              <a:rPr lang="en-GB" sz="1000" dirty="0" err="1">
                <a:solidFill>
                  <a:srgbClr val="FFFFFF"/>
                </a:solidFill>
                <a:cs typeface="Arial" charset="0"/>
              </a:rPr>
              <a:t>comunicaţie</a:t>
            </a:r>
            <a:r>
              <a:rPr lang="en-GB" sz="1000" dirty="0">
                <a:solidFill>
                  <a:srgbClr val="FFFFFF"/>
                </a:solidFill>
                <a:cs typeface="Arial" charset="0"/>
              </a:rPr>
              <a:t> - Curs 9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Raspuns</a:t>
            </a:r>
          </a:p>
        </p:txBody>
      </p:sp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75" y="1208088"/>
            <a:ext cx="8731250" cy="5149850"/>
          </a:xfrm>
        </p:spPr>
        <p:txBody>
          <a:bodyPr/>
          <a:lstStyle/>
          <a:p>
            <a:pPr lvl="2" eaLnBrk="1" hangingPunct="1">
              <a:buFontTx/>
              <a:buNone/>
            </a:pPr>
            <a:r>
              <a:rPr lang="en-US" b="1">
                <a:latin typeface="Courier New" charset="0"/>
                <a:cs typeface="Lucida Sans Unicode" charset="0"/>
              </a:rPr>
              <a:t>HTTP/1.1 200 OK</a:t>
            </a:r>
          </a:p>
          <a:p>
            <a:pPr lvl="2" eaLnBrk="1" hangingPunct="1">
              <a:buFontTx/>
              <a:buNone/>
            </a:pPr>
            <a:r>
              <a:rPr lang="en-US" b="1">
                <a:latin typeface="Courier New" charset="0"/>
                <a:cs typeface="Lucida Sans Unicode" charset="0"/>
              </a:rPr>
              <a:t>Date: Sat. 03 May 2005 17:48:35 GMT</a:t>
            </a:r>
          </a:p>
          <a:p>
            <a:pPr lvl="2" eaLnBrk="1" hangingPunct="1">
              <a:buFontTx/>
              <a:buNone/>
            </a:pPr>
            <a:r>
              <a:rPr lang="en-US" b="1">
                <a:latin typeface="Courier New" charset="0"/>
                <a:cs typeface="Lucida Sans Unicode" charset="0"/>
              </a:rPr>
              <a:t>Connection: close</a:t>
            </a:r>
          </a:p>
          <a:p>
            <a:pPr lvl="2" eaLnBrk="1" hangingPunct="1">
              <a:buFontTx/>
              <a:buNone/>
            </a:pPr>
            <a:r>
              <a:rPr lang="en-US" b="1">
                <a:latin typeface="Courier New" charset="0"/>
                <a:cs typeface="Lucida Sans Unicode" charset="0"/>
              </a:rPr>
              <a:t>Content-Type: text/html</a:t>
            </a:r>
          </a:p>
          <a:p>
            <a:pPr lvl="2" eaLnBrk="1" hangingPunct="1">
              <a:buFontTx/>
              <a:buNone/>
            </a:pPr>
            <a:r>
              <a:rPr lang="en-US" b="1">
                <a:latin typeface="Courier New" charset="0"/>
                <a:cs typeface="Lucida Sans Unicode" charset="0"/>
              </a:rPr>
              <a:t>Set-Cookie: B=dfaosiu534qjnfretk&amp;b=2;expires=Thu, 15 Aug 2011 20:00:00 GMT; path=/; domain=.yahoo.com</a:t>
            </a:r>
          </a:p>
          <a:p>
            <a:pPr lvl="2" eaLnBrk="1" hangingPunct="1">
              <a:buFontTx/>
              <a:buNone/>
            </a:pPr>
            <a:endParaRPr lang="en-US" b="1">
              <a:latin typeface="Courier New" charset="0"/>
              <a:cs typeface="Lucida Sans Unicode" charset="0"/>
            </a:endParaRPr>
          </a:p>
          <a:p>
            <a:pPr lvl="2" eaLnBrk="1" hangingPunct="1">
              <a:buFontTx/>
              <a:buNone/>
            </a:pPr>
            <a:r>
              <a:rPr lang="en-US" b="1">
                <a:latin typeface="Courier New" charset="0"/>
                <a:cs typeface="Lucida Sans Unicode" charset="0"/>
              </a:rPr>
              <a:t>&lt;HTML&gt;</a:t>
            </a:r>
          </a:p>
          <a:p>
            <a:pPr lvl="2" eaLnBrk="1" hangingPunct="1">
              <a:buFontTx/>
              <a:buNone/>
            </a:pPr>
            <a:r>
              <a:rPr lang="en-US" b="1">
                <a:latin typeface="Courier New" charset="0"/>
                <a:cs typeface="Lucida Sans Unicode" charset="0"/>
              </a:rPr>
              <a:t>&lt;HEAD&gt;&lt;TITLE&gt;Yahoo! financiar - YHOO&lt;/TITLE&gt;&lt;/HEAD&gt;</a:t>
            </a:r>
          </a:p>
          <a:p>
            <a:pPr lvl="2" eaLnBrk="1" hangingPunct="1">
              <a:buFontTx/>
              <a:buNone/>
            </a:pPr>
            <a:r>
              <a:rPr lang="en-US" b="1">
                <a:latin typeface="Courier New" charset="0"/>
                <a:cs typeface="Lucida Sans Unicode" charset="0"/>
              </a:rPr>
              <a:t>&lt;BODY&gt;</a:t>
            </a:r>
          </a:p>
          <a:p>
            <a:pPr lvl="2" eaLnBrk="1" hangingPunct="1">
              <a:buFontTx/>
              <a:buNone/>
            </a:pPr>
            <a:r>
              <a:rPr lang="en-US" b="1">
                <a:latin typeface="Courier New" charset="0"/>
                <a:cs typeface="Lucida Sans Unicode" charset="0"/>
              </a:rPr>
              <a:t>…</a:t>
            </a:r>
          </a:p>
          <a:p>
            <a:pPr lvl="2" eaLnBrk="1" hangingPunct="1">
              <a:buFontTx/>
              <a:buNone/>
            </a:pPr>
            <a:r>
              <a:rPr lang="en-US" b="1">
                <a:latin typeface="Courier New" charset="0"/>
                <a:cs typeface="Lucida Sans Unicode" charset="0"/>
              </a:rPr>
              <a:t>&lt;/BODY&gt;</a:t>
            </a:r>
          </a:p>
          <a:p>
            <a:pPr lvl="2" eaLnBrk="1" hangingPunct="1">
              <a:buFontTx/>
              <a:buNone/>
            </a:pPr>
            <a:r>
              <a:rPr lang="en-US" b="1">
                <a:latin typeface="Courier New" charset="0"/>
                <a:cs typeface="Lucida Sans Unicode" charset="0"/>
              </a:rPr>
              <a:t>&lt;/HTML&gt;</a:t>
            </a:r>
          </a:p>
          <a:p>
            <a:pPr lvl="2" eaLnBrk="1" hangingPunct="1">
              <a:buFontTx/>
              <a:buNone/>
            </a:pPr>
            <a:endParaRPr lang="en-US" b="1">
              <a:latin typeface="Courier New" charset="0"/>
              <a:cs typeface="Lucida Sans Unicode" charset="0"/>
            </a:endParaRPr>
          </a:p>
        </p:txBody>
      </p:sp>
      <p:sp>
        <p:nvSpPr>
          <p:cNvPr id="3482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5373537-455C-D144-8ED2-6D9E0CC844BA}" type="slidenum">
              <a:rPr lang="en-GB" sz="900">
                <a:solidFill>
                  <a:srgbClr val="FFFFFF"/>
                </a:solidFill>
                <a:cs typeface="Arial" charset="0"/>
              </a:rPr>
              <a:pPr eaLnBrk="1" hangingPunct="1"/>
              <a:t>19</a:t>
            </a:fld>
            <a:endParaRPr lang="en-GB" sz="9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7" name="Footer Placeholder 8">
            <a:extLst>
              <a:ext uri="{FF2B5EF4-FFF2-40B4-BE49-F238E27FC236}">
                <a16:creationId xmlns:a16="http://schemas.microsoft.com/office/drawing/2014/main" id="{67C34A07-A67F-2B4D-A42E-0FFC8E182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2200" y="6553200"/>
            <a:ext cx="4543425" cy="276225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000" dirty="0" err="1">
                <a:solidFill>
                  <a:srgbClr val="FFFFFF"/>
                </a:solidFill>
                <a:cs typeface="Arial" charset="0"/>
              </a:rPr>
              <a:t>Protocoale</a:t>
            </a:r>
            <a:r>
              <a:rPr lang="en-GB" sz="1000" dirty="0">
                <a:solidFill>
                  <a:srgbClr val="FFFFFF"/>
                </a:solidFill>
                <a:cs typeface="Arial" charset="0"/>
              </a:rPr>
              <a:t> de </a:t>
            </a:r>
            <a:r>
              <a:rPr lang="en-GB" sz="1000" dirty="0" err="1">
                <a:solidFill>
                  <a:srgbClr val="FFFFFF"/>
                </a:solidFill>
                <a:cs typeface="Arial" charset="0"/>
              </a:rPr>
              <a:t>comunicaţie</a:t>
            </a:r>
            <a:r>
              <a:rPr lang="en-GB" sz="1000" dirty="0">
                <a:solidFill>
                  <a:srgbClr val="FFFFFF"/>
                </a:solidFill>
                <a:cs typeface="Arial" charset="0"/>
              </a:rPr>
              <a:t> - Curs 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Cuprins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Functionarea</a:t>
            </a:r>
            <a:r>
              <a:rPr lang="en-GB" dirty="0"/>
              <a:t> WWW</a:t>
            </a:r>
            <a:endParaRPr lang="en-US" dirty="0"/>
          </a:p>
          <a:p>
            <a:r>
              <a:rPr lang="en-GB" dirty="0"/>
              <a:t>URL</a:t>
            </a:r>
            <a:endParaRPr lang="en-US" dirty="0"/>
          </a:p>
          <a:p>
            <a:r>
              <a:rPr lang="en-GB" dirty="0"/>
              <a:t>HTML – </a:t>
            </a:r>
            <a:r>
              <a:rPr lang="en-GB" dirty="0" err="1"/>
              <a:t>marcaje</a:t>
            </a:r>
            <a:r>
              <a:rPr lang="en-GB" dirty="0"/>
              <a:t>, </a:t>
            </a:r>
            <a:r>
              <a:rPr lang="en-GB" dirty="0" err="1"/>
              <a:t>formulare</a:t>
            </a:r>
            <a:endParaRPr lang="en-US" dirty="0"/>
          </a:p>
          <a:p>
            <a:r>
              <a:rPr lang="en-GB" dirty="0"/>
              <a:t>HTTP</a:t>
            </a:r>
            <a:endParaRPr lang="en-US" dirty="0"/>
          </a:p>
          <a:p>
            <a:r>
              <a:rPr lang="en-GB" dirty="0" err="1"/>
              <a:t>Clientul</a:t>
            </a:r>
            <a:r>
              <a:rPr lang="en-GB" dirty="0"/>
              <a:t> (Browser) </a:t>
            </a:r>
            <a:endParaRPr lang="en-US" dirty="0"/>
          </a:p>
          <a:p>
            <a:r>
              <a:rPr lang="en-GB" dirty="0" err="1"/>
              <a:t>Serverul</a:t>
            </a:r>
            <a:endParaRPr lang="en-US" dirty="0"/>
          </a:p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3F163AC9-4AAC-574D-8AC7-8FF109095470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  <p:sp>
        <p:nvSpPr>
          <p:cNvPr id="7" name="Footer Placeholder 8">
            <a:extLst>
              <a:ext uri="{FF2B5EF4-FFF2-40B4-BE49-F238E27FC236}">
                <a16:creationId xmlns:a16="http://schemas.microsoft.com/office/drawing/2014/main" id="{D9E196E2-F9C4-0D48-B1B0-FA19EEC05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2200" y="6553200"/>
            <a:ext cx="4543425" cy="276225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000" dirty="0" err="1">
                <a:solidFill>
                  <a:srgbClr val="FFFFFF"/>
                </a:solidFill>
                <a:cs typeface="Arial" charset="0"/>
              </a:rPr>
              <a:t>Protocoale</a:t>
            </a:r>
            <a:r>
              <a:rPr lang="en-GB" sz="1000" dirty="0">
                <a:solidFill>
                  <a:srgbClr val="FFFFFF"/>
                </a:solidFill>
                <a:cs typeface="Arial" charset="0"/>
              </a:rPr>
              <a:t> de </a:t>
            </a:r>
            <a:r>
              <a:rPr lang="en-GB" sz="1000" dirty="0" err="1">
                <a:solidFill>
                  <a:srgbClr val="FFFFFF"/>
                </a:solidFill>
                <a:cs typeface="Arial" charset="0"/>
              </a:rPr>
              <a:t>comunicaţie</a:t>
            </a:r>
            <a:r>
              <a:rPr lang="en-GB" sz="1000" dirty="0">
                <a:solidFill>
                  <a:srgbClr val="FFFFFF"/>
                </a:solidFill>
                <a:cs typeface="Arial" charset="0"/>
              </a:rPr>
              <a:t> - Curs 9</a:t>
            </a:r>
          </a:p>
        </p:txBody>
      </p:sp>
    </p:spTree>
    <p:extLst>
      <p:ext uri="{BB962C8B-B14F-4D97-AF65-F5344CB8AC3E}">
        <p14:creationId xmlns:p14="http://schemas.microsoft.com/office/powerpoint/2010/main" val="12495769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Exemplu POST</a:t>
            </a:r>
          </a:p>
        </p:txBody>
      </p:sp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chemeClr val="accent2"/>
                </a:solidFill>
                <a:latin typeface="Arial" charset="0"/>
                <a:cs typeface="Lucida Sans Unicode" charset="0"/>
              </a:rPr>
              <a:t>Aceeasi cerere, formulata cu metoda POST</a:t>
            </a:r>
          </a:p>
          <a:p>
            <a:pPr lvl="2" eaLnBrk="1" hangingPunct="1">
              <a:buFontTx/>
              <a:buNone/>
            </a:pPr>
            <a:endParaRPr lang="en-US" sz="1400" b="1">
              <a:solidFill>
                <a:schemeClr val="accent2"/>
              </a:solidFill>
              <a:latin typeface="Arial" charset="0"/>
              <a:cs typeface="Lucida Sans Unicode" charset="0"/>
            </a:endParaRPr>
          </a:p>
          <a:p>
            <a:pPr lvl="2" eaLnBrk="1" hangingPunct="1">
              <a:buFontTx/>
              <a:buNone/>
            </a:pPr>
            <a:r>
              <a:rPr lang="en-US" b="1">
                <a:latin typeface="Courier New" charset="0"/>
                <a:cs typeface="Lucida Sans Unicode" charset="0"/>
              </a:rPr>
              <a:t>POST /q  HTTP/1.1</a:t>
            </a:r>
          </a:p>
          <a:p>
            <a:pPr lvl="2" eaLnBrk="1" hangingPunct="1">
              <a:buFontTx/>
              <a:buNone/>
            </a:pPr>
            <a:r>
              <a:rPr lang="en-US" b="1">
                <a:latin typeface="Courier New" charset="0"/>
                <a:cs typeface="Lucida Sans Unicode" charset="0"/>
              </a:rPr>
              <a:t>Host: financiar.yahoo.com</a:t>
            </a:r>
          </a:p>
          <a:p>
            <a:pPr lvl="2" eaLnBrk="1" hangingPunct="1">
              <a:buFontTx/>
              <a:buNone/>
            </a:pPr>
            <a:r>
              <a:rPr lang="en-US" b="1">
                <a:latin typeface="Courier New" charset="0"/>
                <a:cs typeface="Lucida Sans Unicode" charset="0"/>
              </a:rPr>
              <a:t>User-Agent: Mozilla/4.75 [en] (WinNT; U)</a:t>
            </a:r>
          </a:p>
          <a:p>
            <a:pPr lvl="2" eaLnBrk="1" hangingPunct="1">
              <a:buFontTx/>
              <a:buNone/>
            </a:pPr>
            <a:r>
              <a:rPr lang="en-US" b="1">
                <a:latin typeface="Courier New" charset="0"/>
                <a:cs typeface="Lucida Sans Unicode" charset="0"/>
              </a:rPr>
              <a:t>Content-Type: application/x-www-form-urlencoded</a:t>
            </a:r>
          </a:p>
          <a:p>
            <a:pPr lvl="2" eaLnBrk="1" hangingPunct="1">
              <a:buFontTx/>
              <a:buNone/>
            </a:pPr>
            <a:r>
              <a:rPr lang="en-US" b="1">
                <a:latin typeface="Courier New" charset="0"/>
                <a:cs typeface="Lucida Sans Unicode" charset="0"/>
              </a:rPr>
              <a:t>Content-Length: 6</a:t>
            </a:r>
          </a:p>
          <a:p>
            <a:pPr lvl="2" eaLnBrk="1" hangingPunct="1">
              <a:buFontTx/>
              <a:buNone/>
            </a:pPr>
            <a:endParaRPr lang="en-US" b="1">
              <a:latin typeface="Courier New" charset="0"/>
              <a:cs typeface="Lucida Sans Unicode" charset="0"/>
            </a:endParaRPr>
          </a:p>
          <a:p>
            <a:pPr lvl="2" eaLnBrk="1" hangingPunct="1">
              <a:buFontTx/>
              <a:buNone/>
            </a:pPr>
            <a:r>
              <a:rPr lang="en-US" b="1">
                <a:latin typeface="Courier New" charset="0"/>
                <a:cs typeface="Lucida Sans Unicode" charset="0"/>
              </a:rPr>
              <a:t>s=YHOO</a:t>
            </a:r>
          </a:p>
          <a:p>
            <a:pPr lvl="2" eaLnBrk="1" hangingPunct="1">
              <a:buFontTx/>
              <a:buNone/>
            </a:pPr>
            <a:endParaRPr lang="en-US" b="1">
              <a:latin typeface="Courier New" charset="0"/>
              <a:cs typeface="Lucida Sans Unicode" charset="0"/>
            </a:endParaRPr>
          </a:p>
          <a:p>
            <a:pPr eaLnBrk="1" hangingPunct="1"/>
            <a:r>
              <a:rPr lang="en-US">
                <a:solidFill>
                  <a:schemeClr val="accent2"/>
                </a:solidFill>
                <a:latin typeface="Arial" charset="0"/>
                <a:cs typeface="Lucida Sans Unicode" charset="0"/>
              </a:rPr>
              <a:t>Raspunsul este identic</a:t>
            </a:r>
            <a:endParaRPr lang="en-US" sz="1400" b="1">
              <a:solidFill>
                <a:schemeClr val="accent2"/>
              </a:solidFill>
              <a:latin typeface="Arial" charset="0"/>
              <a:cs typeface="Lucida Sans Unicode" charset="0"/>
            </a:endParaRPr>
          </a:p>
          <a:p>
            <a:pPr eaLnBrk="1" hangingPunct="1">
              <a:buFont typeface="Wingdings" charset="0"/>
              <a:buNone/>
            </a:pPr>
            <a:endParaRPr lang="en-US">
              <a:latin typeface="Arial" charset="0"/>
              <a:cs typeface="Lucida Sans Unicode" charset="0"/>
            </a:endParaRPr>
          </a:p>
        </p:txBody>
      </p:sp>
      <p:sp>
        <p:nvSpPr>
          <p:cNvPr id="3584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3E037D7-85B1-ED4F-81AD-C91FE8702FF6}" type="slidenum">
              <a:rPr lang="en-GB" sz="900">
                <a:solidFill>
                  <a:srgbClr val="FFFFFF"/>
                </a:solidFill>
                <a:cs typeface="Arial" charset="0"/>
              </a:rPr>
              <a:pPr eaLnBrk="1" hangingPunct="1"/>
              <a:t>20</a:t>
            </a:fld>
            <a:endParaRPr lang="en-GB" sz="9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7" name="Footer Placeholder 8">
            <a:extLst>
              <a:ext uri="{FF2B5EF4-FFF2-40B4-BE49-F238E27FC236}">
                <a16:creationId xmlns:a16="http://schemas.microsoft.com/office/drawing/2014/main" id="{500BB0BC-578B-3246-B51E-83EF2B4E7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2200" y="6553200"/>
            <a:ext cx="4543425" cy="276225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000" dirty="0" err="1">
                <a:solidFill>
                  <a:srgbClr val="FFFFFF"/>
                </a:solidFill>
                <a:cs typeface="Arial" charset="0"/>
              </a:rPr>
              <a:t>Protocoale</a:t>
            </a:r>
            <a:r>
              <a:rPr lang="en-GB" sz="1000" dirty="0">
                <a:solidFill>
                  <a:srgbClr val="FFFFFF"/>
                </a:solidFill>
                <a:cs typeface="Arial" charset="0"/>
              </a:rPr>
              <a:t> de </a:t>
            </a:r>
            <a:r>
              <a:rPr lang="en-GB" sz="1000" dirty="0" err="1">
                <a:solidFill>
                  <a:srgbClr val="FFFFFF"/>
                </a:solidFill>
                <a:cs typeface="Arial" charset="0"/>
              </a:rPr>
              <a:t>comunicaţie</a:t>
            </a:r>
            <a:r>
              <a:rPr lang="en-GB" sz="1000" dirty="0">
                <a:solidFill>
                  <a:srgbClr val="FFFFFF"/>
                </a:solidFill>
                <a:cs typeface="Arial" charset="0"/>
              </a:rPr>
              <a:t> - Curs 9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Exemplu HEAD</a:t>
            </a:r>
          </a:p>
        </p:txBody>
      </p:sp>
      <p:sp>
        <p:nvSpPr>
          <p:cNvPr id="368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7175" y="882650"/>
            <a:ext cx="8886825" cy="5332413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sz="2000">
                <a:solidFill>
                  <a:schemeClr val="accent2"/>
                </a:solidFill>
                <a:latin typeface="Arial" charset="0"/>
                <a:cs typeface="Lucida Sans Unicode" charset="0"/>
              </a:rPr>
              <a:t>Cerere</a:t>
            </a:r>
          </a:p>
          <a:p>
            <a:pPr eaLnBrk="1" hangingPunct="1">
              <a:buFont typeface="Wingdings" charset="0"/>
              <a:buNone/>
            </a:pPr>
            <a:r>
              <a:rPr lang="en-US" sz="2000" b="1">
                <a:latin typeface="Courier New" charset="0"/>
                <a:cs typeface="Lucida Sans Unicode" charset="0"/>
              </a:rPr>
              <a:t>HEAD http://www.cs.pub.ro/~ionescu/ HTTP/1.1</a:t>
            </a:r>
          </a:p>
          <a:p>
            <a:pPr eaLnBrk="1" hangingPunct="1">
              <a:buFont typeface="Wingdings" charset="0"/>
              <a:buNone/>
            </a:pPr>
            <a:r>
              <a:rPr lang="en-US" sz="2000" b="1">
                <a:latin typeface="Courier New" charset="0"/>
                <a:cs typeface="Lucida Sans Unicode" charset="0"/>
              </a:rPr>
              <a:t>Host: www.cs.pub.ro</a:t>
            </a:r>
          </a:p>
          <a:p>
            <a:pPr eaLnBrk="1" hangingPunct="1">
              <a:buFont typeface="Wingdings" charset="0"/>
              <a:buNone/>
            </a:pPr>
            <a:r>
              <a:rPr lang="en-US" sz="2000" b="1">
                <a:latin typeface="Courier New" charset="0"/>
                <a:cs typeface="Lucida Sans Unicode" charset="0"/>
              </a:rPr>
              <a:t>User-Agent: Mozilla/4.75 [en] (WinNT; U)</a:t>
            </a:r>
          </a:p>
          <a:p>
            <a:pPr eaLnBrk="1" hangingPunct="1">
              <a:buFont typeface="Wingdings" charset="0"/>
              <a:buNone/>
            </a:pPr>
            <a:endParaRPr lang="en-US" sz="2000" b="1">
              <a:latin typeface="Courier New" charset="0"/>
              <a:cs typeface="Lucida Sans Unicode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sz="2000">
                <a:solidFill>
                  <a:schemeClr val="accent2"/>
                </a:solidFill>
                <a:latin typeface="Arial" charset="0"/>
                <a:cs typeface="Lucida Sans Unicode" charset="0"/>
              </a:rPr>
              <a:t>Raspuns</a:t>
            </a:r>
          </a:p>
          <a:p>
            <a:pPr eaLnBrk="1" hangingPunct="1">
              <a:buFont typeface="Wingdings" charset="0"/>
              <a:buNone/>
            </a:pPr>
            <a:r>
              <a:rPr lang="en-US" sz="2000" b="1">
                <a:latin typeface="Courier New" charset="0"/>
                <a:cs typeface="Lucida Sans Unicode" charset="0"/>
              </a:rPr>
              <a:t>HTTP/1.1 200 OK</a:t>
            </a:r>
          </a:p>
          <a:p>
            <a:pPr eaLnBrk="1" hangingPunct="1">
              <a:buFont typeface="Wingdings" charset="0"/>
              <a:buNone/>
            </a:pPr>
            <a:r>
              <a:rPr lang="en-US" sz="2000" b="1">
                <a:latin typeface="Courier New" charset="0"/>
                <a:cs typeface="Lucida Sans Unicode" charset="0"/>
              </a:rPr>
              <a:t>Date: Mon, 05 Feb 2005 04:33:19 GMT</a:t>
            </a:r>
          </a:p>
          <a:p>
            <a:pPr eaLnBrk="1" hangingPunct="1">
              <a:buFont typeface="Wingdings" charset="0"/>
              <a:buNone/>
            </a:pPr>
            <a:r>
              <a:rPr lang="en-US" sz="2000" b="1">
                <a:latin typeface="Courier New" charset="0"/>
                <a:cs typeface="Lucida Sans Unicode" charset="0"/>
              </a:rPr>
              <a:t>Server: Apache/1.2.5</a:t>
            </a:r>
          </a:p>
          <a:p>
            <a:pPr eaLnBrk="1" hangingPunct="1">
              <a:buFont typeface="Wingdings" charset="0"/>
              <a:buNone/>
            </a:pPr>
            <a:r>
              <a:rPr lang="en-US" sz="2000" b="1">
                <a:latin typeface="Courier New" charset="0"/>
                <a:cs typeface="Lucida Sans Unicode" charset="0"/>
              </a:rPr>
              <a:t>Last-Modified: Mon, 05 Feb 2005 04:30:19 GMT</a:t>
            </a:r>
          </a:p>
          <a:p>
            <a:pPr eaLnBrk="1" hangingPunct="1">
              <a:buFont typeface="Wingdings" charset="0"/>
              <a:buNone/>
            </a:pPr>
            <a:r>
              <a:rPr lang="en-US" sz="2000" b="1">
                <a:latin typeface="Courier New" charset="0"/>
                <a:cs typeface="Lucida Sans Unicode" charset="0"/>
              </a:rPr>
              <a:t>Content-Length: 2234</a:t>
            </a:r>
          </a:p>
          <a:p>
            <a:pPr eaLnBrk="1" hangingPunct="1">
              <a:buFont typeface="Wingdings" charset="0"/>
              <a:buNone/>
            </a:pPr>
            <a:r>
              <a:rPr lang="en-US" sz="2000" b="1">
                <a:latin typeface="Courier New" charset="0"/>
                <a:cs typeface="Lucida Sans Unicode" charset="0"/>
              </a:rPr>
              <a:t>Content-Type: text/html</a:t>
            </a:r>
            <a:endParaRPr lang="en-US" sz="2000">
              <a:latin typeface="Arial" charset="0"/>
              <a:cs typeface="Lucida Sans Unicode" charset="0"/>
            </a:endParaRPr>
          </a:p>
        </p:txBody>
      </p:sp>
      <p:sp>
        <p:nvSpPr>
          <p:cNvPr id="3686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E4B0C23-4627-F44A-852F-143788D67BC5}" type="slidenum">
              <a:rPr lang="en-GB" sz="900">
                <a:solidFill>
                  <a:srgbClr val="FFFFFF"/>
                </a:solidFill>
                <a:cs typeface="Arial" charset="0"/>
              </a:rPr>
              <a:pPr eaLnBrk="1" hangingPunct="1"/>
              <a:t>21</a:t>
            </a:fld>
            <a:endParaRPr lang="en-GB" sz="9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7" name="Footer Placeholder 8">
            <a:extLst>
              <a:ext uri="{FF2B5EF4-FFF2-40B4-BE49-F238E27FC236}">
                <a16:creationId xmlns:a16="http://schemas.microsoft.com/office/drawing/2014/main" id="{DDC1460F-E809-8A41-9B07-F5AF6B1B3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2200" y="6553200"/>
            <a:ext cx="4543425" cy="276225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000" dirty="0" err="1">
                <a:solidFill>
                  <a:srgbClr val="FFFFFF"/>
                </a:solidFill>
                <a:cs typeface="Arial" charset="0"/>
              </a:rPr>
              <a:t>Protocoale</a:t>
            </a:r>
            <a:r>
              <a:rPr lang="en-GB" sz="1000" dirty="0">
                <a:solidFill>
                  <a:srgbClr val="FFFFFF"/>
                </a:solidFill>
                <a:cs typeface="Arial" charset="0"/>
              </a:rPr>
              <a:t> de </a:t>
            </a:r>
            <a:r>
              <a:rPr lang="en-GB" sz="1000" dirty="0" err="1">
                <a:solidFill>
                  <a:srgbClr val="FFFFFF"/>
                </a:solidFill>
                <a:cs typeface="Arial" charset="0"/>
              </a:rPr>
              <a:t>comunicaţie</a:t>
            </a:r>
            <a:r>
              <a:rPr lang="en-GB" sz="1000" dirty="0">
                <a:solidFill>
                  <a:srgbClr val="FFFFFF"/>
                </a:solidFill>
                <a:cs typeface="Arial" charset="0"/>
              </a:rPr>
              <a:t> - Curs 9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33375"/>
            <a:ext cx="8353425" cy="4318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Coduri de stare</a:t>
            </a:r>
          </a:p>
        </p:txBody>
      </p:sp>
      <p:graphicFrame>
        <p:nvGraphicFramePr>
          <p:cNvPr id="57476" name="Group 132"/>
          <p:cNvGraphicFramePr>
            <a:graphicFrameLocks noGrp="1"/>
          </p:cNvGraphicFramePr>
          <p:nvPr>
            <p:ph sz="half" idx="2"/>
          </p:nvPr>
        </p:nvGraphicFramePr>
        <p:xfrm>
          <a:off x="304800" y="863600"/>
          <a:ext cx="8593138" cy="5662612"/>
        </p:xfrm>
        <a:graphic>
          <a:graphicData uri="http://schemas.openxmlformats.org/drawingml/2006/table">
            <a:tbl>
              <a:tblPr/>
              <a:tblGrid>
                <a:gridCol w="738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48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594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31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SUnis" charset="0"/>
                          <a:ea typeface="ＭＳ Ｐゴシック" charset="0"/>
                          <a:cs typeface="Times New Roman" charset="0"/>
                        </a:rPr>
                        <a:t>Cod</a:t>
                      </a:r>
                      <a:endParaRPr kumimoji="0" lang="ro-RO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SUnis" charset="0"/>
                          <a:ea typeface="ＭＳ Ｐゴシック" charset="0"/>
                          <a:cs typeface="Times New Roman" charset="0"/>
                        </a:rPr>
                        <a:t>Semnificaţie</a:t>
                      </a:r>
                      <a:endParaRPr kumimoji="0" lang="ro-RO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SUnis" charset="0"/>
                          <a:ea typeface="ＭＳ Ｐゴシック" charset="0"/>
                          <a:cs typeface="Times New Roman" charset="0"/>
                        </a:rPr>
                        <a:t>Exemple</a:t>
                      </a:r>
                      <a:endParaRPr kumimoji="0" lang="ro-RO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0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SUnis" charset="0"/>
                          <a:ea typeface="ＭＳ Ｐゴシック" charset="0"/>
                          <a:cs typeface="Times New Roman" charset="0"/>
                        </a:rPr>
                        <a:t>1xx</a:t>
                      </a:r>
                      <a:endParaRPr kumimoji="0" lang="ro-RO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SUnis" charset="0"/>
                          <a:ea typeface="ＭＳ Ｐゴシック" charset="0"/>
                          <a:cs typeface="Times New Roman" charset="0"/>
                        </a:rPr>
                        <a:t>Informaţie</a:t>
                      </a:r>
                      <a:endParaRPr kumimoji="0" lang="ro-RO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SUnis" charset="0"/>
                          <a:ea typeface="ＭＳ Ｐゴシック" charset="0"/>
                          <a:cs typeface="Times New Roman" charset="0"/>
                        </a:rPr>
                        <a:t>100 = serverul acceptă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SUnis" charset="0"/>
                          <a:ea typeface="ＭＳ Ｐゴシック" charset="0"/>
                          <a:cs typeface="Times New Roman" charset="0"/>
                        </a:rPr>
                        <a:t>continuarea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SUnis" charset="0"/>
                          <a:ea typeface="ＭＳ Ｐゴシック" charset="0"/>
                          <a:cs typeface="Times New Roman" charset="0"/>
                        </a:rPr>
                        <a:t> </a:t>
                      </a:r>
                      <a:r>
                        <a:rPr kumimoji="0" lang="ro-RO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SUnis" charset="0"/>
                          <a:ea typeface="ＭＳ Ｐゴシック" charset="0"/>
                          <a:cs typeface="Times New Roman" charset="0"/>
                        </a:rPr>
                        <a:t>tratar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SUnis" charset="0"/>
                          <a:ea typeface="ＭＳ Ｐゴシック" charset="0"/>
                          <a:cs typeface="Times New Roman" charset="0"/>
                        </a:rPr>
                        <a:t>ii</a:t>
                      </a:r>
                      <a:r>
                        <a:rPr kumimoji="0" lang="ro-RO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SUnis" charset="0"/>
                          <a:ea typeface="ＭＳ Ｐゴシック" charset="0"/>
                          <a:cs typeface="Times New Roman" charset="0"/>
                        </a:rPr>
                        <a:t> cererii de la client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SUnis" charset="0"/>
                          <a:ea typeface="ＭＳ Ｐゴシック" charset="0"/>
                          <a:cs typeface="Times New Roman" charset="0"/>
                        </a:rPr>
                        <a:t> (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SUnis" charset="0"/>
                          <a:ea typeface="ＭＳ Ｐゴシック" charset="0"/>
                          <a:cs typeface="Times New Roman" charset="0"/>
                        </a:rPr>
                        <a:t>asociat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SUnis" charset="0"/>
                          <a:ea typeface="ＭＳ Ｐゴシック" charset="0"/>
                          <a:cs typeface="Times New Roman" charset="0"/>
                        </a:rPr>
                        <a:t> cu un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SUnis" charset="0"/>
                          <a:ea typeface="ＭＳ Ｐゴシック" charset="0"/>
                          <a:cs typeface="Times New Roman" charset="0"/>
                        </a:rPr>
                        <a:t>antet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SUnis" charset="0"/>
                          <a:ea typeface="ＭＳ Ｐゴシック" charset="0"/>
                          <a:cs typeface="Times New Roman" charset="0"/>
                        </a:rPr>
                        <a:t> Expect din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SUnis" charset="0"/>
                          <a:ea typeface="ＭＳ Ｐゴシック" charset="0"/>
                          <a:cs typeface="Times New Roman" charset="0"/>
                        </a:rPr>
                        <a:t>cerere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SUnis" charset="0"/>
                          <a:ea typeface="ＭＳ Ｐゴシック" charset="0"/>
                          <a:cs typeface="Times New Roman" charset="0"/>
                        </a:rPr>
                        <a:t>)</a:t>
                      </a:r>
                      <a:endParaRPr kumimoji="0" lang="ro-RO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0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SUnis" charset="0"/>
                          <a:ea typeface="ＭＳ Ｐゴシック" charset="0"/>
                          <a:cs typeface="Times New Roman" charset="0"/>
                        </a:rPr>
                        <a:t>2xx</a:t>
                      </a:r>
                      <a:endParaRPr kumimoji="0" lang="ro-RO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SUnis" charset="0"/>
                          <a:ea typeface="ＭＳ Ｐゴシック" charset="0"/>
                          <a:cs typeface="Times New Roman" charset="0"/>
                        </a:rPr>
                        <a:t>Succes</a:t>
                      </a:r>
                      <a:endParaRPr kumimoji="0" lang="ro-RO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SUnis" charset="0"/>
                          <a:ea typeface="ＭＳ Ｐゴシック" charset="0"/>
                          <a:cs typeface="Times New Roman" charset="0"/>
                        </a:rPr>
                        <a:t>200 = cerere reuşită; 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SUnis" charset="0"/>
                        <a:ea typeface="ＭＳ Ｐゴシック" charset="0"/>
                        <a:cs typeface="Times New Roman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SUnis" charset="0"/>
                          <a:ea typeface="ＭＳ Ｐゴシック" charset="0"/>
                          <a:cs typeface="Times New Roman" charset="0"/>
                        </a:rPr>
                        <a:t>204 = nu există conţinut</a:t>
                      </a:r>
                      <a:endParaRPr kumimoji="0" lang="ro-RO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10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SUnis" charset="0"/>
                          <a:ea typeface="ＭＳ Ｐゴシック" charset="0"/>
                          <a:cs typeface="Times New Roman" charset="0"/>
                        </a:rPr>
                        <a:t>3xx</a:t>
                      </a:r>
                      <a:endParaRPr kumimoji="0" lang="ro-RO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SUnis" charset="0"/>
                          <a:ea typeface="ＭＳ Ｐゴシック" charset="0"/>
                          <a:cs typeface="Times New Roman" charset="0"/>
                        </a:rPr>
                        <a:t>Redirectare</a:t>
                      </a:r>
                      <a:endParaRPr kumimoji="0" lang="ro-RO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SUnis" charset="0"/>
                          <a:ea typeface="ＭＳ Ｐゴシック" charset="0"/>
                          <a:cs typeface="Times New Roman" charset="0"/>
                        </a:rPr>
                        <a:t>301 = pagină mutată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SUnis" charset="0"/>
                          <a:ea typeface="ＭＳ Ｐゴシック" charset="0"/>
                          <a:cs typeface="Times New Roman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SUnis" charset="0"/>
                          <a:ea typeface="ＭＳ Ｐゴシック" charset="0"/>
                          <a:cs typeface="Times New Roman" charset="0"/>
                        </a:rPr>
                        <a:t>definitiv</a:t>
                      </a:r>
                      <a:r>
                        <a:rPr kumimoji="0" lang="ro-RO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SUnis" charset="0"/>
                          <a:ea typeface="ＭＳ Ｐゴシック" charset="0"/>
                          <a:cs typeface="Times New Roman" charset="0"/>
                        </a:rPr>
                        <a:t>;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SUnis" charset="0"/>
                        <a:ea typeface="ＭＳ Ｐゴシック" charset="0"/>
                        <a:cs typeface="Times New Roman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SUnis" charset="0"/>
                          <a:ea typeface="ＭＳ Ｐゴシック" charset="0"/>
                          <a:cs typeface="Times New Roman" charset="0"/>
                        </a:rPr>
                        <a:t>302 =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SUnis" charset="0"/>
                          <a:ea typeface="ＭＳ Ｐゴシック" charset="0"/>
                          <a:cs typeface="Times New Roman" charset="0"/>
                        </a:rPr>
                        <a:t>pagina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SUnis" charset="0"/>
                          <a:ea typeface="ＭＳ Ｐゴシック" charset="0"/>
                          <a:cs typeface="Times New Roman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SUnis" charset="0"/>
                          <a:ea typeface="ＭＳ Ｐゴシック" charset="0"/>
                          <a:cs typeface="Times New Roman" charset="0"/>
                        </a:rPr>
                        <a:t>mutata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SUnis" charset="0"/>
                          <a:ea typeface="ＭＳ Ｐゴシック" charset="0"/>
                          <a:cs typeface="Times New Roman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SUnis" charset="0"/>
                          <a:ea typeface="ＭＳ Ｐゴシック" charset="0"/>
                          <a:cs typeface="Times New Roman" charset="0"/>
                        </a:rPr>
                        <a:t>temporar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SUnis" charset="0"/>
                          <a:ea typeface="ＭＳ Ｐゴシック" charset="0"/>
                          <a:cs typeface="Times New Roman" charset="0"/>
                        </a:rPr>
                        <a:t>;</a:t>
                      </a:r>
                      <a:r>
                        <a:rPr kumimoji="0" lang="ro-RO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SUnis" charset="0"/>
                          <a:ea typeface="ＭＳ Ｐゴシック" charset="0"/>
                          <a:cs typeface="Times New Roman" charset="0"/>
                        </a:rPr>
                        <a:t> 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SUnis" charset="0"/>
                        <a:ea typeface="ＭＳ Ｐゴシック" charset="0"/>
                        <a:cs typeface="Times New Roman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SUnis" charset="0"/>
                          <a:ea typeface="ＭＳ Ｐゴシック" charset="0"/>
                          <a:cs typeface="Times New Roman" charset="0"/>
                        </a:rPr>
                        <a:t>304 = pagina din memoria ascunsă este încă validă</a:t>
                      </a:r>
                      <a:endParaRPr kumimoji="0" lang="ro-RO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10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SUnis" charset="0"/>
                          <a:ea typeface="ＭＳ Ｐゴシック" charset="0"/>
                          <a:cs typeface="Times New Roman" charset="0"/>
                        </a:rPr>
                        <a:t>4xx</a:t>
                      </a:r>
                      <a:endParaRPr kumimoji="0" lang="ro-RO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SUnis" charset="0"/>
                          <a:ea typeface="ＭＳ Ｐゴシック" charset="0"/>
                          <a:cs typeface="Times New Roman" charset="0"/>
                        </a:rPr>
                        <a:t>Eroare la client</a:t>
                      </a:r>
                      <a:endParaRPr kumimoji="0" lang="ro-RO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SUnis" charset="0"/>
                          <a:ea typeface="ＭＳ Ｐゴシック" charset="0"/>
                          <a:cs typeface="Times New Roman" charset="0"/>
                        </a:rPr>
                        <a:t>40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SUnis" charset="0"/>
                          <a:ea typeface="ＭＳ Ｐゴシック" charset="0"/>
                          <a:cs typeface="Times New Roman" charset="0"/>
                        </a:rPr>
                        <a:t>0</a:t>
                      </a:r>
                      <a:r>
                        <a:rPr kumimoji="0" lang="ro-RO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SUnis" charset="0"/>
                          <a:ea typeface="ＭＳ Ｐゴシック" charset="0"/>
                          <a:cs typeface="Times New Roman" charset="0"/>
                        </a:rPr>
                        <a:t> =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SUnis" charset="0"/>
                          <a:ea typeface="ＭＳ Ｐゴシック" charset="0"/>
                          <a:cs typeface="Times New Roman" charset="0"/>
                        </a:rPr>
                        <a:t>cerere incorecta</a:t>
                      </a:r>
                      <a:r>
                        <a:rPr kumimoji="0" lang="ro-RO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SUnis" charset="0"/>
                          <a:ea typeface="ＭＳ Ｐゴシック" charset="0"/>
                          <a:cs typeface="Times New Roman" charset="0"/>
                        </a:rPr>
                        <a:t>;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SUnis" charset="0"/>
                        <a:ea typeface="ＭＳ Ｐゴシック" charset="0"/>
                        <a:cs typeface="Times New Roman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SUnis" charset="0"/>
                          <a:ea typeface="ＭＳ Ｐゴシック" charset="0"/>
                          <a:cs typeface="Times New Roman" charset="0"/>
                        </a:rPr>
                        <a:t>401 = ne-autorizat</a:t>
                      </a:r>
                      <a:r>
                        <a:rPr kumimoji="0" lang="ro-RO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SUnis" charset="0"/>
                          <a:ea typeface="ＭＳ Ｐゴシック" charset="0"/>
                          <a:cs typeface="Times New Roman" charset="0"/>
                        </a:rPr>
                        <a:t> 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SUnis" charset="0"/>
                        <a:ea typeface="ＭＳ Ｐゴシック" charset="0"/>
                        <a:cs typeface="Times New Roman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SUnis" charset="0"/>
                          <a:ea typeface="ＭＳ Ｐゴシック" charset="0"/>
                          <a:cs typeface="Times New Roman" charset="0"/>
                        </a:rPr>
                        <a:t>403 = interzis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SUnis" charset="0"/>
                          <a:ea typeface="ＭＳ Ｐゴシック" charset="0"/>
                          <a:cs typeface="Times New Roman" charset="0"/>
                        </a:rPr>
                        <a:t>404 = pagina nu a fost găsită</a:t>
                      </a:r>
                      <a:endParaRPr kumimoji="0" lang="ro-RO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058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SUnis" charset="0"/>
                          <a:ea typeface="ＭＳ Ｐゴシック" charset="0"/>
                          <a:cs typeface="Times New Roman" charset="0"/>
                        </a:rPr>
                        <a:t>5xx</a:t>
                      </a:r>
                      <a:endParaRPr kumimoji="0" lang="ro-RO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SUnis" charset="0"/>
                          <a:ea typeface="ＭＳ Ｐゴシック" charset="0"/>
                          <a:cs typeface="Times New Roman" charset="0"/>
                        </a:rPr>
                        <a:t>Eroare la server</a:t>
                      </a:r>
                      <a:endParaRPr kumimoji="0" lang="ro-RO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SUnis" charset="0"/>
                          <a:ea typeface="ＭＳ Ｐゴシック" charset="0"/>
                          <a:cs typeface="Times New Roman" charset="0"/>
                        </a:rPr>
                        <a:t>500 = eroare internă la server; 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SUnis" charset="0"/>
                        <a:ea typeface="ＭＳ Ｐゴシック" charset="0"/>
                        <a:cs typeface="Times New Roman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SUnis" charset="0"/>
                          <a:ea typeface="ＭＳ Ｐゴシック" charset="0"/>
                          <a:cs typeface="Times New Roman" charset="0"/>
                        </a:rPr>
                        <a:t>501 = ne-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SUnis" charset="0"/>
                          <a:ea typeface="ＭＳ Ｐゴシック" charset="0"/>
                          <a:cs typeface="Times New Roman" charset="0"/>
                        </a:rPr>
                        <a:t>implementat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SUnis" charset="0"/>
                        <a:ea typeface="ＭＳ Ｐゴシック" charset="0"/>
                        <a:cs typeface="Times New Roman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SUnis" charset="0"/>
                          <a:ea typeface="ＭＳ Ｐゴシック" charset="0"/>
                          <a:cs typeface="Times New Roman" charset="0"/>
                        </a:rPr>
                        <a:t>503 = încearcă mai târziu</a:t>
                      </a:r>
                      <a:endParaRPr kumimoji="0" lang="ro-RO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894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D3804C3-AA96-634F-9BB4-59BA5A4EB04E}" type="slidenum">
              <a:rPr lang="en-GB" sz="900">
                <a:solidFill>
                  <a:srgbClr val="FFFFFF"/>
                </a:solidFill>
                <a:cs typeface="Arial" charset="0"/>
              </a:rPr>
              <a:pPr eaLnBrk="1" hangingPunct="1"/>
              <a:t>22</a:t>
            </a:fld>
            <a:endParaRPr lang="en-GB" sz="9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7" name="Footer Placeholder 8">
            <a:extLst>
              <a:ext uri="{FF2B5EF4-FFF2-40B4-BE49-F238E27FC236}">
                <a16:creationId xmlns:a16="http://schemas.microsoft.com/office/drawing/2014/main" id="{E170E405-3C24-684E-88F2-B32432A5B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2200" y="6553200"/>
            <a:ext cx="4543425" cy="276225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000" dirty="0" err="1">
                <a:solidFill>
                  <a:srgbClr val="FFFFFF"/>
                </a:solidFill>
                <a:cs typeface="Arial" charset="0"/>
              </a:rPr>
              <a:t>Protocoale</a:t>
            </a:r>
            <a:r>
              <a:rPr lang="en-GB" sz="1000" dirty="0">
                <a:solidFill>
                  <a:srgbClr val="FFFFFF"/>
                </a:solidFill>
                <a:cs typeface="Arial" charset="0"/>
              </a:rPr>
              <a:t> de </a:t>
            </a:r>
            <a:r>
              <a:rPr lang="en-GB" sz="1000" dirty="0" err="1">
                <a:solidFill>
                  <a:srgbClr val="FFFFFF"/>
                </a:solidFill>
                <a:cs typeface="Arial" charset="0"/>
              </a:rPr>
              <a:t>comunicaţie</a:t>
            </a:r>
            <a:r>
              <a:rPr lang="en-GB" sz="1000" dirty="0">
                <a:solidFill>
                  <a:srgbClr val="FFFFFF"/>
                </a:solidFill>
                <a:cs typeface="Arial" charset="0"/>
              </a:rPr>
              <a:t> - Curs 9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1163"/>
            <a:ext cx="8353425" cy="42545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Antete Mesaje HTTP</a:t>
            </a:r>
          </a:p>
        </p:txBody>
      </p:sp>
      <p:graphicFrame>
        <p:nvGraphicFramePr>
          <p:cNvPr id="58786" name="Group 418"/>
          <p:cNvGraphicFramePr>
            <a:graphicFrameLocks noGrp="1"/>
          </p:cNvGraphicFramePr>
          <p:nvPr>
            <p:ph idx="1"/>
          </p:nvPr>
        </p:nvGraphicFramePr>
        <p:xfrm>
          <a:off x="207963" y="908050"/>
          <a:ext cx="8667750" cy="5670548"/>
        </p:xfrm>
        <a:graphic>
          <a:graphicData uri="http://schemas.openxmlformats.org/drawingml/2006/table">
            <a:tbl>
              <a:tblPr/>
              <a:tblGrid>
                <a:gridCol w="1838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09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784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8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SUnis" charset="0"/>
                          <a:ea typeface="ＭＳ Ｐゴシック" charset="0"/>
                          <a:cs typeface="Times New Roman" charset="0"/>
                        </a:rPr>
                        <a:t>Antet</a:t>
                      </a:r>
                      <a:endParaRPr kumimoji="0" lang="ro-RO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SUnis" charset="0"/>
                          <a:ea typeface="ＭＳ Ｐゴシック" charset="0"/>
                          <a:cs typeface="Times New Roman" charset="0"/>
                        </a:rPr>
                        <a:t>Tip</a:t>
                      </a:r>
                      <a:endParaRPr kumimoji="0" lang="ro-RO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SUnis" charset="0"/>
                          <a:ea typeface="ＭＳ Ｐゴシック" charset="0"/>
                          <a:cs typeface="Times New Roman" charset="0"/>
                        </a:rPr>
                        <a:t>Descriere</a:t>
                      </a:r>
                      <a:endParaRPr kumimoji="0" lang="ro-RO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22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SUnis" charset="0"/>
                          <a:ea typeface="ＭＳ Ｐゴシック" charset="0"/>
                          <a:cs typeface="Times New Roman" charset="0"/>
                        </a:rPr>
                        <a:t>User-Agent</a:t>
                      </a:r>
                      <a:endParaRPr kumimoji="0" lang="ro-RO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SUnis" charset="0"/>
                          <a:ea typeface="ＭＳ Ｐゴシック" charset="0"/>
                          <a:cs typeface="Times New Roman" charset="0"/>
                        </a:rPr>
                        <a:t>Cerere</a:t>
                      </a:r>
                      <a:endParaRPr kumimoji="0" lang="ro-RO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SUnis" charset="0"/>
                          <a:ea typeface="ＭＳ Ｐゴシック" charset="0"/>
                          <a:cs typeface="Times New Roman" charset="0"/>
                        </a:rPr>
                        <a:t>Informaţie asupra programului de navigare şi a platformei</a:t>
                      </a:r>
                      <a:endParaRPr kumimoji="0" lang="ro-RO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HSUnis" charset="0"/>
                          <a:ea typeface="ＭＳ Ｐゴシック" charset="0"/>
                          <a:cs typeface="Times New Roman" charset="0"/>
                        </a:rPr>
                        <a:t>Accept</a:t>
                      </a:r>
                      <a:endParaRPr kumimoji="0" lang="ro-RO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HSUnis" charset="0"/>
                          <a:ea typeface="ＭＳ Ｐゴシック" charset="0"/>
                          <a:cs typeface="Times New Roman" charset="0"/>
                        </a:rPr>
                        <a:t>Cerere</a:t>
                      </a:r>
                      <a:endParaRPr kumimoji="0" lang="ro-RO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HSUnis" charset="0"/>
                          <a:ea typeface="ＭＳ Ｐゴシック" charset="0"/>
                          <a:cs typeface="Times New Roman" charset="0"/>
                        </a:rPr>
                        <a:t>Tipul de pagini pe care clientul le poate trata</a:t>
                      </a:r>
                      <a:endParaRPr kumimoji="0" lang="ro-RO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2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HSUnis" charset="0"/>
                          <a:ea typeface="ＭＳ Ｐゴシック" charset="0"/>
                          <a:cs typeface="Times New Roman" charset="0"/>
                        </a:rPr>
                        <a:t>Accept-Charset</a:t>
                      </a:r>
                      <a:endParaRPr kumimoji="0" lang="ro-RO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HSUnis" charset="0"/>
                          <a:ea typeface="ＭＳ Ｐゴシック" charset="0"/>
                          <a:cs typeface="Times New Roman" charset="0"/>
                        </a:rPr>
                        <a:t>Cerere</a:t>
                      </a:r>
                      <a:endParaRPr kumimoji="0" lang="ro-RO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HSUnis" charset="0"/>
                          <a:ea typeface="ＭＳ Ｐゴシック" charset="0"/>
                          <a:cs typeface="Times New Roman" charset="0"/>
                        </a:rPr>
                        <a:t>Seturile de caractere care sunt acceptabile la client</a:t>
                      </a:r>
                      <a:endParaRPr kumimoji="0" lang="ro-RO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2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HSUnis" charset="0"/>
                          <a:ea typeface="ＭＳ Ｐゴシック" charset="0"/>
                          <a:cs typeface="Times New Roman" charset="0"/>
                        </a:rPr>
                        <a:t>Accept-Encoding</a:t>
                      </a:r>
                      <a:endParaRPr kumimoji="0" lang="ro-RO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HSUnis" charset="0"/>
                          <a:ea typeface="ＭＳ Ｐゴシック" charset="0"/>
                          <a:cs typeface="Times New Roman" charset="0"/>
                        </a:rPr>
                        <a:t>Cerere</a:t>
                      </a:r>
                      <a:endParaRPr kumimoji="0" lang="ro-RO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HSUnis" charset="0"/>
                          <a:ea typeface="ＭＳ Ｐゴシック" charset="0"/>
                          <a:cs typeface="Times New Roman" charset="0"/>
                        </a:rPr>
                        <a:t>Codificările de pagini pe care clientul le poate trata</a:t>
                      </a:r>
                      <a:endParaRPr kumimoji="0" lang="ro-RO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02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HSUnis" charset="0"/>
                          <a:ea typeface="ＭＳ Ｐゴシック" charset="0"/>
                          <a:cs typeface="Times New Roman" charset="0"/>
                        </a:rPr>
                        <a:t>Accept-Language</a:t>
                      </a:r>
                      <a:endParaRPr kumimoji="0" lang="ro-RO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HSUnis" charset="0"/>
                          <a:ea typeface="ＭＳ Ｐゴシック" charset="0"/>
                          <a:cs typeface="Times New Roman" charset="0"/>
                        </a:rPr>
                        <a:t>Cerere</a:t>
                      </a:r>
                      <a:endParaRPr kumimoji="0" lang="ro-RO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HSUnis" charset="0"/>
                          <a:ea typeface="ＭＳ Ｐゴシック" charset="0"/>
                          <a:cs typeface="Times New Roman" charset="0"/>
                        </a:rPr>
                        <a:t>Limbajele naturale pe care clientul le poate trata</a:t>
                      </a:r>
                      <a:endParaRPr kumimoji="0" lang="ro-RO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02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SUnis" charset="0"/>
                          <a:ea typeface="ＭＳ Ｐゴシック" charset="0"/>
                          <a:cs typeface="Times New Roman" charset="0"/>
                        </a:rPr>
                        <a:t>Host</a:t>
                      </a:r>
                      <a:endParaRPr kumimoji="0" lang="ro-RO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SUnis" charset="0"/>
                          <a:ea typeface="ＭＳ Ｐゴシック" charset="0"/>
                          <a:cs typeface="Times New Roman" charset="0"/>
                        </a:rPr>
                        <a:t>Cerere</a:t>
                      </a:r>
                      <a:endParaRPr kumimoji="0" lang="ro-RO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SUnis" charset="0"/>
                          <a:ea typeface="ＭＳ Ｐゴシック" charset="0"/>
                          <a:cs typeface="Times New Roman" charset="0"/>
                        </a:rPr>
                        <a:t>Numele DNS al serverului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SUnis" charset="0"/>
                          <a:ea typeface="ＭＳ Ｐゴシック" charset="0"/>
                          <a:cs typeface="Times New Roman" charset="0"/>
                        </a:rPr>
                        <a:t> (folosit pentru virtual hosting)</a:t>
                      </a:r>
                      <a:endParaRPr kumimoji="0" lang="ro-RO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8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SUnis" charset="0"/>
                          <a:ea typeface="ＭＳ Ｐゴシック" charset="0"/>
                          <a:cs typeface="Times New Roman" charset="0"/>
                        </a:rPr>
                        <a:t>Authorization</a:t>
                      </a:r>
                      <a:endParaRPr kumimoji="0" lang="ro-RO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SUnis" charset="0"/>
                          <a:ea typeface="ＭＳ Ｐゴシック" charset="0"/>
                          <a:cs typeface="Times New Roman" charset="0"/>
                        </a:rPr>
                        <a:t>Cerere</a:t>
                      </a:r>
                      <a:endParaRPr kumimoji="0" lang="ro-RO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SUnis" charset="0"/>
                          <a:ea typeface="ＭＳ Ｐゴシック" charset="0"/>
                          <a:cs typeface="Times New Roman" charset="0"/>
                        </a:rPr>
                        <a:t>O listă a drepturilor clientului</a:t>
                      </a:r>
                      <a:endParaRPr kumimoji="0" lang="ro-RO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8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SUnis" charset="0"/>
                          <a:ea typeface="ＭＳ Ｐゴシック" charset="0"/>
                          <a:cs typeface="Times New Roman" charset="0"/>
                        </a:rPr>
                        <a:t>Cookie</a:t>
                      </a:r>
                      <a:endParaRPr kumimoji="0" lang="ro-RO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SUnis" charset="0"/>
                          <a:ea typeface="ＭＳ Ｐゴシック" charset="0"/>
                          <a:cs typeface="Times New Roman" charset="0"/>
                        </a:rPr>
                        <a:t>Cerere</a:t>
                      </a:r>
                      <a:endParaRPr kumimoji="0" lang="ro-RO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SUnis" charset="0"/>
                          <a:ea typeface="ＭＳ Ｐゴシック" charset="0"/>
                          <a:cs typeface="Times New Roman" charset="0"/>
                        </a:rPr>
                        <a:t>Trimite 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SUnis" charset="0"/>
                          <a:ea typeface="ＭＳ Ｐゴシック" charset="0"/>
                          <a:cs typeface="Times New Roman" charset="0"/>
                        </a:rPr>
                        <a:t>(</a:t>
                      </a:r>
                      <a:r>
                        <a:rPr kumimoji="0" lang="ro-RO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SUnis" charset="0"/>
                          <a:ea typeface="ＭＳ Ｐゴシック" charset="0"/>
                          <a:cs typeface="Times New Roman" charset="0"/>
                        </a:rPr>
                        <a:t>la server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SUnis" charset="0"/>
                          <a:ea typeface="ＭＳ Ｐゴシック" charset="0"/>
                          <a:cs typeface="Times New Roman" charset="0"/>
                        </a:rPr>
                        <a:t>) </a:t>
                      </a:r>
                      <a:r>
                        <a:rPr kumimoji="0" lang="ro-RO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SUnis" charset="0"/>
                          <a:ea typeface="ＭＳ Ｐゴシック" charset="0"/>
                          <a:cs typeface="Times New Roman" charset="0"/>
                        </a:rPr>
                        <a:t>un cookie setat anterior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8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SUnis" charset="0"/>
                          <a:ea typeface="ＭＳ Ｐゴシック" charset="0"/>
                          <a:cs typeface="Times New Roman" charset="0"/>
                        </a:rPr>
                        <a:t>Set-Cookie</a:t>
                      </a:r>
                      <a:endParaRPr kumimoji="0" lang="ro-RO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SUnis" charset="0"/>
                          <a:ea typeface="ＭＳ Ｐゴシック" charset="0"/>
                          <a:cs typeface="Times New Roman" charset="0"/>
                        </a:rPr>
                        <a:t>Răspuns</a:t>
                      </a:r>
                      <a:endParaRPr kumimoji="0" lang="ro-RO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SUnis" charset="0"/>
                          <a:ea typeface="ＭＳ Ｐゴシック" charset="0"/>
                          <a:cs typeface="Times New Roman" charset="0"/>
                        </a:rPr>
                        <a:t>Serverul vrea să salveze un cookie la client</a:t>
                      </a:r>
                      <a:endParaRPr kumimoji="0" lang="ro-RO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402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SUnis" charset="0"/>
                          <a:ea typeface="ＭＳ Ｐゴシック" charset="0"/>
                          <a:cs typeface="Times New Roman" charset="0"/>
                        </a:rPr>
                        <a:t>Server</a:t>
                      </a:r>
                      <a:endParaRPr kumimoji="0" lang="ro-RO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SUnis" charset="0"/>
                          <a:ea typeface="ＭＳ Ｐゴシック" charset="0"/>
                          <a:cs typeface="Times New Roman" charset="0"/>
                        </a:rPr>
                        <a:t>Răspuns</a:t>
                      </a:r>
                      <a:endParaRPr kumimoji="0" lang="ro-RO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SUnis" charset="0"/>
                          <a:ea typeface="ＭＳ Ｐゴシック" charset="0"/>
                          <a:cs typeface="Times New Roman" charset="0"/>
                        </a:rPr>
                        <a:t>Informaţie despre server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SUnis" charset="0"/>
                          <a:ea typeface="ＭＳ Ｐゴシック" charset="0"/>
                          <a:cs typeface="Times New Roman" charset="0"/>
                        </a:rPr>
                        <a:t> (ex.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HSUnis" charset="0"/>
                          <a:ea typeface="ＭＳ Ｐゴシック" charset="0"/>
                          <a:cs typeface="Times New Roman" charset="0"/>
                        </a:rPr>
                        <a:t>Server: Apache/1.2.5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SUnis" charset="0"/>
                          <a:ea typeface="ＭＳ Ｐゴシック" charset="0"/>
                          <a:cs typeface="Times New Roman" charset="0"/>
                        </a:rPr>
                        <a:t>)</a:t>
                      </a:r>
                      <a:endParaRPr kumimoji="0" lang="ro-RO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998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9B13F0A-389E-6D43-B984-9253E0255F7F}" type="slidenum">
              <a:rPr lang="en-GB" sz="900">
                <a:solidFill>
                  <a:srgbClr val="FFFFFF"/>
                </a:solidFill>
                <a:cs typeface="Arial" charset="0"/>
              </a:rPr>
              <a:pPr eaLnBrk="1" hangingPunct="1"/>
              <a:t>23</a:t>
            </a:fld>
            <a:endParaRPr lang="en-GB" sz="9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7" name="Footer Placeholder 8">
            <a:extLst>
              <a:ext uri="{FF2B5EF4-FFF2-40B4-BE49-F238E27FC236}">
                <a16:creationId xmlns:a16="http://schemas.microsoft.com/office/drawing/2014/main" id="{F897EFE3-AE56-A043-97A8-311FEC09D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2200" y="6553200"/>
            <a:ext cx="4543425" cy="276225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000" dirty="0" err="1">
                <a:solidFill>
                  <a:srgbClr val="FFFFFF"/>
                </a:solidFill>
                <a:cs typeface="Arial" charset="0"/>
              </a:rPr>
              <a:t>Protocoale</a:t>
            </a:r>
            <a:r>
              <a:rPr lang="en-GB" sz="1000" dirty="0">
                <a:solidFill>
                  <a:srgbClr val="FFFFFF"/>
                </a:solidFill>
                <a:cs typeface="Arial" charset="0"/>
              </a:rPr>
              <a:t> de </a:t>
            </a:r>
            <a:r>
              <a:rPr lang="en-GB" sz="1000" dirty="0" err="1">
                <a:solidFill>
                  <a:srgbClr val="FFFFFF"/>
                </a:solidFill>
                <a:cs typeface="Arial" charset="0"/>
              </a:rPr>
              <a:t>comunicaţie</a:t>
            </a:r>
            <a:r>
              <a:rPr lang="en-GB" sz="1000" dirty="0">
                <a:solidFill>
                  <a:srgbClr val="FFFFFF"/>
                </a:solidFill>
                <a:cs typeface="Arial" charset="0"/>
              </a:rPr>
              <a:t> - Curs 9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1163"/>
            <a:ext cx="8353425" cy="42545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Antete Mesaje HTTP (2)</a:t>
            </a:r>
          </a:p>
        </p:txBody>
      </p:sp>
      <p:graphicFrame>
        <p:nvGraphicFramePr>
          <p:cNvPr id="58786" name="Group 418"/>
          <p:cNvGraphicFramePr>
            <a:graphicFrameLocks noGrp="1"/>
          </p:cNvGraphicFramePr>
          <p:nvPr>
            <p:ph idx="1"/>
          </p:nvPr>
        </p:nvGraphicFramePr>
        <p:xfrm>
          <a:off x="179388" y="1125538"/>
          <a:ext cx="8667750" cy="4937178"/>
        </p:xfrm>
        <a:graphic>
          <a:graphicData uri="http://schemas.openxmlformats.org/drawingml/2006/table">
            <a:tbl>
              <a:tblPr/>
              <a:tblGrid>
                <a:gridCol w="1838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09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784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6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SUnis" charset="0"/>
                          <a:ea typeface="ＭＳ Ｐゴシック" charset="0"/>
                          <a:cs typeface="Times New Roman" charset="0"/>
                        </a:rPr>
                        <a:t>Antet</a:t>
                      </a:r>
                      <a:endParaRPr kumimoji="0" lang="ro-RO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691" marB="4569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SUnis" charset="0"/>
                          <a:ea typeface="ＭＳ Ｐゴシック" charset="0"/>
                          <a:cs typeface="Times New Roman" charset="0"/>
                        </a:rPr>
                        <a:t>Tip</a:t>
                      </a:r>
                      <a:endParaRPr kumimoji="0" lang="ro-RO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691" marB="4569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SUnis" charset="0"/>
                          <a:ea typeface="ＭＳ Ｐゴシック" charset="0"/>
                          <a:cs typeface="Times New Roman" charset="0"/>
                        </a:rPr>
                        <a:t>Descriere</a:t>
                      </a:r>
                      <a:endParaRPr kumimoji="0" lang="ro-RO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691" marB="4569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HSUnis" charset="0"/>
                          <a:ea typeface="ＭＳ Ｐゴシック" charset="0"/>
                          <a:cs typeface="Times New Roman" charset="0"/>
                        </a:rPr>
                        <a:t>Content-Encoding</a:t>
                      </a:r>
                      <a:endParaRPr kumimoji="0" lang="ro-RO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691" marB="4569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HSUnis" charset="0"/>
                          <a:ea typeface="ＭＳ Ｐゴシック" charset="0"/>
                          <a:cs typeface="Times New Roman" charset="0"/>
                        </a:rPr>
                        <a:t>Răspuns</a:t>
                      </a:r>
                      <a:endParaRPr kumimoji="0" lang="ro-RO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691" marB="4569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HSUnis" charset="0"/>
                          <a:ea typeface="ＭＳ Ｐゴシック" charset="0"/>
                          <a:cs typeface="Times New Roman" charset="0"/>
                        </a:rPr>
                        <a:t>Cum este codat conţinutului (de exemplu, gzip)</a:t>
                      </a:r>
                      <a:endParaRPr kumimoji="0" lang="ro-RO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691" marB="4569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HSUnis" charset="0"/>
                          <a:ea typeface="ＭＳ Ｐゴシック" charset="0"/>
                          <a:cs typeface="Times New Roman" charset="0"/>
                        </a:rPr>
                        <a:t>Content-Length</a:t>
                      </a:r>
                      <a:endParaRPr kumimoji="0" lang="ro-RO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691" marB="4569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HSUnis" charset="0"/>
                          <a:ea typeface="ＭＳ Ｐゴシック" charset="0"/>
                          <a:cs typeface="Times New Roman" charset="0"/>
                        </a:rPr>
                        <a:t>Răspuns</a:t>
                      </a:r>
                      <a:endParaRPr kumimoji="0" lang="ro-RO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691" marB="4569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HSUnis" charset="0"/>
                          <a:ea typeface="ＭＳ Ｐゴシック" charset="0"/>
                          <a:cs typeface="Times New Roman" charset="0"/>
                        </a:rPr>
                        <a:t>Lungimea paginii în octeţi</a:t>
                      </a:r>
                      <a:endParaRPr kumimoji="0" lang="ro-RO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691" marB="4569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694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HSUnis" charset="0"/>
                          <a:ea typeface="ＭＳ Ｐゴシック" charset="0"/>
                          <a:cs typeface="Times New Roman" charset="0"/>
                        </a:rPr>
                        <a:t>Content-T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HSUnis" charset="0"/>
                          <a:ea typeface="ＭＳ Ｐゴシック" charset="0"/>
                          <a:cs typeface="Times New Roman" charset="0"/>
                        </a:rPr>
                        <a:t>y</a:t>
                      </a:r>
                      <a:r>
                        <a:rPr kumimoji="0" lang="ro-RO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HSUnis" charset="0"/>
                          <a:ea typeface="ＭＳ Ｐゴシック" charset="0"/>
                          <a:cs typeface="Times New Roman" charset="0"/>
                        </a:rPr>
                        <a:t>pe</a:t>
                      </a:r>
                      <a:endParaRPr kumimoji="0" lang="ro-RO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691" marB="4569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HSUnis" charset="0"/>
                          <a:ea typeface="ＭＳ Ｐゴシック" charset="0"/>
                          <a:cs typeface="Times New Roman" charset="0"/>
                        </a:rPr>
                        <a:t>Răspuns</a:t>
                      </a:r>
                      <a:endParaRPr kumimoji="0" lang="ro-RO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691" marB="4569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HSUnis" charset="0"/>
                          <a:ea typeface="ＭＳ Ｐゴシック" charset="0"/>
                          <a:cs typeface="Times New Roman" charset="0"/>
                        </a:rPr>
                        <a:t>Tipul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HSUnis" charset="0"/>
                          <a:ea typeface="ＭＳ Ｐゴシック" charset="0"/>
                          <a:cs typeface="Times New Roman" charset="0"/>
                        </a:rPr>
                        <a:t>/subtipul </a:t>
                      </a:r>
                      <a:r>
                        <a:rPr kumimoji="0" lang="ro-RO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HSUnis" charset="0"/>
                          <a:ea typeface="ＭＳ Ｐゴシック" charset="0"/>
                          <a:cs typeface="Times New Roman" charset="0"/>
                        </a:rPr>
                        <a:t> MIME al paginii</a:t>
                      </a:r>
                      <a:endParaRPr kumimoji="0" lang="ro-RO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691" marB="4569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07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SUnis" charset="0"/>
                          <a:ea typeface="ＭＳ Ｐゴシック" charset="0"/>
                          <a:cs typeface="Times New Roman" charset="0"/>
                        </a:rPr>
                        <a:t>Last-Modified</a:t>
                      </a:r>
                      <a:endParaRPr kumimoji="0" lang="ro-RO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691" marB="4569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SUnis" charset="0"/>
                          <a:ea typeface="ＭＳ Ｐゴシック" charset="0"/>
                          <a:cs typeface="Times New Roman" charset="0"/>
                        </a:rPr>
                        <a:t>Răspuns</a:t>
                      </a:r>
                      <a:endParaRPr kumimoji="0" lang="ro-RO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691" marB="4569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SUnis" charset="0"/>
                          <a:ea typeface="ＭＳ Ｐゴシック" charset="0"/>
                          <a:cs typeface="Times New Roman" charset="0"/>
                        </a:rPr>
                        <a:t>Ora şi data la care pagina a fost ultima dată modificată</a:t>
                      </a:r>
                      <a:endParaRPr kumimoji="0" lang="ro-RO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691" marB="4569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0007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SUnis" charset="0"/>
                          <a:ea typeface="ＭＳ Ｐゴシック" charset="0"/>
                          <a:cs typeface="Times New Roman" charset="0"/>
                        </a:rPr>
                        <a:t>Location</a:t>
                      </a:r>
                      <a:endParaRPr kumimoji="0" lang="ro-RO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691" marB="4569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SUnis" charset="0"/>
                          <a:ea typeface="ＭＳ Ｐゴシック" charset="0"/>
                          <a:cs typeface="Times New Roman" charset="0"/>
                        </a:rPr>
                        <a:t>Răspuns</a:t>
                      </a:r>
                      <a:endParaRPr kumimoji="0" lang="ro-RO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691" marB="4569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SUnis" charset="0"/>
                          <a:ea typeface="ＭＳ Ｐゴシック" charset="0"/>
                          <a:cs typeface="Times New Roman" charset="0"/>
                        </a:rPr>
                        <a:t>O 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SUnis" charset="0"/>
                          <a:ea typeface="ＭＳ Ｐゴシック" charset="0"/>
                          <a:cs typeface="Times New Roman" charset="0"/>
                        </a:rPr>
                        <a:t>indicatie</a:t>
                      </a:r>
                      <a:r>
                        <a:rPr kumimoji="0" lang="ro-RO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SUnis" charset="0"/>
                          <a:ea typeface="ＭＳ Ｐゴシック" charset="0"/>
                          <a:cs typeface="Times New Roman" charset="0"/>
                        </a:rPr>
                        <a:t> pentru client pentru 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SUnis" charset="0"/>
                          <a:ea typeface="ＭＳ Ｐゴシック" charset="0"/>
                          <a:cs typeface="Times New Roman" charset="0"/>
                        </a:rPr>
                        <a:t>redirectarea</a:t>
                      </a:r>
                      <a:r>
                        <a:rPr kumimoji="0" lang="ro-RO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SUnis" charset="0"/>
                          <a:ea typeface="ＭＳ Ｐゴシック" charset="0"/>
                          <a:cs typeface="Times New Roman" charset="0"/>
                        </a:rPr>
                        <a:t> cerer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SUnis" charset="0"/>
                          <a:ea typeface="ＭＳ Ｐゴシック" charset="0"/>
                          <a:cs typeface="Times New Roman" charset="0"/>
                        </a:rPr>
                        <a:t>ii</a:t>
                      </a:r>
                      <a:endParaRPr kumimoji="0" lang="ro-RO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691" marB="4569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00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SUnis" charset="0"/>
                          <a:ea typeface="ＭＳ Ｐゴシック" charset="0"/>
                          <a:cs typeface="Times New Roman" charset="0"/>
                        </a:rPr>
                        <a:t>Accept-Ranges</a:t>
                      </a:r>
                      <a:endParaRPr kumimoji="0" lang="ro-RO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691" marB="4569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SUnis" charset="0"/>
                          <a:ea typeface="ＭＳ Ｐゴシック" charset="0"/>
                          <a:cs typeface="Times New Roman" charset="0"/>
                        </a:rPr>
                        <a:t>Răspuns</a:t>
                      </a:r>
                      <a:endParaRPr kumimoji="0" lang="ro-RO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691" marB="4569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SUnis" charset="0"/>
                          <a:ea typeface="ＭＳ Ｐゴシック" charset="0"/>
                          <a:cs typeface="Times New Roman" charset="0"/>
                        </a:rPr>
                        <a:t>Serverul va accepta cereri în anumite limite de octeţi</a:t>
                      </a:r>
                      <a:endParaRPr kumimoji="0" lang="ro-RO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691" marB="4569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694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SUnis" charset="0"/>
                          <a:ea typeface="ＭＳ Ｐゴシック" charset="0"/>
                          <a:cs typeface="Times New Roman" charset="0"/>
                        </a:rPr>
                        <a:t>Date</a:t>
                      </a:r>
                      <a:endParaRPr kumimoji="0" lang="ro-RO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691" marB="4569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SUnis" charset="0"/>
                          <a:ea typeface="ＭＳ Ｐゴシック" charset="0"/>
                          <a:cs typeface="Times New Roman" charset="0"/>
                        </a:rPr>
                        <a:t>Ambele</a:t>
                      </a:r>
                      <a:endParaRPr kumimoji="0" lang="ro-RO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691" marB="4569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SUnis" charset="0"/>
                          <a:ea typeface="ＭＳ Ｐゴシック" charset="0"/>
                          <a:cs typeface="Times New Roman" charset="0"/>
                        </a:rPr>
                        <a:t>Data şi ora la care mesajul a fost trimis</a:t>
                      </a:r>
                      <a:endParaRPr kumimoji="0" lang="ro-RO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691" marB="4569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40007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SUnis" charset="0"/>
                          <a:ea typeface="ＭＳ Ｐゴシック" charset="0"/>
                          <a:cs typeface="Times New Roman" charset="0"/>
                        </a:rPr>
                        <a:t>Connection</a:t>
                      </a:r>
                      <a:endParaRPr kumimoji="0" lang="ro-RO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691" marB="4569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SUnis" charset="0"/>
                          <a:ea typeface="ＭＳ Ｐゴシック" charset="0"/>
                          <a:cs typeface="Times New Roman" charset="0"/>
                        </a:rPr>
                        <a:t>Ambele</a:t>
                      </a:r>
                      <a:endParaRPr kumimoji="0" lang="ro-RO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691" marB="4569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SUnis" charset="0"/>
                          <a:ea typeface="ＭＳ Ｐゴシック" charset="0"/>
                          <a:cs typeface="Times New Roman" charset="0"/>
                        </a:rPr>
                        <a:t>Intentia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SUnis" charset="0"/>
                          <a:ea typeface="ＭＳ Ｐゴシック" charset="0"/>
                          <a:cs typeface="Times New Roman" charset="0"/>
                        </a:rPr>
                        <a:t> de a 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SUnis" charset="0"/>
                          <a:ea typeface="ＭＳ Ｐゴシック" charset="0"/>
                          <a:cs typeface="Times New Roman" charset="0"/>
                        </a:rPr>
                        <a:t>pastra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SUnis" charset="0"/>
                          <a:ea typeface="ＭＳ Ｐゴシック" charset="0"/>
                          <a:cs typeface="Times New Roman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SUnis" charset="0"/>
                          <a:ea typeface="ＭＳ Ｐゴシック" charset="0"/>
                          <a:cs typeface="Times New Roman" charset="0"/>
                        </a:rPr>
                        <a:t>sau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SUnis" charset="0"/>
                          <a:ea typeface="ＭＳ Ｐゴシック" charset="0"/>
                          <a:cs typeface="Times New Roman" charset="0"/>
                        </a:rPr>
                        <a:t> nu 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SUnis" charset="0"/>
                          <a:ea typeface="ＭＳ Ｐゴシック" charset="0"/>
                          <a:cs typeface="Times New Roman" charset="0"/>
                        </a:rPr>
                        <a:t>conexiunea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SUnis" charset="0"/>
                          <a:ea typeface="ＭＳ Ｐゴシック" charset="0"/>
                          <a:cs typeface="Times New Roman" charset="0"/>
                        </a:rPr>
                        <a:t> (ex.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HSUnis" charset="0"/>
                          <a:ea typeface="ＭＳ Ｐゴシック" charset="0"/>
                          <a:cs typeface="Times New Roman" charset="0"/>
                        </a:rPr>
                        <a:t>Connection: Close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SUnis" charset="0"/>
                          <a:ea typeface="ＭＳ Ｐゴシック" charset="0"/>
                          <a:cs typeface="Times New Roman" charset="0"/>
                        </a:rPr>
                        <a:t>)</a:t>
                      </a:r>
                      <a:endParaRPr kumimoji="0" lang="ro-RO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691" marB="4569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202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76874BF-3E3B-714E-B579-C1025F309CB4}" type="slidenum">
              <a:rPr lang="en-GB" sz="900">
                <a:solidFill>
                  <a:srgbClr val="FFFFFF"/>
                </a:solidFill>
                <a:cs typeface="Arial" charset="0"/>
              </a:rPr>
              <a:pPr eaLnBrk="1" hangingPunct="1"/>
              <a:t>24</a:t>
            </a:fld>
            <a:endParaRPr lang="en-GB" sz="9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7" name="Footer Placeholder 8">
            <a:extLst>
              <a:ext uri="{FF2B5EF4-FFF2-40B4-BE49-F238E27FC236}">
                <a16:creationId xmlns:a16="http://schemas.microsoft.com/office/drawing/2014/main" id="{93FFB981-EC8F-E24F-966D-604993743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2200" y="6553200"/>
            <a:ext cx="4543425" cy="276225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000" dirty="0" err="1">
                <a:solidFill>
                  <a:srgbClr val="FFFFFF"/>
                </a:solidFill>
                <a:cs typeface="Arial" charset="0"/>
              </a:rPr>
              <a:t>Protocoale</a:t>
            </a:r>
            <a:r>
              <a:rPr lang="en-GB" sz="1000" dirty="0">
                <a:solidFill>
                  <a:srgbClr val="FFFFFF"/>
                </a:solidFill>
                <a:cs typeface="Arial" charset="0"/>
              </a:rPr>
              <a:t> de </a:t>
            </a:r>
            <a:r>
              <a:rPr lang="en-GB" sz="1000" dirty="0" err="1">
                <a:solidFill>
                  <a:srgbClr val="FFFFFF"/>
                </a:solidFill>
                <a:cs typeface="Arial" charset="0"/>
              </a:rPr>
              <a:t>comunicaţie</a:t>
            </a:r>
            <a:r>
              <a:rPr lang="en-GB" sz="1000" dirty="0">
                <a:solidFill>
                  <a:srgbClr val="FFFFFF"/>
                </a:solidFill>
                <a:cs typeface="Arial" charset="0"/>
              </a:rPr>
              <a:t> - Curs 9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Antete referitoare la tipul continutului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81075"/>
            <a:ext cx="8353425" cy="539115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cs typeface="Lucida Sans Unicode" charset="0"/>
              </a:rPr>
              <a:t>Sistem de tipuri imprumutat din MIME (Multipurpose Internet Mail Extensions)</a:t>
            </a:r>
          </a:p>
          <a:p>
            <a:pPr eaLnBrk="1" hangingPunct="1"/>
            <a:r>
              <a:rPr lang="en-US">
                <a:latin typeface="Arial" charset="0"/>
                <a:cs typeface="Lucida Sans Unicode" charset="0"/>
              </a:rPr>
              <a:t>Doua niveluri (reprezentate de doua antete in raspuns)</a:t>
            </a:r>
          </a:p>
          <a:p>
            <a:pPr lvl="1" eaLnBrk="1" hangingPunct="1"/>
            <a:r>
              <a:rPr lang="en-US">
                <a:solidFill>
                  <a:schemeClr val="accent2"/>
                </a:solidFill>
                <a:latin typeface="Arial" charset="0"/>
                <a:cs typeface="Lucida Sans Unicode" charset="0"/>
              </a:rPr>
              <a:t>Content-Encoding</a:t>
            </a:r>
            <a:r>
              <a:rPr lang="en-US">
                <a:latin typeface="Arial" charset="0"/>
                <a:cs typeface="Lucida Sans Unicode" charset="0"/>
              </a:rPr>
              <a:t> </a:t>
            </a:r>
          </a:p>
          <a:p>
            <a:pPr lvl="2" eaLnBrk="1" hangingPunct="1"/>
            <a:r>
              <a:rPr lang="en-US" sz="2000">
                <a:latin typeface="Arial" charset="0"/>
                <a:cs typeface="Lucida Sans Unicode" charset="0"/>
              </a:rPr>
              <a:t>gzip (GNU zip)</a:t>
            </a:r>
          </a:p>
          <a:p>
            <a:pPr lvl="2" eaLnBrk="1" hangingPunct="1"/>
            <a:r>
              <a:rPr lang="en-US" sz="2000">
                <a:latin typeface="Arial" charset="0"/>
                <a:cs typeface="Lucida Sans Unicode" charset="0"/>
              </a:rPr>
              <a:t>compress (UNIX)</a:t>
            </a:r>
          </a:p>
          <a:p>
            <a:pPr lvl="2" eaLnBrk="1" hangingPunct="1"/>
            <a:r>
              <a:rPr lang="en-US" sz="2000">
                <a:latin typeface="Arial" charset="0"/>
                <a:cs typeface="Lucida Sans Unicode" charset="0"/>
              </a:rPr>
              <a:t>deflate (zlib format definit in RFC 1950 si 1951)</a:t>
            </a:r>
          </a:p>
          <a:p>
            <a:pPr lvl="1" eaLnBrk="1" hangingPunct="1"/>
            <a:r>
              <a:rPr lang="en-US">
                <a:solidFill>
                  <a:schemeClr val="accent2"/>
                </a:solidFill>
                <a:latin typeface="Arial" charset="0"/>
                <a:cs typeface="Lucida Sans Unicode" charset="0"/>
              </a:rPr>
              <a:t>Content-Type</a:t>
            </a:r>
          </a:p>
          <a:p>
            <a:pPr lvl="2" eaLnBrk="1" hangingPunct="1"/>
            <a:r>
              <a:rPr lang="en-US" sz="2000">
                <a:latin typeface="Arial" charset="0"/>
                <a:cs typeface="Lucida Sans Unicode" charset="0"/>
              </a:rPr>
              <a:t>Tip, subtip si (optional) perechi </a:t>
            </a:r>
            <a:r>
              <a:rPr lang="en-US" sz="2000" i="1">
                <a:latin typeface="Arial" charset="0"/>
                <a:cs typeface="Lucida Sans Unicode" charset="0"/>
              </a:rPr>
              <a:t>atribut = valoare</a:t>
            </a:r>
            <a:endParaRPr lang="en-US" sz="2000">
              <a:latin typeface="Arial" charset="0"/>
              <a:cs typeface="Lucida Sans Unicode" charset="0"/>
            </a:endParaRPr>
          </a:p>
          <a:p>
            <a:pPr lvl="2" eaLnBrk="1" hangingPunct="1"/>
            <a:r>
              <a:rPr lang="en-US" sz="2000" i="1">
                <a:latin typeface="Arial" charset="0"/>
                <a:cs typeface="Lucida Sans Unicode" charset="0"/>
              </a:rPr>
              <a:t>Exemple</a:t>
            </a:r>
            <a:endParaRPr lang="en-US" sz="2000">
              <a:latin typeface="Arial" charset="0"/>
              <a:cs typeface="Lucida Sans Unicode" charset="0"/>
            </a:endParaRPr>
          </a:p>
          <a:p>
            <a:pPr lvl="2" eaLnBrk="1" hangingPunct="1">
              <a:buFontTx/>
              <a:buNone/>
            </a:pPr>
            <a:r>
              <a:rPr lang="en-US" sz="2000" b="1">
                <a:solidFill>
                  <a:schemeClr val="accent2"/>
                </a:solidFill>
                <a:latin typeface="Courier New" charset="0"/>
                <a:cs typeface="Lucida Sans Unicode" charset="0"/>
              </a:rPr>
              <a:t>Content-Type: text/plain; charset = 'us-ascii'</a:t>
            </a:r>
          </a:p>
          <a:p>
            <a:pPr lvl="2" eaLnBrk="1" hangingPunct="1">
              <a:buFontTx/>
              <a:buNone/>
            </a:pPr>
            <a:r>
              <a:rPr lang="en-US" sz="2000" b="1">
                <a:solidFill>
                  <a:schemeClr val="accent2"/>
                </a:solidFill>
                <a:latin typeface="Courier New" charset="0"/>
                <a:cs typeface="Lucida Sans Unicode" charset="0"/>
              </a:rPr>
              <a:t>Content-Type: text/xml</a:t>
            </a:r>
          </a:p>
          <a:p>
            <a:pPr lvl="2" eaLnBrk="1" hangingPunct="1">
              <a:buFontTx/>
              <a:buNone/>
            </a:pPr>
            <a:r>
              <a:rPr lang="en-US" sz="2000" b="1">
                <a:solidFill>
                  <a:schemeClr val="accent2"/>
                </a:solidFill>
                <a:latin typeface="Courier New" charset="0"/>
                <a:cs typeface="Lucida Sans Unicode" charset="0"/>
              </a:rPr>
              <a:t>Content-Type: application/pdf</a:t>
            </a:r>
          </a:p>
          <a:p>
            <a:pPr lvl="2" eaLnBrk="1" hangingPunct="1">
              <a:buFontTx/>
              <a:buNone/>
            </a:pPr>
            <a:r>
              <a:rPr lang="en-US" sz="2000" b="1">
                <a:solidFill>
                  <a:schemeClr val="accent2"/>
                </a:solidFill>
                <a:latin typeface="Courier New" charset="0"/>
                <a:cs typeface="Lucida Sans Unicode" charset="0"/>
              </a:rPr>
              <a:t>Content-Type: video/x-mpeg</a:t>
            </a:r>
            <a:endParaRPr lang="en-US" sz="2000" b="1" i="1">
              <a:solidFill>
                <a:schemeClr val="accent2"/>
              </a:solidFill>
              <a:latin typeface="Courier New" charset="0"/>
              <a:cs typeface="Lucida Sans Unicode" charset="0"/>
            </a:endParaRPr>
          </a:p>
        </p:txBody>
      </p:sp>
      <p:sp>
        <p:nvSpPr>
          <p:cNvPr id="4403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5F8B638-5AA8-7941-A25E-4E589831AED9}" type="slidenum">
              <a:rPr lang="en-GB" sz="900">
                <a:solidFill>
                  <a:srgbClr val="FFFFFF"/>
                </a:solidFill>
                <a:cs typeface="Arial" charset="0"/>
              </a:rPr>
              <a:pPr eaLnBrk="1" hangingPunct="1"/>
              <a:t>25</a:t>
            </a:fld>
            <a:endParaRPr lang="en-GB" sz="9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7" name="Footer Placeholder 8">
            <a:extLst>
              <a:ext uri="{FF2B5EF4-FFF2-40B4-BE49-F238E27FC236}">
                <a16:creationId xmlns:a16="http://schemas.microsoft.com/office/drawing/2014/main" id="{AF59522C-6CDA-6740-99A3-87D7AA09D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2200" y="6553200"/>
            <a:ext cx="4543425" cy="276225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000" dirty="0" err="1">
                <a:solidFill>
                  <a:srgbClr val="FFFFFF"/>
                </a:solidFill>
                <a:cs typeface="Arial" charset="0"/>
              </a:rPr>
              <a:t>Protocoale</a:t>
            </a:r>
            <a:r>
              <a:rPr lang="en-GB" sz="1000" dirty="0">
                <a:solidFill>
                  <a:srgbClr val="FFFFFF"/>
                </a:solidFill>
                <a:cs typeface="Arial" charset="0"/>
              </a:rPr>
              <a:t> de </a:t>
            </a:r>
            <a:r>
              <a:rPr lang="en-GB" sz="1000" dirty="0" err="1">
                <a:solidFill>
                  <a:srgbClr val="FFFFFF"/>
                </a:solidFill>
                <a:cs typeface="Arial" charset="0"/>
              </a:rPr>
              <a:t>comunicaţie</a:t>
            </a:r>
            <a:r>
              <a:rPr lang="en-GB" sz="1000" dirty="0">
                <a:solidFill>
                  <a:srgbClr val="FFFFFF"/>
                </a:solidFill>
                <a:cs typeface="Arial" charset="0"/>
              </a:rPr>
              <a:t> - Curs 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5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56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56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333375"/>
            <a:ext cx="8705850" cy="6126163"/>
          </a:xfrm>
        </p:spPr>
        <p:txBody>
          <a:bodyPr/>
          <a:lstStyle/>
          <a:p>
            <a:pPr algn="ctr"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800" b="1" dirty="0" err="1">
                <a:solidFill>
                  <a:schemeClr val="accent2"/>
                </a:solidFill>
                <a:latin typeface="Arial" charset="0"/>
                <a:cs typeface="Lucida Sans Unicode" charset="0"/>
              </a:rPr>
              <a:t>Exemplu</a:t>
            </a:r>
            <a:r>
              <a:rPr lang="en-US" sz="2800" b="1" dirty="0">
                <a:solidFill>
                  <a:schemeClr val="accent2"/>
                </a:solidFill>
                <a:latin typeface="Arial" charset="0"/>
                <a:cs typeface="Lucida Sans Unicode" charset="0"/>
              </a:rPr>
              <a:t> </a:t>
            </a:r>
            <a:r>
              <a:rPr lang="en-US" sz="2800" b="1" dirty="0" err="1">
                <a:solidFill>
                  <a:schemeClr val="accent2"/>
                </a:solidFill>
                <a:latin typeface="Arial" charset="0"/>
                <a:cs typeface="Lucida Sans Unicode" charset="0"/>
              </a:rPr>
              <a:t>mesaje</a:t>
            </a:r>
            <a:r>
              <a:rPr lang="en-US" sz="2800" b="1" dirty="0">
                <a:solidFill>
                  <a:schemeClr val="accent2"/>
                </a:solidFill>
                <a:latin typeface="Arial" charset="0"/>
                <a:cs typeface="Lucida Sans Unicode" charset="0"/>
              </a:rPr>
              <a:t> multipart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000" b="1" dirty="0" err="1">
                <a:solidFill>
                  <a:schemeClr val="accent2"/>
                </a:solidFill>
                <a:latin typeface="Arial" charset="0"/>
                <a:cs typeface="Lucida Sans Unicode" charset="0"/>
              </a:rPr>
              <a:t>Cerere</a:t>
            </a:r>
            <a:endParaRPr lang="en-US" sz="2000" b="1" dirty="0">
              <a:solidFill>
                <a:schemeClr val="accent2"/>
              </a:solidFill>
              <a:latin typeface="Arial" charset="0"/>
              <a:cs typeface="Lucida Sans Unicode" charset="0"/>
            </a:endParaRPr>
          </a:p>
          <a:p>
            <a:pPr lvl="1" eaLnBrk="1" hangingPunct="1">
              <a:lnSpc>
                <a:spcPct val="80000"/>
              </a:lnSpc>
              <a:spcBef>
                <a:spcPts val="100"/>
              </a:spcBef>
              <a:spcAft>
                <a:spcPts val="100"/>
              </a:spcAft>
              <a:buFontTx/>
              <a:buNone/>
            </a:pPr>
            <a:r>
              <a:rPr lang="en-US" b="1" dirty="0">
                <a:latin typeface="Courier New" charset="0"/>
                <a:ea typeface="ＭＳ Ｐゴシック" charset="0"/>
                <a:cs typeface="ＭＳ Ｐゴシック" charset="0"/>
              </a:rPr>
              <a:t>GET /</a:t>
            </a:r>
            <a:r>
              <a:rPr lang="en-US" b="1" dirty="0" err="1">
                <a:latin typeface="Courier New" charset="0"/>
                <a:ea typeface="ＭＳ Ｐゴシック" charset="0"/>
                <a:cs typeface="ＭＳ Ｐゴシック" charset="0"/>
              </a:rPr>
              <a:t>cgi</a:t>
            </a:r>
            <a:r>
              <a:rPr lang="en-US" b="1" dirty="0">
                <a:latin typeface="Courier New" charset="0"/>
                <a:ea typeface="ＭＳ Ｐゴシック" charset="0"/>
                <a:cs typeface="ＭＳ Ｐゴシック" charset="0"/>
              </a:rPr>
              <a:t>-bin/</a:t>
            </a:r>
            <a:r>
              <a:rPr lang="en-US" b="1" dirty="0" err="1">
                <a:latin typeface="Courier New" charset="0"/>
                <a:ea typeface="ＭＳ Ｐゴシック" charset="0"/>
                <a:cs typeface="ＭＳ Ｐゴシック" charset="0"/>
              </a:rPr>
              <a:t>doit.cgi</a:t>
            </a:r>
            <a:r>
              <a:rPr lang="en-US" b="1" dirty="0">
                <a:latin typeface="Courier New" charset="0"/>
                <a:ea typeface="ＭＳ Ｐゴシック" charset="0"/>
                <a:cs typeface="ＭＳ Ｐゴシック" charset="0"/>
              </a:rPr>
              <a:t> HTTP/1.1</a:t>
            </a:r>
          </a:p>
          <a:p>
            <a:pPr lvl="1" eaLnBrk="1" hangingPunct="1">
              <a:lnSpc>
                <a:spcPct val="80000"/>
              </a:lnSpc>
              <a:spcBef>
                <a:spcPts val="100"/>
              </a:spcBef>
              <a:spcAft>
                <a:spcPts val="100"/>
              </a:spcAft>
              <a:buFontTx/>
              <a:buNone/>
            </a:pPr>
            <a:r>
              <a:rPr lang="en-US" b="1" dirty="0">
                <a:latin typeface="Courier New" charset="0"/>
                <a:ea typeface="ＭＳ Ｐゴシック" charset="0"/>
                <a:cs typeface="ＭＳ Ｐゴシック" charset="0"/>
              </a:rPr>
              <a:t>Host: </a:t>
            </a:r>
            <a:r>
              <a:rPr lang="en-US" b="1" dirty="0" err="1">
                <a:latin typeface="Courier New" charset="0"/>
                <a:ea typeface="ＭＳ Ｐゴシック" charset="0"/>
                <a:cs typeface="ＭＳ Ｐゴシック" charset="0"/>
              </a:rPr>
              <a:t>cgi-bin.netscape.com</a:t>
            </a:r>
            <a:endParaRPr lang="en-US" b="1" dirty="0">
              <a:latin typeface="Courier New" charset="0"/>
              <a:ea typeface="ＭＳ Ｐゴシック" charset="0"/>
              <a:cs typeface="ＭＳ Ｐゴシック" charset="0"/>
            </a:endParaRPr>
          </a:p>
          <a:p>
            <a:pPr lvl="1" eaLnBrk="1" hangingPunct="1">
              <a:lnSpc>
                <a:spcPct val="80000"/>
              </a:lnSpc>
              <a:spcBef>
                <a:spcPts val="100"/>
              </a:spcBef>
              <a:spcAft>
                <a:spcPts val="100"/>
              </a:spcAft>
              <a:buFontTx/>
              <a:buNone/>
            </a:pPr>
            <a:r>
              <a:rPr lang="en-US" b="1" dirty="0">
                <a:latin typeface="Courier New" charset="0"/>
                <a:ea typeface="ＭＳ Ｐゴシック" charset="0"/>
                <a:cs typeface="ＭＳ Ｐゴシック" charset="0"/>
              </a:rPr>
              <a:t>Date: Sun, 18 Feb 2004 06:22:33 GMT</a:t>
            </a:r>
            <a:endParaRPr lang="en-US" b="1" dirty="0">
              <a:latin typeface="Courier New" charset="0"/>
              <a:cs typeface="Courier New" charset="0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000" b="1" dirty="0" err="1">
                <a:solidFill>
                  <a:schemeClr val="accent2"/>
                </a:solidFill>
                <a:latin typeface="Arial" charset="0"/>
                <a:cs typeface="Lucida Sans Unicode" charset="0"/>
              </a:rPr>
              <a:t>Raspuns</a:t>
            </a:r>
            <a:endParaRPr lang="en-US" sz="2000" b="1" dirty="0">
              <a:solidFill>
                <a:schemeClr val="accent2"/>
              </a:solidFill>
              <a:latin typeface="Arial" charset="0"/>
              <a:cs typeface="Lucida Sans Unicode" charset="0"/>
            </a:endParaRPr>
          </a:p>
          <a:p>
            <a:pPr lvl="1" eaLnBrk="1" hangingPunct="1">
              <a:lnSpc>
                <a:spcPct val="80000"/>
              </a:lnSpc>
              <a:spcBef>
                <a:spcPts val="100"/>
              </a:spcBef>
              <a:spcAft>
                <a:spcPts val="100"/>
              </a:spcAft>
              <a:buFontTx/>
              <a:buNone/>
            </a:pPr>
            <a:r>
              <a:rPr lang="en-US" b="1" dirty="0">
                <a:latin typeface="Courier New" charset="0"/>
                <a:ea typeface="ＭＳ Ｐゴシック" charset="0"/>
                <a:cs typeface="ＭＳ Ｐゴシック" charset="0"/>
              </a:rPr>
              <a:t>HTTP/1.1 200 OK</a:t>
            </a:r>
          </a:p>
          <a:p>
            <a:pPr lvl="1" eaLnBrk="1" hangingPunct="1">
              <a:lnSpc>
                <a:spcPct val="80000"/>
              </a:lnSpc>
              <a:spcBef>
                <a:spcPts val="100"/>
              </a:spcBef>
              <a:spcAft>
                <a:spcPts val="100"/>
              </a:spcAft>
              <a:buFontTx/>
              <a:buNone/>
            </a:pPr>
            <a:r>
              <a:rPr lang="en-US" b="1" dirty="0">
                <a:latin typeface="Courier New" charset="0"/>
                <a:ea typeface="ＭＳ Ｐゴシック" charset="0"/>
                <a:cs typeface="ＭＳ Ｐゴシック" charset="0"/>
              </a:rPr>
              <a:t>Server: Netscape-Enterprise-3.6 SP1</a:t>
            </a:r>
          </a:p>
          <a:p>
            <a:pPr lvl="1" eaLnBrk="1" hangingPunct="1">
              <a:lnSpc>
                <a:spcPct val="80000"/>
              </a:lnSpc>
              <a:spcBef>
                <a:spcPts val="100"/>
              </a:spcBef>
              <a:spcAft>
                <a:spcPts val="100"/>
              </a:spcAft>
              <a:buFontTx/>
              <a:buNone/>
            </a:pPr>
            <a:r>
              <a:rPr lang="en-US" b="1" dirty="0">
                <a:latin typeface="Courier New" charset="0"/>
                <a:ea typeface="ＭＳ Ｐゴシック" charset="0"/>
                <a:cs typeface="ＭＳ Ｐゴシック" charset="0"/>
              </a:rPr>
              <a:t>Date: Sun, 18 Feb 2004 06:22:35 GMT</a:t>
            </a:r>
          </a:p>
          <a:p>
            <a:pPr lvl="1" eaLnBrk="1" hangingPunct="1">
              <a:lnSpc>
                <a:spcPct val="80000"/>
              </a:lnSpc>
              <a:spcBef>
                <a:spcPts val="100"/>
              </a:spcBef>
              <a:spcAft>
                <a:spcPts val="100"/>
              </a:spcAft>
              <a:buFontTx/>
              <a:buNone/>
            </a:pPr>
            <a:r>
              <a:rPr lang="en-US" b="1" dirty="0">
                <a:latin typeface="Courier New" charset="0"/>
                <a:ea typeface="ＭＳ Ｐゴシック" charset="0"/>
                <a:cs typeface="ＭＳ Ｐゴシック" charset="0"/>
              </a:rPr>
              <a:t>Content-Type: multipart/x-mixed-replace; boundary="</a:t>
            </a:r>
            <a:r>
              <a:rPr lang="en-US" b="1" dirty="0" err="1">
                <a:latin typeface="Courier New" charset="0"/>
                <a:ea typeface="ＭＳ Ｐゴシック" charset="0"/>
                <a:cs typeface="ＭＳ Ｐゴシック" charset="0"/>
              </a:rPr>
              <a:t>ThisRandomString</a:t>
            </a:r>
            <a:r>
              <a:rPr lang="en-US" b="1" dirty="0">
                <a:latin typeface="Courier New" charset="0"/>
                <a:ea typeface="ＭＳ Ｐゴシック" charset="0"/>
                <a:cs typeface="ＭＳ Ｐゴシック" charset="0"/>
              </a:rPr>
              <a:t>"</a:t>
            </a:r>
          </a:p>
          <a:p>
            <a:pPr lvl="1" eaLnBrk="1" hangingPunct="1">
              <a:lnSpc>
                <a:spcPct val="80000"/>
              </a:lnSpc>
              <a:spcBef>
                <a:spcPts val="100"/>
              </a:spcBef>
              <a:spcAft>
                <a:spcPts val="100"/>
              </a:spcAft>
              <a:buFontTx/>
              <a:buNone/>
            </a:pPr>
            <a:endParaRPr lang="en-US" b="1" dirty="0">
              <a:latin typeface="Courier New" charset="0"/>
              <a:ea typeface="ＭＳ Ｐゴシック" charset="0"/>
              <a:cs typeface="ＭＳ Ｐゴシック" charset="0"/>
            </a:endParaRPr>
          </a:p>
          <a:p>
            <a:pPr lvl="1" eaLnBrk="1" hangingPunct="1">
              <a:lnSpc>
                <a:spcPct val="80000"/>
              </a:lnSpc>
              <a:spcBef>
                <a:spcPts val="100"/>
              </a:spcBef>
              <a:spcAft>
                <a:spcPts val="100"/>
              </a:spcAft>
              <a:buFontTx/>
              <a:buNone/>
            </a:pPr>
            <a:r>
              <a:rPr lang="en-US" b="1" dirty="0">
                <a:latin typeface="Courier New" charset="0"/>
                <a:ea typeface="ＭＳ Ｐゴシック" charset="0"/>
                <a:cs typeface="ＭＳ Ｐゴシック" charset="0"/>
              </a:rPr>
              <a:t>--</a:t>
            </a:r>
            <a:r>
              <a:rPr lang="en-US" b="1" dirty="0" err="1">
                <a:latin typeface="Courier New" charset="0"/>
                <a:ea typeface="ＭＳ Ｐゴシック" charset="0"/>
                <a:cs typeface="ＭＳ Ｐゴシック" charset="0"/>
              </a:rPr>
              <a:t>ThisRandomString</a:t>
            </a:r>
            <a:endParaRPr lang="en-US" b="1" dirty="0">
              <a:latin typeface="Courier New" charset="0"/>
              <a:ea typeface="ＭＳ Ｐゴシック" charset="0"/>
              <a:cs typeface="ＭＳ Ｐゴシック" charset="0"/>
            </a:endParaRPr>
          </a:p>
          <a:p>
            <a:pPr lvl="1" eaLnBrk="1" hangingPunct="1">
              <a:lnSpc>
                <a:spcPct val="80000"/>
              </a:lnSpc>
              <a:spcBef>
                <a:spcPts val="100"/>
              </a:spcBef>
              <a:spcAft>
                <a:spcPts val="100"/>
              </a:spcAft>
              <a:buFontTx/>
              <a:buNone/>
            </a:pPr>
            <a:r>
              <a:rPr lang="en-US" b="1" dirty="0">
                <a:latin typeface="Courier New" charset="0"/>
                <a:ea typeface="ＭＳ Ｐゴシック" charset="0"/>
                <a:cs typeface="ＭＳ Ｐゴシック" charset="0"/>
              </a:rPr>
              <a:t>Content-Type: image/gif</a:t>
            </a:r>
          </a:p>
          <a:p>
            <a:pPr lvl="1" eaLnBrk="1" hangingPunct="1">
              <a:lnSpc>
                <a:spcPct val="80000"/>
              </a:lnSpc>
              <a:spcBef>
                <a:spcPts val="100"/>
              </a:spcBef>
              <a:spcAft>
                <a:spcPts val="100"/>
              </a:spcAft>
              <a:buFontTx/>
              <a:buNone/>
            </a:pPr>
            <a:r>
              <a:rPr lang="en-US" b="1" dirty="0">
                <a:latin typeface="Courier New" charset="0"/>
                <a:ea typeface="ＭＳ Ｐゴシック" charset="0"/>
                <a:cs typeface="ＭＳ Ｐゴシック" charset="0"/>
              </a:rPr>
              <a:t>…</a:t>
            </a:r>
          </a:p>
          <a:p>
            <a:pPr lvl="1" eaLnBrk="1" hangingPunct="1">
              <a:lnSpc>
                <a:spcPct val="80000"/>
              </a:lnSpc>
              <a:spcBef>
                <a:spcPts val="100"/>
              </a:spcBef>
              <a:spcAft>
                <a:spcPts val="100"/>
              </a:spcAft>
              <a:buFontTx/>
              <a:buNone/>
            </a:pPr>
            <a:r>
              <a:rPr lang="en-US" b="1" dirty="0">
                <a:latin typeface="Courier New" charset="0"/>
                <a:ea typeface="ＭＳ Ｐゴシック" charset="0"/>
                <a:cs typeface="ＭＳ Ｐゴシック" charset="0"/>
              </a:rPr>
              <a:t>--</a:t>
            </a:r>
            <a:r>
              <a:rPr lang="en-US" b="1" dirty="0" err="1">
                <a:latin typeface="Courier New" charset="0"/>
                <a:ea typeface="ＭＳ Ｐゴシック" charset="0"/>
                <a:cs typeface="ＭＳ Ｐゴシック" charset="0"/>
              </a:rPr>
              <a:t>ThisRandomString</a:t>
            </a:r>
            <a:endParaRPr lang="en-US" b="1" dirty="0">
              <a:latin typeface="Courier New" charset="0"/>
              <a:ea typeface="ＭＳ Ｐゴシック" charset="0"/>
              <a:cs typeface="ＭＳ Ｐゴシック" charset="0"/>
            </a:endParaRPr>
          </a:p>
          <a:p>
            <a:pPr lvl="1" eaLnBrk="1" hangingPunct="1">
              <a:lnSpc>
                <a:spcPct val="80000"/>
              </a:lnSpc>
              <a:spcBef>
                <a:spcPts val="100"/>
              </a:spcBef>
              <a:spcAft>
                <a:spcPts val="100"/>
              </a:spcAft>
              <a:buFontTx/>
              <a:buNone/>
            </a:pPr>
            <a:r>
              <a:rPr lang="en-US" b="1" dirty="0">
                <a:latin typeface="Courier New" charset="0"/>
                <a:ea typeface="ＭＳ Ｐゴシック" charset="0"/>
                <a:cs typeface="ＭＳ Ｐゴシック" charset="0"/>
              </a:rPr>
              <a:t>Content-Type: image/gif</a:t>
            </a:r>
          </a:p>
          <a:p>
            <a:pPr lvl="1" eaLnBrk="1" hangingPunct="1">
              <a:lnSpc>
                <a:spcPct val="80000"/>
              </a:lnSpc>
              <a:spcBef>
                <a:spcPts val="100"/>
              </a:spcBef>
              <a:spcAft>
                <a:spcPts val="100"/>
              </a:spcAft>
              <a:buFontTx/>
              <a:buNone/>
            </a:pPr>
            <a:r>
              <a:rPr lang="en-US" b="1" dirty="0">
                <a:latin typeface="Courier New" charset="0"/>
                <a:ea typeface="ＭＳ Ｐゴシック" charset="0"/>
                <a:cs typeface="ＭＳ Ｐゴシック" charset="0"/>
              </a:rPr>
              <a:t>…</a:t>
            </a:r>
          </a:p>
          <a:p>
            <a:pPr lvl="1" eaLnBrk="1" hangingPunct="1">
              <a:lnSpc>
                <a:spcPct val="80000"/>
              </a:lnSpc>
              <a:spcBef>
                <a:spcPts val="100"/>
              </a:spcBef>
              <a:spcAft>
                <a:spcPts val="100"/>
              </a:spcAft>
              <a:buFontTx/>
              <a:buNone/>
            </a:pPr>
            <a:r>
              <a:rPr lang="en-US" b="1" dirty="0">
                <a:latin typeface="Courier New" charset="0"/>
                <a:ea typeface="ＭＳ Ｐゴシック" charset="0"/>
                <a:cs typeface="ＭＳ Ｐゴシック" charset="0"/>
              </a:rPr>
              <a:t>--</a:t>
            </a:r>
            <a:r>
              <a:rPr lang="en-US" b="1" dirty="0" err="1">
                <a:latin typeface="Courier New" charset="0"/>
                <a:ea typeface="ＭＳ Ｐゴシック" charset="0"/>
                <a:cs typeface="ＭＳ Ｐゴシック" charset="0"/>
              </a:rPr>
              <a:t>ThisRandomString</a:t>
            </a:r>
            <a:endParaRPr lang="en-US" b="1" dirty="0">
              <a:latin typeface="Courier New" charset="0"/>
              <a:ea typeface="ＭＳ Ｐゴシック" charset="0"/>
              <a:cs typeface="ＭＳ Ｐゴシック" charset="0"/>
            </a:endParaRPr>
          </a:p>
          <a:p>
            <a:pPr lvl="1" eaLnBrk="1" hangingPunct="1">
              <a:lnSpc>
                <a:spcPct val="80000"/>
              </a:lnSpc>
              <a:spcBef>
                <a:spcPts val="100"/>
              </a:spcBef>
              <a:spcAft>
                <a:spcPts val="100"/>
              </a:spcAft>
              <a:buFontTx/>
              <a:buNone/>
            </a:pPr>
            <a:r>
              <a:rPr lang="en-US" b="1" dirty="0">
                <a:latin typeface="Courier New" charset="0"/>
                <a:ea typeface="ＭＳ Ｐゴシック" charset="0"/>
                <a:cs typeface="ＭＳ Ｐゴシック" charset="0"/>
              </a:rPr>
              <a:t>Content-Type: image/gif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b="1" dirty="0">
                <a:latin typeface="Courier New" charset="0"/>
                <a:ea typeface="ＭＳ Ｐゴシック" charset="0"/>
                <a:cs typeface="ＭＳ Ｐゴシック" charset="0"/>
              </a:rPr>
              <a:t>…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b="1" dirty="0">
              <a:latin typeface="Courier New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505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4FAEA19-A80F-F84C-9BB4-D1B826A5B8F7}" type="slidenum">
              <a:rPr lang="en-GB" sz="900">
                <a:solidFill>
                  <a:srgbClr val="FFFFFF"/>
                </a:solidFill>
                <a:cs typeface="Arial" charset="0"/>
              </a:rPr>
              <a:pPr eaLnBrk="1" hangingPunct="1"/>
              <a:t>26</a:t>
            </a:fld>
            <a:endParaRPr lang="en-GB" sz="9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6" name="Footer Placeholder 8">
            <a:extLst>
              <a:ext uri="{FF2B5EF4-FFF2-40B4-BE49-F238E27FC236}">
                <a16:creationId xmlns:a16="http://schemas.microsoft.com/office/drawing/2014/main" id="{01E1C99C-2273-F04A-A15D-47FC4F61B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2200" y="6553200"/>
            <a:ext cx="4543425" cy="276225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000" dirty="0" err="1">
                <a:solidFill>
                  <a:srgbClr val="FFFFFF"/>
                </a:solidFill>
                <a:cs typeface="Arial" charset="0"/>
              </a:rPr>
              <a:t>Protocoale</a:t>
            </a:r>
            <a:r>
              <a:rPr lang="en-GB" sz="1000" dirty="0">
                <a:solidFill>
                  <a:srgbClr val="FFFFFF"/>
                </a:solidFill>
                <a:cs typeface="Arial" charset="0"/>
              </a:rPr>
              <a:t> de </a:t>
            </a:r>
            <a:r>
              <a:rPr lang="en-GB" sz="1000" dirty="0" err="1">
                <a:solidFill>
                  <a:srgbClr val="FFFFFF"/>
                </a:solidFill>
                <a:cs typeface="Arial" charset="0"/>
              </a:rPr>
              <a:t>comunicaţie</a:t>
            </a:r>
            <a:r>
              <a:rPr lang="en-GB" sz="1000" dirty="0">
                <a:solidFill>
                  <a:srgbClr val="FFFFFF"/>
                </a:solidFill>
                <a:cs typeface="Arial" charset="0"/>
              </a:rPr>
              <a:t> - Curs 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6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66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66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662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662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662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662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662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662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662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662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14313"/>
            <a:ext cx="8353425" cy="55245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Antete pentru control caching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3675" y="714375"/>
            <a:ext cx="8804275" cy="5813425"/>
          </a:xfrm>
        </p:spPr>
        <p:txBody>
          <a:bodyPr/>
          <a:lstStyle/>
          <a:p>
            <a:pPr marL="0" indent="0" eaLnBrk="1" hangingPunct="1">
              <a:buFont typeface="Arial" charset="0"/>
              <a:buNone/>
            </a:pPr>
            <a:r>
              <a:rPr lang="en-US" sz="2000">
                <a:latin typeface="Arial" charset="0"/>
                <a:cs typeface="Lucida Sans Unicode" charset="0"/>
              </a:rPr>
              <a:t>Trei tipuri de caching: </a:t>
            </a:r>
          </a:p>
          <a:p>
            <a:pPr lvl="1" eaLnBrk="1" hangingPunct="1">
              <a:spcBef>
                <a:spcPts val="100"/>
              </a:spcBef>
              <a:spcAft>
                <a:spcPts val="100"/>
              </a:spcAft>
            </a:pPr>
            <a:r>
              <a:rPr lang="en-US">
                <a:latin typeface="Arial" charset="0"/>
                <a:cs typeface="Lucida Sans Unicode" charset="0"/>
              </a:rPr>
              <a:t>la client – cache privat</a:t>
            </a:r>
          </a:p>
          <a:p>
            <a:pPr lvl="1" eaLnBrk="1" hangingPunct="1">
              <a:spcBef>
                <a:spcPts val="100"/>
              </a:spcBef>
              <a:spcAft>
                <a:spcPts val="100"/>
              </a:spcAft>
            </a:pPr>
            <a:r>
              <a:rPr lang="en-US">
                <a:latin typeface="Arial" charset="0"/>
                <a:cs typeface="Lucida Sans Unicode" charset="0"/>
              </a:rPr>
              <a:t>la proxy, server – cache-uri partajate</a:t>
            </a:r>
          </a:p>
          <a:p>
            <a:pPr marL="0" indent="0" eaLnBrk="1" hangingPunct="1">
              <a:spcAft>
                <a:spcPct val="0"/>
              </a:spcAft>
              <a:buFont typeface="Arial" charset="0"/>
              <a:buNone/>
            </a:pPr>
            <a:r>
              <a:rPr lang="en-US" sz="2000">
                <a:latin typeface="Arial" charset="0"/>
                <a:cs typeface="Lucida Sans Unicode" charset="0"/>
              </a:rPr>
              <a:t>Control caching – introdus in HTTP/1.1</a:t>
            </a:r>
          </a:p>
          <a:p>
            <a:pPr lvl="1" eaLnBrk="1" hangingPunct="1">
              <a:spcBef>
                <a:spcPct val="0"/>
              </a:spcBef>
            </a:pPr>
            <a:r>
              <a:rPr lang="en-US">
                <a:latin typeface="Arial" charset="0"/>
                <a:cs typeface="Lucida Sans Unicode" charset="0"/>
              </a:rPr>
              <a:t>se face de server prin antet </a:t>
            </a:r>
            <a:r>
              <a:rPr lang="en-US">
                <a:solidFill>
                  <a:schemeClr val="accent2"/>
                </a:solidFill>
                <a:latin typeface="Arial" charset="0"/>
                <a:cs typeface="Lucida Sans Unicode" charset="0"/>
              </a:rPr>
              <a:t>Cache-Control</a:t>
            </a:r>
            <a:r>
              <a:rPr lang="en-US">
                <a:latin typeface="Arial" charset="0"/>
                <a:cs typeface="Lucida Sans Unicode" charset="0"/>
              </a:rPr>
              <a:t> cu valorile</a:t>
            </a:r>
          </a:p>
          <a:p>
            <a:pPr lvl="2" eaLnBrk="1" hangingPunct="1">
              <a:spcBef>
                <a:spcPts val="100"/>
              </a:spcBef>
              <a:spcAft>
                <a:spcPts val="100"/>
              </a:spcAft>
            </a:pPr>
            <a:r>
              <a:rPr lang="en-US" sz="2000">
                <a:solidFill>
                  <a:schemeClr val="accent2"/>
                </a:solidFill>
                <a:latin typeface="Arial" charset="0"/>
                <a:cs typeface="Lucida Sans Unicode" charset="0"/>
              </a:rPr>
              <a:t>public</a:t>
            </a:r>
            <a:r>
              <a:rPr lang="en-US" sz="2000">
                <a:latin typeface="Arial" charset="0"/>
                <a:cs typeface="Lucida Sans Unicode" charset="0"/>
              </a:rPr>
              <a:t>  - nici o restrictie pentru caching</a:t>
            </a:r>
          </a:p>
          <a:p>
            <a:pPr lvl="2" eaLnBrk="1" hangingPunct="1">
              <a:spcBef>
                <a:spcPts val="100"/>
              </a:spcBef>
              <a:spcAft>
                <a:spcPts val="100"/>
              </a:spcAft>
            </a:pPr>
            <a:r>
              <a:rPr lang="en-US" sz="2000">
                <a:solidFill>
                  <a:schemeClr val="accent2"/>
                </a:solidFill>
                <a:latin typeface="Arial" charset="0"/>
                <a:cs typeface="Lucida Sans Unicode" charset="0"/>
              </a:rPr>
              <a:t>private</a:t>
            </a:r>
            <a:r>
              <a:rPr lang="en-US" sz="2000">
                <a:latin typeface="Arial" charset="0"/>
                <a:cs typeface="Lucida Sans Unicode" charset="0"/>
              </a:rPr>
              <a:t> – nu in </a:t>
            </a:r>
            <a:r>
              <a:rPr lang="en-US" sz="2000" i="1">
                <a:latin typeface="Arial" charset="0"/>
                <a:cs typeface="Lucida Sans Unicode" charset="0"/>
              </a:rPr>
              <a:t>shared caches</a:t>
            </a:r>
            <a:endParaRPr lang="en-US" sz="2000">
              <a:latin typeface="Arial" charset="0"/>
              <a:cs typeface="Lucida Sans Unicode" charset="0"/>
            </a:endParaRPr>
          </a:p>
          <a:p>
            <a:pPr lvl="2" eaLnBrk="1" hangingPunct="1">
              <a:spcBef>
                <a:spcPts val="100"/>
              </a:spcBef>
              <a:spcAft>
                <a:spcPts val="100"/>
              </a:spcAft>
            </a:pPr>
            <a:r>
              <a:rPr lang="en-US" sz="2000">
                <a:solidFill>
                  <a:schemeClr val="accent2"/>
                </a:solidFill>
                <a:latin typeface="Arial" charset="0"/>
                <a:cs typeface="Lucida Sans Unicode" charset="0"/>
              </a:rPr>
              <a:t>no-cache</a:t>
            </a:r>
            <a:r>
              <a:rPr lang="en-US" sz="2000">
                <a:latin typeface="Arial" charset="0"/>
                <a:cs typeface="Lucida Sans Unicode" charset="0"/>
              </a:rPr>
              <a:t> – nici in browser, nici in proxy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sz="2000">
                <a:latin typeface="Arial" charset="0"/>
                <a:cs typeface="Lucida Sans Unicode" charset="0"/>
              </a:rPr>
              <a:t>Exemplu</a:t>
            </a:r>
          </a:p>
          <a:p>
            <a:pPr lvl="2" eaLnBrk="1" hangingPunct="1">
              <a:spcBef>
                <a:spcPts val="100"/>
              </a:spcBef>
              <a:spcAft>
                <a:spcPts val="100"/>
              </a:spcAft>
              <a:buFontTx/>
              <a:buNone/>
            </a:pPr>
            <a:r>
              <a:rPr lang="en-US" sz="2000" b="1">
                <a:solidFill>
                  <a:schemeClr val="accent2"/>
                </a:solidFill>
                <a:latin typeface="Courier New" charset="0"/>
                <a:ea typeface="ＭＳ Ｐゴシック" charset="0"/>
                <a:cs typeface="ＭＳ Ｐゴシック" charset="0"/>
              </a:rPr>
              <a:t>HTTP/1.1 200 OK</a:t>
            </a:r>
          </a:p>
          <a:p>
            <a:pPr lvl="2" eaLnBrk="1" hangingPunct="1">
              <a:spcBef>
                <a:spcPts val="100"/>
              </a:spcBef>
              <a:spcAft>
                <a:spcPts val="100"/>
              </a:spcAft>
              <a:buFontTx/>
              <a:buNone/>
            </a:pPr>
            <a:r>
              <a:rPr lang="en-US" sz="2000" b="1">
                <a:solidFill>
                  <a:schemeClr val="accent2"/>
                </a:solidFill>
                <a:latin typeface="Courier New" charset="0"/>
                <a:ea typeface="ＭＳ Ｐゴシック" charset="0"/>
                <a:cs typeface="ＭＳ Ｐゴシック" charset="0"/>
              </a:rPr>
              <a:t>Date: Mon, 05 Feb 2005 04:33:19 GMT</a:t>
            </a:r>
          </a:p>
          <a:p>
            <a:pPr lvl="2" eaLnBrk="1" hangingPunct="1">
              <a:spcBef>
                <a:spcPts val="100"/>
              </a:spcBef>
              <a:spcAft>
                <a:spcPts val="100"/>
              </a:spcAft>
              <a:buFontTx/>
              <a:buNone/>
            </a:pPr>
            <a:r>
              <a:rPr lang="en-US" sz="2000" b="1">
                <a:solidFill>
                  <a:schemeClr val="accent2"/>
                </a:solidFill>
                <a:latin typeface="Courier New" charset="0"/>
                <a:ea typeface="ＭＳ Ｐゴシック" charset="0"/>
                <a:cs typeface="ＭＳ Ｐゴシック" charset="0"/>
              </a:rPr>
              <a:t>Server: Apache/1.2.5</a:t>
            </a:r>
          </a:p>
          <a:p>
            <a:pPr lvl="2" eaLnBrk="1" hangingPunct="1">
              <a:spcBef>
                <a:spcPts val="100"/>
              </a:spcBef>
              <a:spcAft>
                <a:spcPts val="100"/>
              </a:spcAft>
              <a:buFontTx/>
              <a:buNone/>
            </a:pPr>
            <a:r>
              <a:rPr lang="en-US" sz="2000" b="1">
                <a:solidFill>
                  <a:schemeClr val="accent2"/>
                </a:solidFill>
                <a:latin typeface="Courier New" charset="0"/>
                <a:ea typeface="ＭＳ Ｐゴシック" charset="0"/>
                <a:cs typeface="ＭＳ Ｐゴシック" charset="0"/>
              </a:rPr>
              <a:t>Last-Modified: Mon, 05 Feb 2005 04:30:28 GMT</a:t>
            </a:r>
          </a:p>
          <a:p>
            <a:pPr lvl="2" eaLnBrk="1" hangingPunct="1">
              <a:spcBef>
                <a:spcPts val="100"/>
              </a:spcBef>
              <a:spcAft>
                <a:spcPts val="100"/>
              </a:spcAft>
              <a:buFontTx/>
              <a:buNone/>
            </a:pPr>
            <a:r>
              <a:rPr lang="en-US" sz="2000" b="1">
                <a:solidFill>
                  <a:srgbClr val="CC330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Cache-Control: private</a:t>
            </a:r>
          </a:p>
          <a:p>
            <a:pPr lvl="2" eaLnBrk="1" hangingPunct="1">
              <a:spcBef>
                <a:spcPts val="100"/>
              </a:spcBef>
              <a:spcAft>
                <a:spcPts val="100"/>
              </a:spcAft>
              <a:buFontTx/>
              <a:buNone/>
            </a:pPr>
            <a:r>
              <a:rPr lang="en-US" sz="2000" b="1">
                <a:solidFill>
                  <a:schemeClr val="accent2"/>
                </a:solidFill>
                <a:latin typeface="Courier New" charset="0"/>
                <a:ea typeface="ＭＳ Ｐゴシック" charset="0"/>
                <a:cs typeface="ＭＳ Ｐゴシック" charset="0"/>
              </a:rPr>
              <a:t>Content-Length: 2289</a:t>
            </a:r>
          </a:p>
          <a:p>
            <a:pPr lvl="2" eaLnBrk="1" hangingPunct="1">
              <a:buFontTx/>
              <a:buNone/>
            </a:pPr>
            <a:r>
              <a:rPr lang="en-US" sz="2000">
                <a:solidFill>
                  <a:schemeClr val="accent2"/>
                </a:solidFill>
                <a:latin typeface="Courier New" charset="0"/>
                <a:ea typeface="ＭＳ Ｐゴシック" charset="0"/>
                <a:cs typeface="ＭＳ Ｐゴシック" charset="0"/>
              </a:rPr>
              <a:t>…</a:t>
            </a:r>
          </a:p>
        </p:txBody>
      </p:sp>
      <p:sp>
        <p:nvSpPr>
          <p:cNvPr id="4608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6596014-059F-B545-BC42-B76959A4682F}" type="slidenum">
              <a:rPr lang="en-GB" sz="900">
                <a:solidFill>
                  <a:srgbClr val="FFFFFF"/>
                </a:solidFill>
                <a:cs typeface="Arial" charset="0"/>
              </a:rPr>
              <a:pPr eaLnBrk="1" hangingPunct="1"/>
              <a:t>27</a:t>
            </a:fld>
            <a:endParaRPr lang="en-GB" sz="9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7" name="Footer Placeholder 8">
            <a:extLst>
              <a:ext uri="{FF2B5EF4-FFF2-40B4-BE49-F238E27FC236}">
                <a16:creationId xmlns:a16="http://schemas.microsoft.com/office/drawing/2014/main" id="{25D61C2C-F5B3-A643-BC13-4FFC96547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2200" y="6553200"/>
            <a:ext cx="4543425" cy="276225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000" dirty="0" err="1">
                <a:solidFill>
                  <a:srgbClr val="FFFFFF"/>
                </a:solidFill>
                <a:cs typeface="Arial" charset="0"/>
              </a:rPr>
              <a:t>Protocoale</a:t>
            </a:r>
            <a:r>
              <a:rPr lang="en-GB" sz="1000" dirty="0">
                <a:solidFill>
                  <a:srgbClr val="FFFFFF"/>
                </a:solidFill>
                <a:cs typeface="Arial" charset="0"/>
              </a:rPr>
              <a:t> de </a:t>
            </a:r>
            <a:r>
              <a:rPr lang="en-GB" sz="1000" dirty="0" err="1">
                <a:solidFill>
                  <a:srgbClr val="FFFFFF"/>
                </a:solidFill>
                <a:cs typeface="Arial" charset="0"/>
              </a:rPr>
              <a:t>comunicaţie</a:t>
            </a:r>
            <a:r>
              <a:rPr lang="en-GB" sz="1000" dirty="0">
                <a:solidFill>
                  <a:srgbClr val="FFFFFF"/>
                </a:solidFill>
                <a:cs typeface="Arial" charset="0"/>
              </a:rPr>
              <a:t> - Curs 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76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76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76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76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765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765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>
          <a:xfrm>
            <a:off x="381000" y="188913"/>
            <a:ext cx="8353425" cy="4318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Consistenta cache-urilor (1)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381000" y="765175"/>
            <a:ext cx="8353425" cy="5768975"/>
          </a:xfrm>
        </p:spPr>
        <p:txBody>
          <a:bodyPr/>
          <a:lstStyle/>
          <a:p>
            <a:pPr eaLnBrk="1" hangingPunct="1">
              <a:spcBef>
                <a:spcPts val="400"/>
              </a:spcBef>
              <a:spcAft>
                <a:spcPct val="0"/>
              </a:spcAft>
            </a:pPr>
            <a:r>
              <a:rPr lang="en-US" sz="2000">
                <a:latin typeface="Arial" charset="0"/>
                <a:cs typeface="Lucida Sans Unicode" charset="0"/>
              </a:rPr>
              <a:t>Asigura ca documentul din cache este acelasi cu cel din server</a:t>
            </a:r>
          </a:p>
          <a:p>
            <a:pPr eaLnBrk="1" hangingPunct="1">
              <a:spcBef>
                <a:spcPts val="400"/>
              </a:spcBef>
              <a:spcAft>
                <a:spcPct val="0"/>
              </a:spcAft>
            </a:pPr>
            <a:r>
              <a:rPr lang="en-US" sz="2000" b="1">
                <a:solidFill>
                  <a:schemeClr val="accent2"/>
                </a:solidFill>
                <a:latin typeface="Arial" charset="0"/>
                <a:cs typeface="Lucida Sans Unicode" charset="0"/>
              </a:rPr>
              <a:t>Solutie 1</a:t>
            </a:r>
            <a:r>
              <a:rPr lang="en-US" sz="2000">
                <a:latin typeface="Arial" charset="0"/>
                <a:cs typeface="Lucida Sans Unicode" charset="0"/>
              </a:rPr>
              <a:t>: Folosind comanda </a:t>
            </a:r>
            <a:r>
              <a:rPr lang="en-US" sz="2000">
                <a:solidFill>
                  <a:srgbClr val="FF0000"/>
                </a:solidFill>
                <a:latin typeface="Arial" charset="0"/>
                <a:cs typeface="Lucida Sans Unicode" charset="0"/>
              </a:rPr>
              <a:t>HEAD</a:t>
            </a:r>
          </a:p>
          <a:p>
            <a:pPr lvl="1" eaLnBrk="1" hangingPunct="1">
              <a:spcBef>
                <a:spcPts val="400"/>
              </a:spcBef>
              <a:spcAft>
                <a:spcPct val="0"/>
              </a:spcAft>
            </a:pPr>
            <a:r>
              <a:rPr lang="en-US">
                <a:latin typeface="Arial" charset="0"/>
                <a:cs typeface="Lucida Sans Unicode" charset="0"/>
              </a:rPr>
              <a:t>clientul transmite </a:t>
            </a:r>
            <a:r>
              <a:rPr lang="en-US" b="1">
                <a:solidFill>
                  <a:schemeClr val="accent2"/>
                </a:solidFill>
                <a:latin typeface="Arial" charset="0"/>
                <a:cs typeface="Lucida Sans Unicode" charset="0"/>
              </a:rPr>
              <a:t>HEAD</a:t>
            </a:r>
          </a:p>
          <a:p>
            <a:pPr lvl="1" eaLnBrk="1" hangingPunct="1">
              <a:spcBef>
                <a:spcPts val="400"/>
              </a:spcBef>
              <a:spcAft>
                <a:spcPct val="0"/>
              </a:spcAft>
            </a:pPr>
            <a:r>
              <a:rPr lang="en-US">
                <a:latin typeface="Arial" charset="0"/>
                <a:cs typeface="Lucida Sans Unicode" charset="0"/>
              </a:rPr>
              <a:t>primeste raspuns si verifica antet </a:t>
            </a:r>
            <a:r>
              <a:rPr lang="en-US" b="1">
                <a:solidFill>
                  <a:schemeClr val="accent2"/>
                </a:solidFill>
                <a:latin typeface="Arial" charset="0"/>
                <a:cs typeface="Lucida Sans Unicode" charset="0"/>
              </a:rPr>
              <a:t>Last-Modified</a:t>
            </a:r>
          </a:p>
          <a:p>
            <a:pPr lvl="1" eaLnBrk="1" hangingPunct="1">
              <a:spcBef>
                <a:spcPts val="400"/>
              </a:spcBef>
              <a:spcAft>
                <a:spcPct val="0"/>
              </a:spcAft>
            </a:pPr>
            <a:r>
              <a:rPr lang="en-US">
                <a:latin typeface="Arial" charset="0"/>
                <a:cs typeface="Lucida Sans Unicode" charset="0"/>
              </a:rPr>
              <a:t>transmite </a:t>
            </a:r>
            <a:r>
              <a:rPr lang="en-US" b="1">
                <a:solidFill>
                  <a:schemeClr val="accent2"/>
                </a:solidFill>
                <a:latin typeface="Arial" charset="0"/>
                <a:cs typeface="Lucida Sans Unicode" charset="0"/>
              </a:rPr>
              <a:t>GET</a:t>
            </a:r>
            <a:r>
              <a:rPr lang="en-US">
                <a:latin typeface="Arial" charset="0"/>
                <a:cs typeface="Lucida Sans Unicode" charset="0"/>
              </a:rPr>
              <a:t> daca document din server este mai nou dacat copia din cache</a:t>
            </a:r>
          </a:p>
          <a:p>
            <a:pPr eaLnBrk="1" hangingPunct="1">
              <a:spcBef>
                <a:spcPts val="600"/>
              </a:spcBef>
              <a:spcAft>
                <a:spcPct val="0"/>
              </a:spcAft>
            </a:pPr>
            <a:r>
              <a:rPr lang="en-US" sz="2000">
                <a:solidFill>
                  <a:srgbClr val="0000FF"/>
                </a:solidFill>
                <a:latin typeface="Arial" charset="0"/>
                <a:cs typeface="Lucida Sans Unicode" charset="0"/>
              </a:rPr>
              <a:t>Cerere</a:t>
            </a:r>
          </a:p>
          <a:p>
            <a:pPr lvl="1" eaLnBrk="1" hangingPunct="1">
              <a:spcBef>
                <a:spcPts val="400"/>
              </a:spcBef>
              <a:spcAft>
                <a:spcPct val="0"/>
              </a:spcAft>
              <a:buFont typeface="Arial" charset="0"/>
              <a:buNone/>
            </a:pPr>
            <a:r>
              <a:rPr lang="en-US" b="1">
                <a:solidFill>
                  <a:srgbClr val="FF000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HEAD</a:t>
            </a:r>
            <a:r>
              <a:rPr lang="en-US" b="1">
                <a:latin typeface="Courier New" charset="0"/>
                <a:ea typeface="ＭＳ Ｐゴシック" charset="0"/>
                <a:cs typeface="ＭＳ Ｐゴシック" charset="0"/>
              </a:rPr>
              <a:t> http://www.cs.pub.ro/~ionescu/ HTTP/1.1</a:t>
            </a:r>
          </a:p>
          <a:p>
            <a:pPr lvl="1" eaLnBrk="1" hangingPunct="1">
              <a:spcBef>
                <a:spcPts val="400"/>
              </a:spcBef>
              <a:spcAft>
                <a:spcPct val="0"/>
              </a:spcAft>
              <a:buFont typeface="Arial" charset="0"/>
              <a:buNone/>
            </a:pPr>
            <a:r>
              <a:rPr lang="en-US" b="1">
                <a:latin typeface="Courier New" charset="0"/>
                <a:ea typeface="ＭＳ Ｐゴシック" charset="0"/>
                <a:cs typeface="ＭＳ Ｐゴシック" charset="0"/>
              </a:rPr>
              <a:t>Host: www.cs.pub.ro</a:t>
            </a:r>
          </a:p>
          <a:p>
            <a:pPr lvl="1" eaLnBrk="1" hangingPunct="1">
              <a:spcBef>
                <a:spcPts val="400"/>
              </a:spcBef>
              <a:spcAft>
                <a:spcPct val="0"/>
              </a:spcAft>
              <a:buFont typeface="Arial" charset="0"/>
              <a:buNone/>
            </a:pPr>
            <a:r>
              <a:rPr lang="en-US" b="1">
                <a:latin typeface="Courier New" charset="0"/>
                <a:ea typeface="ＭＳ Ｐゴシック" charset="0"/>
                <a:cs typeface="ＭＳ Ｐゴシック" charset="0"/>
              </a:rPr>
              <a:t>User-Agent: Mozilla/4.75 [en] (WinNT; U)</a:t>
            </a:r>
          </a:p>
          <a:p>
            <a:pPr eaLnBrk="1" hangingPunct="1">
              <a:spcBef>
                <a:spcPts val="600"/>
              </a:spcBef>
              <a:spcAft>
                <a:spcPct val="0"/>
              </a:spcAft>
            </a:pPr>
            <a:r>
              <a:rPr lang="en-US" sz="2000">
                <a:solidFill>
                  <a:srgbClr val="0000FF"/>
                </a:solidFill>
                <a:latin typeface="Arial" charset="0"/>
                <a:cs typeface="Lucida Sans Unicode" charset="0"/>
              </a:rPr>
              <a:t>Raspuns</a:t>
            </a:r>
          </a:p>
          <a:p>
            <a:pPr lvl="1" eaLnBrk="1" hangingPunct="1">
              <a:spcBef>
                <a:spcPts val="400"/>
              </a:spcBef>
              <a:spcAft>
                <a:spcPct val="0"/>
              </a:spcAft>
              <a:buFont typeface="Arial" charset="0"/>
              <a:buNone/>
            </a:pPr>
            <a:r>
              <a:rPr lang="en-US" b="1">
                <a:latin typeface="Courier New" charset="0"/>
                <a:ea typeface="ＭＳ Ｐゴシック" charset="0"/>
                <a:cs typeface="ＭＳ Ｐゴシック" charset="0"/>
              </a:rPr>
              <a:t>HTTP/1.1 200 OK</a:t>
            </a:r>
          </a:p>
          <a:p>
            <a:pPr lvl="1" eaLnBrk="1" hangingPunct="1">
              <a:spcBef>
                <a:spcPts val="400"/>
              </a:spcBef>
              <a:spcAft>
                <a:spcPct val="0"/>
              </a:spcAft>
              <a:buFont typeface="Arial" charset="0"/>
              <a:buNone/>
            </a:pPr>
            <a:r>
              <a:rPr lang="en-US" b="1">
                <a:latin typeface="Courier New" charset="0"/>
                <a:ea typeface="ＭＳ Ｐゴシック" charset="0"/>
                <a:cs typeface="ＭＳ Ｐゴシック" charset="0"/>
              </a:rPr>
              <a:t>Date: Mon, 05 Feb 2005 04:33:19 GMT</a:t>
            </a:r>
          </a:p>
          <a:p>
            <a:pPr lvl="1" eaLnBrk="1" hangingPunct="1">
              <a:spcBef>
                <a:spcPts val="400"/>
              </a:spcBef>
              <a:spcAft>
                <a:spcPct val="0"/>
              </a:spcAft>
              <a:buFont typeface="Arial" charset="0"/>
              <a:buNone/>
            </a:pPr>
            <a:r>
              <a:rPr lang="en-US" b="1">
                <a:latin typeface="Courier New" charset="0"/>
                <a:ea typeface="ＭＳ Ｐゴシック" charset="0"/>
                <a:cs typeface="ＭＳ Ｐゴシック" charset="0"/>
              </a:rPr>
              <a:t>Server: Apache/1.2.5</a:t>
            </a:r>
          </a:p>
          <a:p>
            <a:pPr lvl="1" eaLnBrk="1" hangingPunct="1">
              <a:spcBef>
                <a:spcPts val="400"/>
              </a:spcBef>
              <a:spcAft>
                <a:spcPct val="0"/>
              </a:spcAft>
              <a:buFont typeface="Arial" charset="0"/>
              <a:buNone/>
            </a:pPr>
            <a:r>
              <a:rPr lang="en-US" b="1">
                <a:solidFill>
                  <a:srgbClr val="FF000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Last-Modified</a:t>
            </a:r>
            <a:r>
              <a:rPr lang="en-US" b="1">
                <a:latin typeface="Courier New" charset="0"/>
                <a:ea typeface="ＭＳ Ｐゴシック" charset="0"/>
                <a:cs typeface="ＭＳ Ｐゴシック" charset="0"/>
              </a:rPr>
              <a:t>: Mon, 05 Feb 2005 04:30:19 GMT</a:t>
            </a:r>
          </a:p>
          <a:p>
            <a:pPr lvl="1" eaLnBrk="1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</a:pPr>
            <a:r>
              <a:rPr lang="en-US" b="1">
                <a:latin typeface="Courier New" charset="0"/>
                <a:ea typeface="ＭＳ Ｐゴシック" charset="0"/>
                <a:cs typeface="ＭＳ Ｐゴシック" charset="0"/>
              </a:rPr>
              <a:t>. . . </a:t>
            </a:r>
          </a:p>
        </p:txBody>
      </p:sp>
      <p:sp>
        <p:nvSpPr>
          <p:cNvPr id="4710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A06A755-5FE5-224C-B0AF-BFD5964DDF78}" type="slidenum">
              <a:rPr lang="en-GB" sz="900">
                <a:solidFill>
                  <a:srgbClr val="FFFFFF"/>
                </a:solidFill>
                <a:cs typeface="Arial" charset="0"/>
              </a:rPr>
              <a:pPr eaLnBrk="1" hangingPunct="1"/>
              <a:t>28</a:t>
            </a:fld>
            <a:endParaRPr lang="en-GB" sz="9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7" name="Footer Placeholder 8">
            <a:extLst>
              <a:ext uri="{FF2B5EF4-FFF2-40B4-BE49-F238E27FC236}">
                <a16:creationId xmlns:a16="http://schemas.microsoft.com/office/drawing/2014/main" id="{4447C788-409F-C549-9325-D6E492FD6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2200" y="6553200"/>
            <a:ext cx="4543425" cy="276225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000" dirty="0" err="1">
                <a:solidFill>
                  <a:srgbClr val="FFFFFF"/>
                </a:solidFill>
                <a:cs typeface="Arial" charset="0"/>
              </a:rPr>
              <a:t>Protocoale</a:t>
            </a:r>
            <a:r>
              <a:rPr lang="en-GB" sz="1000" dirty="0">
                <a:solidFill>
                  <a:srgbClr val="FFFFFF"/>
                </a:solidFill>
                <a:cs typeface="Arial" charset="0"/>
              </a:rPr>
              <a:t> de </a:t>
            </a:r>
            <a:r>
              <a:rPr lang="en-GB" sz="1000" dirty="0" err="1">
                <a:solidFill>
                  <a:srgbClr val="FFFFFF"/>
                </a:solidFill>
                <a:cs typeface="Arial" charset="0"/>
              </a:rPr>
              <a:t>comunicaţie</a:t>
            </a:r>
            <a:r>
              <a:rPr lang="en-GB" sz="1000" dirty="0">
                <a:solidFill>
                  <a:srgbClr val="FFFFFF"/>
                </a:solidFill>
                <a:cs typeface="Arial" charset="0"/>
              </a:rPr>
              <a:t> - Curs 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8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8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86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86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86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867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Consistenta cache-urilor (2)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381000" y="981075"/>
            <a:ext cx="8353425" cy="5391150"/>
          </a:xfrm>
        </p:spPr>
        <p:txBody>
          <a:bodyPr/>
          <a:lstStyle/>
          <a:p>
            <a:pPr eaLnBrk="1" hangingPunct="1"/>
            <a:r>
              <a:rPr lang="en-US" sz="2000" b="1">
                <a:solidFill>
                  <a:schemeClr val="accent2"/>
                </a:solidFill>
                <a:latin typeface="Arial" charset="0"/>
                <a:cs typeface="Lucida Sans Unicode" charset="0"/>
              </a:rPr>
              <a:t>Solutie 2</a:t>
            </a:r>
            <a:r>
              <a:rPr lang="en-US" sz="2000">
                <a:latin typeface="Arial" charset="0"/>
                <a:cs typeface="Lucida Sans Unicode" charset="0"/>
              </a:rPr>
              <a:t>: Folosind comanda GET cu antet </a:t>
            </a:r>
            <a:r>
              <a:rPr lang="en-US" sz="2000">
                <a:solidFill>
                  <a:srgbClr val="FF0000"/>
                </a:solidFill>
                <a:latin typeface="Arial" charset="0"/>
                <a:cs typeface="Lucida Sans Unicode" charset="0"/>
              </a:rPr>
              <a:t>If-Modified-Since</a:t>
            </a:r>
          </a:p>
          <a:p>
            <a:pPr lvl="1" eaLnBrk="1" hangingPunct="1">
              <a:spcBef>
                <a:spcPts val="100"/>
              </a:spcBef>
              <a:spcAft>
                <a:spcPts val="100"/>
              </a:spcAft>
              <a:buFont typeface="Arial" charset="0"/>
              <a:buNone/>
            </a:pPr>
            <a:r>
              <a:rPr lang="en-US" b="1">
                <a:solidFill>
                  <a:srgbClr val="FF000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GET</a:t>
            </a:r>
            <a:r>
              <a:rPr lang="en-US" b="1">
                <a:latin typeface="Courier New" charset="0"/>
                <a:ea typeface="ＭＳ Ｐゴシック" charset="0"/>
                <a:cs typeface="ＭＳ Ｐゴシック" charset="0"/>
              </a:rPr>
              <a:t> /~ionescu/ HTTP/1.1</a:t>
            </a:r>
          </a:p>
          <a:p>
            <a:pPr lvl="1" eaLnBrk="1" hangingPunct="1">
              <a:spcBef>
                <a:spcPts val="100"/>
              </a:spcBef>
              <a:spcAft>
                <a:spcPts val="100"/>
              </a:spcAft>
              <a:buFont typeface="Arial" charset="0"/>
              <a:buNone/>
            </a:pPr>
            <a:r>
              <a:rPr lang="en-US" b="1">
                <a:latin typeface="Courier New" charset="0"/>
                <a:ea typeface="ＭＳ Ｐゴシック" charset="0"/>
                <a:cs typeface="ＭＳ Ｐゴシック" charset="0"/>
              </a:rPr>
              <a:t>Host: www.cs.pub.ro</a:t>
            </a:r>
          </a:p>
          <a:p>
            <a:pPr lvl="1" eaLnBrk="1" hangingPunct="1">
              <a:spcBef>
                <a:spcPts val="100"/>
              </a:spcBef>
              <a:spcAft>
                <a:spcPts val="100"/>
              </a:spcAft>
              <a:buFont typeface="Arial" charset="0"/>
              <a:buNone/>
            </a:pPr>
            <a:r>
              <a:rPr lang="en-US" b="1">
                <a:solidFill>
                  <a:srgbClr val="FF000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If-Modified-Since</a:t>
            </a:r>
            <a:r>
              <a:rPr lang="en-US" b="1">
                <a:latin typeface="Courier New" charset="0"/>
                <a:ea typeface="ＭＳ Ｐゴシック" charset="0"/>
                <a:cs typeface="ＭＳ Ｐゴシック" charset="0"/>
              </a:rPr>
              <a:t>: Mon, 04 Feb 2005 04:30:28 GMT</a:t>
            </a:r>
          </a:p>
          <a:p>
            <a:pPr lvl="1" eaLnBrk="1" hangingPunct="1">
              <a:spcBef>
                <a:spcPts val="100"/>
              </a:spcBef>
              <a:spcAft>
                <a:spcPts val="100"/>
              </a:spcAft>
              <a:buFont typeface="Arial" charset="0"/>
              <a:buNone/>
            </a:pPr>
            <a:endParaRPr lang="en-US">
              <a:latin typeface="Courier New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sz="2000">
                <a:solidFill>
                  <a:srgbClr val="0000FF"/>
                </a:solidFill>
                <a:latin typeface="Arial" charset="0"/>
                <a:cs typeface="Lucida Sans Unicode" charset="0"/>
              </a:rPr>
              <a:t>serverul transmite</a:t>
            </a:r>
          </a:p>
          <a:p>
            <a:pPr lvl="1" eaLnBrk="1" hangingPunct="1">
              <a:spcBef>
                <a:spcPts val="100"/>
              </a:spcBef>
              <a:spcAft>
                <a:spcPts val="100"/>
              </a:spcAft>
              <a:buFont typeface="Arial" charset="0"/>
              <a:buNone/>
            </a:pPr>
            <a:r>
              <a:rPr lang="en-US" b="1">
                <a:latin typeface="Courier New" charset="0"/>
                <a:ea typeface="ＭＳ Ｐゴシック" charset="0"/>
                <a:cs typeface="ＭＳ Ｐゴシック" charset="0"/>
              </a:rPr>
              <a:t>HTTP/1.1 304 </a:t>
            </a:r>
            <a:r>
              <a:rPr lang="en-US" b="1">
                <a:solidFill>
                  <a:srgbClr val="FF000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Not Modified</a:t>
            </a:r>
          </a:p>
          <a:p>
            <a:pPr lvl="1" eaLnBrk="1" hangingPunct="1">
              <a:spcBef>
                <a:spcPts val="100"/>
              </a:spcBef>
              <a:spcAft>
                <a:spcPts val="100"/>
              </a:spcAft>
              <a:buFont typeface="Arial" charset="0"/>
              <a:buNone/>
            </a:pPr>
            <a:r>
              <a:rPr lang="en-US" b="1">
                <a:latin typeface="Courier New" charset="0"/>
                <a:ea typeface="ＭＳ Ｐゴシック" charset="0"/>
                <a:cs typeface="ＭＳ Ｐゴシック" charset="0"/>
              </a:rPr>
              <a:t>Date: Mon, 05 Feb 2005 04:33:19 GMT</a:t>
            </a:r>
          </a:p>
          <a:p>
            <a:pPr lvl="1" eaLnBrk="1" hangingPunct="1">
              <a:spcBef>
                <a:spcPts val="100"/>
              </a:spcBef>
              <a:spcAft>
                <a:spcPts val="100"/>
              </a:spcAft>
              <a:buFont typeface="Arial" charset="0"/>
              <a:buNone/>
            </a:pPr>
            <a:r>
              <a:rPr lang="en-US" b="1">
                <a:latin typeface="Courier New" charset="0"/>
                <a:ea typeface="ＭＳ Ｐゴシック" charset="0"/>
                <a:cs typeface="ＭＳ Ｐゴシック" charset="0"/>
              </a:rPr>
              <a:t>Server: Apache/1.2.5</a:t>
            </a:r>
          </a:p>
          <a:p>
            <a:pPr eaLnBrk="1" hangingPunct="1"/>
            <a:r>
              <a:rPr lang="en-US" sz="2000">
                <a:solidFill>
                  <a:srgbClr val="0000FF"/>
                </a:solidFill>
                <a:latin typeface="Arial" charset="0"/>
                <a:cs typeface="Lucida Sans Unicode" charset="0"/>
              </a:rPr>
              <a:t>sau</a:t>
            </a:r>
          </a:p>
          <a:p>
            <a:pPr lvl="1" eaLnBrk="1" hangingPunct="1">
              <a:spcBef>
                <a:spcPts val="100"/>
              </a:spcBef>
              <a:spcAft>
                <a:spcPts val="100"/>
              </a:spcAft>
              <a:buFont typeface="Arial" charset="0"/>
              <a:buNone/>
            </a:pPr>
            <a:r>
              <a:rPr lang="en-US" b="1">
                <a:latin typeface="Courier New" charset="0"/>
                <a:ea typeface="ＭＳ Ｐゴシック" charset="0"/>
                <a:cs typeface="ＭＳ Ｐゴシック" charset="0"/>
              </a:rPr>
              <a:t>HTTP/1.1 200 OK</a:t>
            </a:r>
          </a:p>
          <a:p>
            <a:pPr lvl="1" eaLnBrk="1" hangingPunct="1">
              <a:spcBef>
                <a:spcPts val="100"/>
              </a:spcBef>
              <a:spcAft>
                <a:spcPts val="100"/>
              </a:spcAft>
              <a:buFont typeface="Arial" charset="0"/>
              <a:buNone/>
            </a:pPr>
            <a:r>
              <a:rPr lang="en-US" b="1">
                <a:latin typeface="Courier New" charset="0"/>
                <a:ea typeface="ＭＳ Ｐゴシック" charset="0"/>
                <a:cs typeface="ＭＳ Ｐゴシック" charset="0"/>
              </a:rPr>
              <a:t>. . .</a:t>
            </a:r>
          </a:p>
          <a:p>
            <a:pPr lvl="1" eaLnBrk="1" hangingPunct="1">
              <a:spcBef>
                <a:spcPts val="100"/>
              </a:spcBef>
              <a:spcAft>
                <a:spcPts val="100"/>
              </a:spcAft>
              <a:buFont typeface="Arial" charset="0"/>
              <a:buNone/>
            </a:pPr>
            <a:r>
              <a:rPr lang="en-US" b="1">
                <a:solidFill>
                  <a:srgbClr val="FF000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Last-Modified</a:t>
            </a:r>
            <a:r>
              <a:rPr lang="en-US" b="1">
                <a:latin typeface="Courier New" charset="0"/>
                <a:ea typeface="ＭＳ Ｐゴシック" charset="0"/>
                <a:cs typeface="ＭＳ Ｐゴシック" charset="0"/>
              </a:rPr>
              <a:t>: Mon, 05 Feb 2005 04:30:28 GMT</a:t>
            </a:r>
          </a:p>
          <a:p>
            <a:pPr lvl="1" eaLnBrk="1" hangingPunct="1">
              <a:spcBef>
                <a:spcPts val="100"/>
              </a:spcBef>
              <a:spcAft>
                <a:spcPts val="100"/>
              </a:spcAft>
              <a:buFont typeface="Arial" charset="0"/>
              <a:buNone/>
            </a:pPr>
            <a:r>
              <a:rPr lang="en-US" b="1">
                <a:latin typeface="Courier New" charset="0"/>
                <a:ea typeface="ＭＳ Ｐゴシック" charset="0"/>
                <a:cs typeface="ＭＳ Ｐゴシック" charset="0"/>
              </a:rPr>
              <a:t>Content-Length: 2289</a:t>
            </a:r>
          </a:p>
        </p:txBody>
      </p:sp>
      <p:sp>
        <p:nvSpPr>
          <p:cNvPr id="4813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1185F86-7329-4F40-9641-CD6B4AD2FCE1}" type="slidenum">
              <a:rPr lang="en-GB" sz="900">
                <a:solidFill>
                  <a:srgbClr val="FFFFFF"/>
                </a:solidFill>
                <a:cs typeface="Arial" charset="0"/>
              </a:rPr>
              <a:pPr eaLnBrk="1" hangingPunct="1"/>
              <a:t>29</a:t>
            </a:fld>
            <a:endParaRPr lang="en-GB" sz="9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7" name="Footer Placeholder 8">
            <a:extLst>
              <a:ext uri="{FF2B5EF4-FFF2-40B4-BE49-F238E27FC236}">
                <a16:creationId xmlns:a16="http://schemas.microsoft.com/office/drawing/2014/main" id="{B876957F-3A13-504A-B72E-B12B802E5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2200" y="6553200"/>
            <a:ext cx="4543425" cy="276225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000" dirty="0" err="1">
                <a:solidFill>
                  <a:srgbClr val="FFFFFF"/>
                </a:solidFill>
                <a:cs typeface="Arial" charset="0"/>
              </a:rPr>
              <a:t>Protocoale</a:t>
            </a:r>
            <a:r>
              <a:rPr lang="en-GB" sz="1000" dirty="0">
                <a:solidFill>
                  <a:srgbClr val="FFFFFF"/>
                </a:solidFill>
                <a:cs typeface="Arial" charset="0"/>
              </a:rPr>
              <a:t> de </a:t>
            </a:r>
            <a:r>
              <a:rPr lang="en-GB" sz="1000" dirty="0" err="1">
                <a:solidFill>
                  <a:srgbClr val="FFFFFF"/>
                </a:solidFill>
                <a:cs typeface="Arial" charset="0"/>
              </a:rPr>
              <a:t>comunicaţie</a:t>
            </a:r>
            <a:r>
              <a:rPr lang="en-GB" sz="1000" dirty="0">
                <a:solidFill>
                  <a:srgbClr val="FFFFFF"/>
                </a:solidFill>
                <a:cs typeface="Arial" charset="0"/>
              </a:rPr>
              <a:t> - Curs 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96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96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96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96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World Wide Web</a:t>
            </a:r>
          </a:p>
        </p:txBody>
      </p:sp>
      <p:sp>
        <p:nvSpPr>
          <p:cNvPr id="1843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052513"/>
            <a:ext cx="8994775" cy="2016125"/>
          </a:xfrm>
        </p:spPr>
        <p:txBody>
          <a:bodyPr/>
          <a:lstStyle/>
          <a:p>
            <a:pPr eaLnBrk="1" hangingPunct="1">
              <a:spcAft>
                <a:spcPct val="0"/>
              </a:spcAft>
            </a:pPr>
            <a:r>
              <a:rPr lang="ro-RO">
                <a:latin typeface="Arial" charset="0"/>
                <a:cs typeface="Lucida Sans Unicode" charset="0"/>
              </a:rPr>
              <a:t>Set de documente (pagini) cu legături intre ele (hyperlinks)</a:t>
            </a:r>
          </a:p>
          <a:p>
            <a:pPr eaLnBrk="1" hangingPunct="1">
              <a:spcAft>
                <a:spcPct val="0"/>
              </a:spcAft>
            </a:pPr>
            <a:r>
              <a:rPr lang="ro-RO">
                <a:latin typeface="Arial" charset="0"/>
                <a:cs typeface="Lucida Sans Unicode" charset="0"/>
              </a:rPr>
              <a:t>Distribuite pe maşini diferite</a:t>
            </a:r>
          </a:p>
          <a:p>
            <a:pPr eaLnBrk="1" hangingPunct="1">
              <a:spcAft>
                <a:spcPct val="0"/>
              </a:spcAft>
            </a:pPr>
            <a:r>
              <a:rPr lang="ro-RO">
                <a:latin typeface="Arial" charset="0"/>
                <a:cs typeface="Lucida Sans Unicode" charset="0"/>
              </a:rPr>
              <a:t>Include o pagina de referinţa (home page)</a:t>
            </a:r>
          </a:p>
          <a:p>
            <a:pPr lvl="1" eaLnBrk="1" hangingPunct="1">
              <a:spcAft>
                <a:spcPct val="0"/>
              </a:spcAft>
            </a:pPr>
            <a:r>
              <a:rPr lang="ro-RO">
                <a:latin typeface="Arial" charset="0"/>
                <a:cs typeface="Lucida Sans Unicode" charset="0"/>
              </a:rPr>
              <a:t>pagina initiala a unui site Web</a:t>
            </a:r>
          </a:p>
          <a:p>
            <a:pPr lvl="1" eaLnBrk="1" hangingPunct="1">
              <a:spcAft>
                <a:spcPct val="0"/>
              </a:spcAft>
            </a:pPr>
            <a:r>
              <a:rPr lang="ro-RO">
                <a:latin typeface="Arial" charset="0"/>
                <a:cs typeface="Lucida Sans Unicode" charset="0"/>
              </a:rPr>
              <a:t>pagina afisata la pornirea unui browser</a:t>
            </a:r>
          </a:p>
        </p:txBody>
      </p:sp>
      <p:pic>
        <p:nvPicPr>
          <p:cNvPr id="18435" name="Picture 5" descr="7-19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63713" y="3213100"/>
            <a:ext cx="5643562" cy="3316288"/>
          </a:xfrm>
          <a:noFill/>
        </p:spPr>
      </p:pic>
      <p:sp>
        <p:nvSpPr>
          <p:cNvPr id="184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5A9576F-218F-9243-9596-E21527B7238C}" type="slidenum">
              <a:rPr lang="en-GB" sz="900">
                <a:solidFill>
                  <a:srgbClr val="FFFFFF"/>
                </a:solidFill>
                <a:cs typeface="Arial" charset="0"/>
              </a:rPr>
              <a:pPr eaLnBrk="1" hangingPunct="1"/>
              <a:t>3</a:t>
            </a:fld>
            <a:endParaRPr lang="en-GB" sz="9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A6A4EBD5-7356-9540-B1B1-F488B0EAA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2200" y="6553200"/>
            <a:ext cx="4543425" cy="276225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000" dirty="0" err="1">
                <a:solidFill>
                  <a:srgbClr val="FFFFFF"/>
                </a:solidFill>
                <a:cs typeface="Arial" charset="0"/>
              </a:rPr>
              <a:t>Protocoale</a:t>
            </a:r>
            <a:r>
              <a:rPr lang="en-GB" sz="1000" dirty="0">
                <a:solidFill>
                  <a:srgbClr val="FFFFFF"/>
                </a:solidFill>
                <a:cs typeface="Arial" charset="0"/>
              </a:rPr>
              <a:t> de </a:t>
            </a:r>
            <a:r>
              <a:rPr lang="en-GB" sz="1000" dirty="0" err="1">
                <a:solidFill>
                  <a:srgbClr val="FFFFFF"/>
                </a:solidFill>
                <a:cs typeface="Arial" charset="0"/>
              </a:rPr>
              <a:t>comunicaţie</a:t>
            </a:r>
            <a:r>
              <a:rPr lang="en-GB" sz="1000" dirty="0">
                <a:solidFill>
                  <a:srgbClr val="FFFFFF"/>
                </a:solidFill>
                <a:cs typeface="Arial" charset="0"/>
              </a:rPr>
              <a:t> - Curs 9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/>
          <p:cNvSpPr>
            <a:spLocks noGrp="1"/>
          </p:cNvSpPr>
          <p:nvPr>
            <p:ph type="title"/>
          </p:nvPr>
        </p:nvSpPr>
        <p:spPr>
          <a:xfrm>
            <a:off x="381000" y="260350"/>
            <a:ext cx="8353425" cy="55245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Solutie pentru performanta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428625" y="836613"/>
            <a:ext cx="8353425" cy="5602287"/>
          </a:xfrm>
        </p:spPr>
        <p:txBody>
          <a:bodyPr/>
          <a:lstStyle/>
          <a:p>
            <a:pPr eaLnBrk="1" hangingPunct="1">
              <a:spcAft>
                <a:spcPts val="300"/>
              </a:spcAft>
            </a:pPr>
            <a:r>
              <a:rPr lang="en-US" sz="2000">
                <a:latin typeface="Arial" charset="0"/>
                <a:cs typeface="Lucida Sans Unicode" charset="0"/>
              </a:rPr>
              <a:t>Clientul nu contacteaza serverul pentru orice cerere</a:t>
            </a:r>
          </a:p>
          <a:p>
            <a:pPr lvl="1" eaLnBrk="1" hangingPunct="1">
              <a:spcBef>
                <a:spcPct val="0"/>
              </a:spcBef>
              <a:spcAft>
                <a:spcPts val="300"/>
              </a:spcAft>
            </a:pPr>
            <a:r>
              <a:rPr lang="en-US">
                <a:latin typeface="Arial" charset="0"/>
                <a:cs typeface="Lucida Sans Unicode" charset="0"/>
              </a:rPr>
              <a:t>Raspunsul unui server poate include </a:t>
            </a:r>
            <a:r>
              <a:rPr lang="en-US" b="1">
                <a:solidFill>
                  <a:schemeClr val="accent2"/>
                </a:solidFill>
                <a:latin typeface="Arial" charset="0"/>
                <a:cs typeface="Lucida Sans Unicode" charset="0"/>
              </a:rPr>
              <a:t>data expirarii</a:t>
            </a:r>
            <a:r>
              <a:rPr lang="en-US">
                <a:latin typeface="Arial" charset="0"/>
                <a:cs typeface="Lucida Sans Unicode" charset="0"/>
              </a:rPr>
              <a:t>, care este memorata de client</a:t>
            </a:r>
          </a:p>
          <a:p>
            <a:pPr lvl="2" eaLnBrk="1" hangingPunct="1">
              <a:spcBef>
                <a:spcPct val="0"/>
              </a:spcBef>
              <a:spcAft>
                <a:spcPts val="300"/>
              </a:spcAft>
              <a:buFont typeface="Arial" charset="0"/>
              <a:buNone/>
            </a:pPr>
            <a:r>
              <a:rPr lang="en-US" sz="2000" b="1">
                <a:latin typeface="Courier New" charset="0"/>
                <a:ea typeface="ＭＳ Ｐゴシック" charset="0"/>
                <a:cs typeface="ＭＳ Ｐゴシック" charset="0"/>
              </a:rPr>
              <a:t>HTTP/1.1 200 OK</a:t>
            </a:r>
          </a:p>
          <a:p>
            <a:pPr lvl="2" eaLnBrk="1" hangingPunct="1">
              <a:spcBef>
                <a:spcPct val="0"/>
              </a:spcBef>
              <a:spcAft>
                <a:spcPts val="300"/>
              </a:spcAft>
              <a:buFont typeface="Arial" charset="0"/>
              <a:buNone/>
            </a:pPr>
            <a:r>
              <a:rPr lang="en-US" sz="2000" b="1">
                <a:latin typeface="Courier New" charset="0"/>
                <a:ea typeface="ＭＳ Ｐゴシック" charset="0"/>
                <a:cs typeface="ＭＳ Ｐゴシック" charset="0"/>
              </a:rPr>
              <a:t>Date: Mon, 05</a:t>
            </a:r>
            <a:r>
              <a:rPr lang="en-US"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rPr>
              <a:t> Feb 2005 04:33:20 GMT</a:t>
            </a:r>
          </a:p>
          <a:p>
            <a:pPr lvl="2" eaLnBrk="1" hangingPunct="1">
              <a:spcBef>
                <a:spcPct val="0"/>
              </a:spcBef>
              <a:spcAft>
                <a:spcPts val="300"/>
              </a:spcAft>
              <a:buFont typeface="Arial" charset="0"/>
              <a:buNone/>
            </a:pPr>
            <a:r>
              <a:rPr lang="en-US"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rPr>
              <a:t>. . .</a:t>
            </a:r>
          </a:p>
          <a:p>
            <a:pPr lvl="2" eaLnBrk="1" hangingPunct="1">
              <a:spcBef>
                <a:spcPct val="0"/>
              </a:spcBef>
              <a:spcAft>
                <a:spcPts val="300"/>
              </a:spcAft>
              <a:buFont typeface="Arial" charset="0"/>
              <a:buNone/>
            </a:pPr>
            <a:r>
              <a:rPr lang="en-US"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rPr>
              <a:t>Cache-Control: private</a:t>
            </a:r>
          </a:p>
          <a:p>
            <a:pPr lvl="2" eaLnBrk="1" hangingPunct="1">
              <a:spcBef>
                <a:spcPct val="0"/>
              </a:spcBef>
              <a:spcAft>
                <a:spcPts val="300"/>
              </a:spcAft>
              <a:buFont typeface="Arial" charset="0"/>
              <a:buNone/>
            </a:pPr>
            <a:r>
              <a:rPr lang="en-US" sz="2000" b="1">
                <a:solidFill>
                  <a:srgbClr val="FF000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Expires</a:t>
            </a:r>
            <a:r>
              <a:rPr lang="en-US"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rPr>
              <a:t>: Tue, 06 Feb 2005 04:33:20 GMT</a:t>
            </a:r>
          </a:p>
          <a:p>
            <a:pPr lvl="2" eaLnBrk="1" hangingPunct="1">
              <a:spcBef>
                <a:spcPct val="0"/>
              </a:spcBef>
              <a:spcAft>
                <a:spcPts val="300"/>
              </a:spcAft>
              <a:buFont typeface="Arial" charset="0"/>
              <a:buNone/>
            </a:pPr>
            <a:r>
              <a:rPr lang="en-US"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rPr>
              <a:t>Last-Modified: Mon, 05 Feb 2005 04:33:18 GMT</a:t>
            </a:r>
          </a:p>
          <a:p>
            <a:pPr lvl="2" eaLnBrk="1" hangingPunct="1">
              <a:spcBef>
                <a:spcPct val="0"/>
              </a:spcBef>
              <a:spcAft>
                <a:spcPts val="300"/>
              </a:spcAft>
              <a:buFont typeface="Arial" charset="0"/>
              <a:buNone/>
            </a:pPr>
            <a:endParaRPr lang="en-US" sz="2000">
              <a:solidFill>
                <a:schemeClr val="tx1"/>
              </a:solidFill>
              <a:latin typeface="Courier New" charset="0"/>
              <a:ea typeface="ＭＳ Ｐゴシック" charset="0"/>
              <a:cs typeface="ＭＳ Ｐゴシック" charset="0"/>
            </a:endParaRPr>
          </a:p>
          <a:p>
            <a:pPr lvl="1" eaLnBrk="1" hangingPunct="1">
              <a:spcBef>
                <a:spcPct val="0"/>
              </a:spcBef>
              <a:spcAft>
                <a:spcPts val="300"/>
              </a:spcAft>
            </a:pPr>
            <a:r>
              <a:rPr lang="en-US">
                <a:solidFill>
                  <a:schemeClr val="tx1"/>
                </a:solidFill>
                <a:latin typeface="Arial" charset="0"/>
                <a:cs typeface="Lucida Sans Unicode" charset="0"/>
              </a:rPr>
              <a:t>Clientul verifica existenta paginii in cache</a:t>
            </a:r>
          </a:p>
          <a:p>
            <a:pPr lvl="2" eaLnBrk="1" hangingPunct="1">
              <a:spcBef>
                <a:spcPct val="0"/>
              </a:spcBef>
              <a:spcAft>
                <a:spcPts val="300"/>
              </a:spcAft>
            </a:pPr>
            <a:r>
              <a:rPr lang="en-US" sz="2000">
                <a:solidFill>
                  <a:srgbClr val="0000FF"/>
                </a:solidFill>
                <a:latin typeface="Arial" charset="0"/>
                <a:cs typeface="Lucida Sans Unicode" charset="0"/>
              </a:rPr>
              <a:t>Nu exista</a:t>
            </a:r>
            <a:r>
              <a:rPr lang="en-US" sz="2000">
                <a:solidFill>
                  <a:schemeClr val="tx1"/>
                </a:solidFill>
                <a:latin typeface="Arial" charset="0"/>
                <a:cs typeface="Lucida Sans Unicode" charset="0"/>
              </a:rPr>
              <a:t> – cere resursa neconditionat</a:t>
            </a:r>
          </a:p>
          <a:p>
            <a:pPr lvl="2" eaLnBrk="1" hangingPunct="1">
              <a:spcBef>
                <a:spcPct val="0"/>
              </a:spcBef>
              <a:spcAft>
                <a:spcPts val="300"/>
              </a:spcAft>
            </a:pPr>
            <a:r>
              <a:rPr lang="en-US" sz="2000">
                <a:solidFill>
                  <a:srgbClr val="0000FF"/>
                </a:solidFill>
                <a:latin typeface="Arial" charset="0"/>
                <a:cs typeface="Lucida Sans Unicode" charset="0"/>
              </a:rPr>
              <a:t>Exista expirata</a:t>
            </a:r>
            <a:r>
              <a:rPr lang="en-US" sz="2000">
                <a:solidFill>
                  <a:schemeClr val="tx1"/>
                </a:solidFill>
                <a:latin typeface="Arial" charset="0"/>
                <a:cs typeface="Lucida Sans Unicode" charset="0"/>
              </a:rPr>
              <a:t> - adauga la cerere antet If-Modified-Since</a:t>
            </a:r>
          </a:p>
          <a:p>
            <a:pPr lvl="3" eaLnBrk="1" hangingPunct="1">
              <a:spcBef>
                <a:spcPct val="0"/>
              </a:spcBef>
              <a:spcAft>
                <a:spcPts val="300"/>
              </a:spcAft>
            </a:pPr>
            <a:r>
              <a:rPr lang="en-US" sz="2000">
                <a:solidFill>
                  <a:schemeClr val="tx1"/>
                </a:solidFill>
                <a:latin typeface="Arial" charset="0"/>
                <a:cs typeface="Lucida Sans Unicode" charset="0"/>
              </a:rPr>
              <a:t>daca server raspunde cu </a:t>
            </a:r>
            <a:r>
              <a:rPr lang="en-US" sz="2000">
                <a:solidFill>
                  <a:srgbClr val="0000FF"/>
                </a:solidFill>
                <a:latin typeface="Arial" charset="0"/>
                <a:cs typeface="Lucida Sans Unicode" charset="0"/>
              </a:rPr>
              <a:t>304 Not Modified </a:t>
            </a:r>
            <a:r>
              <a:rPr lang="en-US" sz="2000">
                <a:latin typeface="Arial" charset="0"/>
                <a:cs typeface="Lucida Sans Unicode" charset="0"/>
              </a:rPr>
              <a:t>foloseste intrarea din cache</a:t>
            </a:r>
          </a:p>
          <a:p>
            <a:pPr lvl="2" eaLnBrk="1" hangingPunct="1">
              <a:spcBef>
                <a:spcPct val="0"/>
              </a:spcBef>
              <a:spcAft>
                <a:spcPts val="300"/>
              </a:spcAft>
            </a:pPr>
            <a:r>
              <a:rPr lang="en-US" sz="2000">
                <a:solidFill>
                  <a:srgbClr val="0000FF"/>
                </a:solidFill>
                <a:latin typeface="Arial" charset="0"/>
                <a:cs typeface="Lucida Sans Unicode" charset="0"/>
              </a:rPr>
              <a:t>Exista ne-expirata </a:t>
            </a:r>
            <a:r>
              <a:rPr lang="en-US" sz="2000">
                <a:latin typeface="Arial" charset="0"/>
                <a:cs typeface="Lucida Sans Unicode" charset="0"/>
              </a:rPr>
              <a:t>– foloseste intrarea din cache</a:t>
            </a:r>
          </a:p>
        </p:txBody>
      </p:sp>
      <p:sp>
        <p:nvSpPr>
          <p:cNvPr id="4915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512ADD9-A7FB-6747-BCA0-F1615F4BDCA6}" type="slidenum">
              <a:rPr lang="en-GB" sz="900">
                <a:solidFill>
                  <a:srgbClr val="FFFFFF"/>
                </a:solidFill>
                <a:cs typeface="Arial" charset="0"/>
              </a:rPr>
              <a:pPr eaLnBrk="1" hangingPunct="1"/>
              <a:t>30</a:t>
            </a:fld>
            <a:endParaRPr lang="en-GB" sz="9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7" name="Footer Placeholder 8">
            <a:extLst>
              <a:ext uri="{FF2B5EF4-FFF2-40B4-BE49-F238E27FC236}">
                <a16:creationId xmlns:a16="http://schemas.microsoft.com/office/drawing/2014/main" id="{B5471517-65DE-E64B-AEE4-C66D3DE8D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2200" y="6553200"/>
            <a:ext cx="4543425" cy="276225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000" dirty="0" err="1">
                <a:solidFill>
                  <a:srgbClr val="FFFFFF"/>
                </a:solidFill>
                <a:cs typeface="Arial" charset="0"/>
              </a:rPr>
              <a:t>Protocoale</a:t>
            </a:r>
            <a:r>
              <a:rPr lang="en-GB" sz="1000" dirty="0">
                <a:solidFill>
                  <a:srgbClr val="FFFFFF"/>
                </a:solidFill>
                <a:cs typeface="Arial" charset="0"/>
              </a:rPr>
              <a:t> de </a:t>
            </a:r>
            <a:r>
              <a:rPr lang="en-GB" sz="1000" dirty="0" err="1">
                <a:solidFill>
                  <a:srgbClr val="FFFFFF"/>
                </a:solidFill>
                <a:cs typeface="Arial" charset="0"/>
              </a:rPr>
              <a:t>comunicaţie</a:t>
            </a:r>
            <a:r>
              <a:rPr lang="en-GB" sz="1000" dirty="0">
                <a:solidFill>
                  <a:srgbClr val="FFFFFF"/>
                </a:solidFill>
                <a:cs typeface="Arial" charset="0"/>
              </a:rPr>
              <a:t> - Curs 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0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07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07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07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07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60350"/>
            <a:ext cx="8353425" cy="425450"/>
          </a:xfrm>
        </p:spPr>
        <p:txBody>
          <a:bodyPr/>
          <a:lstStyle/>
          <a:p>
            <a:pPr eaLnBrk="1" hangingPunct="1"/>
            <a:r>
              <a:rPr lang="en-US" sz="2400">
                <a:latin typeface="Arial" charset="0"/>
              </a:rPr>
              <a:t>Autentificare si autorizare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765175"/>
            <a:ext cx="8713788" cy="5759450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ct val="0"/>
              </a:spcAft>
              <a:defRPr/>
            </a:pPr>
            <a:r>
              <a:rPr lang="en-US" dirty="0" err="1">
                <a:latin typeface="Arial" charset="0"/>
                <a:cs typeface="Lucida Sans Unicode" charset="0"/>
              </a:rPr>
              <a:t>Autentificare</a:t>
            </a:r>
            <a:r>
              <a:rPr lang="en-US" dirty="0">
                <a:latin typeface="Arial" charset="0"/>
                <a:cs typeface="Lucida Sans Unicode" charset="0"/>
              </a:rPr>
              <a:t> de </a:t>
            </a:r>
            <a:r>
              <a:rPr lang="en-US" dirty="0" err="1">
                <a:latin typeface="Arial" charset="0"/>
                <a:cs typeface="Lucida Sans Unicode" charset="0"/>
              </a:rPr>
              <a:t>baza</a:t>
            </a:r>
            <a:r>
              <a:rPr lang="en-US" dirty="0">
                <a:latin typeface="Arial" charset="0"/>
                <a:cs typeface="Lucida Sans Unicode" charset="0"/>
              </a:rPr>
              <a:t> </a:t>
            </a:r>
          </a:p>
          <a:p>
            <a:pPr lvl="1" eaLnBrk="1" hangingPunct="1">
              <a:spcBef>
                <a:spcPts val="600"/>
              </a:spcBef>
              <a:spcAft>
                <a:spcPct val="0"/>
              </a:spcAft>
              <a:defRPr/>
            </a:pPr>
            <a:r>
              <a:rPr lang="en-US" sz="2200" dirty="0" err="1">
                <a:latin typeface="Arial" charset="0"/>
                <a:cs typeface="Lucida Sans Unicode" charset="0"/>
              </a:rPr>
              <a:t>permite</a:t>
            </a:r>
            <a:r>
              <a:rPr lang="en-US" sz="2200" dirty="0">
                <a:latin typeface="Arial" charset="0"/>
                <a:cs typeface="Lucida Sans Unicode" charset="0"/>
              </a:rPr>
              <a:t> </a:t>
            </a:r>
            <a:r>
              <a:rPr lang="en-US" sz="2200" dirty="0" err="1">
                <a:latin typeface="Arial" charset="0"/>
                <a:cs typeface="Lucida Sans Unicode" charset="0"/>
              </a:rPr>
              <a:t>accesul</a:t>
            </a:r>
            <a:r>
              <a:rPr lang="en-US" sz="2200" dirty="0">
                <a:latin typeface="Arial" charset="0"/>
                <a:cs typeface="Lucida Sans Unicode" charset="0"/>
              </a:rPr>
              <a:t> la </a:t>
            </a:r>
            <a:r>
              <a:rPr lang="en-US" sz="2200" dirty="0" err="1">
                <a:solidFill>
                  <a:srgbClr val="0000FF"/>
                </a:solidFill>
                <a:latin typeface="Arial" charset="0"/>
                <a:cs typeface="Lucida Sans Unicode" charset="0"/>
              </a:rPr>
              <a:t>pagini</a:t>
            </a:r>
            <a:r>
              <a:rPr lang="en-US" sz="2200" dirty="0">
                <a:solidFill>
                  <a:srgbClr val="0000FF"/>
                </a:solidFill>
                <a:latin typeface="Arial" charset="0"/>
                <a:cs typeface="Lucida Sans Unicode" charset="0"/>
              </a:rPr>
              <a:t> </a:t>
            </a:r>
            <a:r>
              <a:rPr lang="en-US" sz="2200" dirty="0" err="1">
                <a:solidFill>
                  <a:srgbClr val="0000FF"/>
                </a:solidFill>
                <a:latin typeface="Arial" charset="0"/>
                <a:cs typeface="Lucida Sans Unicode" charset="0"/>
              </a:rPr>
              <a:t>protejate</a:t>
            </a:r>
            <a:endParaRPr lang="en-US" sz="2200" dirty="0">
              <a:solidFill>
                <a:srgbClr val="0000FF"/>
              </a:solidFill>
              <a:latin typeface="Arial" charset="0"/>
              <a:cs typeface="Lucida Sans Unicode" charset="0"/>
            </a:endParaRPr>
          </a:p>
          <a:p>
            <a:pPr lvl="1" eaLnBrk="1" hangingPunct="1">
              <a:spcBef>
                <a:spcPts val="600"/>
              </a:spcBef>
              <a:spcAft>
                <a:spcPct val="0"/>
              </a:spcAft>
              <a:defRPr/>
            </a:pPr>
            <a:r>
              <a:rPr lang="en-US" sz="2200" dirty="0" err="1">
                <a:latin typeface="Arial" charset="0"/>
                <a:cs typeface="Lucida Sans Unicode" charset="0"/>
              </a:rPr>
              <a:t>prin</a:t>
            </a:r>
            <a:r>
              <a:rPr lang="en-US" sz="2200" dirty="0">
                <a:latin typeface="Arial" charset="0"/>
                <a:cs typeface="Lucida Sans Unicode" charset="0"/>
              </a:rPr>
              <a:t> </a:t>
            </a:r>
            <a:r>
              <a:rPr lang="en-US" sz="2200" dirty="0" err="1">
                <a:latin typeface="Arial" charset="0"/>
                <a:cs typeface="Lucida Sans Unicode" charset="0"/>
              </a:rPr>
              <a:t>antet</a:t>
            </a:r>
            <a:r>
              <a:rPr lang="en-US" sz="2200" dirty="0">
                <a:latin typeface="Arial" charset="0"/>
                <a:cs typeface="Lucida Sans Unicode" charset="0"/>
              </a:rPr>
              <a:t> </a:t>
            </a:r>
            <a:r>
              <a:rPr lang="en-US" sz="2200" dirty="0">
                <a:solidFill>
                  <a:schemeClr val="accent2"/>
                </a:solidFill>
                <a:latin typeface="Arial" charset="0"/>
                <a:cs typeface="Lucida Sans Unicode" charset="0"/>
              </a:rPr>
              <a:t>de </a:t>
            </a:r>
            <a:r>
              <a:rPr lang="en-US" sz="2200" dirty="0" err="1">
                <a:solidFill>
                  <a:schemeClr val="accent2"/>
                </a:solidFill>
                <a:latin typeface="Arial" charset="0"/>
                <a:cs typeface="Lucida Sans Unicode" charset="0"/>
              </a:rPr>
              <a:t>autorizare</a:t>
            </a:r>
            <a:endParaRPr lang="en-US" sz="2200" dirty="0">
              <a:solidFill>
                <a:schemeClr val="accent2"/>
              </a:solidFill>
              <a:latin typeface="Arial" charset="0"/>
              <a:cs typeface="Lucida Sans Unicode" charset="0"/>
            </a:endParaRPr>
          </a:p>
          <a:p>
            <a:pPr lvl="1" eaLnBrk="1" hangingPunct="1">
              <a:spcBef>
                <a:spcPts val="600"/>
              </a:spcBef>
              <a:spcAft>
                <a:spcPct val="0"/>
              </a:spcAft>
              <a:defRPr/>
            </a:pPr>
            <a:r>
              <a:rPr lang="en-US" sz="2200" dirty="0" err="1">
                <a:solidFill>
                  <a:srgbClr val="FF0000"/>
                </a:solidFill>
                <a:latin typeface="Arial" charset="0"/>
                <a:cs typeface="Lucida Sans Unicode" charset="0"/>
              </a:rPr>
              <a:t>nume</a:t>
            </a:r>
            <a:r>
              <a:rPr lang="en-US" sz="2200" dirty="0">
                <a:solidFill>
                  <a:srgbClr val="FF0000"/>
                </a:solidFill>
                <a:latin typeface="Arial" charset="0"/>
                <a:cs typeface="Lucida Sans Unicode" charset="0"/>
              </a:rPr>
              <a:t> </a:t>
            </a:r>
            <a:r>
              <a:rPr lang="en-US" sz="2200" dirty="0" err="1">
                <a:latin typeface="Arial" charset="0"/>
                <a:cs typeface="Lucida Sans Unicode" charset="0"/>
              </a:rPr>
              <a:t>si</a:t>
            </a:r>
            <a:r>
              <a:rPr lang="en-US" sz="2200" dirty="0">
                <a:latin typeface="Arial" charset="0"/>
                <a:cs typeface="Lucida Sans Unicode" charset="0"/>
              </a:rPr>
              <a:t> </a:t>
            </a:r>
            <a:r>
              <a:rPr lang="en-US" sz="2200" dirty="0" err="1">
                <a:solidFill>
                  <a:srgbClr val="FF0000"/>
                </a:solidFill>
                <a:latin typeface="Arial" charset="0"/>
                <a:cs typeface="Lucida Sans Unicode" charset="0"/>
              </a:rPr>
              <a:t>parola</a:t>
            </a:r>
            <a:r>
              <a:rPr lang="en-US" sz="2200" dirty="0">
                <a:solidFill>
                  <a:srgbClr val="FF0000"/>
                </a:solidFill>
                <a:latin typeface="Arial" charset="0"/>
                <a:cs typeface="Lucida Sans Unicode" charset="0"/>
              </a:rPr>
              <a:t> </a:t>
            </a:r>
            <a:r>
              <a:rPr lang="en-US" sz="2200" dirty="0" err="1">
                <a:latin typeface="Arial" charset="0"/>
                <a:cs typeface="Lucida Sans Unicode" charset="0"/>
              </a:rPr>
              <a:t>transmise</a:t>
            </a:r>
            <a:r>
              <a:rPr lang="en-US" sz="2200" dirty="0">
                <a:latin typeface="Arial" charset="0"/>
                <a:cs typeface="Lucida Sans Unicode" charset="0"/>
              </a:rPr>
              <a:t> </a:t>
            </a:r>
            <a:r>
              <a:rPr lang="en-US" sz="2200" dirty="0" err="1">
                <a:solidFill>
                  <a:srgbClr val="0000FF"/>
                </a:solidFill>
                <a:latin typeface="Arial" charset="0"/>
                <a:cs typeface="Lucida Sans Unicode" charset="0"/>
              </a:rPr>
              <a:t>codat</a:t>
            </a:r>
            <a:r>
              <a:rPr lang="en-US" sz="2200" dirty="0">
                <a:solidFill>
                  <a:srgbClr val="0000FF"/>
                </a:solidFill>
                <a:latin typeface="Arial" charset="0"/>
                <a:cs typeface="Lucida Sans Unicode" charset="0"/>
              </a:rPr>
              <a:t> Base64</a:t>
            </a:r>
            <a:r>
              <a:rPr lang="en-US" sz="2200" dirty="0">
                <a:latin typeface="Arial" charset="0"/>
                <a:cs typeface="Lucida Sans Unicode" charset="0"/>
              </a:rPr>
              <a:t> (nu </a:t>
            </a:r>
            <a:r>
              <a:rPr lang="en-US" sz="2200" dirty="0" err="1">
                <a:latin typeface="Arial" charset="0"/>
                <a:cs typeface="Lucida Sans Unicode" charset="0"/>
              </a:rPr>
              <a:t>criptat</a:t>
            </a:r>
            <a:r>
              <a:rPr lang="en-US" sz="2200" dirty="0">
                <a:latin typeface="Arial" charset="0"/>
                <a:cs typeface="Lucida Sans Unicode" charset="0"/>
              </a:rPr>
              <a:t>) </a:t>
            </a:r>
          </a:p>
          <a:p>
            <a:pPr lvl="2" eaLnBrk="1" hangingPunct="1">
              <a:spcBef>
                <a:spcPts val="600"/>
              </a:spcBef>
              <a:spcAft>
                <a:spcPct val="0"/>
              </a:spcAft>
              <a:defRPr/>
            </a:pPr>
            <a:r>
              <a:rPr lang="en-US" sz="2000" dirty="0" err="1">
                <a:latin typeface="Arial" charset="0"/>
                <a:cs typeface="Lucida Sans Unicode" charset="0"/>
              </a:rPr>
              <a:t>atentie</a:t>
            </a:r>
            <a:r>
              <a:rPr lang="en-US" sz="2000" dirty="0">
                <a:latin typeface="Arial" charset="0"/>
                <a:cs typeface="Lucida Sans Unicode" charset="0"/>
              </a:rPr>
              <a:t>, </a:t>
            </a:r>
            <a:r>
              <a:rPr lang="en-US" sz="2000" dirty="0" err="1">
                <a:latin typeface="Arial" charset="0"/>
                <a:cs typeface="Lucida Sans Unicode" charset="0"/>
              </a:rPr>
              <a:t>trebuie</a:t>
            </a:r>
            <a:r>
              <a:rPr lang="en-US" sz="2000" dirty="0">
                <a:latin typeface="Arial" charset="0"/>
                <a:cs typeface="Lucida Sans Unicode" charset="0"/>
              </a:rPr>
              <a:t> </a:t>
            </a:r>
            <a:r>
              <a:rPr lang="en-US" sz="2000" dirty="0" err="1">
                <a:latin typeface="Arial" charset="0"/>
                <a:cs typeface="Lucida Sans Unicode" charset="0"/>
              </a:rPr>
              <a:t>folosit</a:t>
            </a:r>
            <a:r>
              <a:rPr lang="en-US" sz="2000" dirty="0">
                <a:latin typeface="Arial" charset="0"/>
                <a:cs typeface="Lucida Sans Unicode" charset="0"/>
              </a:rPr>
              <a:t> HTTPS</a:t>
            </a:r>
          </a:p>
          <a:p>
            <a:pPr eaLnBrk="1" hangingPunct="1">
              <a:spcBef>
                <a:spcPts val="600"/>
              </a:spcBef>
              <a:spcAft>
                <a:spcPct val="0"/>
              </a:spcAft>
              <a:defRPr/>
            </a:pPr>
            <a:r>
              <a:rPr lang="en-US" b="1" dirty="0" err="1">
                <a:latin typeface="Arial" charset="0"/>
                <a:cs typeface="Lucida Sans Unicode" charset="0"/>
              </a:rPr>
              <a:t>Secventa</a:t>
            </a:r>
            <a:r>
              <a:rPr lang="en-US" b="1" dirty="0">
                <a:latin typeface="Arial" charset="0"/>
                <a:cs typeface="Lucida Sans Unicode" charset="0"/>
              </a:rPr>
              <a:t> de </a:t>
            </a:r>
            <a:r>
              <a:rPr lang="en-US" b="1" dirty="0" err="1">
                <a:latin typeface="Arial" charset="0"/>
                <a:cs typeface="Lucida Sans Unicode" charset="0"/>
              </a:rPr>
              <a:t>actiuni</a:t>
            </a:r>
            <a:endParaRPr lang="en-US" b="1" dirty="0">
              <a:latin typeface="Arial" charset="0"/>
              <a:cs typeface="Lucida Sans Unicode" charset="0"/>
            </a:endParaRPr>
          </a:p>
          <a:p>
            <a:pPr lvl="1" eaLnBrk="1" hangingPunct="1">
              <a:spcBef>
                <a:spcPts val="600"/>
              </a:spcBef>
              <a:spcAft>
                <a:spcPct val="0"/>
              </a:spcAft>
              <a:defRPr/>
            </a:pPr>
            <a:r>
              <a:rPr lang="en-US" sz="2200" dirty="0" err="1">
                <a:latin typeface="Arial" charset="0"/>
                <a:cs typeface="Lucida Sans Unicode" charset="0"/>
              </a:rPr>
              <a:t>Clientul</a:t>
            </a:r>
            <a:r>
              <a:rPr lang="en-US" sz="2200" dirty="0">
                <a:latin typeface="Arial" charset="0"/>
                <a:cs typeface="Lucida Sans Unicode" charset="0"/>
              </a:rPr>
              <a:t> </a:t>
            </a:r>
            <a:r>
              <a:rPr lang="en-US" sz="2200" dirty="0" err="1">
                <a:latin typeface="Arial" charset="0"/>
                <a:cs typeface="Lucida Sans Unicode" charset="0"/>
              </a:rPr>
              <a:t>cere</a:t>
            </a:r>
            <a:r>
              <a:rPr lang="en-US" sz="2200" dirty="0">
                <a:latin typeface="Arial" charset="0"/>
                <a:cs typeface="Lucida Sans Unicode" charset="0"/>
              </a:rPr>
              <a:t> </a:t>
            </a:r>
            <a:r>
              <a:rPr lang="en-US" sz="2200" dirty="0" err="1">
                <a:latin typeface="Arial" charset="0"/>
                <a:cs typeface="Lucida Sans Unicode" charset="0"/>
              </a:rPr>
              <a:t>resursa</a:t>
            </a:r>
            <a:r>
              <a:rPr lang="en-US" sz="2200" dirty="0">
                <a:latin typeface="Arial" charset="0"/>
                <a:cs typeface="Lucida Sans Unicode" charset="0"/>
              </a:rPr>
              <a:t> </a:t>
            </a:r>
            <a:r>
              <a:rPr lang="en-US" sz="2200" dirty="0" err="1">
                <a:latin typeface="Arial" charset="0"/>
                <a:cs typeface="Lucida Sans Unicode" charset="0"/>
              </a:rPr>
              <a:t>restrictionata</a:t>
            </a:r>
            <a:endParaRPr lang="en-US" sz="2200" dirty="0">
              <a:latin typeface="Arial" charset="0"/>
              <a:cs typeface="Lucida Sans Unicode" charset="0"/>
            </a:endParaRPr>
          </a:p>
          <a:p>
            <a:pPr lvl="1" eaLnBrk="1" hangingPunct="1">
              <a:spcBef>
                <a:spcPts val="600"/>
              </a:spcBef>
              <a:spcAft>
                <a:spcPct val="0"/>
              </a:spcAft>
              <a:defRPr/>
            </a:pPr>
            <a:r>
              <a:rPr lang="en-US" sz="2200" dirty="0">
                <a:latin typeface="Arial" charset="0"/>
                <a:cs typeface="Lucida Sans Unicode" charset="0"/>
              </a:rPr>
              <a:t>Server </a:t>
            </a:r>
            <a:r>
              <a:rPr lang="en-US" sz="2200" dirty="0" err="1">
                <a:latin typeface="Arial" charset="0"/>
                <a:cs typeface="Lucida Sans Unicode" charset="0"/>
              </a:rPr>
              <a:t>raspunde</a:t>
            </a:r>
            <a:r>
              <a:rPr lang="en-US" sz="2200" dirty="0">
                <a:latin typeface="Arial" charset="0"/>
                <a:cs typeface="Lucida Sans Unicode" charset="0"/>
              </a:rPr>
              <a:t> cu 401</a:t>
            </a:r>
          </a:p>
          <a:p>
            <a:pPr marL="457200" lvl="1" indent="0" eaLnBrk="1" hangingPunct="1">
              <a:spcBef>
                <a:spcPts val="600"/>
              </a:spcBef>
              <a:spcAft>
                <a:spcPct val="0"/>
              </a:spcAft>
              <a:buFont typeface="Arial" charset="0"/>
              <a:buNone/>
              <a:defRPr/>
            </a:pPr>
            <a:endParaRPr lang="en-US" sz="1200" dirty="0">
              <a:latin typeface="Arial" charset="0"/>
              <a:cs typeface="Lucida Sans Unicode" charset="0"/>
            </a:endParaRPr>
          </a:p>
          <a:p>
            <a:pPr lvl="1" eaLnBrk="1" hangingPunct="1">
              <a:lnSpc>
                <a:spcPct val="90000"/>
              </a:lnSpc>
              <a:spcAft>
                <a:spcPct val="0"/>
              </a:spcAft>
              <a:buFontTx/>
              <a:buNone/>
              <a:defRPr/>
            </a:pPr>
            <a:r>
              <a:rPr lang="en-US" b="1" dirty="0">
                <a:solidFill>
                  <a:schemeClr val="accent2"/>
                </a:solidFill>
                <a:latin typeface="Courier New"/>
                <a:ea typeface="ＭＳ Ｐゴシック" charset="0"/>
                <a:cs typeface="Courier New"/>
              </a:rPr>
              <a:t>HTTP/1.1 401 Authenticate</a:t>
            </a:r>
          </a:p>
          <a:p>
            <a:pPr lvl="1" eaLnBrk="1" hangingPunct="1">
              <a:lnSpc>
                <a:spcPct val="90000"/>
              </a:lnSpc>
              <a:spcAft>
                <a:spcPct val="0"/>
              </a:spcAft>
              <a:buFontTx/>
              <a:buNone/>
              <a:defRPr/>
            </a:pPr>
            <a:r>
              <a:rPr lang="en-US" b="1" dirty="0">
                <a:solidFill>
                  <a:schemeClr val="accent2"/>
                </a:solidFill>
                <a:latin typeface="Courier New"/>
                <a:ea typeface="ＭＳ Ｐゴシック" charset="0"/>
                <a:cs typeface="Courier New"/>
              </a:rPr>
              <a:t>Date: Mon, 05 Feb 2005 04:33:19 GMT</a:t>
            </a:r>
          </a:p>
          <a:p>
            <a:pPr lvl="1" eaLnBrk="1" hangingPunct="1">
              <a:lnSpc>
                <a:spcPct val="90000"/>
              </a:lnSpc>
              <a:spcAft>
                <a:spcPct val="0"/>
              </a:spcAft>
              <a:buFontTx/>
              <a:buNone/>
              <a:defRPr/>
            </a:pPr>
            <a:r>
              <a:rPr lang="en-US" b="1" dirty="0">
                <a:solidFill>
                  <a:schemeClr val="accent2"/>
                </a:solidFill>
                <a:latin typeface="Courier New"/>
                <a:ea typeface="ＭＳ Ｐゴシック" charset="0"/>
                <a:cs typeface="Courier New"/>
              </a:rPr>
              <a:t>Server: Apache/1.2.5</a:t>
            </a:r>
          </a:p>
          <a:p>
            <a:pPr lvl="1" eaLnBrk="1" hangingPunct="1">
              <a:lnSpc>
                <a:spcPct val="90000"/>
              </a:lnSpc>
              <a:spcAft>
                <a:spcPct val="0"/>
              </a:spcAft>
              <a:buFontTx/>
              <a:buNone/>
              <a:defRPr/>
            </a:pPr>
            <a:r>
              <a:rPr lang="en-US" b="1" dirty="0">
                <a:solidFill>
                  <a:srgbClr val="FF6600"/>
                </a:solidFill>
                <a:latin typeface="Courier New"/>
                <a:ea typeface="ＭＳ Ｐゴシック" charset="0"/>
                <a:cs typeface="Courier New"/>
              </a:rPr>
              <a:t>WWW-Authenticate:</a:t>
            </a:r>
            <a:r>
              <a:rPr lang="en-US" b="1" dirty="0">
                <a:solidFill>
                  <a:schemeClr val="accent2"/>
                </a:solidFill>
                <a:latin typeface="Courier New"/>
                <a:ea typeface="ＭＳ Ｐゴシック" charset="0"/>
                <a:cs typeface="Courier New"/>
              </a:rPr>
              <a:t> Basic realm="Capitol3"</a:t>
            </a:r>
          </a:p>
          <a:p>
            <a:pPr lvl="3" eaLnBrk="1" hangingPunct="1">
              <a:spcBef>
                <a:spcPts val="600"/>
              </a:spcBef>
              <a:spcAft>
                <a:spcPct val="0"/>
              </a:spcAft>
              <a:buFontTx/>
              <a:buNone/>
              <a:defRPr/>
            </a:pPr>
            <a:endParaRPr lang="en-US" sz="1200" dirty="0">
              <a:solidFill>
                <a:schemeClr val="accent2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lvl="1" eaLnBrk="1" hangingPunct="1">
              <a:spcBef>
                <a:spcPts val="600"/>
              </a:spcBef>
              <a:spcAft>
                <a:spcPct val="0"/>
              </a:spcAft>
              <a:defRPr/>
            </a:pPr>
            <a:r>
              <a:rPr lang="en-US" sz="2200" dirty="0">
                <a:solidFill>
                  <a:srgbClr val="FF0000"/>
                </a:solidFill>
                <a:latin typeface="Arial" charset="0"/>
                <a:cs typeface="Lucida Sans Unicode" charset="0"/>
              </a:rPr>
              <a:t>realm</a:t>
            </a:r>
            <a:r>
              <a:rPr lang="en-US" sz="2200" dirty="0">
                <a:latin typeface="Arial" charset="0"/>
                <a:cs typeface="Lucida Sans Unicode" charset="0"/>
              </a:rPr>
              <a:t> </a:t>
            </a:r>
            <a:r>
              <a:rPr lang="en-US" sz="2200" dirty="0" err="1">
                <a:latin typeface="Arial" charset="0"/>
                <a:cs typeface="Lucida Sans Unicode" charset="0"/>
              </a:rPr>
              <a:t>defineste</a:t>
            </a:r>
            <a:r>
              <a:rPr lang="en-US" sz="2200" dirty="0">
                <a:latin typeface="Arial" charset="0"/>
                <a:cs typeface="Lucida Sans Unicode" charset="0"/>
              </a:rPr>
              <a:t> </a:t>
            </a:r>
            <a:r>
              <a:rPr lang="en-US" sz="2200" dirty="0" err="1">
                <a:latin typeface="Arial" charset="0"/>
                <a:cs typeface="Lucida Sans Unicode" charset="0"/>
              </a:rPr>
              <a:t>domeniul</a:t>
            </a:r>
            <a:r>
              <a:rPr lang="en-US" sz="2200" dirty="0">
                <a:latin typeface="Arial" charset="0"/>
                <a:cs typeface="Lucida Sans Unicode" charset="0"/>
              </a:rPr>
              <a:t> </a:t>
            </a:r>
            <a:r>
              <a:rPr lang="en-US" sz="2200" dirty="0" err="1">
                <a:latin typeface="Arial" charset="0"/>
                <a:cs typeface="Lucida Sans Unicode" charset="0"/>
              </a:rPr>
              <a:t>protejat</a:t>
            </a:r>
            <a:endParaRPr lang="en-US" sz="2200" dirty="0">
              <a:latin typeface="Arial" charset="0"/>
              <a:cs typeface="Lucida Sans Unicode" charset="0"/>
            </a:endParaRPr>
          </a:p>
        </p:txBody>
      </p:sp>
      <p:sp>
        <p:nvSpPr>
          <p:cNvPr id="5018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389C547-E380-FC48-A233-9CBBD53FDEC8}" type="slidenum">
              <a:rPr lang="en-GB" sz="900">
                <a:solidFill>
                  <a:srgbClr val="FFFFFF"/>
                </a:solidFill>
                <a:cs typeface="Arial" charset="0"/>
              </a:rPr>
              <a:pPr eaLnBrk="1" hangingPunct="1"/>
              <a:t>31</a:t>
            </a:fld>
            <a:endParaRPr lang="en-GB" sz="9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7" name="Footer Placeholder 8">
            <a:extLst>
              <a:ext uri="{FF2B5EF4-FFF2-40B4-BE49-F238E27FC236}">
                <a16:creationId xmlns:a16="http://schemas.microsoft.com/office/drawing/2014/main" id="{D7467E53-7B1E-7B46-8770-3D77747A4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2200" y="6553200"/>
            <a:ext cx="4543425" cy="276225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000" dirty="0" err="1">
                <a:solidFill>
                  <a:srgbClr val="FFFFFF"/>
                </a:solidFill>
                <a:cs typeface="Arial" charset="0"/>
              </a:rPr>
              <a:t>Protocoale</a:t>
            </a:r>
            <a:r>
              <a:rPr lang="en-GB" sz="1000" dirty="0">
                <a:solidFill>
                  <a:srgbClr val="FFFFFF"/>
                </a:solidFill>
                <a:cs typeface="Arial" charset="0"/>
              </a:rPr>
              <a:t> de </a:t>
            </a:r>
            <a:r>
              <a:rPr lang="en-GB" sz="1000" dirty="0" err="1">
                <a:solidFill>
                  <a:srgbClr val="FFFFFF"/>
                </a:solidFill>
                <a:cs typeface="Arial" charset="0"/>
              </a:rPr>
              <a:t>comunicaţie</a:t>
            </a:r>
            <a:r>
              <a:rPr lang="en-GB" sz="1000" dirty="0">
                <a:solidFill>
                  <a:srgbClr val="FFFFFF"/>
                </a:solidFill>
                <a:cs typeface="Arial" charset="0"/>
              </a:rPr>
              <a:t> - Curs 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17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1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17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17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17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33375"/>
            <a:ext cx="8353425" cy="425450"/>
          </a:xfrm>
        </p:spPr>
        <p:txBody>
          <a:bodyPr/>
          <a:lstStyle/>
          <a:p>
            <a:pPr eaLnBrk="1" hangingPunct="1"/>
            <a:r>
              <a:rPr lang="en-US" sz="2400">
                <a:latin typeface="Arial" charset="0"/>
              </a:rPr>
              <a:t>Autentificare si autorizare (2)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908050"/>
            <a:ext cx="8713788" cy="5616575"/>
          </a:xfrm>
        </p:spPr>
        <p:txBody>
          <a:bodyPr/>
          <a:lstStyle/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>
                <a:latin typeface="Arial" charset="0"/>
                <a:cs typeface="Lucida Sans Unicode" charset="0"/>
              </a:rPr>
              <a:t>Browser retrimite cererea cu  antet suplimentar de autorizare</a:t>
            </a:r>
          </a:p>
          <a:p>
            <a:pPr lvl="2" eaLnBrk="1" hangingPunct="1">
              <a:spcAft>
                <a:spcPct val="0"/>
              </a:spcAft>
              <a:buFont typeface="Arial" charset="0"/>
              <a:buNone/>
            </a:pPr>
            <a:r>
              <a:rPr lang="en-US" sz="2000" b="1">
                <a:solidFill>
                  <a:schemeClr val="accent2"/>
                </a:solidFill>
                <a:latin typeface="Courier New" charset="0"/>
                <a:ea typeface="ＭＳ Ｐゴシック" charset="0"/>
                <a:cs typeface="ＭＳ Ｐゴシック" charset="0"/>
              </a:rPr>
              <a:t>GET /carte/capitol3/index.html HTTP/1.1</a:t>
            </a:r>
          </a:p>
          <a:p>
            <a:pPr lvl="2" eaLnBrk="1" hangingPunct="1">
              <a:spcAft>
                <a:spcPct val="0"/>
              </a:spcAft>
              <a:buFont typeface="Arial" charset="0"/>
              <a:buNone/>
            </a:pPr>
            <a:r>
              <a:rPr lang="en-US" sz="2000" b="1">
                <a:solidFill>
                  <a:schemeClr val="accent2"/>
                </a:solidFill>
                <a:latin typeface="Courier New" charset="0"/>
                <a:ea typeface="ＭＳ Ｐゴシック" charset="0"/>
                <a:cs typeface="ＭＳ Ｐゴシック" charset="0"/>
              </a:rPr>
              <a:t>Date: Mon, 05 Feb 2005 04:33:20 GMT</a:t>
            </a:r>
          </a:p>
          <a:p>
            <a:pPr lvl="2" eaLnBrk="1" hangingPunct="1">
              <a:spcAft>
                <a:spcPct val="0"/>
              </a:spcAft>
              <a:buFont typeface="Arial" charset="0"/>
              <a:buNone/>
            </a:pPr>
            <a:r>
              <a:rPr lang="en-US" sz="2000" b="1">
                <a:solidFill>
                  <a:schemeClr val="accent2"/>
                </a:solidFill>
                <a:latin typeface="Courier New" charset="0"/>
                <a:ea typeface="ＭＳ Ｐゴシック" charset="0"/>
                <a:cs typeface="ＭＳ Ｐゴシック" charset="0"/>
              </a:rPr>
              <a:t>Host: www.cs.pub.ro</a:t>
            </a:r>
          </a:p>
          <a:p>
            <a:pPr lvl="2" eaLnBrk="1" hangingPunct="1">
              <a:spcAft>
                <a:spcPts val="1200"/>
              </a:spcAft>
              <a:buFont typeface="Arial" charset="0"/>
              <a:buNone/>
            </a:pPr>
            <a:r>
              <a:rPr lang="en-US" sz="2000" b="1">
                <a:solidFill>
                  <a:srgbClr val="FF660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Authorization:</a:t>
            </a:r>
            <a:r>
              <a:rPr lang="en-US" sz="2000" b="1">
                <a:solidFill>
                  <a:schemeClr val="accent2"/>
                </a:solidFill>
                <a:latin typeface="Courier New" charset="0"/>
                <a:ea typeface="ＭＳ Ｐゴシック" charset="0"/>
                <a:cs typeface="ＭＳ Ｐゴシック" charset="0"/>
              </a:rPr>
              <a:t> Basic eNCoDEd-userID:PaSSwoRd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>
                <a:latin typeface="Arial" charset="0"/>
                <a:cs typeface="Lucida Sans Unicode" charset="0"/>
              </a:rPr>
              <a:t>Server verifica credentialele de autorizare si satisface cererea (sau refuza cu 403)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>
                <a:latin typeface="Arial" charset="0"/>
                <a:cs typeface="Lucida Sans Unicode" charset="0"/>
              </a:rPr>
              <a:t>Odata trimise credentialele, browserul retrimite automat antetul de autorizare si credentiale in viitoarele cereri la </a:t>
            </a:r>
            <a:r>
              <a:rPr lang="en-US">
                <a:solidFill>
                  <a:schemeClr val="accent2"/>
                </a:solidFill>
                <a:latin typeface="Arial" charset="0"/>
                <a:cs typeface="Lucida Sans Unicode" charset="0"/>
              </a:rPr>
              <a:t>URL dependente </a:t>
            </a:r>
            <a:r>
              <a:rPr lang="en-US">
                <a:latin typeface="Arial" charset="0"/>
                <a:cs typeface="Lucida Sans Unicode" charset="0"/>
              </a:rPr>
              <a:t>(fisiere din</a:t>
            </a:r>
            <a:r>
              <a:rPr lang="en-US">
                <a:solidFill>
                  <a:schemeClr val="accent2"/>
                </a:solidFill>
                <a:latin typeface="Arial" charset="0"/>
                <a:cs typeface="Lucida Sans Unicode" charset="0"/>
              </a:rPr>
              <a:t> subdirectoare</a:t>
            </a:r>
            <a:r>
              <a:rPr lang="en-US">
                <a:solidFill>
                  <a:schemeClr val="tx1"/>
                </a:solidFill>
                <a:latin typeface="Arial" charset="0"/>
                <a:cs typeface="Lucida Sans Unicode" charset="0"/>
              </a:rPr>
              <a:t>)</a:t>
            </a:r>
          </a:p>
          <a:p>
            <a:pPr eaLnBrk="1" hangingPunct="1">
              <a:spcBef>
                <a:spcPts val="1800"/>
              </a:spcBef>
              <a:spcAft>
                <a:spcPts val="600"/>
              </a:spcAft>
              <a:buFont typeface="Arial" charset="0"/>
              <a:buNone/>
            </a:pPr>
            <a:r>
              <a:rPr lang="en-US" sz="2000">
                <a:latin typeface="Arial" charset="0"/>
                <a:cs typeface="Lucida Sans Unicode" charset="0"/>
              </a:rPr>
              <a:t>Ex. </a:t>
            </a:r>
            <a:r>
              <a:rPr lang="en-US" sz="2000" b="1">
                <a:latin typeface="Arial" charset="0"/>
                <a:cs typeface="Lucida Sans Unicode" charset="0"/>
              </a:rPr>
              <a:t>				http://cs.pub.ro/~popescu/</a:t>
            </a:r>
            <a:r>
              <a:rPr lang="en-US" sz="2000" b="1">
                <a:solidFill>
                  <a:srgbClr val="FF0000"/>
                </a:solidFill>
                <a:latin typeface="Arial" charset="0"/>
                <a:cs typeface="Lucida Sans Unicode" charset="0"/>
              </a:rPr>
              <a:t>clase/</a:t>
            </a:r>
            <a:r>
              <a:rPr lang="en-US" sz="2000" b="1">
                <a:latin typeface="Arial" charset="0"/>
                <a:cs typeface="Lucida Sans Unicode" charset="0"/>
              </a:rPr>
              <a:t> 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 typeface="Arial" charset="0"/>
              <a:buNone/>
            </a:pPr>
            <a:r>
              <a:rPr lang="en-US" sz="2000">
                <a:solidFill>
                  <a:schemeClr val="accent2"/>
                </a:solidFill>
                <a:latin typeface="Arial" charset="0"/>
                <a:cs typeface="Lucida Sans Unicode" charset="0"/>
              </a:rPr>
              <a:t>depinde de</a:t>
            </a:r>
            <a:r>
              <a:rPr lang="en-US" sz="2000">
                <a:latin typeface="Arial" charset="0"/>
                <a:cs typeface="Lucida Sans Unicode" charset="0"/>
              </a:rPr>
              <a:t> 		</a:t>
            </a:r>
            <a:r>
              <a:rPr lang="en-US" sz="2000" b="1">
                <a:latin typeface="Arial" charset="0"/>
                <a:cs typeface="Lucida Sans Unicode" charset="0"/>
              </a:rPr>
              <a:t>http://cs.pub.ro/~popescu/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 typeface="Arial" charset="0"/>
              <a:buNone/>
            </a:pPr>
            <a:r>
              <a:rPr lang="en-US" sz="2000">
                <a:latin typeface="Arial" charset="0"/>
                <a:cs typeface="Lucida Sans Unicode" charset="0"/>
              </a:rPr>
              <a:t>care este </a:t>
            </a:r>
            <a:r>
              <a:rPr lang="en-US" sz="2000">
                <a:solidFill>
                  <a:srgbClr val="0000FF"/>
                </a:solidFill>
                <a:latin typeface="Arial" charset="0"/>
                <a:cs typeface="Lucida Sans Unicode" charset="0"/>
              </a:rPr>
              <a:t>un prefix</a:t>
            </a:r>
            <a:r>
              <a:rPr lang="en-US" sz="2000">
                <a:latin typeface="Arial" charset="0"/>
                <a:cs typeface="Lucida Sans Unicode" charset="0"/>
              </a:rPr>
              <a:t> al primului</a:t>
            </a:r>
          </a:p>
          <a:p>
            <a:pPr eaLnBrk="1" hangingPunct="1">
              <a:spcBef>
                <a:spcPts val="600"/>
              </a:spcBef>
              <a:spcAft>
                <a:spcPct val="0"/>
              </a:spcAft>
              <a:buFont typeface="Arial" charset="0"/>
              <a:buNone/>
            </a:pPr>
            <a:endParaRPr lang="en-US" sz="2000" b="1">
              <a:latin typeface="Arial" charset="0"/>
              <a:cs typeface="Lucida Sans Unicode" charset="0"/>
            </a:endParaRPr>
          </a:p>
        </p:txBody>
      </p:sp>
      <p:sp>
        <p:nvSpPr>
          <p:cNvPr id="5222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13E30D8-CBE8-5040-9CC5-011269D73CCD}" type="slidenum">
              <a:rPr lang="en-GB" sz="900">
                <a:solidFill>
                  <a:srgbClr val="FFFFFF"/>
                </a:solidFill>
                <a:cs typeface="Arial" charset="0"/>
              </a:rPr>
              <a:pPr eaLnBrk="1" hangingPunct="1"/>
              <a:t>32</a:t>
            </a:fld>
            <a:endParaRPr lang="en-GB" sz="9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7" name="Footer Placeholder 8">
            <a:extLst>
              <a:ext uri="{FF2B5EF4-FFF2-40B4-BE49-F238E27FC236}">
                <a16:creationId xmlns:a16="http://schemas.microsoft.com/office/drawing/2014/main" id="{FF4BFB52-9FC8-3444-8760-DB6411685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2200" y="6553200"/>
            <a:ext cx="4543425" cy="276225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000" dirty="0" err="1">
                <a:solidFill>
                  <a:srgbClr val="FFFFFF"/>
                </a:solidFill>
                <a:cs typeface="Arial" charset="0"/>
              </a:rPr>
              <a:t>Protocoale</a:t>
            </a:r>
            <a:r>
              <a:rPr lang="en-GB" sz="1000" dirty="0">
                <a:solidFill>
                  <a:srgbClr val="FFFFFF"/>
                </a:solidFill>
                <a:cs typeface="Arial" charset="0"/>
              </a:rPr>
              <a:t> de </a:t>
            </a:r>
            <a:r>
              <a:rPr lang="en-GB" sz="1000" dirty="0" err="1">
                <a:solidFill>
                  <a:srgbClr val="FFFFFF"/>
                </a:solidFill>
                <a:cs typeface="Arial" charset="0"/>
              </a:rPr>
              <a:t>comunicaţie</a:t>
            </a:r>
            <a:r>
              <a:rPr lang="en-GB" sz="1000" dirty="0">
                <a:solidFill>
                  <a:srgbClr val="FFFFFF"/>
                </a:solidFill>
                <a:cs typeface="Arial" charset="0"/>
              </a:rPr>
              <a:t> - Curs 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1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33375"/>
            <a:ext cx="8353425" cy="55245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Suport sesiune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52513"/>
            <a:ext cx="8353425" cy="5319712"/>
          </a:xfrm>
        </p:spPr>
        <p:txBody>
          <a:bodyPr/>
          <a:lstStyle/>
          <a:p>
            <a:pPr marL="0" indent="0" eaLnBrk="1" hangingPunct="1">
              <a:spcBef>
                <a:spcPts val="600"/>
              </a:spcBef>
              <a:spcAft>
                <a:spcPts val="600"/>
              </a:spcAft>
              <a:buFont typeface="Arial" charset="0"/>
              <a:buNone/>
              <a:defRPr/>
            </a:pPr>
            <a:r>
              <a:rPr lang="en-US" sz="2000" dirty="0">
                <a:solidFill>
                  <a:srgbClr val="0000FF"/>
                </a:solidFill>
                <a:cs typeface="Lucida Sans Unicode" charset="0"/>
              </a:rPr>
              <a:t>Cookie</a:t>
            </a:r>
            <a:r>
              <a:rPr lang="en-US" sz="2000" dirty="0">
                <a:cs typeface="Lucida Sans Unicode" charset="0"/>
              </a:rPr>
              <a:t> </a:t>
            </a:r>
            <a:r>
              <a:rPr lang="en-US" sz="2000" dirty="0" err="1">
                <a:cs typeface="Lucida Sans Unicode" charset="0"/>
              </a:rPr>
              <a:t>este</a:t>
            </a:r>
            <a:r>
              <a:rPr lang="en-US" sz="2000" dirty="0">
                <a:cs typeface="Lucida Sans Unicode" charset="0"/>
              </a:rPr>
              <a:t> un </a:t>
            </a:r>
            <a:r>
              <a:rPr lang="en-US" sz="2000" dirty="0" err="1">
                <a:cs typeface="Lucida Sans Unicode" charset="0"/>
              </a:rPr>
              <a:t>mecanism</a:t>
            </a:r>
            <a:r>
              <a:rPr lang="en-US" sz="2000" dirty="0">
                <a:cs typeface="Lucida Sans Unicode" charset="0"/>
              </a:rPr>
              <a:t> </a:t>
            </a:r>
            <a:r>
              <a:rPr lang="en-US" sz="2000" dirty="0" err="1">
                <a:cs typeface="Lucida Sans Unicode" charset="0"/>
              </a:rPr>
              <a:t>ce</a:t>
            </a:r>
            <a:r>
              <a:rPr lang="en-US" sz="2000" dirty="0">
                <a:cs typeface="Lucida Sans Unicode" charset="0"/>
              </a:rPr>
              <a:t> </a:t>
            </a:r>
            <a:r>
              <a:rPr lang="en-US" sz="2000" dirty="0" err="1">
                <a:cs typeface="Lucida Sans Unicode" charset="0"/>
              </a:rPr>
              <a:t>permite</a:t>
            </a:r>
            <a:r>
              <a:rPr lang="en-US" sz="2000" dirty="0">
                <a:cs typeface="Lucida Sans Unicode" charset="0"/>
              </a:rPr>
              <a:t> </a:t>
            </a:r>
            <a:r>
              <a:rPr lang="en-US" sz="2000" dirty="0" err="1">
                <a:cs typeface="Lucida Sans Unicode" charset="0"/>
              </a:rPr>
              <a:t>transmiterea</a:t>
            </a:r>
            <a:r>
              <a:rPr lang="en-US" sz="2000" dirty="0">
                <a:cs typeface="Lucida Sans Unicode" charset="0"/>
              </a:rPr>
              <a:t> </a:t>
            </a:r>
            <a:r>
              <a:rPr lang="en-US" sz="2000" dirty="0" err="1">
                <a:cs typeface="Lucida Sans Unicode" charset="0"/>
              </a:rPr>
              <a:t>unor</a:t>
            </a:r>
            <a:r>
              <a:rPr lang="en-US" sz="2000" dirty="0">
                <a:cs typeface="Lucida Sans Unicode" charset="0"/>
              </a:rPr>
              <a:t> </a:t>
            </a:r>
            <a:r>
              <a:rPr lang="en-US" sz="2000" dirty="0" err="1">
                <a:cs typeface="Lucida Sans Unicode" charset="0"/>
              </a:rPr>
              <a:t>informatii</a:t>
            </a:r>
            <a:r>
              <a:rPr lang="en-US" sz="2000" dirty="0">
                <a:cs typeface="Lucida Sans Unicode" charset="0"/>
              </a:rPr>
              <a:t> de stare </a:t>
            </a:r>
            <a:r>
              <a:rPr lang="en-US" sz="2000" dirty="0" err="1">
                <a:cs typeface="Lucida Sans Unicode" charset="0"/>
              </a:rPr>
              <a:t>prin</a:t>
            </a:r>
            <a:r>
              <a:rPr lang="en-US" sz="2000" dirty="0">
                <a:cs typeface="Lucida Sans Unicode" charset="0"/>
              </a:rPr>
              <a:t> </a:t>
            </a:r>
            <a:r>
              <a:rPr lang="en-US" sz="2000" dirty="0" err="1">
                <a:cs typeface="Lucida Sans Unicode" charset="0"/>
              </a:rPr>
              <a:t>mesaje</a:t>
            </a:r>
            <a:r>
              <a:rPr lang="en-US" sz="2000" dirty="0">
                <a:cs typeface="Lucida Sans Unicode" charset="0"/>
              </a:rPr>
              <a:t> HTTP</a:t>
            </a:r>
          </a:p>
          <a:p>
            <a:pPr marL="685800" lvl="1" indent="-285750" eaLnBrk="1" hangingPunct="1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dirty="0">
                <a:cs typeface="Lucida Sans Unicode" charset="0"/>
              </a:rPr>
              <a:t>ex. info stare - </a:t>
            </a:r>
            <a:r>
              <a:rPr lang="en-US" dirty="0" err="1">
                <a:cs typeface="Lucida Sans Unicode" charset="0"/>
              </a:rPr>
              <a:t>identificatorul</a:t>
            </a:r>
            <a:r>
              <a:rPr lang="en-US" dirty="0">
                <a:cs typeface="Lucida Sans Unicode" charset="0"/>
              </a:rPr>
              <a:t> </a:t>
            </a:r>
            <a:r>
              <a:rPr lang="en-US" dirty="0" err="1">
                <a:cs typeface="Lucida Sans Unicode" charset="0"/>
              </a:rPr>
              <a:t>unei</a:t>
            </a:r>
            <a:r>
              <a:rPr lang="en-US" dirty="0">
                <a:cs typeface="Lucida Sans Unicode" charset="0"/>
              </a:rPr>
              <a:t> </a:t>
            </a:r>
            <a:r>
              <a:rPr lang="en-US" dirty="0" err="1">
                <a:cs typeface="Lucida Sans Unicode" charset="0"/>
              </a:rPr>
              <a:t>sesiuni</a:t>
            </a:r>
            <a:endParaRPr lang="en-US" dirty="0">
              <a:cs typeface="Lucida Sans Unicode" charset="0"/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000" dirty="0" err="1">
                <a:cs typeface="Lucida Sans Unicode" charset="0"/>
              </a:rPr>
              <a:t>Intelegerea</a:t>
            </a:r>
            <a:r>
              <a:rPr lang="en-US" sz="2000" dirty="0">
                <a:cs typeface="Lucida Sans Unicode" charset="0"/>
              </a:rPr>
              <a:t> </a:t>
            </a:r>
            <a:r>
              <a:rPr lang="en-US" sz="2000" dirty="0" err="1">
                <a:cs typeface="Lucida Sans Unicode" charset="0"/>
              </a:rPr>
              <a:t>este</a:t>
            </a:r>
            <a:r>
              <a:rPr lang="en-US" sz="2000" dirty="0">
                <a:cs typeface="Lucida Sans Unicode" charset="0"/>
              </a:rPr>
              <a:t> </a:t>
            </a:r>
            <a:r>
              <a:rPr lang="en-US" sz="2000" dirty="0" err="1">
                <a:cs typeface="Lucida Sans Unicode" charset="0"/>
              </a:rPr>
              <a:t>initiata</a:t>
            </a:r>
            <a:r>
              <a:rPr lang="en-US" sz="2000" dirty="0">
                <a:cs typeface="Lucida Sans Unicode" charset="0"/>
              </a:rPr>
              <a:t> de server </a:t>
            </a:r>
            <a:r>
              <a:rPr lang="en-US" sz="2000" dirty="0" err="1">
                <a:cs typeface="Lucida Sans Unicode" charset="0"/>
              </a:rPr>
              <a:t>prin</a:t>
            </a:r>
            <a:r>
              <a:rPr lang="en-US" sz="2000" dirty="0">
                <a:cs typeface="Lucida Sans Unicode" charset="0"/>
              </a:rPr>
              <a:t> </a:t>
            </a:r>
            <a:r>
              <a:rPr lang="en-US" sz="2000" dirty="0" err="1">
                <a:cs typeface="Lucida Sans Unicode" charset="0"/>
              </a:rPr>
              <a:t>antet</a:t>
            </a:r>
            <a:r>
              <a:rPr lang="en-US" sz="2000" dirty="0">
                <a:cs typeface="Lucida Sans Unicode" charset="0"/>
              </a:rPr>
              <a:t> Set-Cookie</a:t>
            </a:r>
          </a:p>
          <a:p>
            <a:pPr lvl="2" eaLnBrk="1" hangingPunct="1">
              <a:spcBef>
                <a:spcPts val="600"/>
              </a:spcBef>
              <a:spcAft>
                <a:spcPts val="600"/>
              </a:spcAft>
              <a:buFontTx/>
              <a:buNone/>
              <a:defRPr/>
            </a:pPr>
            <a:r>
              <a:rPr lang="en-US" sz="2000" dirty="0">
                <a:solidFill>
                  <a:srgbClr val="0000FF"/>
                </a:solidFill>
                <a:cs typeface="Lucida Sans Unicode" charset="0"/>
              </a:rPr>
              <a:t>Set-Cookie: &lt;</a:t>
            </a:r>
            <a:r>
              <a:rPr lang="en-US" sz="2000" dirty="0" err="1">
                <a:solidFill>
                  <a:srgbClr val="0000FF"/>
                </a:solidFill>
                <a:cs typeface="Lucida Sans Unicode" charset="0"/>
              </a:rPr>
              <a:t>nume</a:t>
            </a:r>
            <a:r>
              <a:rPr lang="en-US" sz="2000" dirty="0">
                <a:solidFill>
                  <a:srgbClr val="0000FF"/>
                </a:solidFill>
                <a:cs typeface="Lucida Sans Unicode" charset="0"/>
              </a:rPr>
              <a:t>&gt;=&lt;</a:t>
            </a:r>
            <a:r>
              <a:rPr lang="en-US" sz="2000" dirty="0" err="1">
                <a:solidFill>
                  <a:srgbClr val="0000FF"/>
                </a:solidFill>
                <a:cs typeface="Lucida Sans Unicode" charset="0"/>
              </a:rPr>
              <a:t>valoare</a:t>
            </a:r>
            <a:r>
              <a:rPr lang="en-US" sz="2000" dirty="0">
                <a:solidFill>
                  <a:srgbClr val="0000FF"/>
                </a:solidFill>
                <a:cs typeface="Lucida Sans Unicode" charset="0"/>
              </a:rPr>
              <a:t>&gt;[; expires=&lt;data&gt;]</a:t>
            </a:r>
          </a:p>
          <a:p>
            <a:pPr lvl="2" eaLnBrk="1" hangingPunct="1">
              <a:spcBef>
                <a:spcPts val="600"/>
              </a:spcBef>
              <a:spcAft>
                <a:spcPts val="600"/>
              </a:spcAft>
              <a:buFontTx/>
              <a:buNone/>
              <a:defRPr/>
            </a:pPr>
            <a:r>
              <a:rPr lang="en-US" sz="2000" dirty="0">
                <a:solidFill>
                  <a:srgbClr val="0000FF"/>
                </a:solidFill>
                <a:cs typeface="Lucida Sans Unicode" charset="0"/>
              </a:rPr>
              <a:t>      [;path=&lt;</a:t>
            </a:r>
            <a:r>
              <a:rPr lang="en-US" sz="2000" dirty="0" err="1">
                <a:solidFill>
                  <a:srgbClr val="0000FF"/>
                </a:solidFill>
                <a:cs typeface="Lucida Sans Unicode" charset="0"/>
              </a:rPr>
              <a:t>cale</a:t>
            </a:r>
            <a:r>
              <a:rPr lang="en-US" sz="2000" dirty="0">
                <a:solidFill>
                  <a:srgbClr val="0000FF"/>
                </a:solidFill>
                <a:cs typeface="Lucida Sans Unicode" charset="0"/>
              </a:rPr>
              <a:t>&gt;] [;domain=&lt;</a:t>
            </a:r>
            <a:r>
              <a:rPr lang="en-US" sz="2000" dirty="0" err="1">
                <a:solidFill>
                  <a:srgbClr val="0000FF"/>
                </a:solidFill>
                <a:cs typeface="Lucida Sans Unicode" charset="0"/>
              </a:rPr>
              <a:t>nume_domeniu</a:t>
            </a:r>
            <a:r>
              <a:rPr lang="en-US" sz="2000" dirty="0">
                <a:solidFill>
                  <a:srgbClr val="0000FF"/>
                </a:solidFill>
                <a:cs typeface="Lucida Sans Unicode" charset="0"/>
              </a:rPr>
              <a:t>&gt;][; secure]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Tx/>
              <a:buNone/>
              <a:defRPr/>
            </a:pPr>
            <a:r>
              <a:rPr lang="en-US" sz="2000" b="1" dirty="0">
                <a:solidFill>
                  <a:schemeClr val="accent2"/>
                </a:solidFill>
                <a:cs typeface="Lucida Sans Unicode" charset="0"/>
              </a:rPr>
              <a:t>&lt;</a:t>
            </a:r>
            <a:r>
              <a:rPr lang="en-US" sz="2000" b="1" dirty="0" err="1">
                <a:solidFill>
                  <a:schemeClr val="accent2"/>
                </a:solidFill>
                <a:cs typeface="Lucida Sans Unicode" charset="0"/>
              </a:rPr>
              <a:t>nume</a:t>
            </a:r>
            <a:r>
              <a:rPr lang="en-US" sz="2000" b="1" dirty="0">
                <a:solidFill>
                  <a:schemeClr val="accent2"/>
                </a:solidFill>
                <a:cs typeface="Lucida Sans Unicode" charset="0"/>
              </a:rPr>
              <a:t>&gt;=&lt;</a:t>
            </a:r>
            <a:r>
              <a:rPr lang="en-US" sz="2000" b="1" dirty="0" err="1">
                <a:solidFill>
                  <a:schemeClr val="accent2"/>
                </a:solidFill>
                <a:cs typeface="Lucida Sans Unicode" charset="0"/>
              </a:rPr>
              <a:t>valoare</a:t>
            </a:r>
            <a:r>
              <a:rPr lang="en-US" sz="2000" b="1" dirty="0">
                <a:solidFill>
                  <a:schemeClr val="accent2"/>
                </a:solidFill>
                <a:cs typeface="Lucida Sans Unicode" charset="0"/>
              </a:rPr>
              <a:t>&gt;</a:t>
            </a:r>
            <a:r>
              <a:rPr lang="en-US" sz="2000" dirty="0">
                <a:cs typeface="Lucida Sans Unicode" charset="0"/>
              </a:rPr>
              <a:t> </a:t>
            </a:r>
            <a:r>
              <a:rPr lang="en-US" sz="2000" dirty="0" err="1">
                <a:cs typeface="Lucida Sans Unicode" charset="0"/>
              </a:rPr>
              <a:t>pereche</a:t>
            </a:r>
            <a:r>
              <a:rPr lang="en-US" sz="2000" dirty="0">
                <a:cs typeface="Lucida Sans Unicode" charset="0"/>
              </a:rPr>
              <a:t> </a:t>
            </a:r>
            <a:r>
              <a:rPr lang="en-US" sz="2000" dirty="0" err="1">
                <a:cs typeface="Lucida Sans Unicode" charset="0"/>
              </a:rPr>
              <a:t>atribut</a:t>
            </a:r>
            <a:r>
              <a:rPr lang="en-US" sz="2000" dirty="0">
                <a:cs typeface="Lucida Sans Unicode" charset="0"/>
              </a:rPr>
              <a:t>/</a:t>
            </a:r>
            <a:r>
              <a:rPr lang="en-US" sz="2000" dirty="0" err="1">
                <a:cs typeface="Lucida Sans Unicode" charset="0"/>
              </a:rPr>
              <a:t>valoare</a:t>
            </a:r>
            <a:r>
              <a:rPr lang="en-US" sz="2000" dirty="0">
                <a:cs typeface="Lucida Sans Unicode" charset="0"/>
              </a:rPr>
              <a:t> de </a:t>
            </a:r>
            <a:r>
              <a:rPr lang="en-US" sz="2000" dirty="0" err="1">
                <a:cs typeface="Lucida Sans Unicode" charset="0"/>
              </a:rPr>
              <a:t>trimis</a:t>
            </a:r>
            <a:r>
              <a:rPr lang="en-US" sz="2000" dirty="0">
                <a:cs typeface="Lucida Sans Unicode" charset="0"/>
              </a:rPr>
              <a:t> </a:t>
            </a:r>
            <a:r>
              <a:rPr lang="en-US" sz="2000" dirty="0" err="1">
                <a:cs typeface="Lucida Sans Unicode" charset="0"/>
              </a:rPr>
              <a:t>inapoi</a:t>
            </a:r>
            <a:r>
              <a:rPr lang="en-US" sz="2000" dirty="0">
                <a:cs typeface="Lucida Sans Unicode" charset="0"/>
              </a:rPr>
              <a:t> de browser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Tx/>
              <a:buNone/>
              <a:defRPr/>
            </a:pPr>
            <a:r>
              <a:rPr lang="en-US" sz="2000" b="1" dirty="0">
                <a:solidFill>
                  <a:schemeClr val="accent2"/>
                </a:solidFill>
                <a:cs typeface="Lucida Sans Unicode" charset="0"/>
              </a:rPr>
              <a:t>path, domain</a:t>
            </a:r>
            <a:r>
              <a:rPr lang="en-US" sz="2000" b="1" dirty="0">
                <a:cs typeface="Lucida Sans Unicode" charset="0"/>
              </a:rPr>
              <a:t> </a:t>
            </a:r>
            <a:r>
              <a:rPr lang="en-US" sz="2000" dirty="0" err="1">
                <a:cs typeface="Lucida Sans Unicode" charset="0"/>
              </a:rPr>
              <a:t>identifica</a:t>
            </a:r>
            <a:r>
              <a:rPr lang="en-US" sz="2000" dirty="0">
                <a:cs typeface="Lucida Sans Unicode" charset="0"/>
              </a:rPr>
              <a:t> </a:t>
            </a:r>
            <a:r>
              <a:rPr lang="en-US" sz="2000" dirty="0" err="1">
                <a:cs typeface="Lucida Sans Unicode" charset="0"/>
              </a:rPr>
              <a:t>cererile</a:t>
            </a:r>
            <a:r>
              <a:rPr lang="en-US" sz="2000" dirty="0">
                <a:cs typeface="Lucida Sans Unicode" charset="0"/>
              </a:rPr>
              <a:t> care </a:t>
            </a:r>
            <a:r>
              <a:rPr lang="en-US" sz="2000" dirty="0" err="1">
                <a:cs typeface="Lucida Sans Unicode" charset="0"/>
              </a:rPr>
              <a:t>sunt</a:t>
            </a:r>
            <a:r>
              <a:rPr lang="en-US" sz="2000" dirty="0">
                <a:cs typeface="Lucida Sans Unicode" charset="0"/>
              </a:rPr>
              <a:t> </a:t>
            </a:r>
            <a:r>
              <a:rPr lang="en-US" sz="2000" dirty="0" err="1">
                <a:cs typeface="Lucida Sans Unicode" charset="0"/>
              </a:rPr>
              <a:t>calificate</a:t>
            </a:r>
            <a:endParaRPr lang="en-US" sz="2000" dirty="0">
              <a:cs typeface="Lucida Sans Unicode" charset="0"/>
            </a:endParaRP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domeniul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.</a:t>
            </a:r>
            <a:r>
              <a:rPr lang="en-US" dirty="0" err="1">
                <a:solidFill>
                  <a:srgbClr val="0000FF"/>
                </a:solidFill>
              </a:rPr>
              <a:t>pub.edu</a:t>
            </a:r>
            <a:r>
              <a:rPr lang="en-US" dirty="0"/>
              <a:t> </a:t>
            </a:r>
            <a:r>
              <a:rPr lang="en-US" dirty="0" err="1"/>
              <a:t>domeniile</a:t>
            </a:r>
            <a:r>
              <a:rPr lang="en-US" dirty="0"/>
              <a:t> </a:t>
            </a:r>
            <a:r>
              <a:rPr lang="en-US" dirty="0" err="1">
                <a:solidFill>
                  <a:srgbClr val="FF6600"/>
                </a:solidFill>
              </a:rPr>
              <a:t>calificate</a:t>
            </a:r>
            <a:r>
              <a:rPr lang="en-US" dirty="0"/>
              <a:t> au forma </a:t>
            </a:r>
            <a:r>
              <a:rPr lang="en-US" dirty="0">
                <a:solidFill>
                  <a:srgbClr val="0000FF"/>
                </a:solidFill>
              </a:rPr>
              <a:t>*.</a:t>
            </a:r>
            <a:r>
              <a:rPr lang="en-US" dirty="0" err="1">
                <a:solidFill>
                  <a:srgbClr val="0000FF"/>
                </a:solidFill>
              </a:rPr>
              <a:t>pub.edu</a:t>
            </a:r>
            <a:endParaRPr lang="en-US" dirty="0">
              <a:solidFill>
                <a:srgbClr val="0000FF"/>
              </a:solidFill>
            </a:endParaRP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calea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/test/</a:t>
            </a:r>
            <a:r>
              <a:rPr lang="en-US" dirty="0"/>
              <a:t> </a:t>
            </a:r>
            <a:r>
              <a:rPr lang="en-US" dirty="0" err="1"/>
              <a:t>caile</a:t>
            </a:r>
            <a:r>
              <a:rPr lang="en-US" dirty="0"/>
              <a:t> </a:t>
            </a:r>
            <a:r>
              <a:rPr lang="en-US" dirty="0" err="1">
                <a:solidFill>
                  <a:srgbClr val="FF6600"/>
                </a:solidFill>
              </a:rPr>
              <a:t>calificate</a:t>
            </a:r>
            <a:r>
              <a:rPr lang="en-US" dirty="0"/>
              <a:t> </a:t>
            </a:r>
            <a:r>
              <a:rPr lang="en-US" dirty="0" err="1"/>
              <a:t>sunt</a:t>
            </a:r>
            <a:r>
              <a:rPr lang="en-US" dirty="0"/>
              <a:t> de forma </a:t>
            </a:r>
            <a:r>
              <a:rPr lang="en-US" dirty="0">
                <a:solidFill>
                  <a:srgbClr val="0000FF"/>
                </a:solidFill>
              </a:rPr>
              <a:t>/test/*</a:t>
            </a:r>
            <a:endParaRPr lang="en-US" b="1" dirty="0">
              <a:solidFill>
                <a:srgbClr val="0000FF"/>
              </a:solidFill>
              <a:cs typeface="Lucida Sans Unicode" charset="0"/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Tx/>
              <a:buNone/>
              <a:defRPr/>
            </a:pPr>
            <a:r>
              <a:rPr lang="en-US" sz="2000" b="1" dirty="0">
                <a:solidFill>
                  <a:schemeClr val="accent2"/>
                </a:solidFill>
                <a:cs typeface="Lucida Sans Unicode" charset="0"/>
              </a:rPr>
              <a:t>secure</a:t>
            </a:r>
            <a:r>
              <a:rPr lang="en-US" sz="2000" b="1" dirty="0">
                <a:cs typeface="Lucida Sans Unicode" charset="0"/>
              </a:rPr>
              <a:t> </a:t>
            </a:r>
            <a:r>
              <a:rPr lang="en-US" sz="2000" dirty="0">
                <a:cs typeface="Lucida Sans Unicode" charset="0"/>
              </a:rPr>
              <a:t>browser-</a:t>
            </a:r>
            <a:r>
              <a:rPr lang="en-US" sz="2000" dirty="0" err="1">
                <a:cs typeface="Lucida Sans Unicode" charset="0"/>
              </a:rPr>
              <a:t>ul</a:t>
            </a:r>
            <a:r>
              <a:rPr lang="en-US" sz="2000" dirty="0">
                <a:cs typeface="Lucida Sans Unicode" charset="0"/>
              </a:rPr>
              <a:t> </a:t>
            </a:r>
            <a:r>
              <a:rPr lang="en-US" sz="2000" dirty="0" err="1">
                <a:cs typeface="Lucida Sans Unicode" charset="0"/>
              </a:rPr>
              <a:t>trebuie</a:t>
            </a:r>
            <a:r>
              <a:rPr lang="en-US" sz="2000" dirty="0">
                <a:cs typeface="Lucida Sans Unicode" charset="0"/>
              </a:rPr>
              <a:t> </a:t>
            </a:r>
            <a:r>
              <a:rPr lang="en-US" sz="2000" dirty="0" err="1">
                <a:cs typeface="Lucida Sans Unicode" charset="0"/>
              </a:rPr>
              <a:t>sa</a:t>
            </a:r>
            <a:r>
              <a:rPr lang="en-US" sz="2000" dirty="0">
                <a:cs typeface="Lucida Sans Unicode" charset="0"/>
              </a:rPr>
              <a:t> </a:t>
            </a:r>
            <a:r>
              <a:rPr lang="en-US" sz="2000" dirty="0" err="1">
                <a:cs typeface="Lucida Sans Unicode" charset="0"/>
              </a:rPr>
              <a:t>transmita</a:t>
            </a:r>
            <a:r>
              <a:rPr lang="en-US" sz="2000" dirty="0">
                <a:cs typeface="Lucida Sans Unicode" charset="0"/>
              </a:rPr>
              <a:t> info </a:t>
            </a:r>
            <a:r>
              <a:rPr lang="en-US" sz="2000" dirty="0" err="1">
                <a:cs typeface="Lucida Sans Unicode" charset="0"/>
              </a:rPr>
              <a:t>pe</a:t>
            </a:r>
            <a:r>
              <a:rPr lang="en-US" sz="2000" dirty="0">
                <a:cs typeface="Lucida Sans Unicode" charset="0"/>
              </a:rPr>
              <a:t> </a:t>
            </a:r>
            <a:r>
              <a:rPr lang="en-US" sz="2000" dirty="0" err="1">
                <a:cs typeface="Lucida Sans Unicode" charset="0"/>
              </a:rPr>
              <a:t>legatura</a:t>
            </a:r>
            <a:r>
              <a:rPr lang="en-US" sz="2000" dirty="0">
                <a:cs typeface="Lucida Sans Unicode" charset="0"/>
              </a:rPr>
              <a:t> </a:t>
            </a:r>
            <a:r>
              <a:rPr lang="en-US" sz="2000" dirty="0" err="1">
                <a:cs typeface="Lucida Sans Unicode" charset="0"/>
              </a:rPr>
              <a:t>securizata</a:t>
            </a:r>
            <a:endParaRPr lang="en-US" sz="2000" dirty="0">
              <a:cs typeface="Lucida Sans Unicode" charset="0"/>
            </a:endParaRPr>
          </a:p>
        </p:txBody>
      </p:sp>
      <p:sp>
        <p:nvSpPr>
          <p:cNvPr id="5427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DCD239A-D752-C24B-B740-9A3CDC00F336}" type="slidenum">
              <a:rPr lang="en-GB" sz="900">
                <a:solidFill>
                  <a:srgbClr val="FFFFFF"/>
                </a:solidFill>
                <a:cs typeface="Arial" charset="0"/>
              </a:rPr>
              <a:pPr eaLnBrk="1" hangingPunct="1"/>
              <a:t>33</a:t>
            </a:fld>
            <a:endParaRPr lang="en-GB" sz="9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7" name="Footer Placeholder 8">
            <a:extLst>
              <a:ext uri="{FF2B5EF4-FFF2-40B4-BE49-F238E27FC236}">
                <a16:creationId xmlns:a16="http://schemas.microsoft.com/office/drawing/2014/main" id="{04FF7805-DBF3-1D4E-8908-394D4D2FC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2200" y="6553200"/>
            <a:ext cx="4543425" cy="276225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000" dirty="0" err="1">
                <a:solidFill>
                  <a:srgbClr val="FFFFFF"/>
                </a:solidFill>
                <a:cs typeface="Arial" charset="0"/>
              </a:rPr>
              <a:t>Protocoale</a:t>
            </a:r>
            <a:r>
              <a:rPr lang="en-GB" sz="1000" dirty="0">
                <a:solidFill>
                  <a:srgbClr val="FFFFFF"/>
                </a:solidFill>
                <a:cs typeface="Arial" charset="0"/>
              </a:rPr>
              <a:t> de </a:t>
            </a:r>
            <a:r>
              <a:rPr lang="en-GB" sz="1000" dirty="0" err="1">
                <a:solidFill>
                  <a:srgbClr val="FFFFFF"/>
                </a:solidFill>
                <a:cs typeface="Arial" charset="0"/>
              </a:rPr>
              <a:t>comunicaţie</a:t>
            </a:r>
            <a:r>
              <a:rPr lang="en-GB" sz="1000" dirty="0">
                <a:solidFill>
                  <a:srgbClr val="FFFFFF"/>
                </a:solidFill>
                <a:cs typeface="Arial" charset="0"/>
              </a:rPr>
              <a:t> - Curs 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2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Suport sesiune (2)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52513"/>
            <a:ext cx="8353425" cy="5472112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000">
                <a:latin typeface="Arial" charset="0"/>
                <a:cs typeface="Lucida Sans Unicode" charset="0"/>
              </a:rPr>
              <a:t>Intelegerea este acceptata de client prin </a:t>
            </a:r>
            <a:r>
              <a:rPr lang="en-US" sz="2000">
                <a:solidFill>
                  <a:srgbClr val="0000FF"/>
                </a:solidFill>
                <a:latin typeface="Arial" charset="0"/>
                <a:cs typeface="Lucida Sans Unicode" charset="0"/>
              </a:rPr>
              <a:t>antet </a:t>
            </a:r>
            <a:r>
              <a:rPr lang="en-US" sz="2000">
                <a:latin typeface="Arial" charset="0"/>
                <a:cs typeface="Lucida Sans Unicode" charset="0"/>
              </a:rPr>
              <a:t>Cookie</a:t>
            </a:r>
            <a:endParaRPr lang="en-US" sz="2000">
              <a:solidFill>
                <a:srgbClr val="0000FF"/>
              </a:solidFill>
              <a:latin typeface="Arial" charset="0"/>
              <a:cs typeface="Lucida Sans Unicode" charset="0"/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 typeface="Arial" charset="0"/>
              <a:buNone/>
            </a:pPr>
            <a:r>
              <a:rPr lang="en-US" sz="2000">
                <a:solidFill>
                  <a:srgbClr val="0000FF"/>
                </a:solidFill>
                <a:latin typeface="Arial" charset="0"/>
                <a:cs typeface="Lucida Sans Unicode" charset="0"/>
              </a:rPr>
              <a:t>	Cookie: &lt;nume&gt;=&lt;valoare&gt;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 typeface="Arial" charset="0"/>
              <a:buNone/>
            </a:pPr>
            <a:r>
              <a:rPr lang="en-US" sz="2000">
                <a:solidFill>
                  <a:srgbClr val="0000FF"/>
                </a:solidFill>
                <a:latin typeface="Arial" charset="0"/>
                <a:cs typeface="Lucida Sans Unicode" charset="0"/>
              </a:rPr>
              <a:t>	</a:t>
            </a:r>
            <a:r>
              <a:rPr lang="en-US" sz="2000">
                <a:latin typeface="Arial" charset="0"/>
                <a:cs typeface="Lucida Sans Unicode" charset="0"/>
              </a:rPr>
              <a:t>inclus de browser in cererile referitoare la URL in care </a:t>
            </a:r>
            <a:r>
              <a:rPr lang="en-US" sz="2000">
                <a:solidFill>
                  <a:srgbClr val="0000FF"/>
                </a:solidFill>
                <a:latin typeface="Arial" charset="0"/>
                <a:cs typeface="Lucida Sans Unicode" charset="0"/>
              </a:rPr>
              <a:t>domeniul </a:t>
            </a:r>
            <a:r>
              <a:rPr lang="en-US" sz="2000">
                <a:latin typeface="Arial" charset="0"/>
                <a:cs typeface="Lucida Sans Unicode" charset="0"/>
              </a:rPr>
              <a:t>si / sau  </a:t>
            </a:r>
            <a:r>
              <a:rPr lang="en-US" sz="2000">
                <a:solidFill>
                  <a:srgbClr val="0000FF"/>
                </a:solidFill>
                <a:latin typeface="Arial" charset="0"/>
                <a:cs typeface="Lucida Sans Unicode" charset="0"/>
              </a:rPr>
              <a:t>calea </a:t>
            </a:r>
            <a:r>
              <a:rPr lang="en-US" sz="2000">
                <a:latin typeface="Arial" charset="0"/>
                <a:cs typeface="Lucida Sans Unicode" charset="0"/>
              </a:rPr>
              <a:t>sunt calificate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 typeface="Arial" charset="0"/>
              <a:buNone/>
            </a:pPr>
            <a:endParaRPr lang="en-US" sz="2000">
              <a:solidFill>
                <a:schemeClr val="accent2"/>
              </a:solidFill>
              <a:latin typeface="Arial" charset="0"/>
              <a:cs typeface="Lucida Sans Unicode" charset="0"/>
            </a:endParaRPr>
          </a:p>
          <a:p>
            <a:pPr eaLnBrk="1" hangingPunct="1">
              <a:spcBef>
                <a:spcPts val="600"/>
              </a:spcBef>
              <a:spcAft>
                <a:spcPts val="1925"/>
              </a:spcAft>
              <a:buFont typeface="Wingdings" charset="0"/>
              <a:buNone/>
            </a:pPr>
            <a:r>
              <a:rPr lang="en-US">
                <a:solidFill>
                  <a:schemeClr val="accent2"/>
                </a:solidFill>
                <a:latin typeface="Arial" charset="0"/>
                <a:cs typeface="Lucida Sans Unicode" charset="0"/>
              </a:rPr>
              <a:t>Exemplu:</a:t>
            </a:r>
          </a:p>
          <a:p>
            <a:pPr eaLnBrk="1" hangingPunct="1">
              <a:spcBef>
                <a:spcPts val="600"/>
              </a:spcBef>
              <a:spcAft>
                <a:spcPct val="5000"/>
              </a:spcAft>
              <a:buFontTx/>
              <a:buNone/>
            </a:pPr>
            <a:r>
              <a:rPr lang="en-US" sz="2000" b="1">
                <a:solidFill>
                  <a:schemeClr val="accent2"/>
                </a:solidFill>
                <a:latin typeface="Arial" charset="0"/>
                <a:cs typeface="Lucida Sans Unicode" charset="0"/>
              </a:rPr>
              <a:t>HTTP/1.1 200 OK</a:t>
            </a:r>
          </a:p>
          <a:p>
            <a:pPr eaLnBrk="1" hangingPunct="1">
              <a:spcBef>
                <a:spcPts val="600"/>
              </a:spcBef>
              <a:spcAft>
                <a:spcPct val="5000"/>
              </a:spcAft>
              <a:buFontTx/>
              <a:buNone/>
            </a:pPr>
            <a:r>
              <a:rPr lang="en-US" sz="2000" b="1">
                <a:solidFill>
                  <a:schemeClr val="accent2"/>
                </a:solidFill>
                <a:latin typeface="Arial" charset="0"/>
                <a:cs typeface="Lucida Sans Unicode" charset="0"/>
              </a:rPr>
              <a:t>Set-Cookie: client=Ion; path=/carte/capitol3/; domain=.pub.edu</a:t>
            </a:r>
          </a:p>
          <a:p>
            <a:pPr eaLnBrk="1" hangingPunct="1">
              <a:spcBef>
                <a:spcPts val="600"/>
              </a:spcBef>
              <a:spcAft>
                <a:spcPct val="5000"/>
              </a:spcAft>
              <a:buFontTx/>
              <a:buNone/>
            </a:pPr>
            <a:endParaRPr lang="en-US" sz="2000" b="1">
              <a:solidFill>
                <a:schemeClr val="accent2"/>
              </a:solidFill>
              <a:latin typeface="Arial" charset="0"/>
              <a:cs typeface="Lucida Sans Unicode" charset="0"/>
            </a:endParaRPr>
          </a:p>
          <a:p>
            <a:pPr eaLnBrk="1" hangingPunct="1">
              <a:spcBef>
                <a:spcPts val="600"/>
              </a:spcBef>
              <a:spcAft>
                <a:spcPct val="5000"/>
              </a:spcAft>
              <a:buFontTx/>
              <a:buNone/>
            </a:pPr>
            <a:r>
              <a:rPr lang="en-US" sz="2000" b="1">
                <a:solidFill>
                  <a:schemeClr val="accent2"/>
                </a:solidFill>
                <a:latin typeface="Arial" charset="0"/>
                <a:cs typeface="Lucida Sans Unicode" charset="0"/>
              </a:rPr>
              <a:t>GET /carte/capitol3/</a:t>
            </a:r>
            <a:r>
              <a:rPr lang="en-US" sz="2000" b="1">
                <a:solidFill>
                  <a:srgbClr val="FF0000"/>
                </a:solidFill>
                <a:latin typeface="Arial" charset="0"/>
                <a:cs typeface="Lucida Sans Unicode" charset="0"/>
              </a:rPr>
              <a:t>index.html</a:t>
            </a:r>
            <a:r>
              <a:rPr lang="en-US" sz="2000" b="1">
                <a:solidFill>
                  <a:schemeClr val="accent2"/>
                </a:solidFill>
                <a:latin typeface="Arial" charset="0"/>
                <a:cs typeface="Lucida Sans Unicode" charset="0"/>
              </a:rPr>
              <a:t> HTTP/1.1</a:t>
            </a:r>
          </a:p>
          <a:p>
            <a:pPr eaLnBrk="1" hangingPunct="1">
              <a:spcBef>
                <a:spcPts val="600"/>
              </a:spcBef>
              <a:spcAft>
                <a:spcPct val="5000"/>
              </a:spcAft>
              <a:buFontTx/>
              <a:buNone/>
            </a:pPr>
            <a:r>
              <a:rPr lang="en-US" sz="2000" b="1">
                <a:solidFill>
                  <a:schemeClr val="accent2"/>
                </a:solidFill>
                <a:latin typeface="Arial" charset="0"/>
                <a:cs typeface="Lucida Sans Unicode" charset="0"/>
              </a:rPr>
              <a:t>Host: </a:t>
            </a:r>
            <a:r>
              <a:rPr lang="en-US" sz="2000" b="1">
                <a:solidFill>
                  <a:srgbClr val="FF0000"/>
                </a:solidFill>
                <a:latin typeface="Arial" charset="0"/>
                <a:cs typeface="Lucida Sans Unicode" charset="0"/>
              </a:rPr>
              <a:t>www.cs</a:t>
            </a:r>
            <a:r>
              <a:rPr lang="en-US" sz="2000" b="1">
                <a:solidFill>
                  <a:schemeClr val="accent2"/>
                </a:solidFill>
                <a:latin typeface="Arial" charset="0"/>
                <a:cs typeface="Lucida Sans Unicode" charset="0"/>
              </a:rPr>
              <a:t>.pub.edu</a:t>
            </a:r>
          </a:p>
          <a:p>
            <a:pPr eaLnBrk="1" hangingPunct="1">
              <a:spcBef>
                <a:spcPts val="600"/>
              </a:spcBef>
              <a:spcAft>
                <a:spcPct val="5000"/>
              </a:spcAft>
              <a:buFontTx/>
              <a:buNone/>
            </a:pPr>
            <a:r>
              <a:rPr lang="en-US" sz="2000" b="1">
                <a:solidFill>
                  <a:schemeClr val="accent2"/>
                </a:solidFill>
                <a:latin typeface="Arial" charset="0"/>
                <a:cs typeface="Lucida Sans Unicode" charset="0"/>
              </a:rPr>
              <a:t>Cookie: client=Ion</a:t>
            </a:r>
          </a:p>
        </p:txBody>
      </p:sp>
      <p:sp>
        <p:nvSpPr>
          <p:cNvPr id="5632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546FFB9-13B4-0045-89A8-FE51051E671E}" type="slidenum">
              <a:rPr lang="en-GB" sz="900">
                <a:solidFill>
                  <a:srgbClr val="FFFFFF"/>
                </a:solidFill>
                <a:cs typeface="Arial" charset="0"/>
              </a:rPr>
              <a:pPr eaLnBrk="1" hangingPunct="1"/>
              <a:t>34</a:t>
            </a:fld>
            <a:endParaRPr lang="en-GB" sz="9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7" name="Footer Placeholder 8">
            <a:extLst>
              <a:ext uri="{FF2B5EF4-FFF2-40B4-BE49-F238E27FC236}">
                <a16:creationId xmlns:a16="http://schemas.microsoft.com/office/drawing/2014/main" id="{0DDDE593-B145-914F-B748-FAD57B929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2200" y="6553200"/>
            <a:ext cx="4543425" cy="276225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000" dirty="0" err="1">
                <a:solidFill>
                  <a:srgbClr val="FFFFFF"/>
                </a:solidFill>
                <a:cs typeface="Arial" charset="0"/>
              </a:rPr>
              <a:t>Protocoale</a:t>
            </a:r>
            <a:r>
              <a:rPr lang="en-GB" sz="1000" dirty="0">
                <a:solidFill>
                  <a:srgbClr val="FFFFFF"/>
                </a:solidFill>
                <a:cs typeface="Arial" charset="0"/>
              </a:rPr>
              <a:t> de </a:t>
            </a:r>
            <a:r>
              <a:rPr lang="en-GB" sz="1000" dirty="0" err="1">
                <a:solidFill>
                  <a:srgbClr val="FFFFFF"/>
                </a:solidFill>
                <a:cs typeface="Arial" charset="0"/>
              </a:rPr>
              <a:t>comunicaţie</a:t>
            </a:r>
            <a:r>
              <a:rPr lang="en-GB" sz="1000" dirty="0">
                <a:solidFill>
                  <a:srgbClr val="FFFFFF"/>
                </a:solidFill>
                <a:cs typeface="Arial" charset="0"/>
              </a:rPr>
              <a:t> - Curs 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2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27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33375"/>
            <a:ext cx="8353425" cy="4318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Schema browser - Generarea unei cereri</a:t>
            </a:r>
          </a:p>
        </p:txBody>
      </p:sp>
      <p:pic>
        <p:nvPicPr>
          <p:cNvPr id="58370" name="Picture 3" descr="request_gener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0"/>
            <a:ext cx="5943600" cy="358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6084888" y="1557338"/>
            <a:ext cx="2981325" cy="470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600"/>
              </a:spcBef>
            </a:pPr>
            <a:r>
              <a:rPr lang="en-US" sz="1800" dirty="0" err="1">
                <a:solidFill>
                  <a:schemeClr val="tx1"/>
                </a:solidFill>
                <a:latin typeface="Tahoma" charset="0"/>
                <a:cs typeface="Lucida Sans Unicode" charset="0"/>
              </a:rPr>
              <a:t>Functionarea</a:t>
            </a:r>
            <a:r>
              <a:rPr lang="en-US" sz="1800" dirty="0">
                <a:solidFill>
                  <a:schemeClr val="tx1"/>
                </a:solidFill>
                <a:latin typeface="Tahoma" charset="0"/>
                <a:cs typeface="Lucida Sans Unicode" charset="0"/>
              </a:rPr>
              <a:t> </a:t>
            </a:r>
            <a:r>
              <a:rPr lang="en-US" sz="1800" dirty="0" err="1">
                <a:solidFill>
                  <a:srgbClr val="0000FF"/>
                </a:solidFill>
                <a:latin typeface="Tahoma" charset="0"/>
                <a:cs typeface="Lucida Sans Unicode" charset="0"/>
              </a:rPr>
              <a:t>modul</a:t>
            </a:r>
            <a:r>
              <a:rPr lang="en-US" sz="1800" dirty="0">
                <a:solidFill>
                  <a:srgbClr val="0000FF"/>
                </a:solidFill>
                <a:latin typeface="Tahoma" charset="0"/>
                <a:cs typeface="Lucida Sans Unicode" charset="0"/>
              </a:rPr>
              <a:t> </a:t>
            </a:r>
            <a:r>
              <a:rPr lang="en-US" sz="1800" dirty="0" err="1">
                <a:solidFill>
                  <a:srgbClr val="0000FF"/>
                </a:solidFill>
                <a:latin typeface="Tahoma" charset="0"/>
                <a:cs typeface="Lucida Sans Unicode" charset="0"/>
              </a:rPr>
              <a:t>prezentare</a:t>
            </a:r>
            <a:r>
              <a:rPr lang="en-US" sz="1800" dirty="0">
                <a:solidFill>
                  <a:srgbClr val="0000FF"/>
                </a:solidFill>
                <a:latin typeface="Tahoma" charset="0"/>
                <a:cs typeface="Lucida Sans Unicode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ahoma" charset="0"/>
                <a:cs typeface="Lucida Sans Unicode" charset="0"/>
              </a:rPr>
              <a:t>este</a:t>
            </a:r>
            <a:r>
              <a:rPr lang="en-US" sz="1800" dirty="0">
                <a:solidFill>
                  <a:schemeClr val="tx1"/>
                </a:solidFill>
                <a:latin typeface="Tahoma" charset="0"/>
                <a:cs typeface="Lucida Sans Unicode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ahoma" charset="0"/>
                <a:cs typeface="Lucida Sans Unicode" charset="0"/>
              </a:rPr>
              <a:t>bazata</a:t>
            </a:r>
            <a:r>
              <a:rPr lang="en-US" sz="1800" dirty="0">
                <a:solidFill>
                  <a:schemeClr val="tx1"/>
                </a:solidFill>
                <a:latin typeface="Tahoma" charset="0"/>
                <a:cs typeface="Lucida Sans Unicode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ahoma" charset="0"/>
                <a:cs typeface="Lucida Sans Unicode" charset="0"/>
              </a:rPr>
              <a:t>pe</a:t>
            </a:r>
            <a:r>
              <a:rPr lang="en-US" sz="1800" dirty="0">
                <a:solidFill>
                  <a:schemeClr val="tx1"/>
                </a:solidFill>
                <a:latin typeface="Tahoma" charset="0"/>
                <a:cs typeface="Lucida Sans Unicode" charset="0"/>
              </a:rPr>
              <a:t> </a:t>
            </a:r>
            <a:r>
              <a:rPr lang="en-US" sz="1800" dirty="0" err="1">
                <a:solidFill>
                  <a:srgbClr val="0000FF"/>
                </a:solidFill>
                <a:latin typeface="Tahoma" charset="0"/>
                <a:cs typeface="Lucida Sans Unicode" charset="0"/>
              </a:rPr>
              <a:t>evenimente</a:t>
            </a:r>
            <a:r>
              <a:rPr lang="en-US" sz="1800" dirty="0">
                <a:solidFill>
                  <a:schemeClr val="tx1"/>
                </a:solidFill>
                <a:latin typeface="Tahoma" charset="0"/>
                <a:cs typeface="Lucida Sans Unicode" charset="0"/>
              </a:rPr>
              <a:t> (ex. </a:t>
            </a:r>
            <a:r>
              <a:rPr lang="en-US" sz="1800" dirty="0" err="1">
                <a:solidFill>
                  <a:schemeClr val="tx1"/>
                </a:solidFill>
                <a:latin typeface="Tahoma" charset="0"/>
                <a:cs typeface="Lucida Sans Unicode" charset="0"/>
              </a:rPr>
              <a:t>selectie</a:t>
            </a:r>
            <a:r>
              <a:rPr lang="en-US" sz="1800" dirty="0">
                <a:solidFill>
                  <a:schemeClr val="tx1"/>
                </a:solidFill>
                <a:latin typeface="Tahoma" charset="0"/>
                <a:cs typeface="Lucida Sans Unicode" charset="0"/>
              </a:rPr>
              <a:t> URL </a:t>
            </a:r>
            <a:r>
              <a:rPr lang="en-US" sz="1800" dirty="0" err="1">
                <a:solidFill>
                  <a:schemeClr val="tx1"/>
                </a:solidFill>
                <a:latin typeface="Tahoma" charset="0"/>
                <a:cs typeface="Lucida Sans Unicode" charset="0"/>
              </a:rPr>
              <a:t>afisat</a:t>
            </a:r>
            <a:r>
              <a:rPr lang="en-US" sz="1800" dirty="0">
                <a:solidFill>
                  <a:schemeClr val="tx1"/>
                </a:solidFill>
                <a:latin typeface="Tahoma" charset="0"/>
                <a:cs typeface="Lucida Sans Unicode" charset="0"/>
              </a:rPr>
              <a:t>)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</a:pPr>
            <a:r>
              <a:rPr lang="en-US" sz="1800" dirty="0">
                <a:solidFill>
                  <a:schemeClr val="tx1"/>
                </a:solidFill>
                <a:latin typeface="Tahoma" charset="0"/>
                <a:cs typeface="Lucida Sans Unicode" charset="0"/>
              </a:rPr>
              <a:t>1. </a:t>
            </a:r>
            <a:r>
              <a:rPr lang="en-US" sz="1800" dirty="0" err="1">
                <a:solidFill>
                  <a:schemeClr val="tx1"/>
                </a:solidFill>
                <a:latin typeface="Tahoma" charset="0"/>
                <a:cs typeface="Lucida Sans Unicode" charset="0"/>
              </a:rPr>
              <a:t>Identifica</a:t>
            </a:r>
            <a:r>
              <a:rPr lang="en-US" sz="1800" dirty="0">
                <a:solidFill>
                  <a:schemeClr val="tx1"/>
                </a:solidFill>
                <a:latin typeface="Tahoma" charset="0"/>
                <a:cs typeface="Lucida Sans Unicode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ahoma" charset="0"/>
                <a:cs typeface="Lucida Sans Unicode" charset="0"/>
              </a:rPr>
              <a:t>evenimentul</a:t>
            </a:r>
            <a:r>
              <a:rPr lang="en-US" sz="1800" dirty="0">
                <a:solidFill>
                  <a:schemeClr val="tx1"/>
                </a:solidFill>
                <a:latin typeface="Tahoma" charset="0"/>
                <a:cs typeface="Lucida Sans Unicode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ahoma" charset="0"/>
                <a:cs typeface="Lucida Sans Unicode" charset="0"/>
              </a:rPr>
              <a:t>si</a:t>
            </a:r>
            <a:r>
              <a:rPr lang="en-US" sz="1800" dirty="0">
                <a:solidFill>
                  <a:schemeClr val="tx1"/>
                </a:solidFill>
                <a:latin typeface="Tahoma" charset="0"/>
                <a:cs typeface="Lucida Sans Unicode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ahoma" charset="0"/>
                <a:cs typeface="Lucida Sans Unicode" charset="0"/>
              </a:rPr>
              <a:t>paseaza</a:t>
            </a:r>
            <a:r>
              <a:rPr lang="en-US" sz="1800" dirty="0">
                <a:solidFill>
                  <a:schemeClr val="tx1"/>
                </a:solidFill>
                <a:latin typeface="Tahoma" charset="0"/>
                <a:cs typeface="Lucida Sans Unicode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ahoma" charset="0"/>
                <a:cs typeface="Lucida Sans Unicode" charset="0"/>
              </a:rPr>
              <a:t>legatura</a:t>
            </a:r>
            <a:r>
              <a:rPr lang="en-US" sz="1800" dirty="0">
                <a:solidFill>
                  <a:schemeClr val="tx1"/>
                </a:solidFill>
                <a:latin typeface="Tahoma" charset="0"/>
                <a:cs typeface="Lucida Sans Unicode" charset="0"/>
              </a:rPr>
              <a:t> (URL)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</a:pPr>
            <a:r>
              <a:rPr lang="en-US" sz="1800" dirty="0">
                <a:solidFill>
                  <a:schemeClr val="tx1"/>
                </a:solidFill>
                <a:latin typeface="Tahoma" charset="0"/>
                <a:cs typeface="Lucida Sans Unicode" charset="0"/>
              </a:rPr>
              <a:t>2. </a:t>
            </a:r>
            <a:r>
              <a:rPr lang="en-US" sz="1800" dirty="0" err="1">
                <a:solidFill>
                  <a:schemeClr val="tx1"/>
                </a:solidFill>
                <a:latin typeface="Tahoma" charset="0"/>
                <a:cs typeface="Lucida Sans Unicode" charset="0"/>
              </a:rPr>
              <a:t>Verifica</a:t>
            </a:r>
            <a:r>
              <a:rPr lang="en-US" sz="1800" dirty="0">
                <a:solidFill>
                  <a:schemeClr val="tx1"/>
                </a:solidFill>
                <a:latin typeface="Tahoma" charset="0"/>
                <a:cs typeface="Lucida Sans Unicode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ahoma" charset="0"/>
                <a:cs typeface="Lucida Sans Unicode" charset="0"/>
              </a:rPr>
              <a:t>daca</a:t>
            </a:r>
            <a:r>
              <a:rPr lang="en-US" sz="1800" dirty="0">
                <a:solidFill>
                  <a:schemeClr val="tx1"/>
                </a:solidFill>
                <a:latin typeface="Tahoma" charset="0"/>
                <a:cs typeface="Lucida Sans Unicode" charset="0"/>
              </a:rPr>
              <a:t> o </a:t>
            </a:r>
            <a:r>
              <a:rPr lang="en-US" sz="1800" dirty="0" err="1">
                <a:solidFill>
                  <a:schemeClr val="tx1"/>
                </a:solidFill>
                <a:latin typeface="Tahoma" charset="0"/>
                <a:cs typeface="Lucida Sans Unicode" charset="0"/>
              </a:rPr>
              <a:t>copie</a:t>
            </a:r>
            <a:r>
              <a:rPr lang="en-US" sz="1800" dirty="0">
                <a:solidFill>
                  <a:schemeClr val="tx1"/>
                </a:solidFill>
                <a:latin typeface="Tahoma" charset="0"/>
                <a:cs typeface="Lucida Sans Unicode" charset="0"/>
              </a:rPr>
              <a:t> a </a:t>
            </a:r>
            <a:r>
              <a:rPr lang="en-US" sz="1800" dirty="0" err="1">
                <a:solidFill>
                  <a:schemeClr val="tx1"/>
                </a:solidFill>
                <a:latin typeface="Tahoma" charset="0"/>
                <a:cs typeface="Lucida Sans Unicode" charset="0"/>
              </a:rPr>
              <a:t>resursei</a:t>
            </a:r>
            <a:r>
              <a:rPr lang="en-US" sz="1800" dirty="0">
                <a:solidFill>
                  <a:schemeClr val="tx1"/>
                </a:solidFill>
                <a:latin typeface="Tahoma" charset="0"/>
                <a:cs typeface="Lucida Sans Unicode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ahoma" charset="0"/>
                <a:cs typeface="Lucida Sans Unicode" charset="0"/>
              </a:rPr>
              <a:t>este</a:t>
            </a:r>
            <a:r>
              <a:rPr lang="en-US" sz="1800" dirty="0">
                <a:solidFill>
                  <a:schemeClr val="tx1"/>
                </a:solidFill>
                <a:latin typeface="Tahoma" charset="0"/>
                <a:cs typeface="Lucida Sans Unicode" charset="0"/>
              </a:rPr>
              <a:t> in cache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</a:pPr>
            <a:r>
              <a:rPr lang="en-US" sz="1800" dirty="0">
                <a:solidFill>
                  <a:schemeClr val="tx1"/>
                </a:solidFill>
                <a:latin typeface="Tahoma" charset="0"/>
                <a:cs typeface="Lucida Sans Unicode" charset="0"/>
              </a:rPr>
              <a:t>3. </a:t>
            </a:r>
            <a:r>
              <a:rPr lang="en-US" sz="1800" dirty="0" err="1">
                <a:solidFill>
                  <a:schemeClr val="tx1"/>
                </a:solidFill>
                <a:latin typeface="Tahoma" charset="0"/>
                <a:cs typeface="Lucida Sans Unicode" charset="0"/>
              </a:rPr>
              <a:t>Verifica</a:t>
            </a:r>
            <a:r>
              <a:rPr lang="en-US" sz="1800" dirty="0">
                <a:solidFill>
                  <a:schemeClr val="tx1"/>
                </a:solidFill>
                <a:latin typeface="Tahoma" charset="0"/>
                <a:cs typeface="Lucida Sans Unicode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ahoma" charset="0"/>
                <a:cs typeface="Lucida Sans Unicode" charset="0"/>
              </a:rPr>
              <a:t>daca</a:t>
            </a:r>
            <a:r>
              <a:rPr lang="en-US" sz="1800" dirty="0">
                <a:solidFill>
                  <a:schemeClr val="tx1"/>
                </a:solidFill>
                <a:latin typeface="Tahoma" charset="0"/>
                <a:cs typeface="Lucida Sans Unicode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ahoma" charset="0"/>
                <a:cs typeface="Lucida Sans Unicode" charset="0"/>
              </a:rPr>
              <a:t>sunt</a:t>
            </a:r>
            <a:r>
              <a:rPr lang="en-US" sz="1800" dirty="0">
                <a:solidFill>
                  <a:schemeClr val="tx1"/>
                </a:solidFill>
                <a:latin typeface="Tahoma" charset="0"/>
                <a:cs typeface="Lucida Sans Unicode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ahoma" charset="0"/>
                <a:cs typeface="Lucida Sans Unicode" charset="0"/>
              </a:rPr>
              <a:t>necesare</a:t>
            </a:r>
            <a:r>
              <a:rPr lang="en-US" sz="1800" dirty="0">
                <a:solidFill>
                  <a:schemeClr val="tx1"/>
                </a:solidFill>
                <a:latin typeface="Tahoma" charset="0"/>
                <a:cs typeface="Lucida Sans Unicode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ahoma" charset="0"/>
                <a:cs typeface="Lucida Sans Unicode" charset="0"/>
              </a:rPr>
              <a:t>credentiale</a:t>
            </a:r>
            <a:r>
              <a:rPr lang="en-US" sz="1800" dirty="0">
                <a:solidFill>
                  <a:schemeClr val="tx1"/>
                </a:solidFill>
                <a:latin typeface="Tahoma" charset="0"/>
                <a:cs typeface="Lucida Sans Unicode" charset="0"/>
              </a:rPr>
              <a:t>  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</a:pPr>
            <a:r>
              <a:rPr lang="en-US" sz="1800" dirty="0">
                <a:solidFill>
                  <a:schemeClr val="tx1"/>
                </a:solidFill>
                <a:latin typeface="Tahoma" charset="0"/>
                <a:cs typeface="Lucida Sans Unicode" charset="0"/>
              </a:rPr>
              <a:t>4. </a:t>
            </a:r>
            <a:r>
              <a:rPr lang="en-US" sz="1800" dirty="0" err="1">
                <a:solidFill>
                  <a:schemeClr val="tx1"/>
                </a:solidFill>
                <a:latin typeface="Tahoma" charset="0"/>
                <a:cs typeface="Lucida Sans Unicode" charset="0"/>
              </a:rPr>
              <a:t>Verifica</a:t>
            </a:r>
            <a:r>
              <a:rPr lang="en-US" sz="1800" dirty="0">
                <a:solidFill>
                  <a:schemeClr val="tx1"/>
                </a:solidFill>
                <a:latin typeface="Tahoma" charset="0"/>
                <a:cs typeface="Lucida Sans Unicode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ahoma" charset="0"/>
                <a:cs typeface="Lucida Sans Unicode" charset="0"/>
              </a:rPr>
              <a:t>daca</a:t>
            </a:r>
            <a:r>
              <a:rPr lang="en-US" sz="1800" dirty="0">
                <a:solidFill>
                  <a:schemeClr val="tx1"/>
                </a:solidFill>
                <a:latin typeface="Tahoma" charset="0"/>
                <a:cs typeface="Lucida Sans Unicode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ahoma" charset="0"/>
                <a:cs typeface="Lucida Sans Unicode" charset="0"/>
              </a:rPr>
              <a:t>trebuie</a:t>
            </a:r>
            <a:r>
              <a:rPr lang="en-US" sz="1800" dirty="0">
                <a:solidFill>
                  <a:schemeClr val="tx1"/>
                </a:solidFill>
                <a:latin typeface="Tahoma" charset="0"/>
                <a:cs typeface="Lucida Sans Unicode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ahoma" charset="0"/>
                <a:cs typeface="Lucida Sans Unicode" charset="0"/>
              </a:rPr>
              <a:t>incluse</a:t>
            </a:r>
            <a:r>
              <a:rPr lang="en-US" sz="1800" dirty="0">
                <a:solidFill>
                  <a:schemeClr val="tx1"/>
                </a:solidFill>
                <a:latin typeface="Tahoma" charset="0"/>
                <a:cs typeface="Lucida Sans Unicode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ahoma" charset="0"/>
                <a:cs typeface="Lucida Sans Unicode" charset="0"/>
              </a:rPr>
              <a:t>antete</a:t>
            </a:r>
            <a:r>
              <a:rPr lang="en-US" sz="1800" dirty="0">
                <a:solidFill>
                  <a:schemeClr val="tx1"/>
                </a:solidFill>
                <a:latin typeface="Tahoma" charset="0"/>
                <a:cs typeface="Lucida Sans Unicode" charset="0"/>
              </a:rPr>
              <a:t> Cookie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</a:pPr>
            <a:r>
              <a:rPr lang="en-US" sz="1800" dirty="0">
                <a:solidFill>
                  <a:schemeClr val="tx1"/>
                </a:solidFill>
                <a:latin typeface="Tahoma" charset="0"/>
                <a:cs typeface="Lucida Sans Unicode" charset="0"/>
              </a:rPr>
              <a:t>5. </a:t>
            </a:r>
            <a:r>
              <a:rPr lang="en-US" sz="1800" dirty="0" err="1">
                <a:solidFill>
                  <a:schemeClr val="tx1"/>
                </a:solidFill>
                <a:latin typeface="Tahoma" charset="0"/>
                <a:cs typeface="Lucida Sans Unicode" charset="0"/>
              </a:rPr>
              <a:t>Cererea</a:t>
            </a:r>
            <a:r>
              <a:rPr lang="en-US" sz="1800" dirty="0">
                <a:solidFill>
                  <a:schemeClr val="tx1"/>
                </a:solidFill>
                <a:latin typeface="Tahoma" charset="0"/>
                <a:cs typeface="Lucida Sans Unicode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ahoma" charset="0"/>
                <a:cs typeface="Lucida Sans Unicode" charset="0"/>
              </a:rPr>
              <a:t>este</a:t>
            </a:r>
            <a:r>
              <a:rPr lang="en-US" sz="1800" dirty="0">
                <a:solidFill>
                  <a:schemeClr val="tx1"/>
                </a:solidFill>
                <a:latin typeface="Tahoma" charset="0"/>
                <a:cs typeface="Lucida Sans Unicode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ahoma" charset="0"/>
                <a:cs typeface="Lucida Sans Unicode" charset="0"/>
              </a:rPr>
              <a:t>pasata</a:t>
            </a:r>
            <a:r>
              <a:rPr lang="en-US" sz="1800" dirty="0">
                <a:solidFill>
                  <a:schemeClr val="tx1"/>
                </a:solidFill>
                <a:latin typeface="Tahoma" charset="0"/>
                <a:cs typeface="Lucida Sans Unicode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ahoma" charset="0"/>
                <a:cs typeface="Lucida Sans Unicode" charset="0"/>
              </a:rPr>
              <a:t>modulului</a:t>
            </a:r>
            <a:r>
              <a:rPr lang="en-US" sz="1800" dirty="0">
                <a:solidFill>
                  <a:schemeClr val="tx1"/>
                </a:solidFill>
                <a:latin typeface="Tahoma" charset="0"/>
                <a:cs typeface="Lucida Sans Unicode" charset="0"/>
              </a:rPr>
              <a:t> de </a:t>
            </a:r>
            <a:r>
              <a:rPr lang="en-US" sz="1800" dirty="0" err="1">
                <a:solidFill>
                  <a:schemeClr val="tx1"/>
                </a:solidFill>
                <a:latin typeface="Tahoma" charset="0"/>
                <a:cs typeface="Lucida Sans Unicode" charset="0"/>
              </a:rPr>
              <a:t>retea</a:t>
            </a:r>
            <a:r>
              <a:rPr lang="en-US" sz="1800" dirty="0">
                <a:solidFill>
                  <a:schemeClr val="tx1"/>
                </a:solidFill>
                <a:latin typeface="Tahoma" charset="0"/>
                <a:cs typeface="Lucida Sans Unicode" charset="0"/>
              </a:rPr>
              <a:t> 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</a:pPr>
            <a:r>
              <a:rPr lang="en-US" sz="1800" dirty="0">
                <a:solidFill>
                  <a:schemeClr val="tx1"/>
                </a:solidFill>
                <a:latin typeface="Tahoma" charset="0"/>
                <a:cs typeface="Lucida Sans Unicode" charset="0"/>
              </a:rPr>
              <a:t>6. </a:t>
            </a:r>
            <a:r>
              <a:rPr lang="en-US" sz="1800" dirty="0" err="1">
                <a:solidFill>
                  <a:schemeClr val="tx1"/>
                </a:solidFill>
                <a:latin typeface="Tahoma" charset="0"/>
                <a:cs typeface="Lucida Sans Unicode" charset="0"/>
              </a:rPr>
              <a:t>Transmite</a:t>
            </a:r>
            <a:r>
              <a:rPr lang="en-US" sz="1800" dirty="0">
                <a:solidFill>
                  <a:schemeClr val="tx1"/>
                </a:solidFill>
                <a:latin typeface="Tahoma" charset="0"/>
                <a:cs typeface="Lucida Sans Unicode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ahoma" charset="0"/>
                <a:cs typeface="Lucida Sans Unicode" charset="0"/>
              </a:rPr>
              <a:t>prin</a:t>
            </a:r>
            <a:r>
              <a:rPr lang="en-US" sz="1800" dirty="0">
                <a:solidFill>
                  <a:schemeClr val="tx1"/>
                </a:solidFill>
                <a:latin typeface="Tahoma" charset="0"/>
                <a:cs typeface="Lucida Sans Unicode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ahoma" charset="0"/>
                <a:cs typeface="Lucida Sans Unicode" charset="0"/>
              </a:rPr>
              <a:t>retea</a:t>
            </a:r>
            <a:endParaRPr lang="en-US" sz="1800" dirty="0">
              <a:solidFill>
                <a:schemeClr val="tx1"/>
              </a:solidFill>
              <a:latin typeface="Tahoma" charset="0"/>
              <a:cs typeface="Lucida Sans Unicode" charset="0"/>
            </a:endParaRPr>
          </a:p>
        </p:txBody>
      </p:sp>
      <p:sp>
        <p:nvSpPr>
          <p:cNvPr id="5837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B9CAACD-5F00-DF4D-A241-9F52D309DCBE}" type="slidenum">
              <a:rPr lang="en-GB" sz="900">
                <a:solidFill>
                  <a:srgbClr val="FFFFFF"/>
                </a:solidFill>
                <a:cs typeface="Arial" charset="0"/>
              </a:rPr>
              <a:pPr eaLnBrk="1" hangingPunct="1"/>
              <a:t>35</a:t>
            </a:fld>
            <a:endParaRPr lang="en-GB" sz="9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34825" name="AutoShape 9"/>
          <p:cNvSpPr>
            <a:spLocks noChangeArrowheads="1"/>
          </p:cNvSpPr>
          <p:nvPr/>
        </p:nvSpPr>
        <p:spPr bwMode="auto">
          <a:xfrm>
            <a:off x="684213" y="981075"/>
            <a:ext cx="1150937" cy="503238"/>
          </a:xfrm>
          <a:prstGeom prst="wedgeRectCallout">
            <a:avLst>
              <a:gd name="adj1" fmla="val -42139"/>
              <a:gd name="adj2" fmla="val 69875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lnSpc>
                <a:spcPct val="100000"/>
              </a:lnSpc>
              <a:spcBef>
                <a:spcPts val="575"/>
              </a:spcBef>
              <a:spcAft>
                <a:spcPts val="575"/>
              </a:spcAft>
              <a:buClr>
                <a:srgbClr val="333399"/>
              </a:buClr>
              <a:defRPr/>
            </a:pPr>
            <a:r>
              <a:rPr lang="en-US" sz="1400" b="1">
                <a:solidFill>
                  <a:srgbClr val="000000"/>
                </a:solidFill>
                <a:cs typeface="Arial" charset="0"/>
              </a:rPr>
              <a:t>dialogul cu utilizatorul</a:t>
            </a:r>
          </a:p>
          <a:p>
            <a:pPr algn="ctr">
              <a:defRPr/>
            </a:pPr>
            <a:endParaRPr lang="en-US" sz="1400" b="1">
              <a:cs typeface="Arial" charset="0"/>
            </a:endParaRPr>
          </a:p>
        </p:txBody>
      </p:sp>
      <p:sp>
        <p:nvSpPr>
          <p:cNvPr id="34826" name="AutoShape 10"/>
          <p:cNvSpPr>
            <a:spLocks noChangeArrowheads="1"/>
          </p:cNvSpPr>
          <p:nvPr/>
        </p:nvSpPr>
        <p:spPr bwMode="auto">
          <a:xfrm>
            <a:off x="2555875" y="981075"/>
            <a:ext cx="1800225" cy="503238"/>
          </a:xfrm>
          <a:prstGeom prst="wedgeRectCallout">
            <a:avLst>
              <a:gd name="adj1" fmla="val -26278"/>
              <a:gd name="adj2" fmla="val 71769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lnSpc>
                <a:spcPct val="100000"/>
              </a:lnSpc>
              <a:spcBef>
                <a:spcPts val="575"/>
              </a:spcBef>
              <a:spcAft>
                <a:spcPts val="575"/>
              </a:spcAft>
              <a:buClr>
                <a:srgbClr val="333399"/>
              </a:buClr>
              <a:defRPr/>
            </a:pPr>
            <a:r>
              <a:rPr lang="en-US" sz="1400" b="1">
                <a:solidFill>
                  <a:srgbClr val="000000"/>
                </a:solidFill>
                <a:cs typeface="Arial" charset="0"/>
              </a:rPr>
              <a:t>construieste cereri pentru server</a:t>
            </a:r>
            <a:endParaRPr lang="en-US" sz="1400" b="1">
              <a:cs typeface="Arial" charset="0"/>
            </a:endParaRPr>
          </a:p>
        </p:txBody>
      </p:sp>
      <p:sp>
        <p:nvSpPr>
          <p:cNvPr id="34828" name="AutoShape 12"/>
          <p:cNvSpPr>
            <a:spLocks noChangeArrowheads="1"/>
          </p:cNvSpPr>
          <p:nvPr/>
        </p:nvSpPr>
        <p:spPr bwMode="auto">
          <a:xfrm>
            <a:off x="5292725" y="981075"/>
            <a:ext cx="1511300" cy="503238"/>
          </a:xfrm>
          <a:prstGeom prst="wedgeRectCallout">
            <a:avLst>
              <a:gd name="adj1" fmla="val -61764"/>
              <a:gd name="adj2" fmla="val 82176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lnSpc>
                <a:spcPct val="100000"/>
              </a:lnSpc>
              <a:spcBef>
                <a:spcPts val="575"/>
              </a:spcBef>
              <a:spcAft>
                <a:spcPts val="575"/>
              </a:spcAft>
              <a:buClr>
                <a:srgbClr val="333399"/>
              </a:buClr>
              <a:defRPr/>
            </a:pPr>
            <a:r>
              <a:rPr lang="en-US" sz="1400" b="1">
                <a:solidFill>
                  <a:srgbClr val="000000"/>
                </a:solidFill>
                <a:cs typeface="Arial" charset="0"/>
              </a:rPr>
              <a:t>comunicare prin retea</a:t>
            </a:r>
          </a:p>
          <a:p>
            <a:pPr algn="ctr">
              <a:defRPr/>
            </a:pPr>
            <a:endParaRPr lang="en-US" sz="1400" b="1">
              <a:cs typeface="Arial" charset="0"/>
            </a:endParaRPr>
          </a:p>
        </p:txBody>
      </p:sp>
      <p:sp>
        <p:nvSpPr>
          <p:cNvPr id="34830" name="AutoShape 14"/>
          <p:cNvSpPr>
            <a:spLocks noChangeArrowheads="1"/>
          </p:cNvSpPr>
          <p:nvPr/>
        </p:nvSpPr>
        <p:spPr bwMode="auto">
          <a:xfrm>
            <a:off x="107950" y="4581525"/>
            <a:ext cx="1368425" cy="504825"/>
          </a:xfrm>
          <a:prstGeom prst="wedgeRectCallout">
            <a:avLst>
              <a:gd name="adj1" fmla="val 26102"/>
              <a:gd name="adj2" fmla="val -202514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lnSpc>
                <a:spcPct val="100000"/>
              </a:lnSpc>
              <a:defRPr/>
            </a:pPr>
            <a:r>
              <a:rPr lang="en-US" sz="1400" b="1">
                <a:solidFill>
                  <a:srgbClr val="000000"/>
                </a:solidFill>
                <a:cs typeface="Arial" charset="0"/>
              </a:rPr>
              <a:t>pastreaza copii resurse</a:t>
            </a:r>
          </a:p>
        </p:txBody>
      </p:sp>
      <p:sp>
        <p:nvSpPr>
          <p:cNvPr id="34831" name="AutoShape 15"/>
          <p:cNvSpPr>
            <a:spLocks noChangeArrowheads="1"/>
          </p:cNvSpPr>
          <p:nvPr/>
        </p:nvSpPr>
        <p:spPr bwMode="auto">
          <a:xfrm>
            <a:off x="611188" y="5516563"/>
            <a:ext cx="1152525" cy="504825"/>
          </a:xfrm>
          <a:prstGeom prst="wedgeRectCallout">
            <a:avLst>
              <a:gd name="adj1" fmla="val 115565"/>
              <a:gd name="adj2" fmla="val -390250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lnSpc>
                <a:spcPct val="100000"/>
              </a:lnSpc>
              <a:defRPr/>
            </a:pPr>
            <a:r>
              <a:rPr lang="en-US" sz="1400" b="1">
                <a:solidFill>
                  <a:srgbClr val="000000"/>
                </a:solidFill>
                <a:cs typeface="Arial" charset="0"/>
              </a:rPr>
              <a:t>compune credentiale</a:t>
            </a:r>
          </a:p>
        </p:txBody>
      </p:sp>
      <p:sp>
        <p:nvSpPr>
          <p:cNvPr id="34832" name="AutoShape 16"/>
          <p:cNvSpPr>
            <a:spLocks noChangeArrowheads="1"/>
          </p:cNvSpPr>
          <p:nvPr/>
        </p:nvSpPr>
        <p:spPr bwMode="auto">
          <a:xfrm>
            <a:off x="4643438" y="5805488"/>
            <a:ext cx="1368425" cy="504825"/>
          </a:xfrm>
          <a:prstGeom prst="wedgeRectCallout">
            <a:avLst>
              <a:gd name="adj1" fmla="val -36657"/>
              <a:gd name="adj2" fmla="val -451889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lnSpc>
                <a:spcPct val="100000"/>
              </a:lnSpc>
              <a:defRPr/>
            </a:pPr>
            <a:r>
              <a:rPr lang="en-US" sz="1400" b="1">
                <a:solidFill>
                  <a:srgbClr val="000000"/>
                </a:solidFill>
                <a:cs typeface="Arial" charset="0"/>
              </a:rPr>
              <a:t>pastreaza stare browser</a:t>
            </a:r>
          </a:p>
        </p:txBody>
      </p:sp>
      <p:sp>
        <p:nvSpPr>
          <p:cNvPr id="34833" name="AutoShape 17"/>
          <p:cNvSpPr>
            <a:spLocks noChangeArrowheads="1"/>
          </p:cNvSpPr>
          <p:nvPr/>
        </p:nvSpPr>
        <p:spPr bwMode="auto">
          <a:xfrm>
            <a:off x="2555875" y="5949950"/>
            <a:ext cx="1439863" cy="504825"/>
          </a:xfrm>
          <a:prstGeom prst="wedgeRectCallout">
            <a:avLst>
              <a:gd name="adj1" fmla="val -22505"/>
              <a:gd name="adj2" fmla="val -219495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lnSpc>
                <a:spcPct val="100000"/>
              </a:lnSpc>
              <a:defRPr/>
            </a:pPr>
            <a:r>
              <a:rPr lang="en-US" sz="1400" b="1" dirty="0" err="1">
                <a:solidFill>
                  <a:srgbClr val="000000"/>
                </a:solidFill>
                <a:cs typeface="Arial" charset="0"/>
              </a:rPr>
              <a:t>gestiune</a:t>
            </a: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cs typeface="Arial" charset="0"/>
              </a:rPr>
              <a:t>optiuni</a:t>
            </a: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 browser</a:t>
            </a:r>
          </a:p>
        </p:txBody>
      </p:sp>
      <p:sp>
        <p:nvSpPr>
          <p:cNvPr id="15" name="Footer Placeholder 8">
            <a:extLst>
              <a:ext uri="{FF2B5EF4-FFF2-40B4-BE49-F238E27FC236}">
                <a16:creationId xmlns:a16="http://schemas.microsoft.com/office/drawing/2014/main" id="{055998A5-006E-2B41-A1C2-5429D26FB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2200" y="6553200"/>
            <a:ext cx="4543425" cy="276225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000" dirty="0" err="1">
                <a:solidFill>
                  <a:srgbClr val="FFFFFF"/>
                </a:solidFill>
                <a:cs typeface="Arial" charset="0"/>
              </a:rPr>
              <a:t>Protocoale</a:t>
            </a:r>
            <a:r>
              <a:rPr lang="en-GB" sz="1000" dirty="0">
                <a:solidFill>
                  <a:srgbClr val="FFFFFF"/>
                </a:solidFill>
                <a:cs typeface="Arial" charset="0"/>
              </a:rPr>
              <a:t> de </a:t>
            </a:r>
            <a:r>
              <a:rPr lang="en-GB" sz="1000" dirty="0" err="1">
                <a:solidFill>
                  <a:srgbClr val="FFFFFF"/>
                </a:solidFill>
                <a:cs typeface="Arial" charset="0"/>
              </a:rPr>
              <a:t>comunicaţie</a:t>
            </a:r>
            <a:r>
              <a:rPr lang="en-GB" sz="1000" dirty="0">
                <a:solidFill>
                  <a:srgbClr val="FFFFFF"/>
                </a:solidFill>
                <a:cs typeface="Arial" charset="0"/>
              </a:rPr>
              <a:t> - Curs 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4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348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4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" dur="500"/>
                                        <p:tgtEl>
                                          <p:spTgt spid="348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4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7" dur="500"/>
                                        <p:tgtEl>
                                          <p:spTgt spid="348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4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5" dur="500"/>
                                        <p:tgtEl>
                                          <p:spTgt spid="348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4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3" dur="500"/>
                                        <p:tgtEl>
                                          <p:spTgt spid="348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4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1" dur="500"/>
                                        <p:tgtEl>
                                          <p:spTgt spid="348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4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9" dur="500"/>
                                        <p:tgtEl>
                                          <p:spTgt spid="348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34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34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348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5" grpId="0" animBg="1"/>
      <p:bldP spid="34825" grpId="1" animBg="1"/>
      <p:bldP spid="34826" grpId="0" animBg="1"/>
      <p:bldP spid="34826" grpId="1" animBg="1"/>
      <p:bldP spid="34828" grpId="0" animBg="1"/>
      <p:bldP spid="34828" grpId="1" animBg="1"/>
      <p:bldP spid="34830" grpId="0" animBg="1"/>
      <p:bldP spid="34830" grpId="1" animBg="1"/>
      <p:bldP spid="34831" grpId="0" animBg="1"/>
      <p:bldP spid="34831" grpId="1" animBg="1"/>
      <p:bldP spid="34832" grpId="0" animBg="1"/>
      <p:bldP spid="34832" grpId="1" animBg="1"/>
      <p:bldP spid="34833" grpId="0" animBg="1"/>
      <p:bldP spid="34833" grpId="1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33375"/>
            <a:ext cx="8353425" cy="42545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Functiile modulelor din browser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836613"/>
            <a:ext cx="8353425" cy="5688012"/>
          </a:xfrm>
        </p:spPr>
        <p:txBody>
          <a:bodyPr/>
          <a:lstStyle/>
          <a:p>
            <a:pPr marL="0" indent="0" eaLnBrk="1" hangingPunct="1">
              <a:spcBef>
                <a:spcPts val="600"/>
              </a:spcBef>
              <a:spcAft>
                <a:spcPts val="600"/>
              </a:spcAft>
              <a:buFont typeface="Arial" charset="0"/>
              <a:buNone/>
              <a:defRPr/>
            </a:pPr>
            <a:r>
              <a:rPr lang="en-US" sz="2000" dirty="0" err="1">
                <a:solidFill>
                  <a:schemeClr val="accent2"/>
                </a:solidFill>
                <a:latin typeface="Arial" charset="0"/>
              </a:rPr>
              <a:t>Interfata</a:t>
            </a:r>
            <a:r>
              <a:rPr lang="en-US" sz="2000" dirty="0">
                <a:solidFill>
                  <a:schemeClr val="accent2"/>
                </a:solidFill>
                <a:latin typeface="Arial" charset="0"/>
              </a:rPr>
              <a:t> </a:t>
            </a:r>
            <a:r>
              <a:rPr lang="en-US" sz="2000" dirty="0" err="1">
                <a:solidFill>
                  <a:schemeClr val="accent2"/>
                </a:solidFill>
                <a:latin typeface="Arial" charset="0"/>
              </a:rPr>
              <a:t>utilizator</a:t>
            </a:r>
            <a:endParaRPr lang="en-US" sz="2000" dirty="0">
              <a:solidFill>
                <a:schemeClr val="accent2"/>
              </a:solidFill>
              <a:latin typeface="Arial" charset="0"/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000" dirty="0" err="1">
                <a:solidFill>
                  <a:srgbClr val="0000FF"/>
                </a:solidFill>
                <a:latin typeface="Arial" charset="0"/>
                <a:cs typeface="Lucida Sans Unicode" charset="0"/>
              </a:rPr>
              <a:t>Afiseaza</a:t>
            </a:r>
            <a:r>
              <a:rPr lang="en-US" sz="2000" dirty="0">
                <a:solidFill>
                  <a:srgbClr val="0000FF"/>
                </a:solidFill>
                <a:latin typeface="Arial" charset="0"/>
                <a:cs typeface="Lucida Sans Unicode" charset="0"/>
              </a:rPr>
              <a:t> </a:t>
            </a:r>
            <a:r>
              <a:rPr lang="en-US" sz="2000" dirty="0" err="1">
                <a:latin typeface="Arial" charset="0"/>
                <a:cs typeface="Lucida Sans Unicode" charset="0"/>
              </a:rPr>
              <a:t>pe</a:t>
            </a:r>
            <a:r>
              <a:rPr lang="en-US" sz="2000" dirty="0">
                <a:latin typeface="Arial" charset="0"/>
                <a:cs typeface="Lucida Sans Unicode" charset="0"/>
              </a:rPr>
              <a:t> </a:t>
            </a:r>
            <a:r>
              <a:rPr lang="en-US" sz="2000" dirty="0" err="1">
                <a:latin typeface="Arial" charset="0"/>
                <a:cs typeface="Lucida Sans Unicode" charset="0"/>
              </a:rPr>
              <a:t>ecran</a:t>
            </a:r>
            <a:r>
              <a:rPr lang="en-US" sz="2000" dirty="0">
                <a:latin typeface="Arial" charset="0"/>
                <a:cs typeface="Lucida Sans Unicode" charset="0"/>
              </a:rPr>
              <a:t> </a:t>
            </a:r>
            <a:r>
              <a:rPr lang="en-US" sz="2000" dirty="0" err="1">
                <a:latin typeface="Arial" charset="0"/>
                <a:cs typeface="Lucida Sans Unicode" charset="0"/>
              </a:rPr>
              <a:t>rezultatul</a:t>
            </a:r>
            <a:r>
              <a:rPr lang="en-US" sz="2000" dirty="0">
                <a:latin typeface="Arial" charset="0"/>
                <a:cs typeface="Lucida Sans Unicode" charset="0"/>
              </a:rPr>
              <a:t> </a:t>
            </a:r>
            <a:r>
              <a:rPr lang="en-US" sz="2000" dirty="0" err="1">
                <a:latin typeface="Arial" charset="0"/>
                <a:cs typeface="Lucida Sans Unicode" charset="0"/>
              </a:rPr>
              <a:t>primit</a:t>
            </a:r>
            <a:r>
              <a:rPr lang="en-US" sz="2000" dirty="0">
                <a:latin typeface="Arial" charset="0"/>
                <a:cs typeface="Lucida Sans Unicode" charset="0"/>
              </a:rPr>
              <a:t> de la </a:t>
            </a:r>
            <a:r>
              <a:rPr lang="en-US" sz="2000" dirty="0" err="1">
                <a:latin typeface="Arial" charset="0"/>
                <a:cs typeface="Lucida Sans Unicode" charset="0"/>
              </a:rPr>
              <a:t>modulul</a:t>
            </a:r>
            <a:r>
              <a:rPr lang="en-US" sz="2000" dirty="0">
                <a:latin typeface="Arial" charset="0"/>
                <a:cs typeface="Lucida Sans Unicode" charset="0"/>
              </a:rPr>
              <a:t> </a:t>
            </a:r>
            <a:r>
              <a:rPr lang="en-US" sz="2000" dirty="0" err="1">
                <a:solidFill>
                  <a:schemeClr val="accent2"/>
                </a:solidFill>
                <a:latin typeface="Arial" charset="0"/>
                <a:cs typeface="Lucida Sans Unicode" charset="0"/>
              </a:rPr>
              <a:t>Interpretare</a:t>
            </a:r>
            <a:r>
              <a:rPr lang="en-US" sz="2000" dirty="0">
                <a:solidFill>
                  <a:schemeClr val="accent2"/>
                </a:solidFill>
                <a:latin typeface="Arial" charset="0"/>
                <a:cs typeface="Lucida Sans Unicode" charset="0"/>
              </a:rPr>
              <a:t> </a:t>
            </a:r>
            <a:r>
              <a:rPr lang="en-US" sz="2000" dirty="0" err="1">
                <a:solidFill>
                  <a:schemeClr val="accent2"/>
                </a:solidFill>
                <a:latin typeface="Arial" charset="0"/>
                <a:cs typeface="Lucida Sans Unicode" charset="0"/>
              </a:rPr>
              <a:t>continut</a:t>
            </a:r>
            <a:r>
              <a:rPr lang="en-US" sz="2000" dirty="0">
                <a:solidFill>
                  <a:schemeClr val="accent2"/>
                </a:solidFill>
                <a:latin typeface="Arial" charset="0"/>
                <a:cs typeface="Lucida Sans Unicode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Arial" charset="0"/>
                <a:cs typeface="Lucida Sans Unicode" charset="0"/>
              </a:rPr>
              <a:t>(din </a:t>
            </a:r>
            <a:r>
              <a:rPr lang="en-US" sz="2000" dirty="0" err="1">
                <a:solidFill>
                  <a:schemeClr val="tx1"/>
                </a:solidFill>
                <a:latin typeface="Arial" charset="0"/>
                <a:cs typeface="Lucida Sans Unicode" charset="0"/>
              </a:rPr>
              <a:t>grupul</a:t>
            </a:r>
            <a:r>
              <a:rPr lang="en-US" sz="2000" dirty="0">
                <a:solidFill>
                  <a:schemeClr val="tx1"/>
                </a:solidFill>
                <a:latin typeface="Arial" charset="0"/>
                <a:cs typeface="Lucida Sans Unicode" charset="0"/>
              </a:rPr>
              <a:t> de </a:t>
            </a:r>
            <a:r>
              <a:rPr lang="en-US" sz="2000" dirty="0" err="1">
                <a:solidFill>
                  <a:schemeClr val="tx1"/>
                </a:solidFill>
                <a:latin typeface="Arial" charset="0"/>
                <a:cs typeface="Lucida Sans Unicode" charset="0"/>
              </a:rPr>
              <a:t>procesare</a:t>
            </a:r>
            <a:r>
              <a:rPr lang="en-US" sz="2000" dirty="0">
                <a:solidFill>
                  <a:schemeClr val="tx1"/>
                </a:solidFill>
                <a:latin typeface="Arial" charset="0"/>
                <a:cs typeface="Lucida Sans Unicode" charset="0"/>
              </a:rPr>
              <a:t> a </a:t>
            </a:r>
            <a:r>
              <a:rPr lang="en-US" sz="2000" dirty="0" err="1">
                <a:solidFill>
                  <a:schemeClr val="tx1"/>
                </a:solidFill>
                <a:latin typeface="Arial" charset="0"/>
                <a:cs typeface="Lucida Sans Unicode" charset="0"/>
              </a:rPr>
              <a:t>raspunsului</a:t>
            </a:r>
            <a:r>
              <a:rPr lang="en-US" sz="2000" dirty="0">
                <a:solidFill>
                  <a:schemeClr val="tx1"/>
                </a:solidFill>
                <a:latin typeface="Arial" charset="0"/>
                <a:cs typeface="Lucida Sans Unicode" charset="0"/>
              </a:rPr>
              <a:t>)</a:t>
            </a:r>
            <a:endParaRPr lang="en-US" sz="2000" dirty="0">
              <a:solidFill>
                <a:schemeClr val="accent2"/>
              </a:solidFill>
              <a:latin typeface="Arial" charset="0"/>
              <a:cs typeface="Lucida Sans Unicode" charset="0"/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000" dirty="0" err="1">
                <a:solidFill>
                  <a:srgbClr val="0000FF"/>
                </a:solidFill>
                <a:latin typeface="Arial" charset="0"/>
                <a:cs typeface="Lucida Sans Unicode" charset="0"/>
              </a:rPr>
              <a:t>Executa</a:t>
            </a:r>
            <a:r>
              <a:rPr lang="en-US" sz="2000" dirty="0">
                <a:solidFill>
                  <a:srgbClr val="0000FF"/>
                </a:solidFill>
                <a:latin typeface="Arial" charset="0"/>
                <a:cs typeface="Lucida Sans Unicode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Arial" charset="0"/>
                <a:cs typeface="Lucida Sans Unicode" charset="0"/>
              </a:rPr>
              <a:t>actiunile</a:t>
            </a:r>
            <a:r>
              <a:rPr lang="en-US" sz="2000" dirty="0">
                <a:solidFill>
                  <a:srgbClr val="0000FF"/>
                </a:solidFill>
                <a:latin typeface="Arial" charset="0"/>
                <a:cs typeface="Lucida Sans Unicode" charset="0"/>
              </a:rPr>
              <a:t> </a:t>
            </a:r>
            <a:r>
              <a:rPr lang="en-US" sz="2000" dirty="0">
                <a:latin typeface="Arial" charset="0"/>
                <a:cs typeface="Lucida Sans Unicode" charset="0"/>
              </a:rPr>
              <a:t>initiate de </a:t>
            </a:r>
            <a:r>
              <a:rPr lang="en-US" sz="2000" dirty="0" err="1">
                <a:latin typeface="Arial" charset="0"/>
                <a:cs typeface="Lucida Sans Unicode" charset="0"/>
              </a:rPr>
              <a:t>utilizator</a:t>
            </a:r>
            <a:r>
              <a:rPr lang="en-US" sz="2000" dirty="0">
                <a:latin typeface="Arial" charset="0"/>
                <a:cs typeface="Lucida Sans Unicode" charset="0"/>
              </a:rPr>
              <a:t>, </a:t>
            </a:r>
            <a:r>
              <a:rPr lang="en-US" sz="2000" dirty="0" err="1">
                <a:latin typeface="Arial" charset="0"/>
                <a:cs typeface="Lucida Sans Unicode" charset="0"/>
              </a:rPr>
              <a:t>prin</a:t>
            </a:r>
            <a:r>
              <a:rPr lang="en-US" sz="2000" dirty="0">
                <a:latin typeface="Arial" charset="0"/>
                <a:cs typeface="Lucida Sans Unicode" charset="0"/>
              </a:rPr>
              <a:t> </a:t>
            </a:r>
            <a:r>
              <a:rPr lang="en-US" sz="2000" dirty="0" err="1">
                <a:latin typeface="Arial" charset="0"/>
                <a:cs typeface="Lucida Sans Unicode" charset="0"/>
              </a:rPr>
              <a:t>meniu</a:t>
            </a:r>
            <a:r>
              <a:rPr lang="en-US" sz="2000" dirty="0">
                <a:latin typeface="Arial" charset="0"/>
                <a:cs typeface="Lucida Sans Unicode" charset="0"/>
              </a:rPr>
              <a:t>, taste </a:t>
            </a:r>
            <a:r>
              <a:rPr lang="en-US" sz="2000" dirty="0" err="1">
                <a:latin typeface="Arial" charset="0"/>
                <a:cs typeface="Lucida Sans Unicode" charset="0"/>
              </a:rPr>
              <a:t>speciale</a:t>
            </a:r>
            <a:r>
              <a:rPr lang="en-US" sz="2000" dirty="0">
                <a:latin typeface="Arial" charset="0"/>
                <a:cs typeface="Lucida Sans Unicode" charset="0"/>
              </a:rPr>
              <a:t> etc.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dirty="0" err="1">
                <a:latin typeface="Arial" charset="0"/>
                <a:cs typeface="Lucida Sans Unicode" charset="0"/>
              </a:rPr>
              <a:t>Selectare</a:t>
            </a:r>
            <a:r>
              <a:rPr lang="en-US" dirty="0">
                <a:latin typeface="Arial" charset="0"/>
                <a:cs typeface="Lucida Sans Unicode" charset="0"/>
              </a:rPr>
              <a:t>/</a:t>
            </a:r>
            <a:r>
              <a:rPr lang="en-US" dirty="0" err="1">
                <a:latin typeface="Arial" charset="0"/>
                <a:cs typeface="Lucida Sans Unicode" charset="0"/>
              </a:rPr>
              <a:t>introducere</a:t>
            </a:r>
            <a:r>
              <a:rPr lang="en-US" dirty="0">
                <a:latin typeface="Arial" charset="0"/>
                <a:cs typeface="Lucida Sans Unicode" charset="0"/>
              </a:rPr>
              <a:t> URL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dirty="0" err="1">
                <a:latin typeface="Arial" charset="0"/>
                <a:cs typeface="Lucida Sans Unicode" charset="0"/>
              </a:rPr>
              <a:t>Completare</a:t>
            </a:r>
            <a:r>
              <a:rPr lang="en-US" dirty="0">
                <a:latin typeface="Arial" charset="0"/>
                <a:cs typeface="Lucida Sans Unicode" charset="0"/>
              </a:rPr>
              <a:t> </a:t>
            </a:r>
            <a:r>
              <a:rPr lang="en-US" dirty="0" err="1">
                <a:latin typeface="Arial" charset="0"/>
                <a:cs typeface="Lucida Sans Unicode" charset="0"/>
              </a:rPr>
              <a:t>formulare</a:t>
            </a:r>
            <a:endParaRPr lang="en-US" dirty="0">
              <a:latin typeface="Arial" charset="0"/>
              <a:cs typeface="Lucida Sans Unicode" charset="0"/>
            </a:endParaRP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dirty="0" err="1">
                <a:latin typeface="Arial" charset="0"/>
                <a:cs typeface="Lucida Sans Unicode" charset="0"/>
              </a:rPr>
              <a:t>Activare</a:t>
            </a:r>
            <a:r>
              <a:rPr lang="en-US" dirty="0">
                <a:latin typeface="Arial" charset="0"/>
                <a:cs typeface="Lucida Sans Unicode" charset="0"/>
              </a:rPr>
              <a:t> </a:t>
            </a:r>
            <a:r>
              <a:rPr lang="en-US" dirty="0" err="1">
                <a:latin typeface="Arial" charset="0"/>
                <a:cs typeface="Lucida Sans Unicode" charset="0"/>
              </a:rPr>
              <a:t>butoane</a:t>
            </a:r>
            <a:r>
              <a:rPr lang="en-US" dirty="0">
                <a:latin typeface="Arial" charset="0"/>
                <a:cs typeface="Lucida Sans Unicode" charset="0"/>
              </a:rPr>
              <a:t> de </a:t>
            </a:r>
            <a:r>
              <a:rPr lang="en-US" dirty="0" err="1">
                <a:latin typeface="Arial" charset="0"/>
                <a:cs typeface="Lucida Sans Unicode" charset="0"/>
              </a:rPr>
              <a:t>navigare</a:t>
            </a:r>
            <a:r>
              <a:rPr lang="en-US" dirty="0">
                <a:latin typeface="Arial" charset="0"/>
                <a:cs typeface="Lucida Sans Unicode" charset="0"/>
              </a:rPr>
              <a:t> (ex. Back)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dirty="0" err="1">
                <a:latin typeface="Arial" charset="0"/>
                <a:cs typeface="Lucida Sans Unicode" charset="0"/>
              </a:rPr>
              <a:t>Vizualizare</a:t>
            </a:r>
            <a:r>
              <a:rPr lang="en-US" dirty="0">
                <a:latin typeface="Arial" charset="0"/>
                <a:cs typeface="Lucida Sans Unicode" charset="0"/>
              </a:rPr>
              <a:t> </a:t>
            </a:r>
            <a:r>
              <a:rPr lang="en-US" dirty="0" err="1">
                <a:latin typeface="Arial" charset="0"/>
                <a:cs typeface="Lucida Sans Unicode" charset="0"/>
              </a:rPr>
              <a:t>sursa</a:t>
            </a:r>
            <a:r>
              <a:rPr lang="en-US" dirty="0">
                <a:latin typeface="Arial" charset="0"/>
                <a:cs typeface="Lucida Sans Unicode" charset="0"/>
              </a:rPr>
              <a:t> </a:t>
            </a:r>
            <a:r>
              <a:rPr lang="en-US" dirty="0" err="1">
                <a:latin typeface="Arial" charset="0"/>
                <a:cs typeface="Lucida Sans Unicode" charset="0"/>
              </a:rPr>
              <a:t>paginii</a:t>
            </a:r>
            <a:r>
              <a:rPr lang="en-US" dirty="0">
                <a:latin typeface="Arial" charset="0"/>
                <a:cs typeface="Lucida Sans Unicode" charset="0"/>
              </a:rPr>
              <a:t>, info </a:t>
            </a:r>
            <a:r>
              <a:rPr lang="en-US" dirty="0" err="1">
                <a:latin typeface="Arial" charset="0"/>
                <a:cs typeface="Lucida Sans Unicode" charset="0"/>
              </a:rPr>
              <a:t>resurse</a:t>
            </a:r>
            <a:r>
              <a:rPr lang="en-US" dirty="0">
                <a:latin typeface="Arial" charset="0"/>
                <a:cs typeface="Lucida Sans Unicode" charset="0"/>
              </a:rPr>
              <a:t> etc.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dirty="0" err="1">
                <a:latin typeface="Arial" charset="0"/>
                <a:cs typeface="Lucida Sans Unicode" charset="0"/>
              </a:rPr>
              <a:t>Setare</a:t>
            </a:r>
            <a:r>
              <a:rPr lang="en-US" dirty="0">
                <a:latin typeface="Arial" charset="0"/>
                <a:cs typeface="Lucida Sans Unicode" charset="0"/>
              </a:rPr>
              <a:t> </a:t>
            </a:r>
            <a:r>
              <a:rPr lang="en-US" dirty="0" err="1">
                <a:latin typeface="Arial" charset="0"/>
                <a:cs typeface="Lucida Sans Unicode" charset="0"/>
              </a:rPr>
              <a:t>optiuni</a:t>
            </a:r>
            <a:r>
              <a:rPr lang="en-US" dirty="0">
                <a:latin typeface="Arial" charset="0"/>
                <a:cs typeface="Lucida Sans Unicode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Arial" charset="0"/>
                <a:cs typeface="Lucida Sans Unicode" charset="0"/>
              </a:rPr>
              <a:t>configurare</a:t>
            </a:r>
            <a:endParaRPr lang="en-US" dirty="0">
              <a:solidFill>
                <a:srgbClr val="0000FF"/>
              </a:solidFill>
              <a:latin typeface="Arial" charset="0"/>
              <a:cs typeface="Lucida Sans Unicode" charset="0"/>
            </a:endParaRPr>
          </a:p>
          <a:p>
            <a:pPr lvl="2" eaLnBrk="1" hangingPunct="1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000" b="1" dirty="0">
                <a:latin typeface="Arial" charset="0"/>
                <a:cs typeface="Lucida Sans Unicode" charset="0"/>
              </a:rPr>
              <a:t>Nu </a:t>
            </a:r>
            <a:r>
              <a:rPr lang="en-US" sz="2000" b="1" dirty="0" err="1">
                <a:latin typeface="Arial" charset="0"/>
                <a:cs typeface="Lucida Sans Unicode" charset="0"/>
              </a:rPr>
              <a:t>descarca</a:t>
            </a:r>
            <a:r>
              <a:rPr lang="en-US" sz="2000" b="1" dirty="0">
                <a:latin typeface="Arial" charset="0"/>
                <a:cs typeface="Lucida Sans Unicode" charset="0"/>
              </a:rPr>
              <a:t> </a:t>
            </a:r>
            <a:r>
              <a:rPr lang="en-US" sz="2000" b="1" dirty="0" err="1">
                <a:latin typeface="Arial" charset="0"/>
                <a:cs typeface="Lucida Sans Unicode" charset="0"/>
              </a:rPr>
              <a:t>imagini</a:t>
            </a:r>
            <a:r>
              <a:rPr lang="en-US" sz="2000" b="1" dirty="0">
                <a:latin typeface="Arial" charset="0"/>
                <a:cs typeface="Lucida Sans Unicode" charset="0"/>
              </a:rPr>
              <a:t> </a:t>
            </a:r>
            <a:r>
              <a:rPr lang="en-US" sz="2000" b="1" dirty="0" err="1">
                <a:latin typeface="Arial" charset="0"/>
                <a:cs typeface="Lucida Sans Unicode" charset="0"/>
              </a:rPr>
              <a:t>referite</a:t>
            </a:r>
            <a:r>
              <a:rPr lang="en-US" sz="2000" b="1" dirty="0">
                <a:latin typeface="Arial" charset="0"/>
                <a:cs typeface="Lucida Sans Unicode" charset="0"/>
              </a:rPr>
              <a:t> in </a:t>
            </a:r>
            <a:r>
              <a:rPr lang="en-US" sz="2000" b="1" dirty="0" err="1">
                <a:latin typeface="Arial" charset="0"/>
                <a:cs typeface="Lucida Sans Unicode" charset="0"/>
              </a:rPr>
              <a:t>pagina</a:t>
            </a:r>
            <a:r>
              <a:rPr lang="en-US" sz="2000" b="1" dirty="0">
                <a:latin typeface="Arial" charset="0"/>
                <a:cs typeface="Lucida Sans Unicode" charset="0"/>
              </a:rPr>
              <a:t> HTML</a:t>
            </a:r>
          </a:p>
          <a:p>
            <a:pPr lvl="2" eaLnBrk="1" hangingPunct="1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000" b="1" dirty="0" err="1">
                <a:latin typeface="Arial" charset="0"/>
                <a:cs typeface="Lucida Sans Unicode" charset="0"/>
              </a:rPr>
              <a:t>Rejecteaza</a:t>
            </a:r>
            <a:r>
              <a:rPr lang="en-US" sz="2000" b="1" dirty="0">
                <a:latin typeface="Arial" charset="0"/>
                <a:cs typeface="Lucida Sans Unicode" charset="0"/>
              </a:rPr>
              <a:t> cookies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000" dirty="0" err="1">
                <a:latin typeface="Arial" charset="0"/>
                <a:cs typeface="Lucida Sans Unicode" charset="0"/>
              </a:rPr>
              <a:t>Paseaza</a:t>
            </a:r>
            <a:r>
              <a:rPr lang="en-US" sz="2000" dirty="0">
                <a:latin typeface="Arial" charset="0"/>
                <a:cs typeface="Lucida Sans Unicode" charset="0"/>
              </a:rPr>
              <a:t> </a:t>
            </a:r>
            <a:r>
              <a:rPr lang="en-US" sz="2000" dirty="0" err="1">
                <a:latin typeface="Arial" charset="0"/>
                <a:cs typeface="Lucida Sans Unicode" charset="0"/>
              </a:rPr>
              <a:t>informatia</a:t>
            </a:r>
            <a:r>
              <a:rPr lang="en-US" sz="2000" dirty="0">
                <a:latin typeface="Arial" charset="0"/>
                <a:cs typeface="Lucida Sans Unicode" charset="0"/>
              </a:rPr>
              <a:t> de </a:t>
            </a:r>
            <a:r>
              <a:rPr lang="en-US" sz="2000" dirty="0" err="1">
                <a:latin typeface="Arial" charset="0"/>
                <a:cs typeface="Lucida Sans Unicode" charset="0"/>
              </a:rPr>
              <a:t>cerere</a:t>
            </a:r>
            <a:r>
              <a:rPr lang="en-US" sz="2000" dirty="0">
                <a:latin typeface="Arial" charset="0"/>
                <a:cs typeface="Lucida Sans Unicode" charset="0"/>
              </a:rPr>
              <a:t> la </a:t>
            </a:r>
            <a:r>
              <a:rPr lang="en-US" sz="2000" dirty="0">
                <a:solidFill>
                  <a:schemeClr val="accent2"/>
                </a:solidFill>
                <a:latin typeface="Arial" charset="0"/>
                <a:cs typeface="Lucida Sans Unicode" charset="0"/>
              </a:rPr>
              <a:t>Generator </a:t>
            </a:r>
            <a:r>
              <a:rPr lang="en-US" sz="2000" dirty="0" err="1">
                <a:solidFill>
                  <a:schemeClr val="accent2"/>
                </a:solidFill>
                <a:latin typeface="Arial" charset="0"/>
                <a:cs typeface="Lucida Sans Unicode" charset="0"/>
              </a:rPr>
              <a:t>cereri</a:t>
            </a:r>
            <a:endParaRPr lang="en-US" sz="2000" dirty="0">
              <a:solidFill>
                <a:schemeClr val="accent2"/>
              </a:solidFill>
              <a:latin typeface="Arial" charset="0"/>
              <a:cs typeface="Lucida Sans Unicode" charset="0"/>
            </a:endParaRPr>
          </a:p>
        </p:txBody>
      </p:sp>
      <p:sp>
        <p:nvSpPr>
          <p:cNvPr id="5939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16D2733-FBAA-5A48-B058-40ADE54FE7F9}" type="slidenum">
              <a:rPr lang="en-GB" sz="900">
                <a:solidFill>
                  <a:srgbClr val="FFFFFF"/>
                </a:solidFill>
                <a:cs typeface="Arial" charset="0"/>
              </a:rPr>
              <a:pPr eaLnBrk="1" hangingPunct="1"/>
              <a:t>36</a:t>
            </a:fld>
            <a:endParaRPr lang="en-GB" sz="9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7" name="Footer Placeholder 8">
            <a:extLst>
              <a:ext uri="{FF2B5EF4-FFF2-40B4-BE49-F238E27FC236}">
                <a16:creationId xmlns:a16="http://schemas.microsoft.com/office/drawing/2014/main" id="{CECE5086-979F-4545-B9E1-CBFDAA42A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2200" y="6553200"/>
            <a:ext cx="4543425" cy="276225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000" dirty="0" err="1">
                <a:solidFill>
                  <a:srgbClr val="FFFFFF"/>
                </a:solidFill>
                <a:cs typeface="Arial" charset="0"/>
              </a:rPr>
              <a:t>Protocoale</a:t>
            </a:r>
            <a:r>
              <a:rPr lang="en-GB" sz="1000" dirty="0">
                <a:solidFill>
                  <a:srgbClr val="FFFFFF"/>
                </a:solidFill>
                <a:cs typeface="Arial" charset="0"/>
              </a:rPr>
              <a:t> de </a:t>
            </a:r>
            <a:r>
              <a:rPr lang="en-GB" sz="1000" dirty="0" err="1">
                <a:solidFill>
                  <a:srgbClr val="FFFFFF"/>
                </a:solidFill>
                <a:cs typeface="Arial" charset="0"/>
              </a:rPr>
              <a:t>comunicaţie</a:t>
            </a:r>
            <a:r>
              <a:rPr lang="en-GB" sz="1000" dirty="0">
                <a:solidFill>
                  <a:srgbClr val="FFFFFF"/>
                </a:solidFill>
                <a:cs typeface="Arial" charset="0"/>
              </a:rPr>
              <a:t> - Curs 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5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58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333375"/>
            <a:ext cx="9144000" cy="6264275"/>
          </a:xfrm>
        </p:spPr>
        <p:txBody>
          <a:bodyPr/>
          <a:lstStyle/>
          <a:p>
            <a:pPr algn="ctr" eaLnBrk="1" hangingPunct="1">
              <a:spcAft>
                <a:spcPts val="600"/>
              </a:spcAft>
              <a:buFont typeface="Arial" charset="0"/>
              <a:buNone/>
              <a:defRPr/>
            </a:pPr>
            <a:r>
              <a:rPr lang="en-US" sz="2800" b="1" dirty="0">
                <a:solidFill>
                  <a:schemeClr val="accent2"/>
                </a:solidFill>
                <a:latin typeface="Arial" charset="0"/>
              </a:rPr>
              <a:t>Generator </a:t>
            </a:r>
            <a:r>
              <a:rPr lang="en-US" sz="2800" b="1" dirty="0" err="1">
                <a:solidFill>
                  <a:schemeClr val="accent2"/>
                </a:solidFill>
                <a:latin typeface="Arial" charset="0"/>
              </a:rPr>
              <a:t>cereri</a:t>
            </a:r>
            <a:endParaRPr lang="en-US" sz="2800" b="1" dirty="0">
              <a:solidFill>
                <a:schemeClr val="accent2"/>
              </a:solidFill>
              <a:latin typeface="Arial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US" sz="2000" dirty="0" err="1">
                <a:latin typeface="Arial" charset="0"/>
                <a:cs typeface="Lucida Sans Unicode" charset="0"/>
              </a:rPr>
              <a:t>Primeste</a:t>
            </a:r>
            <a:r>
              <a:rPr lang="en-US" sz="2000" dirty="0">
                <a:latin typeface="Arial" charset="0"/>
                <a:cs typeface="Lucida Sans Unicode" charset="0"/>
              </a:rPr>
              <a:t> </a:t>
            </a:r>
            <a:r>
              <a:rPr lang="en-US" sz="2000" dirty="0" err="1">
                <a:latin typeface="Arial" charset="0"/>
                <a:cs typeface="Lucida Sans Unicode" charset="0"/>
              </a:rPr>
              <a:t>legatura</a:t>
            </a:r>
            <a:r>
              <a:rPr lang="en-US" sz="2000" dirty="0">
                <a:latin typeface="Arial" charset="0"/>
                <a:cs typeface="Lucida Sans Unicode" charset="0"/>
              </a:rPr>
              <a:t> (URL) la </a:t>
            </a:r>
            <a:r>
              <a:rPr lang="en-US" sz="2000" dirty="0" err="1">
                <a:latin typeface="Arial" charset="0"/>
                <a:cs typeface="Lucida Sans Unicode" charset="0"/>
              </a:rPr>
              <a:t>pagina</a:t>
            </a:r>
            <a:r>
              <a:rPr lang="en-US" sz="2000" dirty="0">
                <a:latin typeface="Arial" charset="0"/>
                <a:cs typeface="Lucida Sans Unicode" charset="0"/>
              </a:rPr>
              <a:t> care </a:t>
            </a:r>
            <a:r>
              <a:rPr lang="en-US" sz="2000" dirty="0" err="1">
                <a:latin typeface="Arial" charset="0"/>
                <a:cs typeface="Lucida Sans Unicode" charset="0"/>
              </a:rPr>
              <a:t>va</a:t>
            </a:r>
            <a:r>
              <a:rPr lang="en-US" sz="2000" dirty="0">
                <a:latin typeface="Arial" charset="0"/>
                <a:cs typeface="Lucida Sans Unicode" charset="0"/>
              </a:rPr>
              <a:t> fi </a:t>
            </a:r>
            <a:r>
              <a:rPr lang="en-US" sz="2000" dirty="0" err="1">
                <a:latin typeface="Arial" charset="0"/>
                <a:cs typeface="Lucida Sans Unicode" charset="0"/>
              </a:rPr>
              <a:t>ceruta</a:t>
            </a:r>
            <a:r>
              <a:rPr lang="en-US" sz="2000" dirty="0">
                <a:latin typeface="Arial" charset="0"/>
                <a:cs typeface="Lucida Sans Unicode" charset="0"/>
              </a:rPr>
              <a:t> 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US" sz="2000" dirty="0">
                <a:latin typeface="Arial" charset="0"/>
                <a:cs typeface="Lucida Sans Unicode" charset="0"/>
              </a:rPr>
              <a:t>URL </a:t>
            </a:r>
            <a:r>
              <a:rPr lang="en-US" sz="2000" dirty="0" err="1">
                <a:latin typeface="Arial" charset="0"/>
                <a:cs typeface="Lucida Sans Unicode" charset="0"/>
              </a:rPr>
              <a:t>poate</a:t>
            </a:r>
            <a:r>
              <a:rPr lang="en-US" sz="2000" dirty="0">
                <a:latin typeface="Arial" charset="0"/>
                <a:cs typeface="Lucida Sans Unicode" charset="0"/>
              </a:rPr>
              <a:t> fi:</a:t>
            </a:r>
          </a:p>
          <a:p>
            <a:pPr lvl="1" eaLnBrk="1" hangingPunct="1">
              <a:spcAft>
                <a:spcPts val="600"/>
              </a:spcAft>
              <a:defRPr/>
            </a:pPr>
            <a:r>
              <a:rPr lang="en-US" dirty="0" err="1">
                <a:solidFill>
                  <a:srgbClr val="0000FF"/>
                </a:solidFill>
                <a:latin typeface="Arial" charset="0"/>
                <a:cs typeface="Lucida Sans Unicode" charset="0"/>
              </a:rPr>
              <a:t>absolut</a:t>
            </a:r>
            <a:r>
              <a:rPr lang="en-US" dirty="0">
                <a:latin typeface="Arial" charset="0"/>
                <a:cs typeface="Lucida Sans Unicode" charset="0"/>
              </a:rPr>
              <a:t> (ex. </a:t>
            </a:r>
            <a:r>
              <a:rPr lang="en-US" dirty="0" err="1">
                <a:latin typeface="Arial" charset="0"/>
                <a:cs typeface="Lucida Sans Unicode" charset="0"/>
              </a:rPr>
              <a:t>introdus</a:t>
            </a:r>
            <a:r>
              <a:rPr lang="en-US" dirty="0">
                <a:latin typeface="Arial" charset="0"/>
                <a:cs typeface="Lucida Sans Unicode" charset="0"/>
              </a:rPr>
              <a:t> manual) – </a:t>
            </a:r>
            <a:r>
              <a:rPr lang="en-US" dirty="0" err="1">
                <a:latin typeface="Arial" charset="0"/>
                <a:cs typeface="Lucida Sans Unicode" charset="0"/>
              </a:rPr>
              <a:t>este</a:t>
            </a:r>
            <a:r>
              <a:rPr lang="en-US" dirty="0">
                <a:latin typeface="Arial" charset="0"/>
                <a:cs typeface="Lucida Sans Unicode" charset="0"/>
              </a:rPr>
              <a:t> </a:t>
            </a:r>
            <a:r>
              <a:rPr lang="en-US" dirty="0" err="1">
                <a:latin typeface="Arial" charset="0"/>
                <a:cs typeface="Lucida Sans Unicode" charset="0"/>
              </a:rPr>
              <a:t>complet</a:t>
            </a:r>
            <a:r>
              <a:rPr lang="en-US" dirty="0">
                <a:latin typeface="Arial" charset="0"/>
                <a:cs typeface="Lucida Sans Unicode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Arial" charset="0"/>
                <a:cs typeface="Lucida Sans Unicode" charset="0"/>
              </a:rPr>
              <a:t>http://domeniu/</a:t>
            </a:r>
            <a:r>
              <a:rPr lang="en-US" dirty="0" err="1">
                <a:solidFill>
                  <a:srgbClr val="0000FF"/>
                </a:solidFill>
                <a:latin typeface="Arial" charset="0"/>
                <a:cs typeface="Lucida Sans Unicode" charset="0"/>
              </a:rPr>
              <a:t>cale</a:t>
            </a:r>
            <a:r>
              <a:rPr lang="en-US" dirty="0">
                <a:latin typeface="Arial" charset="0"/>
                <a:cs typeface="Lucida Sans Unicode" charset="0"/>
              </a:rPr>
              <a:t> </a:t>
            </a:r>
            <a:r>
              <a:rPr lang="en-US" dirty="0">
                <a:solidFill>
                  <a:srgbClr val="CC3300"/>
                </a:solidFill>
                <a:latin typeface="Arial" charset="0"/>
                <a:cs typeface="Lucida Sans Unicode" charset="0"/>
                <a:sym typeface="Wingdings" charset="0"/>
              </a:rPr>
              <a:t></a:t>
            </a:r>
            <a:r>
              <a:rPr lang="en-US" dirty="0">
                <a:latin typeface="Arial" charset="0"/>
                <a:cs typeface="Lucida Sans Unicode" charset="0"/>
              </a:rPr>
              <a:t> nu </a:t>
            </a:r>
            <a:r>
              <a:rPr lang="en-US" dirty="0" err="1">
                <a:latin typeface="Arial" charset="0"/>
                <a:cs typeface="Lucida Sans Unicode" charset="0"/>
              </a:rPr>
              <a:t>trebuie</a:t>
            </a:r>
            <a:r>
              <a:rPr lang="en-US" dirty="0">
                <a:latin typeface="Arial" charset="0"/>
                <a:cs typeface="Lucida Sans Unicode" charset="0"/>
              </a:rPr>
              <a:t> </a:t>
            </a:r>
            <a:r>
              <a:rPr lang="en-US" dirty="0" err="1">
                <a:latin typeface="Arial" charset="0"/>
                <a:cs typeface="Lucida Sans Unicode" charset="0"/>
              </a:rPr>
              <a:t>prelucrat</a:t>
            </a:r>
            <a:endParaRPr lang="en-US" dirty="0">
              <a:latin typeface="Arial" charset="0"/>
              <a:cs typeface="Lucida Sans Unicode" charset="0"/>
            </a:endParaRPr>
          </a:p>
          <a:p>
            <a:pPr lvl="1" eaLnBrk="1" hangingPunct="1">
              <a:spcAft>
                <a:spcPts val="600"/>
              </a:spcAft>
              <a:defRPr/>
            </a:pPr>
            <a:r>
              <a:rPr lang="en-US" dirty="0" err="1">
                <a:solidFill>
                  <a:srgbClr val="0000FF"/>
                </a:solidFill>
                <a:latin typeface="Arial" charset="0"/>
                <a:cs typeface="Lucida Sans Unicode" charset="0"/>
              </a:rPr>
              <a:t>relativ</a:t>
            </a:r>
            <a:r>
              <a:rPr lang="en-US" dirty="0">
                <a:solidFill>
                  <a:schemeClr val="tx1"/>
                </a:solidFill>
                <a:latin typeface="Arial" charset="0"/>
                <a:cs typeface="Lucida Sans Unicode" charset="0"/>
                <a:sym typeface="Wingdings" charset="0"/>
              </a:rPr>
              <a:t> (ex. </a:t>
            </a:r>
            <a:r>
              <a:rPr lang="en-US" dirty="0" err="1">
                <a:solidFill>
                  <a:schemeClr val="tx1"/>
                </a:solidFill>
                <a:latin typeface="Arial" charset="0"/>
                <a:cs typeface="Lucida Sans Unicode" charset="0"/>
                <a:sym typeface="Wingdings" charset="0"/>
              </a:rPr>
              <a:t>preluat</a:t>
            </a:r>
            <a:r>
              <a:rPr lang="en-US" dirty="0">
                <a:solidFill>
                  <a:schemeClr val="tx1"/>
                </a:solidFill>
                <a:latin typeface="Arial" charset="0"/>
                <a:cs typeface="Lucida Sans Unicode" charset="0"/>
                <a:sym typeface="Wingdings" charset="0"/>
              </a:rPr>
              <a:t> din </a:t>
            </a:r>
            <a:r>
              <a:rPr lang="en-US" dirty="0" err="1">
                <a:solidFill>
                  <a:schemeClr val="tx1"/>
                </a:solidFill>
                <a:latin typeface="Arial" charset="0"/>
                <a:cs typeface="Lucida Sans Unicode" charset="0"/>
                <a:sym typeface="Wingdings" charset="0"/>
              </a:rPr>
              <a:t>pagina</a:t>
            </a:r>
            <a:r>
              <a:rPr lang="en-US" dirty="0">
                <a:solidFill>
                  <a:schemeClr val="tx1"/>
                </a:solidFill>
                <a:latin typeface="Arial" charset="0"/>
                <a:cs typeface="Lucida Sans Unicode" charset="0"/>
                <a:sym typeface="Wingdings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charset="0"/>
                <a:cs typeface="Lucida Sans Unicode" charset="0"/>
                <a:sym typeface="Wingdings" charset="0"/>
              </a:rPr>
              <a:t>curenta</a:t>
            </a:r>
            <a:r>
              <a:rPr lang="en-US" dirty="0">
                <a:solidFill>
                  <a:schemeClr val="tx1"/>
                </a:solidFill>
                <a:latin typeface="Arial" charset="0"/>
                <a:cs typeface="Lucida Sans Unicode" charset="0"/>
                <a:sym typeface="Wingdings" charset="0"/>
              </a:rPr>
              <a:t> </a:t>
            </a:r>
            <a:r>
              <a:rPr lang="en-US" dirty="0">
                <a:latin typeface="Arial" charset="0"/>
                <a:cs typeface="Lucida Sans Unicode" charset="0"/>
              </a:rPr>
              <a:t>de la </a:t>
            </a:r>
            <a:r>
              <a:rPr lang="en-US" dirty="0" err="1">
                <a:latin typeface="Arial" charset="0"/>
                <a:cs typeface="Lucida Sans Unicode" charset="0"/>
              </a:rPr>
              <a:t>modulul</a:t>
            </a:r>
            <a:r>
              <a:rPr lang="en-US" dirty="0">
                <a:latin typeface="Arial" charset="0"/>
                <a:cs typeface="Lucida Sans Unicode" charset="0"/>
              </a:rPr>
              <a:t>  </a:t>
            </a:r>
            <a:r>
              <a:rPr lang="en-US" dirty="0" err="1">
                <a:solidFill>
                  <a:schemeClr val="accent2"/>
                </a:solidFill>
                <a:latin typeface="Arial" charset="0"/>
                <a:cs typeface="Lucida Sans Unicode" charset="0"/>
              </a:rPr>
              <a:t>Interpretare</a:t>
            </a:r>
            <a:r>
              <a:rPr lang="en-US" dirty="0">
                <a:solidFill>
                  <a:schemeClr val="accent2"/>
                </a:solidFill>
                <a:latin typeface="Arial" charset="0"/>
                <a:cs typeface="Lucida Sans Unicode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charset="0"/>
                <a:cs typeface="Lucida Sans Unicode" charset="0"/>
              </a:rPr>
              <a:t>continut</a:t>
            </a:r>
            <a:r>
              <a:rPr lang="en-US" dirty="0">
                <a:solidFill>
                  <a:schemeClr val="tx1"/>
                </a:solidFill>
                <a:latin typeface="Arial" charset="0"/>
                <a:cs typeface="Lucida Sans Unicode" charset="0"/>
                <a:sym typeface="Wingdings" charset="0"/>
              </a:rPr>
              <a:t>)</a:t>
            </a:r>
            <a:r>
              <a:rPr lang="en-US" dirty="0">
                <a:solidFill>
                  <a:srgbClr val="CC3300"/>
                </a:solidFill>
                <a:latin typeface="Arial" charset="0"/>
                <a:cs typeface="Lucida Sans Unicode" charset="0"/>
              </a:rPr>
              <a:t> </a:t>
            </a:r>
            <a:r>
              <a:rPr lang="en-US" dirty="0">
                <a:solidFill>
                  <a:srgbClr val="CC3300"/>
                </a:solidFill>
                <a:latin typeface="Arial" charset="0"/>
                <a:cs typeface="Lucida Sans Unicode" charset="0"/>
                <a:sym typeface="Wingdings" charset="0"/>
              </a:rPr>
              <a:t></a:t>
            </a:r>
            <a:r>
              <a:rPr lang="en-US" dirty="0">
                <a:solidFill>
                  <a:schemeClr val="tx1"/>
                </a:solidFill>
                <a:latin typeface="Arial" charset="0"/>
                <a:cs typeface="Lucida Sans Unicode" charset="0"/>
                <a:sym typeface="Wingdings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charset="0"/>
                <a:cs typeface="Lucida Sans Unicode" charset="0"/>
                <a:sym typeface="Wingdings" charset="0"/>
              </a:rPr>
              <a:t>trebuie</a:t>
            </a:r>
            <a:r>
              <a:rPr lang="en-US" dirty="0">
                <a:solidFill>
                  <a:schemeClr val="tx1"/>
                </a:solidFill>
                <a:latin typeface="Arial" charset="0"/>
                <a:cs typeface="Lucida Sans Unicode" charset="0"/>
                <a:sym typeface="Wingdings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charset="0"/>
                <a:cs typeface="Lucida Sans Unicode" charset="0"/>
                <a:sym typeface="Wingdings" charset="0"/>
              </a:rPr>
              <a:t>rezovat</a:t>
            </a:r>
            <a:r>
              <a:rPr lang="en-US" dirty="0">
                <a:solidFill>
                  <a:schemeClr val="tx1"/>
                </a:solidFill>
                <a:latin typeface="Arial" charset="0"/>
                <a:cs typeface="Lucida Sans Unicode" charset="0"/>
                <a:sym typeface="Wingdings" charset="0"/>
              </a:rPr>
              <a:t>!</a:t>
            </a:r>
            <a:endParaRPr lang="en-US" dirty="0">
              <a:solidFill>
                <a:schemeClr val="tx1"/>
              </a:solidFill>
              <a:latin typeface="Arial" charset="0"/>
              <a:cs typeface="Lucida Sans Unicode" charset="0"/>
            </a:endParaRPr>
          </a:p>
          <a:p>
            <a:pPr marL="0" indent="0" eaLnBrk="1" hangingPunct="1">
              <a:spcAft>
                <a:spcPts val="600"/>
              </a:spcAft>
              <a:buFont typeface="Arial" charset="0"/>
              <a:buNone/>
              <a:defRPr/>
            </a:pPr>
            <a:r>
              <a:rPr lang="en-US" sz="2000" dirty="0" err="1">
                <a:latin typeface="Arial" charset="0"/>
                <a:cs typeface="Lucida Sans Unicode" charset="0"/>
              </a:rPr>
              <a:t>Sunt</a:t>
            </a:r>
            <a:r>
              <a:rPr lang="en-US" sz="2000" dirty="0">
                <a:latin typeface="Arial" charset="0"/>
                <a:cs typeface="Lucida Sans Unicode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Arial" charset="0"/>
                <a:cs typeface="Lucida Sans Unicode" charset="0"/>
              </a:rPr>
              <a:t>doua</a:t>
            </a:r>
            <a:r>
              <a:rPr lang="en-US" sz="2000" dirty="0">
                <a:solidFill>
                  <a:srgbClr val="0000FF"/>
                </a:solidFill>
                <a:latin typeface="Arial" charset="0"/>
                <a:cs typeface="Lucida Sans Unicode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Arial" charset="0"/>
                <a:cs typeface="Lucida Sans Unicode" charset="0"/>
              </a:rPr>
              <a:t>cazuri</a:t>
            </a:r>
            <a:r>
              <a:rPr lang="en-US" sz="2000" dirty="0">
                <a:latin typeface="Arial" charset="0"/>
                <a:cs typeface="Lucida Sans Unicode" charset="0"/>
              </a:rPr>
              <a:t>:</a:t>
            </a:r>
          </a:p>
          <a:p>
            <a:pPr marL="0" indent="0" eaLnBrk="1" hangingPunct="1">
              <a:spcAft>
                <a:spcPts val="600"/>
              </a:spcAft>
              <a:buFont typeface="Arial" charset="0"/>
              <a:buNone/>
              <a:defRPr/>
            </a:pPr>
            <a:r>
              <a:rPr lang="en-US" sz="2000" dirty="0">
                <a:latin typeface="Arial" charset="0"/>
                <a:cs typeface="Lucida Sans Unicode" charset="0"/>
              </a:rPr>
              <a:t>(1) - URL </a:t>
            </a:r>
            <a:r>
              <a:rPr lang="en-US" sz="2000" b="1" dirty="0" err="1">
                <a:solidFill>
                  <a:srgbClr val="0000FF"/>
                </a:solidFill>
                <a:latin typeface="Arial" charset="0"/>
                <a:cs typeface="Lucida Sans Unicode" charset="0"/>
              </a:rPr>
              <a:t>relativ</a:t>
            </a:r>
            <a:r>
              <a:rPr lang="en-US" sz="2000" dirty="0">
                <a:latin typeface="Arial" charset="0"/>
                <a:cs typeface="Lucida Sans Unicode" charset="0"/>
              </a:rPr>
              <a:t> la </a:t>
            </a:r>
            <a:r>
              <a:rPr lang="en-US" sz="2000" dirty="0" err="1">
                <a:solidFill>
                  <a:srgbClr val="0000FF"/>
                </a:solidFill>
                <a:latin typeface="Arial" charset="0"/>
                <a:cs typeface="Lucida Sans Unicode" charset="0"/>
              </a:rPr>
              <a:t>directorul</a:t>
            </a:r>
            <a:r>
              <a:rPr lang="en-US" sz="2000" dirty="0">
                <a:solidFill>
                  <a:srgbClr val="0000FF"/>
                </a:solidFill>
                <a:latin typeface="Arial" charset="0"/>
                <a:cs typeface="Lucida Sans Unicode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Arial" charset="0"/>
                <a:cs typeface="Lucida Sans Unicode" charset="0"/>
              </a:rPr>
              <a:t>curent</a:t>
            </a:r>
            <a:r>
              <a:rPr lang="en-US" sz="2000" dirty="0">
                <a:solidFill>
                  <a:schemeClr val="tx1"/>
                </a:solidFill>
                <a:latin typeface="Arial" charset="0"/>
                <a:cs typeface="Lucida Sans Unicode" charset="0"/>
              </a:rPr>
              <a:t> al </a:t>
            </a:r>
            <a:r>
              <a:rPr lang="en-US" sz="2000" dirty="0" err="1">
                <a:solidFill>
                  <a:schemeClr val="tx1"/>
                </a:solidFill>
                <a:latin typeface="Arial" charset="0"/>
                <a:cs typeface="Lucida Sans Unicode" charset="0"/>
              </a:rPr>
              <a:t>paginii</a:t>
            </a:r>
            <a:r>
              <a:rPr lang="en-US" sz="2000" dirty="0">
                <a:solidFill>
                  <a:schemeClr val="tx1"/>
                </a:solidFill>
                <a:latin typeface="Arial" charset="0"/>
                <a:cs typeface="Lucida Sans Unicode" charset="0"/>
              </a:rPr>
              <a:t> </a:t>
            </a:r>
            <a:r>
              <a:rPr lang="en-US" sz="2000" dirty="0" err="1">
                <a:latin typeface="Arial" charset="0"/>
                <a:cs typeface="Lucida Sans Unicode" charset="0"/>
              </a:rPr>
              <a:t>afisate</a:t>
            </a:r>
            <a:r>
              <a:rPr lang="en-US" sz="2000" dirty="0">
                <a:latin typeface="Arial" charset="0"/>
                <a:cs typeface="Lucida Sans Unicode" charset="0"/>
              </a:rPr>
              <a:t> (</a:t>
            </a:r>
            <a:r>
              <a:rPr lang="en-US" sz="2000" dirty="0" err="1">
                <a:latin typeface="Arial" charset="0"/>
                <a:cs typeface="Lucida Sans Unicode" charset="0"/>
              </a:rPr>
              <a:t>calea</a:t>
            </a:r>
            <a:r>
              <a:rPr lang="en-US" sz="2000" dirty="0">
                <a:latin typeface="Arial" charset="0"/>
                <a:cs typeface="Lucida Sans Unicode" charset="0"/>
              </a:rPr>
              <a:t> din HREF </a:t>
            </a:r>
            <a:r>
              <a:rPr lang="en-US" sz="2000" dirty="0">
                <a:solidFill>
                  <a:srgbClr val="CC3300"/>
                </a:solidFill>
                <a:latin typeface="Arial" charset="0"/>
                <a:cs typeface="Lucida Sans Unicode" charset="0"/>
              </a:rPr>
              <a:t>nu </a:t>
            </a:r>
            <a:r>
              <a:rPr lang="en-US" sz="2000" dirty="0" err="1">
                <a:solidFill>
                  <a:srgbClr val="CC3300"/>
                </a:solidFill>
                <a:latin typeface="Arial" charset="0"/>
                <a:cs typeface="Lucida Sans Unicode" charset="0"/>
              </a:rPr>
              <a:t>incepe</a:t>
            </a:r>
            <a:r>
              <a:rPr lang="en-US" sz="2000" dirty="0">
                <a:solidFill>
                  <a:srgbClr val="CC3300"/>
                </a:solidFill>
                <a:latin typeface="Arial" charset="0"/>
                <a:cs typeface="Lucida Sans Unicode" charset="0"/>
              </a:rPr>
              <a:t> cu /</a:t>
            </a:r>
            <a:r>
              <a:rPr lang="en-US" sz="2000" dirty="0">
                <a:latin typeface="Arial" charset="0"/>
                <a:cs typeface="Lucida Sans Unicode" charset="0"/>
              </a:rPr>
              <a:t>)</a:t>
            </a:r>
          </a:p>
          <a:p>
            <a:pPr eaLnBrk="1" hangingPunct="1">
              <a:spcAft>
                <a:spcPts val="600"/>
              </a:spcAft>
              <a:buFontTx/>
              <a:buNone/>
              <a:defRPr/>
            </a:pPr>
            <a:r>
              <a:rPr lang="en-US" sz="2000" b="1" dirty="0">
                <a:solidFill>
                  <a:schemeClr val="accent2"/>
                </a:solidFill>
                <a:latin typeface="Arial" charset="0"/>
                <a:cs typeface="Lucida Sans Unicode" charset="0"/>
              </a:rPr>
              <a:t>Ex:</a:t>
            </a:r>
          </a:p>
          <a:p>
            <a:pPr eaLnBrk="1" hangingPunct="1">
              <a:spcAft>
                <a:spcPts val="600"/>
              </a:spcAft>
              <a:buFontTx/>
              <a:buNone/>
              <a:defRPr/>
            </a:pPr>
            <a:r>
              <a:rPr lang="en-US" sz="2000" dirty="0">
                <a:latin typeface="Arial" charset="0"/>
                <a:cs typeface="Lucida Sans Unicode" charset="0"/>
              </a:rPr>
              <a:t>URL </a:t>
            </a:r>
            <a:r>
              <a:rPr lang="en-US" sz="2000" dirty="0" err="1">
                <a:latin typeface="Arial" charset="0"/>
                <a:cs typeface="Lucida Sans Unicode" charset="0"/>
              </a:rPr>
              <a:t>curent</a:t>
            </a:r>
            <a:r>
              <a:rPr lang="en-US" sz="2000" dirty="0">
                <a:latin typeface="Arial" charset="0"/>
                <a:cs typeface="Lucida Sans Unicode" charset="0"/>
              </a:rPr>
              <a:t>:		</a:t>
            </a:r>
            <a:r>
              <a:rPr lang="en-US" sz="2000" b="1" dirty="0">
                <a:solidFill>
                  <a:srgbClr val="0000FF"/>
                </a:solidFill>
                <a:latin typeface="Arial" charset="0"/>
                <a:cs typeface="Lucida Sans Unicode" charset="0"/>
              </a:rPr>
              <a:t>http://</a:t>
            </a:r>
            <a:r>
              <a:rPr lang="en-US" sz="2000" b="1" dirty="0" err="1">
                <a:solidFill>
                  <a:srgbClr val="0000FF"/>
                </a:solidFill>
                <a:latin typeface="Arial" charset="0"/>
                <a:cs typeface="Lucida Sans Unicode" charset="0"/>
              </a:rPr>
              <a:t>www.myserver.com</a:t>
            </a:r>
            <a:r>
              <a:rPr lang="en-US" sz="2000" b="1" dirty="0">
                <a:solidFill>
                  <a:srgbClr val="0000FF"/>
                </a:solidFill>
                <a:latin typeface="Arial" charset="0"/>
                <a:cs typeface="Lucida Sans Unicode" charset="0"/>
              </a:rPr>
              <a:t>/</a:t>
            </a:r>
            <a:r>
              <a:rPr lang="en-US" sz="2000" b="1" dirty="0" err="1">
                <a:solidFill>
                  <a:srgbClr val="0000FF"/>
                </a:solidFill>
                <a:latin typeface="Arial" charset="0"/>
                <a:cs typeface="Lucida Sans Unicode" charset="0"/>
              </a:rPr>
              <a:t>mydirectory</a:t>
            </a:r>
            <a:r>
              <a:rPr lang="en-US" sz="2000" b="1" dirty="0">
                <a:solidFill>
                  <a:srgbClr val="0000FF"/>
                </a:solidFill>
                <a:latin typeface="Arial" charset="0"/>
                <a:cs typeface="Lucida Sans Unicode" charset="0"/>
              </a:rPr>
              <a:t>/</a:t>
            </a:r>
            <a:r>
              <a:rPr lang="en-US" sz="2000" b="1" dirty="0" err="1">
                <a:latin typeface="Arial" charset="0"/>
                <a:cs typeface="Lucida Sans Unicode" charset="0"/>
              </a:rPr>
              <a:t>index.html</a:t>
            </a:r>
            <a:endParaRPr lang="en-US" sz="2000" b="1" dirty="0">
              <a:latin typeface="Arial" charset="0"/>
              <a:cs typeface="Lucida Sans Unicode" charset="0"/>
            </a:endParaRPr>
          </a:p>
          <a:p>
            <a:pPr eaLnBrk="1" hangingPunct="1">
              <a:spcAft>
                <a:spcPts val="600"/>
              </a:spcAft>
              <a:buFontTx/>
              <a:buNone/>
              <a:defRPr/>
            </a:pPr>
            <a:r>
              <a:rPr lang="en-US" sz="2000" dirty="0">
                <a:latin typeface="Arial" charset="0"/>
                <a:cs typeface="Lucida Sans Unicode" charset="0"/>
              </a:rPr>
              <a:t>Link in </a:t>
            </a:r>
            <a:r>
              <a:rPr lang="en-US" sz="2000" dirty="0" err="1">
                <a:latin typeface="Arial" charset="0"/>
                <a:cs typeface="Lucida Sans Unicode" charset="0"/>
              </a:rPr>
              <a:t>pagina</a:t>
            </a:r>
            <a:r>
              <a:rPr lang="en-US" sz="2000" dirty="0">
                <a:latin typeface="Arial" charset="0"/>
                <a:cs typeface="Lucida Sans Unicode" charset="0"/>
              </a:rPr>
              <a:t>:		</a:t>
            </a:r>
            <a:r>
              <a:rPr lang="en-US" sz="2000" b="1" dirty="0">
                <a:latin typeface="Arial" charset="0"/>
                <a:cs typeface="Lucida Sans Unicode" charset="0"/>
              </a:rPr>
              <a:t>&lt;A HREF ="</a:t>
            </a:r>
            <a:r>
              <a:rPr lang="en-US" sz="2000" b="1" dirty="0" err="1">
                <a:solidFill>
                  <a:srgbClr val="CC3300"/>
                </a:solidFill>
                <a:latin typeface="Arial" charset="0"/>
                <a:cs typeface="Lucida Sans Unicode" charset="0"/>
              </a:rPr>
              <a:t>altdirector</a:t>
            </a:r>
            <a:r>
              <a:rPr lang="en-US" sz="2000" b="1" dirty="0">
                <a:solidFill>
                  <a:srgbClr val="CC3300"/>
                </a:solidFill>
                <a:latin typeface="Arial" charset="0"/>
                <a:cs typeface="Lucida Sans Unicode" charset="0"/>
              </a:rPr>
              <a:t>/pag2.html</a:t>
            </a:r>
            <a:r>
              <a:rPr lang="en-US" sz="2000" b="1" dirty="0">
                <a:latin typeface="Arial" charset="0"/>
                <a:cs typeface="Lucida Sans Unicode" charset="0"/>
              </a:rPr>
              <a:t>&gt;…&lt;/A&gt;</a:t>
            </a:r>
          </a:p>
          <a:p>
            <a:pPr eaLnBrk="1" hangingPunct="1">
              <a:spcAft>
                <a:spcPts val="600"/>
              </a:spcAft>
              <a:buFontTx/>
              <a:buNone/>
              <a:defRPr/>
            </a:pPr>
            <a:r>
              <a:rPr lang="en-US" sz="2000" dirty="0" err="1">
                <a:latin typeface="Arial" charset="0"/>
                <a:cs typeface="Lucida Sans Unicode" charset="0"/>
              </a:rPr>
              <a:t>Rezolvat</a:t>
            </a:r>
            <a:r>
              <a:rPr lang="en-US" sz="2000" dirty="0">
                <a:latin typeface="Arial" charset="0"/>
                <a:cs typeface="Lucida Sans Unicode" charset="0"/>
              </a:rPr>
              <a:t> la:	    </a:t>
            </a:r>
            <a:r>
              <a:rPr lang="en-US" sz="2000" b="1" dirty="0">
                <a:solidFill>
                  <a:srgbClr val="0000FF"/>
                </a:solidFill>
                <a:latin typeface="Arial" charset="0"/>
                <a:cs typeface="Lucida Sans Unicode" charset="0"/>
              </a:rPr>
              <a:t>http://</a:t>
            </a:r>
            <a:r>
              <a:rPr lang="en-US" sz="2000" b="1" dirty="0" err="1">
                <a:solidFill>
                  <a:srgbClr val="0000FF"/>
                </a:solidFill>
                <a:latin typeface="Arial" charset="0"/>
                <a:cs typeface="Lucida Sans Unicode" charset="0"/>
              </a:rPr>
              <a:t>www.myserver.com</a:t>
            </a:r>
            <a:r>
              <a:rPr lang="en-US" sz="2000" b="1" dirty="0">
                <a:solidFill>
                  <a:srgbClr val="0000FF"/>
                </a:solidFill>
                <a:latin typeface="Arial" charset="0"/>
                <a:cs typeface="Lucida Sans Unicode" charset="0"/>
              </a:rPr>
              <a:t>/</a:t>
            </a:r>
            <a:r>
              <a:rPr lang="en-US" sz="2000" b="1" dirty="0" err="1">
                <a:solidFill>
                  <a:srgbClr val="0000FF"/>
                </a:solidFill>
                <a:latin typeface="Arial" charset="0"/>
                <a:cs typeface="Lucida Sans Unicode" charset="0"/>
              </a:rPr>
              <a:t>mydirectory</a:t>
            </a:r>
            <a:r>
              <a:rPr lang="en-US" sz="2000" b="1" dirty="0">
                <a:solidFill>
                  <a:srgbClr val="0000FF"/>
                </a:solidFill>
                <a:latin typeface="Arial" charset="0"/>
                <a:cs typeface="Lucida Sans Unicode" charset="0"/>
              </a:rPr>
              <a:t>/</a:t>
            </a:r>
            <a:r>
              <a:rPr lang="en-US" sz="2000" b="1" dirty="0" err="1">
                <a:solidFill>
                  <a:srgbClr val="CC3300"/>
                </a:solidFill>
                <a:latin typeface="Arial" charset="0"/>
                <a:cs typeface="Lucida Sans Unicode" charset="0"/>
              </a:rPr>
              <a:t>altdirector</a:t>
            </a:r>
            <a:r>
              <a:rPr lang="en-US" sz="2000" b="1" dirty="0">
                <a:solidFill>
                  <a:srgbClr val="CC3300"/>
                </a:solidFill>
                <a:latin typeface="Arial" charset="0"/>
                <a:cs typeface="Lucida Sans Unicode" charset="0"/>
              </a:rPr>
              <a:t>/pag2.html</a:t>
            </a:r>
          </a:p>
          <a:p>
            <a:pPr eaLnBrk="1" hangingPunct="1">
              <a:spcAft>
                <a:spcPts val="600"/>
              </a:spcAft>
              <a:buFontTx/>
              <a:buNone/>
              <a:defRPr/>
            </a:pPr>
            <a:endParaRPr lang="en-US" sz="2000" b="1" dirty="0">
              <a:latin typeface="Arial" charset="0"/>
              <a:cs typeface="Lucida Sans Unicode" charset="0"/>
            </a:endParaRPr>
          </a:p>
        </p:txBody>
      </p:sp>
      <p:sp>
        <p:nvSpPr>
          <p:cNvPr id="6041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569897D-026A-A04B-AB92-9A97C5AA9022}" type="slidenum">
              <a:rPr lang="en-GB" sz="900">
                <a:solidFill>
                  <a:srgbClr val="FFFFFF"/>
                </a:solidFill>
                <a:cs typeface="Arial" charset="0"/>
              </a:rPr>
              <a:pPr eaLnBrk="1" hangingPunct="1"/>
              <a:t>37</a:t>
            </a:fld>
            <a:endParaRPr lang="en-GB" sz="9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" name="Parallelogram 1"/>
          <p:cNvSpPr>
            <a:spLocks noChangeArrowheads="1"/>
          </p:cNvSpPr>
          <p:nvPr/>
        </p:nvSpPr>
        <p:spPr bwMode="auto">
          <a:xfrm>
            <a:off x="5508625" y="5013325"/>
            <a:ext cx="1511300" cy="360363"/>
          </a:xfrm>
          <a:prstGeom prst="parallelogram">
            <a:avLst>
              <a:gd name="adj" fmla="val 24969"/>
            </a:avLst>
          </a:prstGeom>
          <a:noFill/>
          <a:ln w="2857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>
              <a:cs typeface="Arial" charset="0"/>
            </a:endParaRPr>
          </a:p>
        </p:txBody>
      </p:sp>
      <p:cxnSp>
        <p:nvCxnSpPr>
          <p:cNvPr id="4" name="Straight Arrow Connector 3"/>
          <p:cNvCxnSpPr>
            <a:cxnSpLocks noChangeShapeType="1"/>
          </p:cNvCxnSpPr>
          <p:nvPr/>
        </p:nvCxnSpPr>
        <p:spPr bwMode="auto">
          <a:xfrm>
            <a:off x="900113" y="4508500"/>
            <a:ext cx="2808287" cy="1008063"/>
          </a:xfrm>
          <a:prstGeom prst="straightConnector1">
            <a:avLst/>
          </a:prstGeom>
          <a:noFill/>
          <a:ln w="31750">
            <a:solidFill>
              <a:srgbClr val="FF66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3BCF5115-C4B5-4E4B-B25F-A7DE5563E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2200" y="6553200"/>
            <a:ext cx="4543425" cy="276225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000" dirty="0" err="1">
                <a:solidFill>
                  <a:srgbClr val="FFFFFF"/>
                </a:solidFill>
                <a:cs typeface="Arial" charset="0"/>
              </a:rPr>
              <a:t>Protocoale</a:t>
            </a:r>
            <a:r>
              <a:rPr lang="en-GB" sz="1000" dirty="0">
                <a:solidFill>
                  <a:srgbClr val="FFFFFF"/>
                </a:solidFill>
                <a:cs typeface="Arial" charset="0"/>
              </a:rPr>
              <a:t> de </a:t>
            </a:r>
            <a:r>
              <a:rPr lang="en-GB" sz="1000" dirty="0" err="1">
                <a:solidFill>
                  <a:srgbClr val="FFFFFF"/>
                </a:solidFill>
                <a:cs typeface="Arial" charset="0"/>
              </a:rPr>
              <a:t>comunicaţie</a:t>
            </a:r>
            <a:r>
              <a:rPr lang="en-GB" sz="1000" dirty="0">
                <a:solidFill>
                  <a:srgbClr val="FFFFFF"/>
                </a:solidFill>
                <a:cs typeface="Arial" charset="0"/>
              </a:rPr>
              <a:t> - Curs 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68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68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68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68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68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455613"/>
            <a:ext cx="9144000" cy="5902325"/>
          </a:xfrm>
        </p:spPr>
        <p:txBody>
          <a:bodyPr/>
          <a:lstStyle/>
          <a:p>
            <a:pPr algn="ctr" eaLnBrk="1" hangingPunct="1">
              <a:buFont typeface="Arial" charset="0"/>
              <a:buNone/>
              <a:defRPr/>
            </a:pPr>
            <a:r>
              <a:rPr lang="en-US" sz="2800" b="1" dirty="0">
                <a:solidFill>
                  <a:schemeClr val="accent2"/>
                </a:solidFill>
                <a:latin typeface="Arial" charset="0"/>
                <a:cs typeface="Lucida Sans Unicode" charset="0"/>
              </a:rPr>
              <a:t>Generator </a:t>
            </a:r>
            <a:r>
              <a:rPr lang="en-US" sz="2800" b="1" dirty="0" err="1">
                <a:solidFill>
                  <a:schemeClr val="accent2"/>
                </a:solidFill>
                <a:latin typeface="Arial" charset="0"/>
                <a:cs typeface="Lucida Sans Unicode" charset="0"/>
              </a:rPr>
              <a:t>cereri</a:t>
            </a:r>
            <a:r>
              <a:rPr lang="en-US" sz="2800" b="1" dirty="0">
                <a:solidFill>
                  <a:schemeClr val="accent2"/>
                </a:solidFill>
                <a:latin typeface="Arial" charset="0"/>
                <a:cs typeface="Lucida Sans Unicode" charset="0"/>
              </a:rPr>
              <a:t> (2)</a:t>
            </a:r>
          </a:p>
          <a:p>
            <a:pPr eaLnBrk="1" hangingPunct="1">
              <a:buFontTx/>
              <a:buNone/>
              <a:defRPr/>
            </a:pPr>
            <a:endParaRPr lang="en-US" sz="2000" b="1" dirty="0">
              <a:latin typeface="Arial" charset="0"/>
              <a:cs typeface="Lucida Sans Unicode" charset="0"/>
            </a:endParaRP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dirty="0">
                <a:latin typeface="Arial" charset="0"/>
                <a:cs typeface="Lucida Sans Unicode" charset="0"/>
              </a:rPr>
              <a:t>(2) - URL </a:t>
            </a:r>
            <a:r>
              <a:rPr lang="en-US" b="1" dirty="0" err="1">
                <a:solidFill>
                  <a:srgbClr val="0000FF"/>
                </a:solidFill>
                <a:latin typeface="Arial" charset="0"/>
                <a:cs typeface="Lucida Sans Unicode" charset="0"/>
              </a:rPr>
              <a:t>relativ</a:t>
            </a:r>
            <a:r>
              <a:rPr lang="en-US" dirty="0">
                <a:latin typeface="Arial" charset="0"/>
                <a:cs typeface="Lucida Sans Unicode" charset="0"/>
              </a:rPr>
              <a:t> la </a:t>
            </a:r>
            <a:r>
              <a:rPr lang="en-US" dirty="0" err="1">
                <a:latin typeface="Arial" charset="0"/>
                <a:cs typeface="Lucida Sans Unicode" charset="0"/>
              </a:rPr>
              <a:t>directorul</a:t>
            </a:r>
            <a:r>
              <a:rPr lang="en-US" dirty="0">
                <a:latin typeface="Arial" charset="0"/>
                <a:cs typeface="Lucida Sans Unicode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Arial" charset="0"/>
                <a:cs typeface="Lucida Sans Unicode" charset="0"/>
              </a:rPr>
              <a:t>radacina</a:t>
            </a:r>
            <a:r>
              <a:rPr lang="en-US" dirty="0">
                <a:solidFill>
                  <a:srgbClr val="0000FF"/>
                </a:solidFill>
                <a:latin typeface="Arial" charset="0"/>
                <a:cs typeface="Lucida Sans Unicode" charset="0"/>
              </a:rPr>
              <a:t> al </a:t>
            </a:r>
            <a:r>
              <a:rPr lang="en-US" dirty="0" err="1">
                <a:solidFill>
                  <a:srgbClr val="0000FF"/>
                </a:solidFill>
                <a:latin typeface="Arial" charset="0"/>
                <a:cs typeface="Lucida Sans Unicode" charset="0"/>
              </a:rPr>
              <a:t>server</a:t>
            </a:r>
            <a:r>
              <a:rPr lang="en-US" dirty="0" err="1">
                <a:latin typeface="Arial" charset="0"/>
                <a:cs typeface="Lucida Sans Unicode" charset="0"/>
              </a:rPr>
              <a:t>ului</a:t>
            </a:r>
            <a:r>
              <a:rPr lang="en-US" dirty="0">
                <a:latin typeface="Arial" charset="0"/>
                <a:cs typeface="Lucida Sans Unicode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Arial" charset="0"/>
                <a:cs typeface="Lucida Sans Unicode" charset="0"/>
              </a:rPr>
              <a:t>Web </a:t>
            </a:r>
            <a:r>
              <a:rPr lang="en-US" dirty="0">
                <a:latin typeface="Arial" charset="0"/>
                <a:cs typeface="Lucida Sans Unicode" charset="0"/>
              </a:rPr>
              <a:t>cu </a:t>
            </a:r>
            <a:r>
              <a:rPr lang="en-US" dirty="0" err="1">
                <a:latin typeface="Arial" charset="0"/>
                <a:cs typeface="Lucida Sans Unicode" charset="0"/>
              </a:rPr>
              <a:t>numele</a:t>
            </a:r>
            <a:r>
              <a:rPr lang="en-US" dirty="0">
                <a:latin typeface="Arial" charset="0"/>
                <a:cs typeface="Lucida Sans Unicode" charset="0"/>
              </a:rPr>
              <a:t> din URL-</a:t>
            </a:r>
            <a:r>
              <a:rPr lang="en-US" dirty="0" err="1">
                <a:latin typeface="Arial" charset="0"/>
                <a:cs typeface="Lucida Sans Unicode" charset="0"/>
              </a:rPr>
              <a:t>ul</a:t>
            </a:r>
            <a:r>
              <a:rPr lang="en-US" dirty="0">
                <a:latin typeface="Arial" charset="0"/>
                <a:cs typeface="Lucida Sans Unicode" charset="0"/>
              </a:rPr>
              <a:t> </a:t>
            </a:r>
            <a:r>
              <a:rPr lang="en-US" dirty="0" err="1">
                <a:latin typeface="Arial" charset="0"/>
                <a:cs typeface="Lucida Sans Unicode" charset="0"/>
              </a:rPr>
              <a:t>paginii</a:t>
            </a:r>
            <a:r>
              <a:rPr lang="en-US" dirty="0">
                <a:latin typeface="Arial" charset="0"/>
                <a:cs typeface="Lucida Sans Unicode" charset="0"/>
              </a:rPr>
              <a:t> </a:t>
            </a:r>
            <a:r>
              <a:rPr lang="en-US" dirty="0" err="1">
                <a:latin typeface="Arial" charset="0"/>
                <a:cs typeface="Lucida Sans Unicode" charset="0"/>
              </a:rPr>
              <a:t>curente</a:t>
            </a:r>
            <a:r>
              <a:rPr lang="en-US" dirty="0">
                <a:latin typeface="Arial" charset="0"/>
                <a:cs typeface="Lucida Sans Unicode" charset="0"/>
              </a:rPr>
              <a:t> (</a:t>
            </a:r>
            <a:r>
              <a:rPr lang="en-US" dirty="0" err="1">
                <a:latin typeface="Arial" charset="0"/>
                <a:cs typeface="Lucida Sans Unicode" charset="0"/>
              </a:rPr>
              <a:t>calea</a:t>
            </a:r>
            <a:r>
              <a:rPr lang="en-US" dirty="0">
                <a:latin typeface="Arial" charset="0"/>
                <a:cs typeface="Lucida Sans Unicode" charset="0"/>
              </a:rPr>
              <a:t> din HREF </a:t>
            </a:r>
            <a:r>
              <a:rPr lang="en-US" dirty="0" err="1">
                <a:solidFill>
                  <a:srgbClr val="CC3300"/>
                </a:solidFill>
                <a:latin typeface="Arial" charset="0"/>
                <a:cs typeface="Lucida Sans Unicode" charset="0"/>
              </a:rPr>
              <a:t>incepe</a:t>
            </a:r>
            <a:r>
              <a:rPr lang="en-US" dirty="0">
                <a:solidFill>
                  <a:srgbClr val="CC3300"/>
                </a:solidFill>
                <a:latin typeface="Arial" charset="0"/>
                <a:cs typeface="Lucida Sans Unicode" charset="0"/>
              </a:rPr>
              <a:t> cu /</a:t>
            </a:r>
            <a:r>
              <a:rPr lang="en-US" dirty="0">
                <a:latin typeface="Arial" charset="0"/>
                <a:cs typeface="Lucida Sans Unicode" charset="0"/>
              </a:rPr>
              <a:t>)</a:t>
            </a:r>
          </a:p>
          <a:p>
            <a:pPr eaLnBrk="1" hangingPunct="1">
              <a:buFontTx/>
              <a:buNone/>
              <a:defRPr/>
            </a:pPr>
            <a:r>
              <a:rPr lang="en-US" sz="2000" b="1" dirty="0">
                <a:solidFill>
                  <a:schemeClr val="accent2"/>
                </a:solidFill>
                <a:latin typeface="Arial" charset="0"/>
                <a:cs typeface="Lucida Sans Unicode" charset="0"/>
              </a:rPr>
              <a:t>Ex:</a:t>
            </a:r>
            <a:r>
              <a:rPr lang="en-US" sz="2000" b="1" dirty="0">
                <a:latin typeface="Arial" charset="0"/>
                <a:cs typeface="Lucida Sans Unicode" charset="0"/>
              </a:rPr>
              <a:t> </a:t>
            </a:r>
          </a:p>
          <a:p>
            <a:pPr eaLnBrk="1" hangingPunct="1">
              <a:buFontTx/>
              <a:buNone/>
              <a:defRPr/>
            </a:pPr>
            <a:r>
              <a:rPr lang="en-US" sz="2000" dirty="0">
                <a:latin typeface="Arial" charset="0"/>
                <a:cs typeface="Lucida Sans Unicode" charset="0"/>
              </a:rPr>
              <a:t>URL </a:t>
            </a:r>
            <a:r>
              <a:rPr lang="en-US" sz="2000" dirty="0" err="1">
                <a:latin typeface="Arial" charset="0"/>
                <a:cs typeface="Lucida Sans Unicode" charset="0"/>
              </a:rPr>
              <a:t>curent</a:t>
            </a:r>
            <a:r>
              <a:rPr lang="en-US" sz="2000" dirty="0">
                <a:latin typeface="Arial" charset="0"/>
                <a:cs typeface="Lucida Sans Unicode" charset="0"/>
              </a:rPr>
              <a:t>:		</a:t>
            </a:r>
            <a:r>
              <a:rPr lang="en-US" sz="2000" b="1" dirty="0">
                <a:solidFill>
                  <a:srgbClr val="0000FF"/>
                </a:solidFill>
                <a:latin typeface="Arial" charset="0"/>
                <a:cs typeface="Lucida Sans Unicode" charset="0"/>
              </a:rPr>
              <a:t>http://</a:t>
            </a:r>
            <a:r>
              <a:rPr lang="en-US" sz="2000" b="1" dirty="0" err="1">
                <a:solidFill>
                  <a:srgbClr val="0000FF"/>
                </a:solidFill>
                <a:latin typeface="Arial" charset="0"/>
                <a:cs typeface="Lucida Sans Unicode" charset="0"/>
              </a:rPr>
              <a:t>www.myserver.com</a:t>
            </a:r>
            <a:r>
              <a:rPr lang="en-US" sz="2000" b="1" dirty="0">
                <a:solidFill>
                  <a:srgbClr val="0000FF"/>
                </a:solidFill>
                <a:latin typeface="Arial" charset="0"/>
                <a:cs typeface="Lucida Sans Unicode" charset="0"/>
              </a:rPr>
              <a:t>/</a:t>
            </a:r>
            <a:r>
              <a:rPr lang="en-US" sz="2000" b="1" dirty="0" err="1">
                <a:latin typeface="Arial" charset="0"/>
                <a:cs typeface="Lucida Sans Unicode" charset="0"/>
              </a:rPr>
              <a:t>mydirectory</a:t>
            </a:r>
            <a:r>
              <a:rPr lang="en-US" sz="2000" b="1" dirty="0">
                <a:latin typeface="Arial" charset="0"/>
                <a:cs typeface="Lucida Sans Unicode" charset="0"/>
              </a:rPr>
              <a:t>/</a:t>
            </a:r>
            <a:r>
              <a:rPr lang="en-US" sz="2000" b="1" dirty="0" err="1">
                <a:latin typeface="Arial" charset="0"/>
                <a:cs typeface="Lucida Sans Unicode" charset="0"/>
              </a:rPr>
              <a:t>index.html</a:t>
            </a:r>
            <a:endParaRPr lang="en-US" sz="2000" b="1" dirty="0">
              <a:latin typeface="Arial" charset="0"/>
              <a:cs typeface="Lucida Sans Unicode" charset="0"/>
            </a:endParaRPr>
          </a:p>
          <a:p>
            <a:pPr eaLnBrk="1" hangingPunct="1">
              <a:buFontTx/>
              <a:buNone/>
              <a:defRPr/>
            </a:pPr>
            <a:r>
              <a:rPr lang="en-US" sz="2000" dirty="0">
                <a:latin typeface="Arial" charset="0"/>
                <a:cs typeface="Lucida Sans Unicode" charset="0"/>
              </a:rPr>
              <a:t>Link in </a:t>
            </a:r>
            <a:r>
              <a:rPr lang="en-US" sz="2000" dirty="0" err="1">
                <a:latin typeface="Arial" charset="0"/>
                <a:cs typeface="Lucida Sans Unicode" charset="0"/>
              </a:rPr>
              <a:t>pagina</a:t>
            </a:r>
            <a:r>
              <a:rPr lang="en-US" sz="2000" dirty="0">
                <a:latin typeface="Arial" charset="0"/>
                <a:cs typeface="Lucida Sans Unicode" charset="0"/>
              </a:rPr>
              <a:t>:		</a:t>
            </a:r>
            <a:r>
              <a:rPr lang="en-US" sz="2000" b="1" dirty="0">
                <a:latin typeface="Arial" charset="0"/>
                <a:cs typeface="Lucida Sans Unicode" charset="0"/>
              </a:rPr>
              <a:t>&lt;A HREF ="</a:t>
            </a:r>
            <a:r>
              <a:rPr lang="en-US" sz="2000" b="1" dirty="0">
                <a:solidFill>
                  <a:srgbClr val="CC3300"/>
                </a:solidFill>
                <a:latin typeface="Arial" charset="0"/>
                <a:cs typeface="Lucida Sans Unicode" charset="0"/>
              </a:rPr>
              <a:t>/</a:t>
            </a:r>
            <a:r>
              <a:rPr lang="en-US" sz="2000" b="1" dirty="0" err="1">
                <a:solidFill>
                  <a:srgbClr val="CC3300"/>
                </a:solidFill>
                <a:latin typeface="Arial" charset="0"/>
                <a:cs typeface="Lucida Sans Unicode" charset="0"/>
              </a:rPr>
              <a:t>rootdirector</a:t>
            </a:r>
            <a:r>
              <a:rPr lang="en-US" sz="2000" b="1" dirty="0">
                <a:solidFill>
                  <a:srgbClr val="CC3300"/>
                </a:solidFill>
                <a:latin typeface="Arial" charset="0"/>
                <a:cs typeface="Lucida Sans Unicode" charset="0"/>
              </a:rPr>
              <a:t>/</a:t>
            </a:r>
            <a:r>
              <a:rPr lang="en-US" sz="2000" b="1" dirty="0" err="1">
                <a:solidFill>
                  <a:srgbClr val="CC3300"/>
                </a:solidFill>
                <a:latin typeface="Arial" charset="0"/>
                <a:cs typeface="Lucida Sans Unicode" charset="0"/>
              </a:rPr>
              <a:t>homepage.html</a:t>
            </a:r>
            <a:r>
              <a:rPr lang="en-US" sz="2000" b="1" dirty="0">
                <a:latin typeface="Arial" charset="0"/>
                <a:cs typeface="Lucida Sans Unicode" charset="0"/>
              </a:rPr>
              <a:t>&gt;…&lt;/A&gt;</a:t>
            </a:r>
          </a:p>
          <a:p>
            <a:pPr eaLnBrk="1" hangingPunct="1">
              <a:buFontTx/>
              <a:buNone/>
              <a:defRPr/>
            </a:pPr>
            <a:r>
              <a:rPr lang="en-US" sz="2000" dirty="0" err="1">
                <a:latin typeface="Arial" charset="0"/>
                <a:cs typeface="Lucida Sans Unicode" charset="0"/>
              </a:rPr>
              <a:t>Rezolvat</a:t>
            </a:r>
            <a:r>
              <a:rPr lang="en-US" sz="2000" dirty="0">
                <a:latin typeface="Arial" charset="0"/>
                <a:cs typeface="Lucida Sans Unicode" charset="0"/>
              </a:rPr>
              <a:t> la:		</a:t>
            </a:r>
            <a:r>
              <a:rPr lang="en-US" sz="2000" b="1" dirty="0">
                <a:solidFill>
                  <a:srgbClr val="0000FF"/>
                </a:solidFill>
                <a:latin typeface="Arial" charset="0"/>
                <a:cs typeface="Lucida Sans Unicode" charset="0"/>
              </a:rPr>
              <a:t>http://</a:t>
            </a:r>
            <a:r>
              <a:rPr lang="en-US" sz="2000" b="1" dirty="0" err="1">
                <a:solidFill>
                  <a:srgbClr val="0000FF"/>
                </a:solidFill>
                <a:latin typeface="Arial" charset="0"/>
                <a:cs typeface="Lucida Sans Unicode" charset="0"/>
              </a:rPr>
              <a:t>www.myserver.com</a:t>
            </a:r>
            <a:r>
              <a:rPr lang="en-US" sz="2000" b="1" dirty="0">
                <a:solidFill>
                  <a:srgbClr val="0000FF"/>
                </a:solidFill>
                <a:latin typeface="Arial" charset="0"/>
                <a:cs typeface="Lucida Sans Unicode" charset="0"/>
              </a:rPr>
              <a:t>/</a:t>
            </a:r>
            <a:r>
              <a:rPr lang="en-US" sz="2000" b="1" dirty="0" err="1">
                <a:solidFill>
                  <a:srgbClr val="CC3300"/>
                </a:solidFill>
                <a:latin typeface="Arial" charset="0"/>
                <a:cs typeface="Lucida Sans Unicode" charset="0"/>
              </a:rPr>
              <a:t>rootdirector</a:t>
            </a:r>
            <a:r>
              <a:rPr lang="en-US" sz="2000" b="1" dirty="0">
                <a:solidFill>
                  <a:srgbClr val="CC3300"/>
                </a:solidFill>
                <a:latin typeface="Arial" charset="0"/>
                <a:cs typeface="Lucida Sans Unicode" charset="0"/>
              </a:rPr>
              <a:t>/</a:t>
            </a:r>
            <a:r>
              <a:rPr lang="en-US" sz="2000" b="1" dirty="0" err="1">
                <a:solidFill>
                  <a:srgbClr val="CC3300"/>
                </a:solidFill>
                <a:latin typeface="Arial" charset="0"/>
                <a:cs typeface="Lucida Sans Unicode" charset="0"/>
              </a:rPr>
              <a:t>homepage.html</a:t>
            </a:r>
            <a:endParaRPr lang="en-US" sz="2000" b="1" dirty="0">
              <a:solidFill>
                <a:srgbClr val="CC3300"/>
              </a:solidFill>
              <a:latin typeface="Arial" charset="0"/>
              <a:cs typeface="Lucida Sans Unicode" charset="0"/>
            </a:endParaRPr>
          </a:p>
          <a:p>
            <a:pPr lvl="1" eaLnBrk="1" hangingPunct="1">
              <a:buFontTx/>
              <a:buNone/>
              <a:defRPr/>
            </a:pPr>
            <a:endParaRPr lang="en-US" sz="1600" b="1" dirty="0">
              <a:solidFill>
                <a:srgbClr val="CC3300"/>
              </a:solidFill>
              <a:latin typeface="Arial" charset="0"/>
              <a:cs typeface="Lucida Sans Unicode" charset="0"/>
            </a:endParaRPr>
          </a:p>
        </p:txBody>
      </p:sp>
      <p:sp>
        <p:nvSpPr>
          <p:cNvPr id="6144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1B33721-4587-094C-809D-6DBE981865BA}" type="slidenum">
              <a:rPr lang="en-GB" sz="900">
                <a:solidFill>
                  <a:srgbClr val="FFFFFF"/>
                </a:solidFill>
                <a:cs typeface="Arial" charset="0"/>
              </a:rPr>
              <a:pPr eaLnBrk="1" hangingPunct="1"/>
              <a:t>38</a:t>
            </a:fld>
            <a:endParaRPr lang="en-GB" sz="9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6" name="Footer Placeholder 8">
            <a:extLst>
              <a:ext uri="{FF2B5EF4-FFF2-40B4-BE49-F238E27FC236}">
                <a16:creationId xmlns:a16="http://schemas.microsoft.com/office/drawing/2014/main" id="{C8B556F1-A2A8-1447-9578-8A171137E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2200" y="6553200"/>
            <a:ext cx="4543425" cy="276225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000" dirty="0" err="1">
                <a:solidFill>
                  <a:srgbClr val="FFFFFF"/>
                </a:solidFill>
                <a:cs typeface="Arial" charset="0"/>
              </a:rPr>
              <a:t>Protocoale</a:t>
            </a:r>
            <a:r>
              <a:rPr lang="en-GB" sz="1000" dirty="0">
                <a:solidFill>
                  <a:srgbClr val="FFFFFF"/>
                </a:solidFill>
                <a:cs typeface="Arial" charset="0"/>
              </a:rPr>
              <a:t> de </a:t>
            </a:r>
            <a:r>
              <a:rPr lang="en-GB" sz="1000" dirty="0" err="1">
                <a:solidFill>
                  <a:srgbClr val="FFFFFF"/>
                </a:solidFill>
                <a:cs typeface="Arial" charset="0"/>
              </a:rPr>
              <a:t>comunicaţie</a:t>
            </a:r>
            <a:r>
              <a:rPr lang="en-GB" sz="1000" dirty="0">
                <a:solidFill>
                  <a:srgbClr val="FFFFFF"/>
                </a:solidFill>
                <a:cs typeface="Arial" charset="0"/>
              </a:rPr>
              <a:t> - Curs 9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357188"/>
            <a:ext cx="9144000" cy="6072187"/>
          </a:xfrm>
        </p:spPr>
        <p:txBody>
          <a:bodyPr/>
          <a:lstStyle/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200">
                <a:latin typeface="Arial" charset="0"/>
                <a:cs typeface="Lucida Sans Unicode" charset="0"/>
              </a:rPr>
              <a:t>Construieste linia de cerere, care are 3 componente</a:t>
            </a:r>
          </a:p>
          <a:p>
            <a:pPr lvl="3" eaLnBrk="1" hangingPunct="1">
              <a:spcBef>
                <a:spcPts val="1800"/>
              </a:spcBef>
              <a:spcAft>
                <a:spcPts val="600"/>
              </a:spcAft>
              <a:buFontTx/>
              <a:buNone/>
            </a:pPr>
            <a:r>
              <a:rPr lang="en-US" sz="2000">
                <a:solidFill>
                  <a:srgbClr val="CC3300"/>
                </a:solidFill>
                <a:latin typeface="Arial" charset="0"/>
                <a:cs typeface="Lucida Sans Unicode" charset="0"/>
              </a:rPr>
              <a:t>METODA </a:t>
            </a:r>
          </a:p>
          <a:p>
            <a:pPr lvl="4" eaLnBrk="1" hangingPunct="1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sz="2000">
                <a:latin typeface="Arial" charset="0"/>
                <a:cs typeface="Lucida Sans Unicode" charset="0"/>
              </a:rPr>
              <a:t>Implicit (la </a:t>
            </a:r>
            <a:r>
              <a:rPr lang="en-US" sz="2000">
                <a:solidFill>
                  <a:srgbClr val="0000FF"/>
                </a:solidFill>
                <a:latin typeface="Arial" charset="0"/>
                <a:cs typeface="Lucida Sans Unicode" charset="0"/>
              </a:rPr>
              <a:t>activare hyperlink</a:t>
            </a:r>
            <a:r>
              <a:rPr lang="en-US" sz="2000">
                <a:latin typeface="Arial" charset="0"/>
                <a:cs typeface="Lucida Sans Unicode" charset="0"/>
              </a:rPr>
              <a:t>) 	GET	</a:t>
            </a:r>
          </a:p>
          <a:p>
            <a:pPr lvl="4" eaLnBrk="1" hangingPunct="1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sz="2000">
                <a:latin typeface="Arial" charset="0"/>
                <a:cs typeface="Lucida Sans Unicode" charset="0"/>
              </a:rPr>
              <a:t>In formular (specificat explicit)	GET sau POST</a:t>
            </a:r>
          </a:p>
          <a:p>
            <a:pPr lvl="3" eaLnBrk="1" hangingPunct="1">
              <a:spcBef>
                <a:spcPts val="1800"/>
              </a:spcBef>
              <a:spcAft>
                <a:spcPts val="600"/>
              </a:spcAft>
              <a:buFont typeface="Arial" charset="0"/>
              <a:buNone/>
            </a:pPr>
            <a:r>
              <a:rPr lang="en-US" sz="2000">
                <a:solidFill>
                  <a:srgbClr val="CC3300"/>
                </a:solidFill>
                <a:latin typeface="Arial" charset="0"/>
                <a:cs typeface="Lucida Sans Unicode" charset="0"/>
              </a:rPr>
              <a:t>/cale-resursa </a:t>
            </a:r>
          </a:p>
          <a:p>
            <a:pPr lvl="4" eaLnBrk="1" hangingPunct="1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sz="2000">
                <a:latin typeface="Arial" charset="0"/>
                <a:cs typeface="Lucida Sans Unicode" charset="0"/>
              </a:rPr>
              <a:t>Numai calea in HTTP/1.1</a:t>
            </a:r>
          </a:p>
          <a:p>
            <a:pPr lvl="4" eaLnBrk="1" hangingPunct="1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sz="2000">
                <a:latin typeface="Arial" charset="0"/>
                <a:cs typeface="Lucida Sans Unicode" charset="0"/>
              </a:rPr>
              <a:t>Tot URL in HTTP/1.0</a:t>
            </a:r>
          </a:p>
          <a:p>
            <a:pPr lvl="3" eaLnBrk="1" hangingPunct="1">
              <a:spcBef>
                <a:spcPts val="1800"/>
              </a:spcBef>
              <a:spcAft>
                <a:spcPts val="600"/>
              </a:spcAft>
              <a:buFont typeface="Arial" charset="0"/>
              <a:buNone/>
            </a:pPr>
            <a:r>
              <a:rPr lang="en-US" sz="2000">
                <a:solidFill>
                  <a:srgbClr val="CC3300"/>
                </a:solidFill>
                <a:latin typeface="Arial" charset="0"/>
                <a:cs typeface="Lucida Sans Unicode" charset="0"/>
              </a:rPr>
              <a:t>HTTP/versiune</a:t>
            </a:r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D732B21-6250-4D46-874F-C74C1DAC486E}" type="slidenum">
              <a:rPr lang="en-GB" sz="900">
                <a:solidFill>
                  <a:srgbClr val="FFFFFF"/>
                </a:solidFill>
                <a:cs typeface="Arial" charset="0"/>
              </a:rPr>
              <a:pPr eaLnBrk="1" hangingPunct="1"/>
              <a:t>39</a:t>
            </a:fld>
            <a:endParaRPr lang="en-GB" sz="9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6" name="Footer Placeholder 8">
            <a:extLst>
              <a:ext uri="{FF2B5EF4-FFF2-40B4-BE49-F238E27FC236}">
                <a16:creationId xmlns:a16="http://schemas.microsoft.com/office/drawing/2014/main" id="{D3D265A3-65C9-C941-8FB4-FBFE3C1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2200" y="6553200"/>
            <a:ext cx="4543425" cy="276225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000" dirty="0" err="1">
                <a:solidFill>
                  <a:srgbClr val="FFFFFF"/>
                </a:solidFill>
                <a:cs typeface="Arial" charset="0"/>
              </a:rPr>
              <a:t>Protocoale</a:t>
            </a:r>
            <a:r>
              <a:rPr lang="en-GB" sz="1000" dirty="0">
                <a:solidFill>
                  <a:srgbClr val="FFFFFF"/>
                </a:solidFill>
                <a:cs typeface="Arial" charset="0"/>
              </a:rPr>
              <a:t> de </a:t>
            </a:r>
            <a:r>
              <a:rPr lang="en-GB" sz="1000" dirty="0" err="1">
                <a:solidFill>
                  <a:srgbClr val="FFFFFF"/>
                </a:solidFill>
                <a:cs typeface="Arial" charset="0"/>
              </a:rPr>
              <a:t>comunicaţie</a:t>
            </a:r>
            <a:r>
              <a:rPr lang="en-GB" sz="1000" dirty="0">
                <a:solidFill>
                  <a:srgbClr val="FFFFFF"/>
                </a:solidFill>
                <a:cs typeface="Arial" charset="0"/>
              </a:rPr>
              <a:t> - Curs 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78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78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78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78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Interac</a:t>
            </a:r>
            <a:r>
              <a:rPr lang="ro-RO">
                <a:latin typeface="Arial" charset="0"/>
              </a:rPr>
              <a:t>ţ</a:t>
            </a:r>
            <a:r>
              <a:rPr lang="en-US">
                <a:latin typeface="Arial" charset="0"/>
              </a:rPr>
              <a:t>iunea client – server</a:t>
            </a:r>
            <a:r>
              <a:rPr lang="en-US" b="0">
                <a:latin typeface="Arial" charset="0"/>
              </a:rPr>
              <a:t> (reluare!)</a:t>
            </a:r>
          </a:p>
        </p:txBody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7163" y="1093788"/>
            <a:ext cx="8986837" cy="5459412"/>
          </a:xfrm>
        </p:spPr>
        <p:txBody>
          <a:bodyPr/>
          <a:lstStyle/>
          <a:p>
            <a:pPr eaLnBrk="1" hangingPunct="1"/>
            <a:r>
              <a:rPr lang="ro-RO">
                <a:latin typeface="Arial" charset="0"/>
                <a:cs typeface="Lucida Sans Unicode" charset="0"/>
              </a:rPr>
              <a:t>B</a:t>
            </a:r>
            <a:r>
              <a:rPr lang="en-US">
                <a:latin typeface="Arial" charset="0"/>
                <a:cs typeface="Lucida Sans Unicode" charset="0"/>
              </a:rPr>
              <a:t>rowser - determin</a:t>
            </a:r>
            <a:r>
              <a:rPr lang="ro-RO">
                <a:latin typeface="Arial" charset="0"/>
                <a:cs typeface="Lucida Sans Unicode" charset="0"/>
              </a:rPr>
              <a:t>a</a:t>
            </a:r>
            <a:r>
              <a:rPr lang="en-US">
                <a:latin typeface="Arial" charset="0"/>
                <a:cs typeface="Lucida Sans Unicode" charset="0"/>
              </a:rPr>
              <a:t> URL</a:t>
            </a:r>
          </a:p>
          <a:p>
            <a:pPr eaLnBrk="1" hangingPunct="1"/>
            <a:r>
              <a:rPr lang="ro-RO">
                <a:latin typeface="Arial" charset="0"/>
                <a:cs typeface="Lucida Sans Unicode" charset="0"/>
              </a:rPr>
              <a:t>B</a:t>
            </a:r>
            <a:r>
              <a:rPr lang="en-US">
                <a:latin typeface="Arial" charset="0"/>
                <a:cs typeface="Lucida Sans Unicode" charset="0"/>
              </a:rPr>
              <a:t>rowser - </a:t>
            </a:r>
            <a:r>
              <a:rPr lang="ro-RO">
                <a:latin typeface="Arial" charset="0"/>
                <a:cs typeface="Lucida Sans Unicode" charset="0"/>
              </a:rPr>
              <a:t>cere</a:t>
            </a:r>
            <a:r>
              <a:rPr lang="en-US">
                <a:latin typeface="Arial" charset="0"/>
                <a:cs typeface="Lucida Sans Unicode" charset="0"/>
              </a:rPr>
              <a:t> DNS</a:t>
            </a:r>
            <a:r>
              <a:rPr lang="ro-RO">
                <a:latin typeface="Arial" charset="0"/>
                <a:cs typeface="Lucida Sans Unicode" charset="0"/>
              </a:rPr>
              <a:t>-ului</a:t>
            </a:r>
            <a:r>
              <a:rPr lang="en-US">
                <a:latin typeface="Arial" charset="0"/>
                <a:cs typeface="Lucida Sans Unicode" charset="0"/>
              </a:rPr>
              <a:t> </a:t>
            </a:r>
            <a:r>
              <a:rPr lang="ro-RO">
                <a:latin typeface="Arial" charset="0"/>
                <a:cs typeface="Lucida Sans Unicode" charset="0"/>
              </a:rPr>
              <a:t>adresa</a:t>
            </a:r>
            <a:r>
              <a:rPr lang="en-US">
                <a:latin typeface="Arial" charset="0"/>
                <a:cs typeface="Lucida Sans Unicode" charset="0"/>
              </a:rPr>
              <a:t> IP </a:t>
            </a:r>
            <a:r>
              <a:rPr lang="ro-RO">
                <a:latin typeface="Arial" charset="0"/>
                <a:cs typeface="Lucida Sans Unicode" charset="0"/>
              </a:rPr>
              <a:t>pentru</a:t>
            </a:r>
            <a:r>
              <a:rPr lang="en-US">
                <a:latin typeface="Arial" charset="0"/>
                <a:cs typeface="Lucida Sans Unicode" charset="0"/>
              </a:rPr>
              <a:t> www.w3.org</a:t>
            </a:r>
          </a:p>
          <a:p>
            <a:pPr marL="742950" lvl="1" indent="-285750" eaLnBrk="1" hangingPunct="1"/>
            <a:r>
              <a:rPr lang="en-US" sz="2200">
                <a:latin typeface="Arial" charset="0"/>
                <a:cs typeface="Lucida Sans Unicode" charset="0"/>
              </a:rPr>
              <a:t>DNS - </a:t>
            </a:r>
            <a:r>
              <a:rPr lang="ro-RO" sz="2200">
                <a:latin typeface="Arial" charset="0"/>
                <a:cs typeface="Lucida Sans Unicode" charset="0"/>
              </a:rPr>
              <a:t>raspunde cu</a:t>
            </a:r>
            <a:r>
              <a:rPr lang="en-US" sz="2200">
                <a:latin typeface="Arial" charset="0"/>
                <a:cs typeface="Lucida Sans Unicode" charset="0"/>
              </a:rPr>
              <a:t> 18.23.0.23</a:t>
            </a:r>
          </a:p>
          <a:p>
            <a:pPr eaLnBrk="1" hangingPunct="1"/>
            <a:r>
              <a:rPr lang="ro-RO">
                <a:latin typeface="Arial" charset="0"/>
                <a:cs typeface="Lucida Sans Unicode" charset="0"/>
              </a:rPr>
              <a:t>B</a:t>
            </a:r>
            <a:r>
              <a:rPr lang="en-US">
                <a:latin typeface="Arial" charset="0"/>
                <a:cs typeface="Lucida Sans Unicode" charset="0"/>
              </a:rPr>
              <a:t>rowser - </a:t>
            </a:r>
            <a:r>
              <a:rPr lang="ro-RO">
                <a:latin typeface="Arial" charset="0"/>
                <a:cs typeface="Lucida Sans Unicode" charset="0"/>
              </a:rPr>
              <a:t>deschide o conexiune</a:t>
            </a:r>
            <a:r>
              <a:rPr lang="en-US">
                <a:latin typeface="Arial" charset="0"/>
                <a:cs typeface="Lucida Sans Unicode" charset="0"/>
              </a:rPr>
              <a:t> TCP </a:t>
            </a:r>
            <a:r>
              <a:rPr lang="ro-RO">
                <a:latin typeface="Arial" charset="0"/>
                <a:cs typeface="Lucida Sans Unicode" charset="0"/>
              </a:rPr>
              <a:t>la port</a:t>
            </a:r>
            <a:r>
              <a:rPr lang="en-US">
                <a:latin typeface="Arial" charset="0"/>
                <a:cs typeface="Lucida Sans Unicode" charset="0"/>
              </a:rPr>
              <a:t> 80 </a:t>
            </a:r>
            <a:r>
              <a:rPr lang="ro-RO">
                <a:latin typeface="Arial" charset="0"/>
                <a:cs typeface="Lucida Sans Unicode" charset="0"/>
              </a:rPr>
              <a:t>pe</a:t>
            </a:r>
            <a:r>
              <a:rPr lang="en-US">
                <a:latin typeface="Arial" charset="0"/>
                <a:cs typeface="Lucida Sans Unicode" charset="0"/>
              </a:rPr>
              <a:t> 18.23.0.23</a:t>
            </a:r>
          </a:p>
          <a:p>
            <a:pPr eaLnBrk="1" hangingPunct="1"/>
            <a:r>
              <a:rPr lang="ro-RO">
                <a:latin typeface="Arial" charset="0"/>
                <a:cs typeface="Lucida Sans Unicode" charset="0"/>
              </a:rPr>
              <a:t>B</a:t>
            </a:r>
            <a:r>
              <a:rPr lang="en-US">
                <a:latin typeface="Arial" charset="0"/>
                <a:cs typeface="Lucida Sans Unicode" charset="0"/>
              </a:rPr>
              <a:t>rowser - </a:t>
            </a:r>
            <a:r>
              <a:rPr lang="ro-RO">
                <a:latin typeface="Arial" charset="0"/>
                <a:cs typeface="Lucida Sans Unicode" charset="0"/>
              </a:rPr>
              <a:t>trimite o </a:t>
            </a:r>
            <a:r>
              <a:rPr lang="en-US">
                <a:latin typeface="Arial" charset="0"/>
                <a:cs typeface="Lucida Sans Unicode" charset="0"/>
              </a:rPr>
              <a:t>comand</a:t>
            </a:r>
            <a:r>
              <a:rPr lang="ro-RO">
                <a:latin typeface="Arial" charset="0"/>
                <a:cs typeface="Lucida Sans Unicode" charset="0"/>
              </a:rPr>
              <a:t>a</a:t>
            </a:r>
            <a:r>
              <a:rPr lang="en-US">
                <a:latin typeface="Arial" charset="0"/>
                <a:cs typeface="Lucida Sans Unicode" charset="0"/>
              </a:rPr>
              <a:t> </a:t>
            </a:r>
          </a:p>
          <a:p>
            <a:pPr lvl="2" eaLnBrk="1" hangingPunct="1">
              <a:buFontTx/>
              <a:buNone/>
            </a:pPr>
            <a:r>
              <a:rPr lang="en-US" b="1">
                <a:solidFill>
                  <a:schemeClr val="accent2"/>
                </a:solidFill>
                <a:latin typeface="Courier New" charset="0"/>
                <a:ea typeface="ＭＳ Ｐゴシック" charset="0"/>
                <a:cs typeface="ＭＳ Ｐゴシック" charset="0"/>
              </a:rPr>
              <a:t>GET /hypertext/www/TheProject.html </a:t>
            </a:r>
          </a:p>
          <a:p>
            <a:pPr marL="742950" lvl="1" indent="-285750" eaLnBrk="1" hangingPunct="1"/>
            <a:r>
              <a:rPr lang="ro-RO" sz="2200">
                <a:latin typeface="Arial" charset="0"/>
                <a:cs typeface="Lucida Sans Unicode" charset="0"/>
              </a:rPr>
              <a:t>Server</a:t>
            </a:r>
            <a:r>
              <a:rPr lang="en-US" sz="2200">
                <a:latin typeface="Arial" charset="0"/>
                <a:cs typeface="Lucida Sans Unicode" charset="0"/>
              </a:rPr>
              <a:t> www.w3.org - </a:t>
            </a:r>
            <a:r>
              <a:rPr lang="ro-RO" sz="2200">
                <a:latin typeface="Arial" charset="0"/>
                <a:cs typeface="Lucida Sans Unicode" charset="0"/>
              </a:rPr>
              <a:t>trimite fisierul</a:t>
            </a:r>
            <a:r>
              <a:rPr lang="en-US" sz="2200">
                <a:latin typeface="Arial" charset="0"/>
                <a:cs typeface="Lucida Sans Unicode" charset="0"/>
              </a:rPr>
              <a:t> TheProject.html</a:t>
            </a:r>
          </a:p>
          <a:p>
            <a:pPr eaLnBrk="1" hangingPunct="1"/>
            <a:r>
              <a:rPr lang="ro-RO">
                <a:latin typeface="Arial" charset="0"/>
                <a:cs typeface="Lucida Sans Unicode" charset="0"/>
              </a:rPr>
              <a:t>Conexiunea</a:t>
            </a:r>
            <a:r>
              <a:rPr lang="en-US">
                <a:latin typeface="Arial" charset="0"/>
                <a:cs typeface="Lucida Sans Unicode" charset="0"/>
              </a:rPr>
              <a:t> TCP </a:t>
            </a:r>
            <a:r>
              <a:rPr lang="ro-RO">
                <a:latin typeface="Arial" charset="0"/>
                <a:cs typeface="Lucida Sans Unicode" charset="0"/>
              </a:rPr>
              <a:t>este inchisa</a:t>
            </a:r>
            <a:endParaRPr lang="en-US">
              <a:latin typeface="Arial" charset="0"/>
              <a:cs typeface="Lucida Sans Unicode" charset="0"/>
            </a:endParaRPr>
          </a:p>
          <a:p>
            <a:pPr eaLnBrk="1" hangingPunct="1"/>
            <a:r>
              <a:rPr lang="ro-RO">
                <a:latin typeface="Arial" charset="0"/>
                <a:cs typeface="Lucida Sans Unicode" charset="0"/>
              </a:rPr>
              <a:t>B</a:t>
            </a:r>
            <a:r>
              <a:rPr lang="en-US">
                <a:latin typeface="Arial" charset="0"/>
                <a:cs typeface="Lucida Sans Unicode" charset="0"/>
              </a:rPr>
              <a:t>rowser - </a:t>
            </a:r>
            <a:r>
              <a:rPr lang="ro-RO">
                <a:latin typeface="Arial" charset="0"/>
                <a:cs typeface="Lucida Sans Unicode" charset="0"/>
              </a:rPr>
              <a:t>afişează conţinutul din</a:t>
            </a:r>
            <a:r>
              <a:rPr lang="en-US">
                <a:latin typeface="Arial" charset="0"/>
                <a:cs typeface="Lucida Sans Unicode" charset="0"/>
              </a:rPr>
              <a:t> TheProject.html</a:t>
            </a:r>
          </a:p>
          <a:p>
            <a:pPr eaLnBrk="1" hangingPunct="1"/>
            <a:r>
              <a:rPr lang="ro-RO">
                <a:latin typeface="Arial" charset="0"/>
                <a:cs typeface="Lucida Sans Unicode" charset="0"/>
              </a:rPr>
              <a:t>B</a:t>
            </a:r>
            <a:r>
              <a:rPr lang="en-US">
                <a:latin typeface="Arial" charset="0"/>
                <a:cs typeface="Lucida Sans Unicode" charset="0"/>
              </a:rPr>
              <a:t>rowser - </a:t>
            </a:r>
            <a:r>
              <a:rPr lang="ro-RO">
                <a:latin typeface="Arial" charset="0"/>
                <a:cs typeface="Lucida Sans Unicode" charset="0"/>
              </a:rPr>
              <a:t>extrage si afiseaza toate</a:t>
            </a:r>
            <a:r>
              <a:rPr lang="en-US">
                <a:latin typeface="Arial" charset="0"/>
                <a:cs typeface="Lucida Sans Unicode" charset="0"/>
              </a:rPr>
              <a:t> imag</a:t>
            </a:r>
            <a:r>
              <a:rPr lang="ro-RO">
                <a:latin typeface="Arial" charset="0"/>
                <a:cs typeface="Lucida Sans Unicode" charset="0"/>
              </a:rPr>
              <a:t>inile</a:t>
            </a:r>
            <a:r>
              <a:rPr lang="en-US">
                <a:latin typeface="Arial" charset="0"/>
                <a:cs typeface="Lucida Sans Unicode" charset="0"/>
              </a:rPr>
              <a:t> </a:t>
            </a:r>
            <a:r>
              <a:rPr lang="ro-RO">
                <a:latin typeface="Arial" charset="0"/>
                <a:cs typeface="Lucida Sans Unicode" charset="0"/>
              </a:rPr>
              <a:t>d</a:t>
            </a:r>
            <a:r>
              <a:rPr lang="en-US">
                <a:latin typeface="Arial" charset="0"/>
                <a:cs typeface="Lucida Sans Unicode" charset="0"/>
              </a:rPr>
              <a:t>in TheProject.html (</a:t>
            </a:r>
            <a:r>
              <a:rPr lang="ro-RO">
                <a:latin typeface="Arial" charset="0"/>
                <a:cs typeface="Lucida Sans Unicode" charset="0"/>
              </a:rPr>
              <a:t>se deschide o noua conexiune </a:t>
            </a:r>
            <a:r>
              <a:rPr lang="en-US">
                <a:latin typeface="Arial" charset="0"/>
                <a:cs typeface="Lucida Sans Unicode" charset="0"/>
              </a:rPr>
              <a:t>TCP </a:t>
            </a:r>
            <a:r>
              <a:rPr lang="ro-RO">
                <a:latin typeface="Arial" charset="0"/>
                <a:cs typeface="Lucida Sans Unicode" charset="0"/>
              </a:rPr>
              <a:t>pentru fiecare</a:t>
            </a:r>
            <a:r>
              <a:rPr lang="en-US">
                <a:latin typeface="Arial" charset="0"/>
                <a:cs typeface="Lucida Sans Unicode" charset="0"/>
              </a:rPr>
              <a:t> imag</a:t>
            </a:r>
            <a:r>
              <a:rPr lang="ro-RO">
                <a:latin typeface="Arial" charset="0"/>
                <a:cs typeface="Lucida Sans Unicode" charset="0"/>
              </a:rPr>
              <a:t>in</a:t>
            </a:r>
            <a:r>
              <a:rPr lang="en-US">
                <a:latin typeface="Arial" charset="0"/>
                <a:cs typeface="Lucida Sans Unicode" charset="0"/>
              </a:rPr>
              <a:t>e)</a:t>
            </a:r>
          </a:p>
        </p:txBody>
      </p:sp>
      <p:sp>
        <p:nvSpPr>
          <p:cNvPr id="1946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C0F0D20-9B70-BE41-9E15-9504F9BE6C43}" type="slidenum">
              <a:rPr lang="en-GB" sz="900">
                <a:solidFill>
                  <a:srgbClr val="FFFFFF"/>
                </a:solidFill>
                <a:cs typeface="Arial" charset="0"/>
              </a:rPr>
              <a:pPr eaLnBrk="1" hangingPunct="1"/>
              <a:t>4</a:t>
            </a:fld>
            <a:endParaRPr lang="en-GB" sz="9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7" name="Footer Placeholder 8">
            <a:extLst>
              <a:ext uri="{FF2B5EF4-FFF2-40B4-BE49-F238E27FC236}">
                <a16:creationId xmlns:a16="http://schemas.microsoft.com/office/drawing/2014/main" id="{4702C5A3-748F-2B4E-BBAB-B58AD6012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2200" y="6553200"/>
            <a:ext cx="4543425" cy="276225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000" dirty="0" err="1">
                <a:solidFill>
                  <a:srgbClr val="FFFFFF"/>
                </a:solidFill>
                <a:cs typeface="Arial" charset="0"/>
              </a:rPr>
              <a:t>Protocoale</a:t>
            </a:r>
            <a:r>
              <a:rPr lang="en-GB" sz="1000" dirty="0">
                <a:solidFill>
                  <a:srgbClr val="FFFFFF"/>
                </a:solidFill>
                <a:cs typeface="Arial" charset="0"/>
              </a:rPr>
              <a:t> de </a:t>
            </a:r>
            <a:r>
              <a:rPr lang="en-GB" sz="1000" dirty="0" err="1">
                <a:solidFill>
                  <a:srgbClr val="FFFFFF"/>
                </a:solidFill>
                <a:cs typeface="Arial" charset="0"/>
              </a:rPr>
              <a:t>comunicaţie</a:t>
            </a:r>
            <a:r>
              <a:rPr lang="en-GB" sz="1000" dirty="0">
                <a:solidFill>
                  <a:srgbClr val="FFFFFF"/>
                </a:solidFill>
                <a:cs typeface="Arial" charset="0"/>
              </a:rPr>
              <a:t> - Curs 9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381000"/>
            <a:ext cx="9144000" cy="6072188"/>
          </a:xfrm>
        </p:spPr>
        <p:txBody>
          <a:bodyPr/>
          <a:lstStyle/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200">
                <a:latin typeface="Arial" charset="0"/>
                <a:cs typeface="Lucida Sans Unicode" charset="0"/>
              </a:rPr>
              <a:t>Construieste antetele de baza</a:t>
            </a:r>
          </a:p>
          <a:p>
            <a:pPr lvl="3" eaLnBrk="1" hangingPunct="1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sz="2000">
                <a:solidFill>
                  <a:srgbClr val="CC3300"/>
                </a:solidFill>
                <a:latin typeface="Arial" charset="0"/>
                <a:cs typeface="Lucida Sans Unicode" charset="0"/>
              </a:rPr>
              <a:t>Host: www.cs.pub.ro</a:t>
            </a:r>
          </a:p>
          <a:p>
            <a:pPr lvl="3" eaLnBrk="1" hangingPunct="1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sz="2000">
                <a:solidFill>
                  <a:srgbClr val="CC3300"/>
                </a:solidFill>
                <a:latin typeface="Arial" charset="0"/>
                <a:cs typeface="Lucida Sans Unicode" charset="0"/>
              </a:rPr>
              <a:t>User-Agent: Mozilla/4.75 [en] (WinNT; U)</a:t>
            </a:r>
          </a:p>
          <a:p>
            <a:pPr lvl="3" eaLnBrk="1" hangingPunct="1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sz="2000">
                <a:solidFill>
                  <a:srgbClr val="CC3300"/>
                </a:solidFill>
                <a:latin typeface="Arial" charset="0"/>
                <a:cs typeface="Lucida Sans Unicode" charset="0"/>
              </a:rPr>
              <a:t>Referer: http://www.cs.pub.ro/~ionescu/index.html</a:t>
            </a:r>
          </a:p>
          <a:p>
            <a:pPr lvl="3" eaLnBrk="1" hangingPunct="1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sz="2000">
                <a:solidFill>
                  <a:srgbClr val="CC3300"/>
                </a:solidFill>
                <a:latin typeface="Arial" charset="0"/>
                <a:cs typeface="Lucida Sans Unicode" charset="0"/>
              </a:rPr>
              <a:t>Accept: text/html, text/plain, type/subtype</a:t>
            </a:r>
          </a:p>
          <a:p>
            <a:pPr lvl="3" eaLnBrk="1" hangingPunct="1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sz="2000">
                <a:solidFill>
                  <a:srgbClr val="CC3300"/>
                </a:solidFill>
                <a:latin typeface="Arial" charset="0"/>
                <a:cs typeface="Lucida Sans Unicode" charset="0"/>
              </a:rPr>
              <a:t>Accept-Charset: ISO-8859-1</a:t>
            </a:r>
          </a:p>
          <a:p>
            <a:pPr lvl="3" eaLnBrk="1" hangingPunct="1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sz="2000">
                <a:solidFill>
                  <a:srgbClr val="CC3300"/>
                </a:solidFill>
                <a:latin typeface="Arial" charset="0"/>
                <a:cs typeface="Lucida Sans Unicode" charset="0"/>
              </a:rPr>
              <a:t>…</a:t>
            </a:r>
          </a:p>
          <a:p>
            <a:pPr lvl="3" eaLnBrk="1" hangingPunct="1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sz="2000">
                <a:solidFill>
                  <a:srgbClr val="CC3300"/>
                </a:solidFill>
                <a:latin typeface="Arial" charset="0"/>
                <a:cs typeface="Lucida Sans Unicode" charset="0"/>
              </a:rPr>
              <a:t>Content-Type: mime-type/mime-subtype</a:t>
            </a:r>
          </a:p>
          <a:p>
            <a:pPr lvl="3" eaLnBrk="1" hangingPunct="1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sz="2000">
                <a:solidFill>
                  <a:srgbClr val="CC3300"/>
                </a:solidFill>
                <a:latin typeface="Arial" charset="0"/>
                <a:cs typeface="Lucida Sans Unicode" charset="0"/>
              </a:rPr>
              <a:t>Content-Length: xxx</a:t>
            </a:r>
          </a:p>
          <a:p>
            <a:pPr lvl="3" eaLnBrk="1" hangingPunct="1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sz="2000">
                <a:solidFill>
                  <a:srgbClr val="CC3300"/>
                </a:solidFill>
                <a:latin typeface="Arial" charset="0"/>
                <a:cs typeface="Lucida Sans Unicode" charset="0"/>
              </a:rPr>
              <a:t>Date:</a:t>
            </a:r>
          </a:p>
          <a:p>
            <a:pPr lvl="3" eaLnBrk="1" hangingPunct="1">
              <a:spcBef>
                <a:spcPts val="600"/>
              </a:spcBef>
              <a:spcAft>
                <a:spcPts val="600"/>
              </a:spcAft>
              <a:buFontTx/>
              <a:buNone/>
            </a:pPr>
            <a:endParaRPr lang="en-US" sz="2000">
              <a:solidFill>
                <a:srgbClr val="CC3300"/>
              </a:solidFill>
              <a:latin typeface="Arial" charset="0"/>
              <a:cs typeface="Lucida Sans Unicode" charset="0"/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sz="2000">
                <a:solidFill>
                  <a:schemeClr val="tx1"/>
                </a:solidFill>
                <a:latin typeface="Arial" charset="0"/>
                <a:cs typeface="Lucida Sans Unicode" charset="0"/>
              </a:rPr>
              <a:t>Referer – pagina in care se afla link-ul activat de utilizator</a:t>
            </a:r>
          </a:p>
        </p:txBody>
      </p:sp>
      <p:sp>
        <p:nvSpPr>
          <p:cNvPr id="6451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0E61572-B8C2-7644-B867-CD60A334F45F}" type="slidenum">
              <a:rPr lang="en-GB" sz="900">
                <a:solidFill>
                  <a:srgbClr val="FFFFFF"/>
                </a:solidFill>
                <a:cs typeface="Arial" charset="0"/>
              </a:rPr>
              <a:pPr eaLnBrk="1" hangingPunct="1"/>
              <a:t>40</a:t>
            </a:fld>
            <a:endParaRPr lang="en-GB" sz="9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6" name="Footer Placeholder 8">
            <a:extLst>
              <a:ext uri="{FF2B5EF4-FFF2-40B4-BE49-F238E27FC236}">
                <a16:creationId xmlns:a16="http://schemas.microsoft.com/office/drawing/2014/main" id="{9D42DA98-3E86-F84E-B450-4D752E32D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2200" y="6553200"/>
            <a:ext cx="4543425" cy="276225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000" dirty="0" err="1">
                <a:solidFill>
                  <a:srgbClr val="FFFFFF"/>
                </a:solidFill>
                <a:cs typeface="Arial" charset="0"/>
              </a:rPr>
              <a:t>Protocoale</a:t>
            </a:r>
            <a:r>
              <a:rPr lang="en-GB" sz="1000" dirty="0">
                <a:solidFill>
                  <a:srgbClr val="FFFFFF"/>
                </a:solidFill>
                <a:cs typeface="Arial" charset="0"/>
              </a:rPr>
              <a:t> de </a:t>
            </a:r>
            <a:r>
              <a:rPr lang="en-GB" sz="1000" dirty="0" err="1">
                <a:solidFill>
                  <a:srgbClr val="FFFFFF"/>
                </a:solidFill>
                <a:cs typeface="Arial" charset="0"/>
              </a:rPr>
              <a:t>comunicaţie</a:t>
            </a:r>
            <a:r>
              <a:rPr lang="en-GB" sz="1000" dirty="0">
                <a:solidFill>
                  <a:srgbClr val="FFFFFF"/>
                </a:solidFill>
                <a:cs typeface="Arial" charset="0"/>
              </a:rPr>
              <a:t> - Curs 9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333375"/>
            <a:ext cx="9144000" cy="6005513"/>
          </a:xfrm>
        </p:spPr>
        <p:txBody>
          <a:bodyPr/>
          <a:lstStyle/>
          <a:p>
            <a:pPr lvl="1" eaLnBrk="1" hangingPunct="1">
              <a:spcBef>
                <a:spcPct val="0"/>
              </a:spcBef>
              <a:spcAft>
                <a:spcPts val="600"/>
              </a:spcAft>
            </a:pPr>
            <a:r>
              <a:rPr lang="en-US">
                <a:latin typeface="Arial" charset="0"/>
                <a:cs typeface="Lucida Sans Unicode" charset="0"/>
              </a:rPr>
              <a:t>Intreaba </a:t>
            </a:r>
            <a:r>
              <a:rPr lang="en-US">
                <a:solidFill>
                  <a:schemeClr val="accent2"/>
                </a:solidFill>
                <a:latin typeface="Arial" charset="0"/>
                <a:cs typeface="Lucida Sans Unicode" charset="0"/>
              </a:rPr>
              <a:t>Suport caching</a:t>
            </a:r>
            <a:r>
              <a:rPr lang="en-US">
                <a:latin typeface="Arial" charset="0"/>
                <a:cs typeface="Lucida Sans Unicode" charset="0"/>
              </a:rPr>
              <a:t> daca exista intrare in cache</a:t>
            </a:r>
          </a:p>
          <a:p>
            <a:pPr lvl="2"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sz="2000">
                <a:latin typeface="Arial" charset="0"/>
                <a:cs typeface="Lucida Sans Unicode" charset="0"/>
              </a:rPr>
              <a:t>Nu exista – cere resursa neconditionat</a:t>
            </a:r>
          </a:p>
          <a:p>
            <a:pPr lvl="2"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sz="2000">
                <a:latin typeface="Arial" charset="0"/>
                <a:cs typeface="Lucida Sans Unicode" charset="0"/>
              </a:rPr>
              <a:t>Exista expirata - adauga la cerere antet </a:t>
            </a:r>
            <a:r>
              <a:rPr lang="en-US" sz="2000">
                <a:solidFill>
                  <a:srgbClr val="CC3300"/>
                </a:solidFill>
                <a:latin typeface="Arial" charset="0"/>
                <a:cs typeface="Lucida Sans Unicode" charset="0"/>
              </a:rPr>
              <a:t>If-Modified-Since</a:t>
            </a:r>
            <a:r>
              <a:rPr lang="en-US" sz="2000">
                <a:latin typeface="Arial" charset="0"/>
                <a:cs typeface="Lucida Sans Unicode" charset="0"/>
              </a:rPr>
              <a:t> </a:t>
            </a:r>
          </a:p>
          <a:p>
            <a:pPr lvl="3"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sz="2000">
                <a:latin typeface="Arial" charset="0"/>
                <a:cs typeface="Lucida Sans Unicode" charset="0"/>
              </a:rPr>
              <a:t>daca server raspunde cu </a:t>
            </a:r>
            <a:r>
              <a:rPr lang="en-US" sz="2000">
                <a:solidFill>
                  <a:srgbClr val="CC3300"/>
                </a:solidFill>
                <a:latin typeface="Arial" charset="0"/>
                <a:cs typeface="Lucida Sans Unicode" charset="0"/>
              </a:rPr>
              <a:t>304 Not Modified</a:t>
            </a:r>
          </a:p>
          <a:p>
            <a:pPr lvl="4"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sz="2000">
                <a:latin typeface="Arial" charset="0"/>
                <a:cs typeface="Lucida Sans Unicode" charset="0"/>
              </a:rPr>
              <a:t>paseaza intrarea din cache la </a:t>
            </a:r>
            <a:r>
              <a:rPr lang="en-US" sz="2000">
                <a:solidFill>
                  <a:schemeClr val="accent2"/>
                </a:solidFill>
                <a:latin typeface="Arial" charset="0"/>
                <a:cs typeface="Lucida Sans Unicode" charset="0"/>
              </a:rPr>
              <a:t>Interpretare continut</a:t>
            </a:r>
            <a:endParaRPr lang="en-US" sz="2000">
              <a:latin typeface="Arial" charset="0"/>
              <a:cs typeface="Lucida Sans Unicode" charset="0"/>
            </a:endParaRPr>
          </a:p>
          <a:p>
            <a:pPr lvl="2"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sz="2000">
                <a:latin typeface="Arial" charset="0"/>
                <a:cs typeface="Lucida Sans Unicode" charset="0"/>
              </a:rPr>
              <a:t>Exista ne-expirata – intoarce intrarea din cache</a:t>
            </a:r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</a:pPr>
            <a:r>
              <a:rPr lang="en-US">
                <a:latin typeface="Arial" charset="0"/>
                <a:cs typeface="Lucida Sans Unicode" charset="0"/>
              </a:rPr>
              <a:t>Intreaba </a:t>
            </a:r>
            <a:r>
              <a:rPr lang="en-US">
                <a:solidFill>
                  <a:schemeClr val="accent2"/>
                </a:solidFill>
                <a:latin typeface="Arial" charset="0"/>
                <a:cs typeface="Lucida Sans Unicode" charset="0"/>
              </a:rPr>
              <a:t>Autorizare</a:t>
            </a:r>
            <a:r>
              <a:rPr lang="en-US">
                <a:latin typeface="Arial" charset="0"/>
                <a:cs typeface="Lucida Sans Unicode" charset="0"/>
              </a:rPr>
              <a:t> daca e nevoie de autorizare pentru </a:t>
            </a:r>
            <a:r>
              <a:rPr lang="en-US">
                <a:solidFill>
                  <a:srgbClr val="0000FF"/>
                </a:solidFill>
                <a:latin typeface="Arial" charset="0"/>
                <a:cs typeface="Lucida Sans Unicode" charset="0"/>
              </a:rPr>
              <a:t>domain/path</a:t>
            </a:r>
          </a:p>
          <a:p>
            <a:pPr lvl="2"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sz="2000">
                <a:latin typeface="Arial" charset="0"/>
                <a:cs typeface="Lucida Sans Unicode" charset="0"/>
              </a:rPr>
              <a:t>Exista credentiale – adauga antet </a:t>
            </a:r>
            <a:r>
              <a:rPr lang="en-US" sz="2000">
                <a:solidFill>
                  <a:srgbClr val="CC3300"/>
                </a:solidFill>
                <a:latin typeface="Arial" charset="0"/>
                <a:cs typeface="Lucida Sans Unicode" charset="0"/>
              </a:rPr>
              <a:t>Authorization</a:t>
            </a:r>
            <a:endParaRPr lang="en-US" sz="2000">
              <a:latin typeface="Arial" charset="0"/>
              <a:cs typeface="Lucida Sans Unicode" charset="0"/>
            </a:endParaRPr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</a:pPr>
            <a:r>
              <a:rPr lang="en-US">
                <a:latin typeface="Arial" charset="0"/>
                <a:cs typeface="Lucida Sans Unicode" charset="0"/>
              </a:rPr>
              <a:t>Intreaba </a:t>
            </a:r>
            <a:r>
              <a:rPr lang="en-US">
                <a:solidFill>
                  <a:schemeClr val="accent2"/>
                </a:solidFill>
                <a:latin typeface="Arial" charset="0"/>
                <a:cs typeface="Lucida Sans Unicode" charset="0"/>
              </a:rPr>
              <a:t>Management stare</a:t>
            </a:r>
            <a:r>
              <a:rPr lang="en-US">
                <a:latin typeface="Arial" charset="0"/>
                <a:cs typeface="Lucida Sans Unicode" charset="0"/>
              </a:rPr>
              <a:t> despre cookies (</a:t>
            </a:r>
            <a:r>
              <a:rPr lang="en-US">
                <a:solidFill>
                  <a:srgbClr val="0000FF"/>
                </a:solidFill>
                <a:latin typeface="Arial" charset="0"/>
                <a:cs typeface="Lucida Sans Unicode" charset="0"/>
              </a:rPr>
              <a:t>domain/path</a:t>
            </a:r>
            <a:r>
              <a:rPr lang="en-US">
                <a:latin typeface="Arial" charset="0"/>
                <a:cs typeface="Lucida Sans Unicode" charset="0"/>
              </a:rPr>
              <a:t>)</a:t>
            </a:r>
          </a:p>
          <a:p>
            <a:pPr lvl="2"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sz="2000">
                <a:latin typeface="Arial" charset="0"/>
                <a:cs typeface="Lucida Sans Unicode" charset="0"/>
              </a:rPr>
              <a:t>Da – adauga antet </a:t>
            </a:r>
            <a:r>
              <a:rPr lang="en-US" sz="2000">
                <a:solidFill>
                  <a:srgbClr val="CC3300"/>
                </a:solidFill>
                <a:latin typeface="Arial" charset="0"/>
                <a:cs typeface="Lucida Sans Unicode" charset="0"/>
              </a:rPr>
              <a:t>Cookie</a:t>
            </a:r>
            <a:r>
              <a:rPr lang="en-US" sz="2000">
                <a:latin typeface="Arial" charset="0"/>
                <a:cs typeface="Lucida Sans Unicode" charset="0"/>
              </a:rPr>
              <a:t> </a:t>
            </a:r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</a:pPr>
            <a:r>
              <a:rPr lang="en-US">
                <a:latin typeface="Arial" charset="0"/>
                <a:cs typeface="Lucida Sans Unicode" charset="0"/>
              </a:rPr>
              <a:t>Construieste corp cerere (vezi slide-uri urmatoare)</a:t>
            </a:r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</a:pPr>
            <a:r>
              <a:rPr lang="en-US">
                <a:latin typeface="Arial" charset="0"/>
                <a:cs typeface="Lucida Sans Unicode" charset="0"/>
              </a:rPr>
              <a:t>Paseaza intreaga cerere la </a:t>
            </a:r>
            <a:r>
              <a:rPr lang="en-US">
                <a:solidFill>
                  <a:schemeClr val="accent2"/>
                </a:solidFill>
                <a:latin typeface="Arial" charset="0"/>
                <a:cs typeface="Lucida Sans Unicode" charset="0"/>
              </a:rPr>
              <a:t>Suport retea</a:t>
            </a:r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</a:pPr>
            <a:r>
              <a:rPr lang="en-US">
                <a:latin typeface="Arial" charset="0"/>
                <a:cs typeface="Lucida Sans Unicode" charset="0"/>
              </a:rPr>
              <a:t>Preferintele utilizatorului (</a:t>
            </a:r>
            <a:r>
              <a:rPr lang="en-US">
                <a:solidFill>
                  <a:schemeClr val="accent2"/>
                </a:solidFill>
                <a:latin typeface="Arial" charset="0"/>
                <a:cs typeface="Lucida Sans Unicode" charset="0"/>
              </a:rPr>
              <a:t>Configurare</a:t>
            </a:r>
            <a:r>
              <a:rPr lang="en-US">
                <a:latin typeface="Arial" charset="0"/>
                <a:cs typeface="Lucida Sans Unicode" charset="0"/>
              </a:rPr>
              <a:t>) pot modifica fluxul cererii</a:t>
            </a:r>
          </a:p>
          <a:p>
            <a:pPr lvl="2"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sz="2000">
                <a:latin typeface="Arial" charset="0"/>
                <a:cs typeface="Lucida Sans Unicode" charset="0"/>
              </a:rPr>
              <a:t>nu se cer imaginile referite in pagina</a:t>
            </a:r>
          </a:p>
          <a:p>
            <a:pPr lvl="2"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sz="2000">
                <a:latin typeface="Arial" charset="0"/>
                <a:cs typeface="Lucida Sans Unicode" charset="0"/>
              </a:rPr>
              <a:t>nu se includ Cookies</a:t>
            </a:r>
          </a:p>
        </p:txBody>
      </p:sp>
      <p:sp>
        <p:nvSpPr>
          <p:cNvPr id="6656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5B31D7F-B8DF-4243-ADF4-233C9F94046D}" type="slidenum">
              <a:rPr lang="en-GB" sz="900">
                <a:solidFill>
                  <a:srgbClr val="FFFFFF"/>
                </a:solidFill>
                <a:cs typeface="Arial" charset="0"/>
              </a:rPr>
              <a:pPr eaLnBrk="1" hangingPunct="1"/>
              <a:t>41</a:t>
            </a:fld>
            <a:endParaRPr lang="en-GB" sz="9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6" name="Footer Placeholder 8">
            <a:extLst>
              <a:ext uri="{FF2B5EF4-FFF2-40B4-BE49-F238E27FC236}">
                <a16:creationId xmlns:a16="http://schemas.microsoft.com/office/drawing/2014/main" id="{476F44AF-36C3-E148-85D9-D09ADC952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2200" y="6553200"/>
            <a:ext cx="4543425" cy="276225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000" dirty="0" err="1">
                <a:solidFill>
                  <a:srgbClr val="FFFFFF"/>
                </a:solidFill>
                <a:cs typeface="Arial" charset="0"/>
              </a:rPr>
              <a:t>Protocoale</a:t>
            </a:r>
            <a:r>
              <a:rPr lang="en-GB" sz="1000" dirty="0">
                <a:solidFill>
                  <a:srgbClr val="FFFFFF"/>
                </a:solidFill>
                <a:cs typeface="Arial" charset="0"/>
              </a:rPr>
              <a:t> de </a:t>
            </a:r>
            <a:r>
              <a:rPr lang="en-GB" sz="1000" dirty="0" err="1">
                <a:solidFill>
                  <a:srgbClr val="FFFFFF"/>
                </a:solidFill>
                <a:cs typeface="Arial" charset="0"/>
              </a:rPr>
              <a:t>comunicaţie</a:t>
            </a:r>
            <a:r>
              <a:rPr lang="en-GB" sz="1000" dirty="0">
                <a:solidFill>
                  <a:srgbClr val="FFFFFF"/>
                </a:solidFill>
                <a:cs typeface="Arial" charset="0"/>
              </a:rPr>
              <a:t> - Curs 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89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89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89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89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89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89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89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89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89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50" y="357188"/>
            <a:ext cx="8501063" cy="6086475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000">
                <a:latin typeface="Arial" charset="0"/>
                <a:cs typeface="Lucida Sans Unicode" charset="0"/>
              </a:rPr>
              <a:t>Construieste corp cerere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>
                <a:latin typeface="Arial" charset="0"/>
                <a:cs typeface="Lucida Sans Unicode" charset="0"/>
              </a:rPr>
              <a:t>se aplica pentru POST, PUT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>
                <a:latin typeface="Arial" charset="0"/>
                <a:cs typeface="Lucida Sans Unicode" charset="0"/>
              </a:rPr>
              <a:t>POST </a:t>
            </a:r>
          </a:p>
          <a:p>
            <a:pPr lvl="2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000">
                <a:latin typeface="Arial" charset="0"/>
                <a:cs typeface="Lucida Sans Unicode" charset="0"/>
              </a:rPr>
              <a:t>parametrii din formulare in corp comanda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b="1">
                <a:solidFill>
                  <a:schemeClr val="accent2"/>
                </a:solidFill>
                <a:latin typeface="Courier New" charset="0"/>
                <a:cs typeface="Courier New" charset="0"/>
              </a:rPr>
              <a:t>Content-Type: application/x-www-form-urlencoded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b="1">
                <a:solidFill>
                  <a:schemeClr val="accent2"/>
                </a:solidFill>
                <a:latin typeface="Courier New" charset="0"/>
                <a:cs typeface="Courier New" charset="0"/>
              </a:rPr>
              <a:t>Content-Length: 6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  <a:buFontTx/>
              <a:buNone/>
            </a:pPr>
            <a:endParaRPr lang="en-US" b="1">
              <a:solidFill>
                <a:schemeClr val="accent2"/>
              </a:solidFill>
              <a:latin typeface="Courier New" charset="0"/>
              <a:cs typeface="Courier New" charset="0"/>
            </a:endParaRP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b="1">
                <a:solidFill>
                  <a:schemeClr val="accent2"/>
                </a:solidFill>
                <a:latin typeface="Courier New" charset="0"/>
                <a:cs typeface="Courier New" charset="0"/>
              </a:rPr>
              <a:t>s=YHOO</a:t>
            </a:r>
          </a:p>
          <a:p>
            <a:pPr lvl="3" eaLnBrk="1" hangingPunct="1">
              <a:spcBef>
                <a:spcPts val="600"/>
              </a:spcBef>
              <a:spcAft>
                <a:spcPts val="600"/>
              </a:spcAft>
              <a:buFontTx/>
              <a:buNone/>
            </a:pPr>
            <a:endParaRPr lang="en-US" sz="2000" b="1">
              <a:solidFill>
                <a:schemeClr val="accent2"/>
              </a:solidFill>
              <a:latin typeface="Arial" charset="0"/>
              <a:cs typeface="Lucida Sans Unicode" charset="0"/>
            </a:endParaRPr>
          </a:p>
        </p:txBody>
      </p:sp>
      <p:sp>
        <p:nvSpPr>
          <p:cNvPr id="6758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6835420-CFEE-CE4A-A4AD-E862088F4756}" type="slidenum">
              <a:rPr lang="en-GB" sz="900">
                <a:solidFill>
                  <a:srgbClr val="FFFFFF"/>
                </a:solidFill>
                <a:cs typeface="Arial" charset="0"/>
              </a:rPr>
              <a:pPr eaLnBrk="1" hangingPunct="1"/>
              <a:t>42</a:t>
            </a:fld>
            <a:endParaRPr lang="en-GB" sz="9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6" name="Footer Placeholder 8">
            <a:extLst>
              <a:ext uri="{FF2B5EF4-FFF2-40B4-BE49-F238E27FC236}">
                <a16:creationId xmlns:a16="http://schemas.microsoft.com/office/drawing/2014/main" id="{6AA0A221-2F90-4A44-8ADF-25F5352F2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2200" y="6553200"/>
            <a:ext cx="4543425" cy="276225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000" dirty="0" err="1">
                <a:solidFill>
                  <a:srgbClr val="FFFFFF"/>
                </a:solidFill>
                <a:cs typeface="Arial" charset="0"/>
              </a:rPr>
              <a:t>Protocoale</a:t>
            </a:r>
            <a:r>
              <a:rPr lang="en-GB" sz="1000" dirty="0">
                <a:solidFill>
                  <a:srgbClr val="FFFFFF"/>
                </a:solidFill>
                <a:cs typeface="Arial" charset="0"/>
              </a:rPr>
              <a:t> de </a:t>
            </a:r>
            <a:r>
              <a:rPr lang="en-GB" sz="1000" dirty="0" err="1">
                <a:solidFill>
                  <a:srgbClr val="FFFFFF"/>
                </a:solidFill>
                <a:cs typeface="Arial" charset="0"/>
              </a:rPr>
              <a:t>comunicaţie</a:t>
            </a:r>
            <a:r>
              <a:rPr lang="en-GB" sz="1000" dirty="0">
                <a:solidFill>
                  <a:srgbClr val="FFFFFF"/>
                </a:solidFill>
                <a:cs typeface="Arial" charset="0"/>
              </a:rPr>
              <a:t> - Curs 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99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99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99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99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99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50" y="357188"/>
            <a:ext cx="8501063" cy="6086475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en-US">
                <a:latin typeface="Arial" charset="0"/>
                <a:cs typeface="Lucida Sans Unicode" charset="0"/>
              </a:rPr>
              <a:t>PUT sau POST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>
                <a:latin typeface="Arial" charset="0"/>
                <a:cs typeface="Lucida Sans Unicode" charset="0"/>
              </a:rPr>
              <a:t>folosind MIME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Tx/>
              <a:buNone/>
            </a:pPr>
            <a:r>
              <a:rPr lang="en-US" sz="2000" b="1">
                <a:solidFill>
                  <a:schemeClr val="accent2"/>
                </a:solidFill>
                <a:latin typeface="Courier New" charset="0"/>
                <a:cs typeface="Courier New" charset="0"/>
              </a:rPr>
              <a:t>Content-Type: multipart/multipart_subtype; boundary="ThisRandomString”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Tx/>
              <a:buNone/>
            </a:pPr>
            <a:endParaRPr lang="en-US" sz="2000" b="1">
              <a:solidFill>
                <a:schemeClr val="accent2"/>
              </a:solidFill>
              <a:latin typeface="Courier New" charset="0"/>
              <a:cs typeface="Courier New" charset="0"/>
            </a:endParaRP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Tx/>
              <a:buNone/>
            </a:pPr>
            <a:r>
              <a:rPr lang="en-US" sz="2000" b="1">
                <a:solidFill>
                  <a:schemeClr val="accent2"/>
                </a:solidFill>
                <a:latin typeface="Courier New" charset="0"/>
                <a:cs typeface="Courier New" charset="0"/>
              </a:rPr>
              <a:t>--ThisRandomString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Tx/>
              <a:buNone/>
            </a:pPr>
            <a:r>
              <a:rPr lang="en-US" sz="2000" b="1">
                <a:solidFill>
                  <a:schemeClr val="accent2"/>
                </a:solidFill>
                <a:latin typeface="Courier New" charset="0"/>
                <a:cs typeface="Courier New" charset="0"/>
              </a:rPr>
              <a:t>Content-Type: tip/subtip partea 1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Tx/>
              <a:buNone/>
            </a:pPr>
            <a:r>
              <a:rPr lang="en-US" sz="2000" b="1">
                <a:solidFill>
                  <a:schemeClr val="accent2"/>
                </a:solidFill>
                <a:latin typeface="Courier New" charset="0"/>
                <a:cs typeface="Courier New" charset="0"/>
              </a:rPr>
              <a:t>Content-Transfer-Encoding: schema codificare partea 1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Tx/>
              <a:buNone/>
            </a:pPr>
            <a:endParaRPr lang="en-US" sz="2000" b="1">
              <a:solidFill>
                <a:schemeClr val="accent2"/>
              </a:solidFill>
              <a:latin typeface="Courier New" charset="0"/>
              <a:cs typeface="Courier New" charset="0"/>
            </a:endParaRP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Tx/>
              <a:buNone/>
            </a:pPr>
            <a:r>
              <a:rPr lang="en-US" sz="2000" b="1">
                <a:solidFill>
                  <a:schemeClr val="accent2"/>
                </a:solidFill>
                <a:latin typeface="Courier New" charset="0"/>
                <a:cs typeface="Courier New" charset="0"/>
              </a:rPr>
              <a:t>continut partea 1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Tx/>
              <a:buNone/>
            </a:pPr>
            <a:endParaRPr lang="en-US" sz="2000" b="1">
              <a:solidFill>
                <a:schemeClr val="accent2"/>
              </a:solidFill>
              <a:latin typeface="Courier New" charset="0"/>
              <a:cs typeface="Courier New" charset="0"/>
            </a:endParaRP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Tx/>
              <a:buNone/>
            </a:pPr>
            <a:r>
              <a:rPr lang="en-US" sz="2000" b="1">
                <a:solidFill>
                  <a:schemeClr val="accent2"/>
                </a:solidFill>
                <a:latin typeface="Courier New" charset="0"/>
                <a:cs typeface="Courier New" charset="0"/>
              </a:rPr>
              <a:t>--ThisRandomString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Tx/>
              <a:buNone/>
            </a:pPr>
            <a:r>
              <a:rPr lang="en-US" sz="2000" b="1">
                <a:solidFill>
                  <a:schemeClr val="accent2"/>
                </a:solidFill>
                <a:latin typeface="Courier New" charset="0"/>
                <a:cs typeface="Courier New" charset="0"/>
              </a:rPr>
              <a:t>Content-Type: tip/subtip partea 2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Tx/>
              <a:buNone/>
            </a:pPr>
            <a:r>
              <a:rPr lang="en-US" sz="2000" b="1">
                <a:solidFill>
                  <a:schemeClr val="accent2"/>
                </a:solidFill>
                <a:latin typeface="Courier New" charset="0"/>
                <a:cs typeface="Courier New" charset="0"/>
              </a:rPr>
              <a:t>Content-Transfer-Encoding: schema codificare partea 2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Tx/>
              <a:buNone/>
            </a:pPr>
            <a:endParaRPr lang="en-US" sz="2000" b="1">
              <a:solidFill>
                <a:schemeClr val="accent2"/>
              </a:solidFill>
              <a:latin typeface="Courier New" charset="0"/>
              <a:cs typeface="Courier New" charset="0"/>
            </a:endParaRP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Tx/>
              <a:buNone/>
            </a:pPr>
            <a:r>
              <a:rPr lang="en-US" sz="2000" b="1">
                <a:solidFill>
                  <a:schemeClr val="accent2"/>
                </a:solidFill>
                <a:latin typeface="Courier New" charset="0"/>
                <a:cs typeface="Courier New" charset="0"/>
              </a:rPr>
              <a:t>continut partea 2</a:t>
            </a:r>
          </a:p>
          <a:p>
            <a:pPr lvl="3" eaLnBrk="1" hangingPunct="1">
              <a:lnSpc>
                <a:spcPct val="90000"/>
              </a:lnSpc>
              <a:buFontTx/>
              <a:buNone/>
            </a:pPr>
            <a:endParaRPr lang="en-US" sz="2000" b="1">
              <a:solidFill>
                <a:schemeClr val="accent2"/>
              </a:solidFill>
              <a:latin typeface="Arial" charset="0"/>
              <a:cs typeface="Lucida Sans Unicode" charset="0"/>
            </a:endParaRPr>
          </a:p>
        </p:txBody>
      </p:sp>
      <p:sp>
        <p:nvSpPr>
          <p:cNvPr id="6861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557F108-8116-1E40-945D-4194BDA8559A}" type="slidenum">
              <a:rPr lang="en-GB" sz="900">
                <a:solidFill>
                  <a:srgbClr val="FFFFFF"/>
                </a:solidFill>
                <a:cs typeface="Arial" charset="0"/>
              </a:rPr>
              <a:pPr eaLnBrk="1" hangingPunct="1"/>
              <a:t>43</a:t>
            </a:fld>
            <a:endParaRPr lang="en-GB" sz="9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6" name="Footer Placeholder 8">
            <a:extLst>
              <a:ext uri="{FF2B5EF4-FFF2-40B4-BE49-F238E27FC236}">
                <a16:creationId xmlns:a16="http://schemas.microsoft.com/office/drawing/2014/main" id="{AC1AB986-8BA4-A64F-A726-6D13FAFDD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2200" y="6553200"/>
            <a:ext cx="4543425" cy="276225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000" dirty="0" err="1">
                <a:solidFill>
                  <a:srgbClr val="FFFFFF"/>
                </a:solidFill>
                <a:cs typeface="Arial" charset="0"/>
              </a:rPr>
              <a:t>Protocoale</a:t>
            </a:r>
            <a:r>
              <a:rPr lang="en-GB" sz="1000" dirty="0">
                <a:solidFill>
                  <a:srgbClr val="FFFFFF"/>
                </a:solidFill>
                <a:cs typeface="Arial" charset="0"/>
              </a:rPr>
              <a:t> de </a:t>
            </a:r>
            <a:r>
              <a:rPr lang="en-GB" sz="1000" dirty="0" err="1">
                <a:solidFill>
                  <a:srgbClr val="FFFFFF"/>
                </a:solidFill>
                <a:cs typeface="Arial" charset="0"/>
              </a:rPr>
              <a:t>comunicaţie</a:t>
            </a:r>
            <a:r>
              <a:rPr lang="en-GB" sz="1000" dirty="0">
                <a:solidFill>
                  <a:srgbClr val="FFFFFF"/>
                </a:solidFill>
                <a:cs typeface="Arial" charset="0"/>
              </a:rPr>
              <a:t> - Curs 9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01663"/>
            <a:ext cx="9144000" cy="518477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US" sz="3200" b="1">
                <a:solidFill>
                  <a:schemeClr val="accent2"/>
                </a:solidFill>
                <a:latin typeface="Arial" charset="0"/>
                <a:cs typeface="Lucida Sans Unicode" charset="0"/>
              </a:rPr>
              <a:t>Suport retea</a:t>
            </a:r>
          </a:p>
          <a:p>
            <a:pPr eaLnBrk="1" hangingPunct="1"/>
            <a:r>
              <a:rPr lang="en-US">
                <a:solidFill>
                  <a:srgbClr val="CC3300"/>
                </a:solidFill>
                <a:latin typeface="Arial" charset="0"/>
                <a:cs typeface="Lucida Sans Unicode" charset="0"/>
              </a:rPr>
              <a:t>Transmite cererea</a:t>
            </a:r>
          </a:p>
          <a:p>
            <a:pPr lvl="1" eaLnBrk="1" hangingPunct="1"/>
            <a:r>
              <a:rPr lang="en-US">
                <a:latin typeface="Arial" charset="0"/>
                <a:cs typeface="Lucida Sans Unicode" charset="0"/>
              </a:rPr>
              <a:t>Primeste cereri de la </a:t>
            </a:r>
            <a:r>
              <a:rPr lang="en-US">
                <a:solidFill>
                  <a:schemeClr val="accent2"/>
                </a:solidFill>
                <a:latin typeface="Arial" charset="0"/>
                <a:cs typeface="Lucida Sans Unicode" charset="0"/>
              </a:rPr>
              <a:t>Generator cereri</a:t>
            </a:r>
            <a:r>
              <a:rPr lang="en-US">
                <a:latin typeface="Arial" charset="0"/>
                <a:cs typeface="Lucida Sans Unicode" charset="0"/>
              </a:rPr>
              <a:t> si le pune in coada transmisie</a:t>
            </a:r>
          </a:p>
          <a:p>
            <a:pPr lvl="1" eaLnBrk="1" hangingPunct="1"/>
            <a:r>
              <a:rPr lang="en-US">
                <a:latin typeface="Arial" charset="0"/>
                <a:cs typeface="Lucida Sans Unicode" charset="0"/>
              </a:rPr>
              <a:t>Intreaba </a:t>
            </a:r>
            <a:r>
              <a:rPr lang="en-US">
                <a:solidFill>
                  <a:schemeClr val="accent2"/>
                </a:solidFill>
                <a:latin typeface="Arial" charset="0"/>
                <a:cs typeface="Lucida Sans Unicode" charset="0"/>
              </a:rPr>
              <a:t>Configurare</a:t>
            </a:r>
            <a:r>
              <a:rPr lang="en-US">
                <a:latin typeface="Arial" charset="0"/>
                <a:cs typeface="Lucida Sans Unicode" charset="0"/>
              </a:rPr>
              <a:t> ptr a determina daca tinta este un proxy si alte optiuni retea</a:t>
            </a:r>
          </a:p>
          <a:p>
            <a:pPr lvl="1" eaLnBrk="1" hangingPunct="1"/>
            <a:r>
              <a:rPr lang="en-US">
                <a:latin typeface="Arial" charset="0"/>
                <a:cs typeface="Lucida Sans Unicode" charset="0"/>
              </a:rPr>
              <a:t>Deschide socket pentru a transmite cereri din coada</a:t>
            </a:r>
          </a:p>
          <a:p>
            <a:pPr lvl="2" eaLnBrk="1" hangingPunct="1"/>
            <a:r>
              <a:rPr lang="en-US" sz="2000">
                <a:latin typeface="Arial" charset="0"/>
                <a:cs typeface="Lucida Sans Unicode" charset="0"/>
              </a:rPr>
              <a:t>transmite mai multe cereri la o conectare</a:t>
            </a:r>
          </a:p>
          <a:p>
            <a:pPr lvl="1" eaLnBrk="1" hangingPunct="1"/>
            <a:endParaRPr lang="en-US">
              <a:latin typeface="Arial" charset="0"/>
              <a:cs typeface="Lucida Sans Unicode" charset="0"/>
            </a:endParaRPr>
          </a:p>
          <a:p>
            <a:pPr eaLnBrk="1" hangingPunct="1"/>
            <a:r>
              <a:rPr lang="en-US">
                <a:solidFill>
                  <a:srgbClr val="CC3300"/>
                </a:solidFill>
                <a:latin typeface="Arial" charset="0"/>
                <a:cs typeface="Lucida Sans Unicode" charset="0"/>
              </a:rPr>
              <a:t>Trateaza raspuns</a:t>
            </a:r>
          </a:p>
          <a:p>
            <a:pPr lvl="1" eaLnBrk="1" hangingPunct="1"/>
            <a:r>
              <a:rPr lang="en-US">
                <a:latin typeface="Arial" charset="0"/>
                <a:cs typeface="Lucida Sans Unicode" charset="0"/>
              </a:rPr>
              <a:t>Asteapta raspunsuri la cereri </a:t>
            </a:r>
          </a:p>
          <a:p>
            <a:pPr lvl="1" eaLnBrk="1" hangingPunct="1"/>
            <a:r>
              <a:rPr lang="en-US">
                <a:latin typeface="Arial" charset="0"/>
                <a:cs typeface="Lucida Sans Unicode" charset="0"/>
              </a:rPr>
              <a:t>Paseaza la </a:t>
            </a:r>
            <a:r>
              <a:rPr lang="en-US">
                <a:solidFill>
                  <a:schemeClr val="accent2"/>
                </a:solidFill>
                <a:latin typeface="Arial" charset="0"/>
                <a:cs typeface="Lucida Sans Unicode" charset="0"/>
              </a:rPr>
              <a:t>Procesare raspuns</a:t>
            </a:r>
          </a:p>
          <a:p>
            <a:pPr eaLnBrk="1" hangingPunct="1">
              <a:buFont typeface="Wingdings" charset="0"/>
              <a:buNone/>
            </a:pPr>
            <a:endParaRPr lang="en-US" sz="2000">
              <a:latin typeface="Arial" charset="0"/>
              <a:cs typeface="Lucida Sans Unicode" charset="0"/>
            </a:endParaRPr>
          </a:p>
        </p:txBody>
      </p:sp>
      <p:sp>
        <p:nvSpPr>
          <p:cNvPr id="6963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7BF6176-F9BA-4647-9D2F-0963808E6F23}" type="slidenum">
              <a:rPr lang="en-GB" sz="900">
                <a:solidFill>
                  <a:srgbClr val="FFFFFF"/>
                </a:solidFill>
                <a:cs typeface="Arial" charset="0"/>
              </a:rPr>
              <a:pPr eaLnBrk="1" hangingPunct="1"/>
              <a:t>44</a:t>
            </a:fld>
            <a:endParaRPr lang="en-GB" sz="9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6" name="Footer Placeholder 8">
            <a:extLst>
              <a:ext uri="{FF2B5EF4-FFF2-40B4-BE49-F238E27FC236}">
                <a16:creationId xmlns:a16="http://schemas.microsoft.com/office/drawing/2014/main" id="{9163A731-5B50-2744-AC0D-A567693B7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2200" y="6553200"/>
            <a:ext cx="4543425" cy="276225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000" dirty="0" err="1">
                <a:solidFill>
                  <a:srgbClr val="FFFFFF"/>
                </a:solidFill>
                <a:cs typeface="Arial" charset="0"/>
              </a:rPr>
              <a:t>Protocoale</a:t>
            </a:r>
            <a:r>
              <a:rPr lang="en-GB" sz="1000" dirty="0">
                <a:solidFill>
                  <a:srgbClr val="FFFFFF"/>
                </a:solidFill>
                <a:cs typeface="Arial" charset="0"/>
              </a:rPr>
              <a:t> de </a:t>
            </a:r>
            <a:r>
              <a:rPr lang="en-GB" sz="1000" dirty="0" err="1">
                <a:solidFill>
                  <a:srgbClr val="FFFFFF"/>
                </a:solidFill>
                <a:cs typeface="Arial" charset="0"/>
              </a:rPr>
              <a:t>comunicaţie</a:t>
            </a:r>
            <a:r>
              <a:rPr lang="en-GB" sz="1000" dirty="0">
                <a:solidFill>
                  <a:srgbClr val="FFFFFF"/>
                </a:solidFill>
                <a:cs typeface="Arial" charset="0"/>
              </a:rPr>
              <a:t> - Curs 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9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09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09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>
                <a:latin typeface="Arial" charset="0"/>
              </a:rPr>
              <a:t>Procesarea raspunsului</a:t>
            </a:r>
          </a:p>
        </p:txBody>
      </p:sp>
      <p:pic>
        <p:nvPicPr>
          <p:cNvPr id="70658" name="Picture 3" descr="response_process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03313"/>
            <a:ext cx="6019800" cy="339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6172200" y="1295400"/>
            <a:ext cx="2971800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1800">
                <a:solidFill>
                  <a:schemeClr val="tx1"/>
                </a:solidFill>
                <a:latin typeface="Tahoma" charset="0"/>
                <a:cs typeface="Lucida Sans Unicode" charset="0"/>
              </a:rPr>
              <a:t>1. Primeste raspuns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1800">
                <a:solidFill>
                  <a:schemeClr val="tx1"/>
                </a:solidFill>
                <a:latin typeface="Tahoma" charset="0"/>
                <a:cs typeface="Lucida Sans Unicode" charset="0"/>
              </a:rPr>
              <a:t>2. Paseaza raspuns la modulul de procesare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1800">
                <a:solidFill>
                  <a:schemeClr val="tx1"/>
                </a:solidFill>
                <a:latin typeface="Tahoma" charset="0"/>
                <a:cs typeface="Lucida Sans Unicode" charset="0"/>
              </a:rPr>
              <a:t>3. Cererea a fost </a:t>
            </a:r>
            <a:r>
              <a:rPr lang="en-US" sz="1800">
                <a:solidFill>
                  <a:srgbClr val="0000FF"/>
                </a:solidFill>
                <a:latin typeface="Tahoma" charset="0"/>
                <a:cs typeface="Lucida Sans Unicode" charset="0"/>
              </a:rPr>
              <a:t>rejectata </a:t>
            </a:r>
            <a:r>
              <a:rPr lang="en-US" sz="1800">
                <a:solidFill>
                  <a:schemeClr val="tx1"/>
                </a:solidFill>
                <a:latin typeface="Tahoma" charset="0"/>
                <a:cs typeface="Lucida Sans Unicode" charset="0"/>
              </a:rPr>
              <a:t>– verifica daca pot fi folosite </a:t>
            </a:r>
            <a:r>
              <a:rPr lang="en-US" sz="1800">
                <a:solidFill>
                  <a:srgbClr val="0000FF"/>
                </a:solidFill>
                <a:latin typeface="Tahoma" charset="0"/>
                <a:cs typeface="Lucida Sans Unicode" charset="0"/>
              </a:rPr>
              <a:t>credentiale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1800">
                <a:solidFill>
                  <a:schemeClr val="tx1"/>
                </a:solidFill>
                <a:latin typeface="Tahoma" charset="0"/>
                <a:cs typeface="Lucida Sans Unicode" charset="0"/>
              </a:rPr>
              <a:t>– verifica </a:t>
            </a:r>
            <a:r>
              <a:rPr lang="en-US" sz="1800">
                <a:solidFill>
                  <a:srgbClr val="0000FF"/>
                </a:solidFill>
                <a:latin typeface="Tahoma" charset="0"/>
                <a:cs typeface="Lucida Sans Unicode" charset="0"/>
              </a:rPr>
              <a:t>redirectare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1800">
                <a:solidFill>
                  <a:schemeClr val="tx1"/>
                </a:solidFill>
                <a:latin typeface="Tahoma" charset="0"/>
                <a:cs typeface="Lucida Sans Unicode" charset="0"/>
              </a:rPr>
              <a:t>4. Daca se cere info </a:t>
            </a:r>
            <a:r>
              <a:rPr lang="en-US" sz="1800">
                <a:solidFill>
                  <a:srgbClr val="0000FF"/>
                </a:solidFill>
                <a:latin typeface="Tahoma" charset="0"/>
                <a:cs typeface="Lucida Sans Unicode" charset="0"/>
              </a:rPr>
              <a:t>cookie</a:t>
            </a:r>
            <a:r>
              <a:rPr lang="en-US" sz="1800">
                <a:solidFill>
                  <a:schemeClr val="tx1"/>
                </a:solidFill>
                <a:latin typeface="Tahoma" charset="0"/>
                <a:cs typeface="Lucida Sans Unicode" charset="0"/>
              </a:rPr>
              <a:t>, contacteaza modulul management stare</a:t>
            </a:r>
          </a:p>
        </p:txBody>
      </p:sp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107950" y="4868863"/>
            <a:ext cx="8763000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sz="1800">
                <a:solidFill>
                  <a:schemeClr val="tx1"/>
                </a:solidFill>
                <a:latin typeface="Tahoma" charset="0"/>
                <a:cs typeface="Lucida Sans Unicode" charset="0"/>
              </a:rPr>
              <a:t>5. Contacteaza </a:t>
            </a:r>
            <a:r>
              <a:rPr lang="en-US" sz="1800">
                <a:solidFill>
                  <a:srgbClr val="0000FF"/>
                </a:solidFill>
                <a:latin typeface="Tahoma" charset="0"/>
                <a:cs typeface="Lucida Sans Unicode" charset="0"/>
              </a:rPr>
              <a:t>suport caching </a:t>
            </a:r>
            <a:r>
              <a:rPr lang="en-US" sz="1800">
                <a:solidFill>
                  <a:schemeClr val="tx1"/>
                </a:solidFill>
                <a:latin typeface="Tahoma" charset="0"/>
                <a:cs typeface="Lucida Sans Unicode" charset="0"/>
              </a:rPr>
              <a:t>pentru memorarea raspunsului;</a:t>
            </a:r>
          </a:p>
          <a:p>
            <a:pPr eaLnBrk="1" hangingPunct="1">
              <a:lnSpc>
                <a:spcPct val="100000"/>
              </a:lnSpc>
            </a:pPr>
            <a:r>
              <a:rPr lang="en-US" sz="1800">
                <a:solidFill>
                  <a:schemeClr val="tx1"/>
                </a:solidFill>
                <a:latin typeface="Tahoma" charset="0"/>
                <a:cs typeface="Lucida Sans Unicode" charset="0"/>
              </a:rPr>
              <a:t>	apoi paseaza raspuns la </a:t>
            </a:r>
            <a:r>
              <a:rPr lang="en-US" sz="1800">
                <a:solidFill>
                  <a:srgbClr val="0000FF"/>
                </a:solidFill>
                <a:latin typeface="Tahoma" charset="0"/>
                <a:cs typeface="Lucida Sans Unicode" charset="0"/>
              </a:rPr>
              <a:t>interpretare continut</a:t>
            </a:r>
          </a:p>
          <a:p>
            <a:pPr eaLnBrk="1" hangingPunct="1">
              <a:lnSpc>
                <a:spcPct val="100000"/>
              </a:lnSpc>
            </a:pPr>
            <a:r>
              <a:rPr lang="en-US" sz="1800">
                <a:solidFill>
                  <a:schemeClr val="tx1"/>
                </a:solidFill>
                <a:latin typeface="Tahoma" charset="0"/>
                <a:cs typeface="Lucida Sans Unicode" charset="0"/>
              </a:rPr>
              <a:t>6. </a:t>
            </a:r>
            <a:r>
              <a:rPr lang="en-US" sz="1800">
                <a:solidFill>
                  <a:srgbClr val="0000FF"/>
                </a:solidFill>
                <a:cs typeface="Lucida Sans Unicode" charset="0"/>
              </a:rPr>
              <a:t>Decodifica </a:t>
            </a:r>
            <a:r>
              <a:rPr lang="en-US" sz="1800">
                <a:solidFill>
                  <a:schemeClr val="tx1"/>
                </a:solidFill>
                <a:cs typeface="Lucida Sans Unicode" charset="0"/>
              </a:rPr>
              <a:t>corp raspuns, </a:t>
            </a:r>
            <a:r>
              <a:rPr lang="en-US" sz="1800">
                <a:solidFill>
                  <a:srgbClr val="0000FF"/>
                </a:solidFill>
                <a:cs typeface="Lucida Sans Unicode" charset="0"/>
              </a:rPr>
              <a:t>proceseaza </a:t>
            </a:r>
            <a:r>
              <a:rPr lang="en-US" sz="1800">
                <a:solidFill>
                  <a:schemeClr val="tx1"/>
                </a:solidFill>
                <a:cs typeface="Lucida Sans Unicode" charset="0"/>
              </a:rPr>
              <a:t>diferite tipuri MIME si </a:t>
            </a:r>
            <a:r>
              <a:rPr lang="en-US" sz="1800">
                <a:solidFill>
                  <a:srgbClr val="0000FF"/>
                </a:solidFill>
                <a:cs typeface="Lucida Sans Unicode" charset="0"/>
              </a:rPr>
              <a:t>parseaza </a:t>
            </a:r>
            <a:r>
              <a:rPr lang="en-US" sz="1800">
                <a:solidFill>
                  <a:schemeClr val="tx1"/>
                </a:solidFill>
                <a:cs typeface="Lucida Sans Unicode" charset="0"/>
              </a:rPr>
              <a:t>continut ptr eventuale referinte la </a:t>
            </a:r>
            <a:r>
              <a:rPr lang="en-US" sz="1800">
                <a:solidFill>
                  <a:schemeClr val="tx1"/>
                </a:solidFill>
                <a:latin typeface="Tahoma" charset="0"/>
                <a:cs typeface="Lucida Sans Unicode" charset="0"/>
              </a:rPr>
              <a:t>resurse aditionale</a:t>
            </a:r>
          </a:p>
          <a:p>
            <a:pPr eaLnBrk="1" hangingPunct="1">
              <a:lnSpc>
                <a:spcPct val="100000"/>
              </a:lnSpc>
            </a:pPr>
            <a:r>
              <a:rPr lang="en-US" sz="1800">
                <a:solidFill>
                  <a:schemeClr val="tx1"/>
                </a:solidFill>
                <a:latin typeface="Tahoma" charset="0"/>
                <a:cs typeface="Lucida Sans Unicode" charset="0"/>
              </a:rPr>
              <a:t>7. Continut pasat la modul prezentare</a:t>
            </a:r>
          </a:p>
        </p:txBody>
      </p:sp>
      <p:sp>
        <p:nvSpPr>
          <p:cNvPr id="7066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798513E-892D-9242-BB02-7BDD40D6F6D7}" type="slidenum">
              <a:rPr lang="en-GB" sz="900">
                <a:solidFill>
                  <a:srgbClr val="FFFFFF"/>
                </a:solidFill>
                <a:cs typeface="Arial" charset="0"/>
              </a:rPr>
              <a:pPr eaLnBrk="1" hangingPunct="1"/>
              <a:t>45</a:t>
            </a:fld>
            <a:endParaRPr lang="en-GB" sz="9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C02CB21-AFFA-2342-895F-C15D8B89A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2200" y="6553200"/>
            <a:ext cx="4543425" cy="276225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000" dirty="0" err="1">
                <a:solidFill>
                  <a:srgbClr val="FFFFFF"/>
                </a:solidFill>
                <a:cs typeface="Arial" charset="0"/>
              </a:rPr>
              <a:t>Protocoale</a:t>
            </a:r>
            <a:r>
              <a:rPr lang="en-GB" sz="1000" dirty="0">
                <a:solidFill>
                  <a:srgbClr val="FFFFFF"/>
                </a:solidFill>
                <a:cs typeface="Arial" charset="0"/>
              </a:rPr>
              <a:t> de </a:t>
            </a:r>
            <a:r>
              <a:rPr lang="en-GB" sz="1000" dirty="0" err="1">
                <a:solidFill>
                  <a:srgbClr val="FFFFFF"/>
                </a:solidFill>
                <a:cs typeface="Arial" charset="0"/>
              </a:rPr>
              <a:t>comunicaţie</a:t>
            </a:r>
            <a:r>
              <a:rPr lang="en-GB" sz="1000" dirty="0">
                <a:solidFill>
                  <a:srgbClr val="FFFFFF"/>
                </a:solidFill>
                <a:cs typeface="Arial" charset="0"/>
              </a:rPr>
              <a:t> - Curs 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19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19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19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19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19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19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19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19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3675" y="692150"/>
            <a:ext cx="8950325" cy="57372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US" sz="3200" b="1">
                <a:solidFill>
                  <a:schemeClr val="accent2"/>
                </a:solidFill>
                <a:latin typeface="Arial" charset="0"/>
                <a:cs typeface="Lucida Sans Unicode" charset="0"/>
              </a:rPr>
              <a:t>Procesare raspuns</a:t>
            </a:r>
            <a:r>
              <a:rPr lang="en-US" b="1">
                <a:latin typeface="Arial" charset="0"/>
                <a:cs typeface="Lucida Sans Unicode" charset="0"/>
              </a:rPr>
              <a:t> </a:t>
            </a:r>
          </a:p>
          <a:p>
            <a:pPr lvl="1"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200">
                <a:latin typeface="Arial" charset="0"/>
                <a:cs typeface="Lucida Sans Unicode" charset="0"/>
              </a:rPr>
              <a:t>Verifica stare 401 (ne-autorizat)</a:t>
            </a:r>
          </a:p>
          <a:p>
            <a:pPr lvl="2"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200">
                <a:latin typeface="Arial" charset="0"/>
                <a:cs typeface="Lucida Sans Unicode" charset="0"/>
              </a:rPr>
              <a:t>Cere modulului de </a:t>
            </a:r>
            <a:r>
              <a:rPr lang="en-US" sz="2200">
                <a:solidFill>
                  <a:srgbClr val="CC3300"/>
                </a:solidFill>
                <a:latin typeface="Arial" charset="0"/>
                <a:cs typeface="Lucida Sans Unicode" charset="0"/>
              </a:rPr>
              <a:t>Autorizare</a:t>
            </a:r>
            <a:r>
              <a:rPr lang="en-US" sz="2200">
                <a:latin typeface="Arial" charset="0"/>
                <a:cs typeface="Lucida Sans Unicode" charset="0"/>
              </a:rPr>
              <a:t> credentiale ptr domeniul din antet </a:t>
            </a:r>
            <a:r>
              <a:rPr lang="en-US" sz="2200">
                <a:solidFill>
                  <a:srgbClr val="CC3300"/>
                </a:solidFill>
                <a:latin typeface="Arial" charset="0"/>
                <a:cs typeface="Lucida Sans Unicode" charset="0"/>
              </a:rPr>
              <a:t>WWW-Authenticate</a:t>
            </a:r>
          </a:p>
          <a:p>
            <a:pPr lvl="3"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200">
                <a:latin typeface="Arial" charset="0"/>
                <a:cs typeface="Lucida Sans Unicode" charset="0"/>
              </a:rPr>
              <a:t>Exista – retransmite cerere cu credentiale adaugate</a:t>
            </a:r>
          </a:p>
          <a:p>
            <a:pPr lvl="3"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200">
                <a:latin typeface="Arial" charset="0"/>
                <a:cs typeface="Lucida Sans Unicode" charset="0"/>
              </a:rPr>
              <a:t>Nu – cere credentiale de la utilizator (prin </a:t>
            </a:r>
            <a:r>
              <a:rPr lang="en-US" sz="2200">
                <a:solidFill>
                  <a:schemeClr val="accent2"/>
                </a:solidFill>
                <a:latin typeface="Arial" charset="0"/>
                <a:cs typeface="Lucida Sans Unicode" charset="0"/>
              </a:rPr>
              <a:t>Interfata utilizator</a:t>
            </a:r>
            <a:r>
              <a:rPr lang="en-US" sz="2200">
                <a:latin typeface="Arial" charset="0"/>
                <a:cs typeface="Lucida Sans Unicode" charset="0"/>
              </a:rPr>
              <a:t>) si retransmite</a:t>
            </a:r>
          </a:p>
          <a:p>
            <a:pPr lvl="3"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200">
                <a:latin typeface="Arial" charset="0"/>
                <a:cs typeface="Lucida Sans Unicode" charset="0"/>
              </a:rPr>
              <a:t>Credentialele sunt memorate pe durata unei sesiuni</a:t>
            </a:r>
          </a:p>
          <a:p>
            <a:pPr lvl="3" eaLnBrk="1" hangingPunct="1">
              <a:buFontTx/>
              <a:buNone/>
            </a:pPr>
            <a:endParaRPr lang="en-US" sz="2000" b="1">
              <a:latin typeface="Arial" charset="0"/>
              <a:cs typeface="Lucida Sans Unicode" charset="0"/>
            </a:endParaRPr>
          </a:p>
        </p:txBody>
      </p:sp>
      <p:sp>
        <p:nvSpPr>
          <p:cNvPr id="7168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25F395B-017C-7D45-8EED-BA4DD7712B2F}" type="slidenum">
              <a:rPr lang="en-GB" sz="900">
                <a:solidFill>
                  <a:srgbClr val="FFFFFF"/>
                </a:solidFill>
                <a:cs typeface="Arial" charset="0"/>
              </a:rPr>
              <a:pPr eaLnBrk="1" hangingPunct="1"/>
              <a:t>46</a:t>
            </a:fld>
            <a:endParaRPr lang="en-GB" sz="9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6" name="Footer Placeholder 8">
            <a:extLst>
              <a:ext uri="{FF2B5EF4-FFF2-40B4-BE49-F238E27FC236}">
                <a16:creationId xmlns:a16="http://schemas.microsoft.com/office/drawing/2014/main" id="{AF825633-A9F4-724D-A25D-ED031FC87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2200" y="6553200"/>
            <a:ext cx="4543425" cy="276225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000" dirty="0" err="1">
                <a:solidFill>
                  <a:srgbClr val="FFFFFF"/>
                </a:solidFill>
                <a:cs typeface="Arial" charset="0"/>
              </a:rPr>
              <a:t>Protocoale</a:t>
            </a:r>
            <a:r>
              <a:rPr lang="en-GB" sz="1000" dirty="0">
                <a:solidFill>
                  <a:srgbClr val="FFFFFF"/>
                </a:solidFill>
                <a:cs typeface="Arial" charset="0"/>
              </a:rPr>
              <a:t> de </a:t>
            </a:r>
            <a:r>
              <a:rPr lang="en-GB" sz="1000" dirty="0" err="1">
                <a:solidFill>
                  <a:srgbClr val="FFFFFF"/>
                </a:solidFill>
                <a:cs typeface="Arial" charset="0"/>
              </a:rPr>
              <a:t>comunicaţie</a:t>
            </a:r>
            <a:r>
              <a:rPr lang="en-GB" sz="1000" dirty="0">
                <a:solidFill>
                  <a:srgbClr val="FFFFFF"/>
                </a:solidFill>
                <a:cs typeface="Arial" charset="0"/>
              </a:rPr>
              <a:t> - Curs 9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3675" y="476250"/>
            <a:ext cx="8950325" cy="5953125"/>
          </a:xfrm>
        </p:spPr>
        <p:txBody>
          <a:bodyPr/>
          <a:lstStyle/>
          <a:p>
            <a:pPr lvl="3" eaLnBrk="1" hangingPunct="1">
              <a:spcBef>
                <a:spcPts val="600"/>
              </a:spcBef>
              <a:spcAft>
                <a:spcPts val="600"/>
              </a:spcAft>
              <a:buFontTx/>
              <a:buNone/>
            </a:pPr>
            <a:endParaRPr lang="en-US" sz="2000" b="1">
              <a:latin typeface="Arial" charset="0"/>
              <a:cs typeface="Lucida Sans Unicode" charset="0"/>
            </a:endParaRP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200">
                <a:latin typeface="Arial" charset="0"/>
                <a:cs typeface="Lucida Sans Unicode" charset="0"/>
              </a:rPr>
              <a:t>Verifica stare </a:t>
            </a:r>
            <a:r>
              <a:rPr lang="en-US" sz="2200">
                <a:solidFill>
                  <a:schemeClr val="accent2"/>
                </a:solidFill>
                <a:latin typeface="Arial" charset="0"/>
                <a:cs typeface="Lucida Sans Unicode" charset="0"/>
              </a:rPr>
              <a:t>redirectare</a:t>
            </a:r>
            <a:r>
              <a:rPr lang="en-US" sz="2200">
                <a:latin typeface="Arial" charset="0"/>
                <a:cs typeface="Lucida Sans Unicode" charset="0"/>
              </a:rPr>
              <a:t> (301/302/307)</a:t>
            </a:r>
          </a:p>
          <a:p>
            <a:pPr lvl="2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200">
                <a:latin typeface="Arial" charset="0"/>
                <a:cs typeface="Lucida Sans Unicode" charset="0"/>
              </a:rPr>
              <a:t>Daca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b="1">
                <a:solidFill>
                  <a:schemeClr val="accent2"/>
                </a:solidFill>
                <a:latin typeface="Courier New" charset="0"/>
                <a:cs typeface="Courier New" charset="0"/>
              </a:rPr>
              <a:t>HTTP/1.1 301 Moved Permanently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b="1">
                <a:solidFill>
                  <a:schemeClr val="accent2"/>
                </a:solidFill>
                <a:latin typeface="Courier New" charset="0"/>
                <a:cs typeface="Courier New" charset="0"/>
              </a:rPr>
              <a:t>Location: http://www.alta-locatie.com/pagina.html</a:t>
            </a:r>
          </a:p>
          <a:p>
            <a:pPr lvl="2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200">
                <a:latin typeface="Arial" charset="0"/>
                <a:cs typeface="Lucida Sans Unicode" charset="0"/>
              </a:rPr>
              <a:t>Retransmite cerere la URL din antet </a:t>
            </a:r>
            <a:r>
              <a:rPr lang="en-US" sz="2200">
                <a:solidFill>
                  <a:srgbClr val="CC3300"/>
                </a:solidFill>
                <a:latin typeface="Arial" charset="0"/>
                <a:cs typeface="Lucida Sans Unicode" charset="0"/>
              </a:rPr>
              <a:t>Location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b="1">
                <a:latin typeface="Courier New" charset="0"/>
                <a:cs typeface="Courier New" charset="0"/>
              </a:rPr>
              <a:t>GET </a:t>
            </a:r>
            <a:r>
              <a:rPr lang="en-US" b="1">
                <a:solidFill>
                  <a:schemeClr val="accent2"/>
                </a:solidFill>
                <a:latin typeface="Courier New" charset="0"/>
                <a:cs typeface="Courier New" charset="0"/>
              </a:rPr>
              <a:t>/pagina.html HTTP/1.1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b="1">
                <a:solidFill>
                  <a:schemeClr val="accent2"/>
                </a:solidFill>
                <a:latin typeface="Courier New" charset="0"/>
                <a:cs typeface="Courier New" charset="0"/>
              </a:rPr>
              <a:t>Host: </a:t>
            </a:r>
            <a:r>
              <a:rPr lang="en-US" b="1">
                <a:solidFill>
                  <a:srgbClr val="0000FF"/>
                </a:solidFill>
                <a:latin typeface="Courier New" charset="0"/>
                <a:cs typeface="Courier New" charset="0"/>
              </a:rPr>
              <a:t>www.alta-locatie.com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  <a:buFontTx/>
              <a:buNone/>
            </a:pPr>
            <a:endParaRPr lang="en-US" b="1">
              <a:latin typeface="Courier New" charset="0"/>
              <a:cs typeface="Courier New" charset="0"/>
            </a:endParaRPr>
          </a:p>
          <a:p>
            <a:pPr lvl="2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200">
                <a:latin typeface="Arial" charset="0"/>
                <a:cs typeface="Lucida Sans Unicode" charset="0"/>
              </a:rPr>
              <a:t>Daca 301, memoreaza in </a:t>
            </a:r>
            <a:r>
              <a:rPr lang="en-US" sz="2200" i="1">
                <a:solidFill>
                  <a:schemeClr val="accent2"/>
                </a:solidFill>
                <a:latin typeface="Arial" charset="0"/>
                <a:cs typeface="Lucida Sans Unicode" charset="0"/>
              </a:rPr>
              <a:t>persistent lookup table</a:t>
            </a:r>
            <a:r>
              <a:rPr lang="en-US" sz="2200">
                <a:latin typeface="Arial" charset="0"/>
                <a:cs typeface="Lucida Sans Unicode" charset="0"/>
              </a:rPr>
              <a:t> pentru redirectare automata a cererilor urmatoare</a:t>
            </a:r>
          </a:p>
          <a:p>
            <a:pPr lvl="2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200">
                <a:latin typeface="Arial" charset="0"/>
                <a:cs typeface="Lucida Sans Unicode" charset="0"/>
              </a:rPr>
              <a:t>Daca 302 (pagina mutata temporar) - nu memoreaza</a:t>
            </a:r>
          </a:p>
        </p:txBody>
      </p:sp>
      <p:sp>
        <p:nvSpPr>
          <p:cNvPr id="7270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B19A796-5DCA-C04A-B4FD-00631A5C3875}" type="slidenum">
              <a:rPr lang="en-GB" sz="900">
                <a:solidFill>
                  <a:srgbClr val="FFFFFF"/>
                </a:solidFill>
                <a:cs typeface="Arial" charset="0"/>
              </a:rPr>
              <a:pPr eaLnBrk="1" hangingPunct="1"/>
              <a:t>47</a:t>
            </a:fld>
            <a:endParaRPr lang="en-GB" sz="9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6" name="Footer Placeholder 8">
            <a:extLst>
              <a:ext uri="{FF2B5EF4-FFF2-40B4-BE49-F238E27FC236}">
                <a16:creationId xmlns:a16="http://schemas.microsoft.com/office/drawing/2014/main" id="{81B647C1-8AFB-B94C-B8A4-97867B58B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2200" y="6553200"/>
            <a:ext cx="4543425" cy="276225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000" dirty="0" err="1">
                <a:solidFill>
                  <a:srgbClr val="FFFFFF"/>
                </a:solidFill>
                <a:cs typeface="Arial" charset="0"/>
              </a:rPr>
              <a:t>Protocoale</a:t>
            </a:r>
            <a:r>
              <a:rPr lang="en-GB" sz="1000" dirty="0">
                <a:solidFill>
                  <a:srgbClr val="FFFFFF"/>
                </a:solidFill>
                <a:cs typeface="Arial" charset="0"/>
              </a:rPr>
              <a:t> de </a:t>
            </a:r>
            <a:r>
              <a:rPr lang="en-GB" sz="1000" dirty="0" err="1">
                <a:solidFill>
                  <a:srgbClr val="FFFFFF"/>
                </a:solidFill>
                <a:cs typeface="Arial" charset="0"/>
              </a:rPr>
              <a:t>comunicaţie</a:t>
            </a:r>
            <a:r>
              <a:rPr lang="en-GB" sz="1000" dirty="0">
                <a:solidFill>
                  <a:srgbClr val="FFFFFF"/>
                </a:solidFill>
                <a:cs typeface="Arial" charset="0"/>
              </a:rPr>
              <a:t> - Curs 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30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30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30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30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30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313" y="476250"/>
            <a:ext cx="8643937" cy="6121400"/>
          </a:xfrm>
        </p:spPr>
        <p:txBody>
          <a:bodyPr/>
          <a:lstStyle/>
          <a:p>
            <a:pPr lvl="1" eaLnBrk="1" hangingPunct="1"/>
            <a:r>
              <a:rPr lang="en-US" sz="2200">
                <a:latin typeface="Arial" charset="0"/>
                <a:cs typeface="Lucida Sans Unicode" charset="0"/>
              </a:rPr>
              <a:t>Verifica antet </a:t>
            </a:r>
            <a:r>
              <a:rPr lang="en-US" sz="2200">
                <a:solidFill>
                  <a:srgbClr val="CC3300"/>
                </a:solidFill>
                <a:latin typeface="Arial" charset="0"/>
                <a:cs typeface="Lucida Sans Unicode" charset="0"/>
              </a:rPr>
              <a:t>Set-Cookie</a:t>
            </a:r>
          </a:p>
          <a:p>
            <a:pPr lvl="3" eaLnBrk="1" hangingPunct="1"/>
            <a:r>
              <a:rPr lang="en-US" sz="2200">
                <a:latin typeface="Arial" charset="0"/>
                <a:cs typeface="Lucida Sans Unicode" charset="0"/>
              </a:rPr>
              <a:t>Cere </a:t>
            </a:r>
            <a:r>
              <a:rPr lang="en-US" sz="2200">
                <a:solidFill>
                  <a:schemeClr val="accent2"/>
                </a:solidFill>
                <a:latin typeface="Arial" charset="0"/>
                <a:cs typeface="Lucida Sans Unicode" charset="0"/>
              </a:rPr>
              <a:t>Management stare</a:t>
            </a:r>
            <a:r>
              <a:rPr lang="en-US" sz="2200">
                <a:latin typeface="Arial" charset="0"/>
                <a:cs typeface="Lucida Sans Unicode" charset="0"/>
              </a:rPr>
              <a:t> sa memoreze cookie in browser</a:t>
            </a:r>
          </a:p>
          <a:p>
            <a:pPr lvl="3" eaLnBrk="1" hangingPunct="1"/>
            <a:r>
              <a:rPr lang="en-US" sz="2200">
                <a:latin typeface="Arial" charset="0"/>
                <a:cs typeface="Lucida Sans Unicode" charset="0"/>
              </a:rPr>
              <a:t>Memorarea: pe sesiune / pentru o durata specificata  </a:t>
            </a:r>
          </a:p>
          <a:p>
            <a:pPr lvl="3" eaLnBrk="1" hangingPunct="1">
              <a:buFontTx/>
              <a:buNone/>
            </a:pPr>
            <a:endParaRPr lang="en-US" sz="2200">
              <a:latin typeface="Arial" charset="0"/>
              <a:cs typeface="Lucida Sans Unicode" charset="0"/>
            </a:endParaRPr>
          </a:p>
          <a:p>
            <a:pPr lvl="1" eaLnBrk="1" hangingPunct="1"/>
            <a:r>
              <a:rPr lang="en-US" sz="2200">
                <a:latin typeface="Arial" charset="0"/>
                <a:cs typeface="Lucida Sans Unicode" charset="0"/>
              </a:rPr>
              <a:t>Verifica </a:t>
            </a:r>
            <a:r>
              <a:rPr lang="en-US" sz="2200">
                <a:solidFill>
                  <a:srgbClr val="CC3300"/>
                </a:solidFill>
                <a:latin typeface="Arial" charset="0"/>
                <a:cs typeface="Lucida Sans Unicode" charset="0"/>
              </a:rPr>
              <a:t>optiuni caching</a:t>
            </a:r>
            <a:r>
              <a:rPr lang="en-US" sz="2200">
                <a:latin typeface="Arial" charset="0"/>
                <a:cs typeface="Lucida Sans Unicode" charset="0"/>
              </a:rPr>
              <a:t> si transmite cerere la </a:t>
            </a:r>
            <a:r>
              <a:rPr lang="en-US" sz="2200">
                <a:solidFill>
                  <a:schemeClr val="accent2"/>
                </a:solidFill>
                <a:latin typeface="Arial" charset="0"/>
                <a:cs typeface="Lucida Sans Unicode" charset="0"/>
              </a:rPr>
              <a:t>Suport caching</a:t>
            </a:r>
            <a:r>
              <a:rPr lang="en-US" sz="2200">
                <a:latin typeface="Arial" charset="0"/>
                <a:cs typeface="Lucida Sans Unicode" charset="0"/>
              </a:rPr>
              <a:t> pentru a memora resursele obtinute</a:t>
            </a:r>
          </a:p>
          <a:p>
            <a:pPr lvl="2" eaLnBrk="1" hangingPunct="1"/>
            <a:r>
              <a:rPr lang="en-US" sz="2200">
                <a:latin typeface="Arial" charset="0"/>
                <a:cs typeface="Lucida Sans Unicode" charset="0"/>
              </a:rPr>
              <a:t>raspunsul poate include data expirarii</a:t>
            </a:r>
          </a:p>
          <a:p>
            <a:pPr lvl="3" eaLnBrk="1" hangingPunct="1">
              <a:buFontTx/>
              <a:buNone/>
            </a:pPr>
            <a:r>
              <a:rPr lang="en-US" sz="2000" b="1">
                <a:solidFill>
                  <a:schemeClr val="accent2"/>
                </a:solidFill>
                <a:latin typeface="Courier New" charset="0"/>
                <a:cs typeface="Courier New" charset="0"/>
              </a:rPr>
              <a:t>HTTP/1.1 200 OK</a:t>
            </a:r>
          </a:p>
          <a:p>
            <a:pPr lvl="3" eaLnBrk="1" hangingPunct="1">
              <a:buFontTx/>
              <a:buNone/>
            </a:pPr>
            <a:r>
              <a:rPr lang="en-US" sz="2000" b="1">
                <a:solidFill>
                  <a:schemeClr val="accent2"/>
                </a:solidFill>
                <a:latin typeface="Courier New" charset="0"/>
                <a:cs typeface="Courier New" charset="0"/>
              </a:rPr>
              <a:t>.  .  .</a:t>
            </a:r>
          </a:p>
          <a:p>
            <a:pPr lvl="3" eaLnBrk="1" hangingPunct="1">
              <a:buFontTx/>
              <a:buNone/>
            </a:pPr>
            <a:r>
              <a:rPr lang="en-US" sz="2000" b="1">
                <a:solidFill>
                  <a:schemeClr val="accent2"/>
                </a:solidFill>
                <a:latin typeface="Courier New" charset="0"/>
                <a:cs typeface="Courier New" charset="0"/>
              </a:rPr>
              <a:t>Cache-Control: private</a:t>
            </a:r>
          </a:p>
          <a:p>
            <a:pPr lvl="3" eaLnBrk="1" hangingPunct="1">
              <a:buFontTx/>
              <a:buNone/>
            </a:pP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Expires</a:t>
            </a:r>
            <a:r>
              <a:rPr lang="en-US" sz="2000" b="1">
                <a:solidFill>
                  <a:schemeClr val="accent2"/>
                </a:solidFill>
                <a:latin typeface="Courier New" charset="0"/>
                <a:cs typeface="Courier New" charset="0"/>
              </a:rPr>
              <a:t>: Tue, 06 Feb 2005 04:33:20 GMT </a:t>
            </a:r>
          </a:p>
          <a:p>
            <a:pPr lvl="3" eaLnBrk="1" hangingPunct="1">
              <a:buFontTx/>
              <a:buNone/>
            </a:pPr>
            <a:r>
              <a:rPr lang="en-US" sz="2000" b="1">
                <a:solidFill>
                  <a:schemeClr val="accent2"/>
                </a:solidFill>
                <a:latin typeface="Courier New" charset="0"/>
                <a:cs typeface="Courier New" charset="0"/>
              </a:rPr>
              <a:t>Last-Modified: Mon, 05 Feb 2005 04:33:18 GMT </a:t>
            </a:r>
          </a:p>
          <a:p>
            <a:pPr lvl="3" eaLnBrk="1" hangingPunct="1">
              <a:buFontTx/>
              <a:buNone/>
            </a:pPr>
            <a:r>
              <a:rPr lang="en-US" sz="2000" b="1">
                <a:solidFill>
                  <a:schemeClr val="accent2"/>
                </a:solidFill>
                <a:latin typeface="Courier New" charset="0"/>
                <a:cs typeface="Courier New" charset="0"/>
              </a:rPr>
              <a:t>…</a:t>
            </a:r>
            <a:endParaRPr lang="en-US" sz="2000" b="1">
              <a:latin typeface="Courier New" charset="0"/>
              <a:cs typeface="Courier New" charset="0"/>
            </a:endParaRPr>
          </a:p>
          <a:p>
            <a:pPr lvl="1" eaLnBrk="1" hangingPunct="1"/>
            <a:r>
              <a:rPr lang="en-US" sz="2200">
                <a:latin typeface="Arial" charset="0"/>
                <a:cs typeface="Lucida Sans Unicode" charset="0"/>
              </a:rPr>
              <a:t>Paseaza rezultat la </a:t>
            </a:r>
            <a:r>
              <a:rPr lang="en-US" sz="2200">
                <a:solidFill>
                  <a:schemeClr val="accent2"/>
                </a:solidFill>
                <a:latin typeface="Arial" charset="0"/>
                <a:cs typeface="Lucida Sans Unicode" charset="0"/>
              </a:rPr>
              <a:t>Interpretare continut</a:t>
            </a:r>
          </a:p>
        </p:txBody>
      </p:sp>
      <p:sp>
        <p:nvSpPr>
          <p:cNvPr id="7373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C3A45EF-71EC-EC43-8535-2ACA6535600E}" type="slidenum">
              <a:rPr lang="en-GB" sz="900">
                <a:solidFill>
                  <a:srgbClr val="FFFFFF"/>
                </a:solidFill>
                <a:cs typeface="Arial" charset="0"/>
              </a:rPr>
              <a:pPr eaLnBrk="1" hangingPunct="1"/>
              <a:t>48</a:t>
            </a:fld>
            <a:endParaRPr lang="en-GB" sz="9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6" name="Footer Placeholder 8">
            <a:extLst>
              <a:ext uri="{FF2B5EF4-FFF2-40B4-BE49-F238E27FC236}">
                <a16:creationId xmlns:a16="http://schemas.microsoft.com/office/drawing/2014/main" id="{275C7FEB-78B6-BE4A-8914-3E954ABFE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2200" y="6553200"/>
            <a:ext cx="4543425" cy="276225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000" dirty="0" err="1">
                <a:solidFill>
                  <a:srgbClr val="FFFFFF"/>
                </a:solidFill>
                <a:cs typeface="Arial" charset="0"/>
              </a:rPr>
              <a:t>Protocoale</a:t>
            </a:r>
            <a:r>
              <a:rPr lang="en-GB" sz="1000" dirty="0">
                <a:solidFill>
                  <a:srgbClr val="FFFFFF"/>
                </a:solidFill>
                <a:cs typeface="Arial" charset="0"/>
              </a:rPr>
              <a:t> de </a:t>
            </a:r>
            <a:r>
              <a:rPr lang="en-GB" sz="1000" dirty="0" err="1">
                <a:solidFill>
                  <a:srgbClr val="FFFFFF"/>
                </a:solidFill>
                <a:cs typeface="Arial" charset="0"/>
              </a:rPr>
              <a:t>comunicaţie</a:t>
            </a:r>
            <a:r>
              <a:rPr lang="en-GB" sz="1000" dirty="0">
                <a:solidFill>
                  <a:srgbClr val="FFFFFF"/>
                </a:solidFill>
                <a:cs typeface="Arial" charset="0"/>
              </a:rPr>
              <a:t> - Curs 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40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40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40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40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40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40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40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40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403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404813"/>
            <a:ext cx="9144000" cy="6291262"/>
          </a:xfrm>
        </p:spPr>
        <p:txBody>
          <a:bodyPr/>
          <a:lstStyle/>
          <a:p>
            <a:pPr eaLnBrk="1" hangingPunct="1"/>
            <a:r>
              <a:rPr lang="en-US" sz="2400">
                <a:solidFill>
                  <a:schemeClr val="accent2"/>
                </a:solidFill>
                <a:latin typeface="Arial" charset="0"/>
                <a:cs typeface="Lucida Sans Unicode" charset="0"/>
              </a:rPr>
              <a:t>Interpretare continut</a:t>
            </a:r>
          </a:p>
          <a:p>
            <a:pPr lvl="1" eaLnBrk="1" hangingPunct="1"/>
            <a:r>
              <a:rPr lang="en-US">
                <a:latin typeface="Arial" charset="0"/>
                <a:cs typeface="Lucida Sans Unicode" charset="0"/>
              </a:rPr>
              <a:t>Primeste continut de la </a:t>
            </a:r>
            <a:r>
              <a:rPr lang="en-US">
                <a:solidFill>
                  <a:schemeClr val="accent2"/>
                </a:solidFill>
                <a:latin typeface="Arial" charset="0"/>
                <a:cs typeface="Lucida Sans Unicode" charset="0"/>
              </a:rPr>
              <a:t>Procesare raspuns</a:t>
            </a:r>
            <a:r>
              <a:rPr lang="en-US">
                <a:latin typeface="Arial" charset="0"/>
                <a:cs typeface="Lucida Sans Unicode" charset="0"/>
              </a:rPr>
              <a:t> (Uneori de la </a:t>
            </a:r>
            <a:r>
              <a:rPr lang="en-US">
                <a:solidFill>
                  <a:schemeClr val="accent2"/>
                </a:solidFill>
                <a:latin typeface="Arial" charset="0"/>
                <a:cs typeface="Lucida Sans Unicode" charset="0"/>
              </a:rPr>
              <a:t>Suport caching</a:t>
            </a:r>
            <a:r>
              <a:rPr lang="en-US">
                <a:latin typeface="Arial" charset="0"/>
                <a:cs typeface="Lucida Sans Unicode" charset="0"/>
              </a:rPr>
              <a:t>)</a:t>
            </a:r>
          </a:p>
          <a:p>
            <a:pPr lvl="1" eaLnBrk="1" hangingPunct="1"/>
            <a:r>
              <a:rPr lang="en-US">
                <a:latin typeface="Arial" charset="0"/>
                <a:cs typeface="Lucida Sans Unicode" charset="0"/>
              </a:rPr>
              <a:t>Examineaza antete codificare si, daca e cazul, decodifica continut</a:t>
            </a:r>
          </a:p>
          <a:p>
            <a:pPr lvl="2" eaLnBrk="1" hangingPunct="1"/>
            <a:r>
              <a:rPr lang="en-US" sz="2000">
                <a:solidFill>
                  <a:srgbClr val="CC3300"/>
                </a:solidFill>
                <a:latin typeface="Arial" charset="0"/>
                <a:cs typeface="Lucida Sans Unicode" charset="0"/>
              </a:rPr>
              <a:t>Content-Transfer-Encoding: chunked</a:t>
            </a:r>
          </a:p>
          <a:p>
            <a:pPr lvl="2" eaLnBrk="1" hangingPunct="1"/>
            <a:r>
              <a:rPr lang="en-US" sz="2000">
                <a:solidFill>
                  <a:srgbClr val="CC3300"/>
                </a:solidFill>
                <a:latin typeface="Arial" charset="0"/>
                <a:cs typeface="Lucida Sans Unicode" charset="0"/>
              </a:rPr>
              <a:t>Content-Encoding: compress | gzip</a:t>
            </a:r>
          </a:p>
          <a:p>
            <a:pPr lvl="1" eaLnBrk="1" hangingPunct="1"/>
            <a:r>
              <a:rPr lang="en-US">
                <a:latin typeface="Arial" charset="0"/>
                <a:cs typeface="Lucida Sans Unicode" charset="0"/>
              </a:rPr>
              <a:t>Paseaza continut decodificat la module specifice tipului MIME pe baza antet </a:t>
            </a:r>
            <a:r>
              <a:rPr lang="en-US">
                <a:solidFill>
                  <a:srgbClr val="CC3300"/>
                </a:solidFill>
                <a:latin typeface="Arial" charset="0"/>
                <a:cs typeface="Lucida Sans Unicode" charset="0"/>
              </a:rPr>
              <a:t>Content-Type</a:t>
            </a:r>
          </a:p>
          <a:p>
            <a:pPr lvl="1" eaLnBrk="1" hangingPunct="1"/>
            <a:r>
              <a:rPr lang="en-US">
                <a:latin typeface="Arial" charset="0"/>
                <a:cs typeface="Lucida Sans Unicode" charset="0"/>
              </a:rPr>
              <a:t>Daca link-uri la alte resurse, paseaza URL la </a:t>
            </a:r>
            <a:r>
              <a:rPr lang="en-US">
                <a:solidFill>
                  <a:schemeClr val="accent2"/>
                </a:solidFill>
                <a:latin typeface="Arial" charset="0"/>
                <a:cs typeface="Lucida Sans Unicode" charset="0"/>
              </a:rPr>
              <a:t>Generator cereri</a:t>
            </a:r>
          </a:p>
          <a:p>
            <a:pPr lvl="1" eaLnBrk="1" hangingPunct="1"/>
            <a:r>
              <a:rPr lang="en-US">
                <a:latin typeface="Arial" charset="0"/>
                <a:cs typeface="Lucida Sans Unicode" charset="0"/>
              </a:rPr>
              <a:t>Paseaza fiecare modul prelucrat la </a:t>
            </a:r>
            <a:r>
              <a:rPr lang="en-US">
                <a:solidFill>
                  <a:schemeClr val="accent2"/>
                </a:solidFill>
                <a:latin typeface="Arial" charset="0"/>
                <a:cs typeface="Lucida Sans Unicode" charset="0"/>
              </a:rPr>
              <a:t>Interfata utilizator</a:t>
            </a:r>
          </a:p>
          <a:p>
            <a:pPr lvl="1" eaLnBrk="1" hangingPunct="1">
              <a:buFontTx/>
              <a:buNone/>
            </a:pPr>
            <a:endParaRPr lang="en-US">
              <a:solidFill>
                <a:schemeClr val="accent2"/>
              </a:solidFill>
              <a:latin typeface="Arial" charset="0"/>
              <a:cs typeface="Lucida Sans Unicode" charset="0"/>
            </a:endParaRPr>
          </a:p>
          <a:p>
            <a:pPr eaLnBrk="1" hangingPunct="1"/>
            <a:r>
              <a:rPr lang="en-US" sz="2400">
                <a:solidFill>
                  <a:schemeClr val="accent2"/>
                </a:solidFill>
                <a:latin typeface="Arial" charset="0"/>
                <a:cs typeface="Lucida Sans Unicode" charset="0"/>
              </a:rPr>
              <a:t>Configurare</a:t>
            </a:r>
          </a:p>
          <a:p>
            <a:pPr lvl="1" eaLnBrk="1" hangingPunct="1"/>
            <a:r>
              <a:rPr lang="en-US">
                <a:latin typeface="Arial" charset="0"/>
                <a:cs typeface="Lucida Sans Unicode" charset="0"/>
              </a:rPr>
              <a:t>Foloseste </a:t>
            </a:r>
            <a:r>
              <a:rPr lang="en-US">
                <a:solidFill>
                  <a:srgbClr val="0000FF"/>
                </a:solidFill>
                <a:latin typeface="Arial" charset="0"/>
                <a:cs typeface="Lucida Sans Unicode" charset="0"/>
              </a:rPr>
              <a:t>Interfata utilizator</a:t>
            </a:r>
            <a:r>
              <a:rPr lang="en-US">
                <a:latin typeface="Arial" charset="0"/>
                <a:cs typeface="Lucida Sans Unicode" charset="0"/>
              </a:rPr>
              <a:t> pentru setari preferinte</a:t>
            </a:r>
          </a:p>
          <a:p>
            <a:pPr lvl="1" eaLnBrk="1" hangingPunct="1"/>
            <a:r>
              <a:rPr lang="en-US">
                <a:latin typeface="Arial" charset="0"/>
                <a:cs typeface="Lucida Sans Unicode" charset="0"/>
              </a:rPr>
              <a:t>Primeste cereri de la alte module, pentru a determina actiunile in functie de preferintele utilizatorilor</a:t>
            </a:r>
          </a:p>
        </p:txBody>
      </p:sp>
      <p:sp>
        <p:nvSpPr>
          <p:cNvPr id="7475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197E432-E096-384E-9311-29812718D9B1}" type="slidenum">
              <a:rPr lang="en-GB" sz="900">
                <a:solidFill>
                  <a:srgbClr val="FFFFFF"/>
                </a:solidFill>
                <a:cs typeface="Arial" charset="0"/>
              </a:rPr>
              <a:pPr eaLnBrk="1" hangingPunct="1"/>
              <a:t>49</a:t>
            </a:fld>
            <a:endParaRPr lang="en-GB" sz="9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6" name="Footer Placeholder 8">
            <a:extLst>
              <a:ext uri="{FF2B5EF4-FFF2-40B4-BE49-F238E27FC236}">
                <a16:creationId xmlns:a16="http://schemas.microsoft.com/office/drawing/2014/main" id="{96FDEF10-6DDF-5142-BB18-36D0E5953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2200" y="6553200"/>
            <a:ext cx="4543425" cy="276225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000" dirty="0" err="1">
                <a:solidFill>
                  <a:srgbClr val="FFFFFF"/>
                </a:solidFill>
                <a:cs typeface="Arial" charset="0"/>
              </a:rPr>
              <a:t>Protocoale</a:t>
            </a:r>
            <a:r>
              <a:rPr lang="en-GB" sz="1000" dirty="0">
                <a:solidFill>
                  <a:srgbClr val="FFFFFF"/>
                </a:solidFill>
                <a:cs typeface="Arial" charset="0"/>
              </a:rPr>
              <a:t> de </a:t>
            </a:r>
            <a:r>
              <a:rPr lang="en-GB" sz="1000" dirty="0" err="1">
                <a:solidFill>
                  <a:srgbClr val="FFFFFF"/>
                </a:solidFill>
                <a:cs typeface="Arial" charset="0"/>
              </a:rPr>
              <a:t>comunicaţie</a:t>
            </a:r>
            <a:r>
              <a:rPr lang="en-GB" sz="1000" dirty="0">
                <a:solidFill>
                  <a:srgbClr val="FFFFFF"/>
                </a:solidFill>
                <a:cs typeface="Arial" charset="0"/>
              </a:rPr>
              <a:t> - Curs 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50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50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50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50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50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50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50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50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505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Conexiuni persistente</a:t>
            </a: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cs typeface="Lucida Sans Unicode" charset="0"/>
              </a:rPr>
              <a:t>Introduse in HTTP 1.1</a:t>
            </a:r>
          </a:p>
          <a:p>
            <a:pPr eaLnBrk="1" hangingPunct="1"/>
            <a:r>
              <a:rPr lang="it-IT">
                <a:latin typeface="Arial" charset="0"/>
                <a:cs typeface="Lucida Sans Unicode" charset="0"/>
              </a:rPr>
              <a:t>O singura conexiune persistenta poate fi folosita pentru mai </a:t>
            </a:r>
            <a:r>
              <a:rPr lang="en-US">
                <a:latin typeface="Arial" charset="0"/>
                <a:cs typeface="Lucida Sans Unicode" charset="0"/>
              </a:rPr>
              <a:t>multe cereri-raspunsuri</a:t>
            </a:r>
          </a:p>
          <a:p>
            <a:pPr eaLnBrk="1" hangingPunct="1"/>
            <a:r>
              <a:rPr lang="it-IT">
                <a:latin typeface="Arial" charset="0"/>
                <a:cs typeface="Lucida Sans Unicode" charset="0"/>
              </a:rPr>
              <a:t>Cererile pot fi transmise si in “pipeline” (fara a astepta </a:t>
            </a:r>
            <a:r>
              <a:rPr lang="en-US">
                <a:latin typeface="Arial" charset="0"/>
                <a:cs typeface="Lucida Sans Unicode" charset="0"/>
              </a:rPr>
              <a:t>raspunsurile)</a:t>
            </a:r>
          </a:p>
          <a:p>
            <a:pPr eaLnBrk="1" hangingPunct="1">
              <a:buFont typeface="Wingdings" charset="0"/>
              <a:buNone/>
            </a:pPr>
            <a:endParaRPr lang="en-US">
              <a:latin typeface="Arial" charset="0"/>
              <a:cs typeface="Lucida Sans Unicode" charset="0"/>
            </a:endParaRPr>
          </a:p>
        </p:txBody>
      </p:sp>
      <p:pic>
        <p:nvPicPr>
          <p:cNvPr id="2048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25" y="3405188"/>
            <a:ext cx="7874000" cy="302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31D972B-566F-9C41-83F0-2AB5E4394DB4}" type="slidenum">
              <a:rPr lang="en-GB" sz="900">
                <a:solidFill>
                  <a:srgbClr val="FFFFFF"/>
                </a:solidFill>
                <a:cs typeface="Arial" charset="0"/>
              </a:rPr>
              <a:pPr eaLnBrk="1" hangingPunct="1"/>
              <a:t>5</a:t>
            </a:fld>
            <a:endParaRPr lang="en-GB" sz="9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4E9DB68C-CA4D-7A4E-817B-31497EF81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2200" y="6553200"/>
            <a:ext cx="4543425" cy="276225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000" dirty="0" err="1">
                <a:solidFill>
                  <a:srgbClr val="FFFFFF"/>
                </a:solidFill>
                <a:cs typeface="Arial" charset="0"/>
              </a:rPr>
              <a:t>Protocoale</a:t>
            </a:r>
            <a:r>
              <a:rPr lang="en-GB" sz="1000" dirty="0">
                <a:solidFill>
                  <a:srgbClr val="FFFFFF"/>
                </a:solidFill>
                <a:cs typeface="Arial" charset="0"/>
              </a:rPr>
              <a:t> de </a:t>
            </a:r>
            <a:r>
              <a:rPr lang="en-GB" sz="1000" dirty="0" err="1">
                <a:solidFill>
                  <a:srgbClr val="FFFFFF"/>
                </a:solidFill>
                <a:cs typeface="Arial" charset="0"/>
              </a:rPr>
              <a:t>comunicaţie</a:t>
            </a:r>
            <a:r>
              <a:rPr lang="en-GB" sz="1000" dirty="0">
                <a:solidFill>
                  <a:srgbClr val="FFFFFF"/>
                </a:solidFill>
                <a:cs typeface="Arial" charset="0"/>
              </a:rPr>
              <a:t> - Curs 9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57188"/>
            <a:ext cx="8990013" cy="538162"/>
          </a:xfrm>
        </p:spPr>
        <p:txBody>
          <a:bodyPr/>
          <a:lstStyle/>
          <a:p>
            <a:pPr eaLnBrk="1" hangingPunct="1"/>
            <a:r>
              <a:rPr lang="en-US" sz="3200">
                <a:latin typeface="Arial" charset="0"/>
              </a:rPr>
              <a:t>Opera</a:t>
            </a:r>
            <a:r>
              <a:rPr lang="ro-RO" sz="3200">
                <a:latin typeface="Arial" charset="0"/>
              </a:rPr>
              <a:t>ţ</a:t>
            </a:r>
            <a:r>
              <a:rPr lang="en-US" sz="3200">
                <a:latin typeface="Arial" charset="0"/>
              </a:rPr>
              <a:t>ii Server</a:t>
            </a:r>
          </a:p>
        </p:txBody>
      </p:sp>
      <p:pic>
        <p:nvPicPr>
          <p:cNvPr id="76802" name="Picture 3" descr="server_oper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1214438"/>
            <a:ext cx="5791200" cy="414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6238875" y="977900"/>
            <a:ext cx="2667000" cy="466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defRPr/>
            </a:pPr>
            <a:r>
              <a:rPr lang="en-US" dirty="0">
                <a:solidFill>
                  <a:schemeClr val="tx1"/>
                </a:solidFill>
                <a:ea typeface="+mn-ea"/>
                <a:cs typeface="Arial" pitchFamily="34" charset="0"/>
              </a:rPr>
              <a:t>1. </a:t>
            </a:r>
            <a:r>
              <a:rPr lang="en-US" dirty="0" err="1">
                <a:solidFill>
                  <a:schemeClr val="tx1"/>
                </a:solidFill>
                <a:ea typeface="+mn-ea"/>
                <a:cs typeface="Arial" pitchFamily="34" charset="0"/>
              </a:rPr>
              <a:t>serverul</a:t>
            </a:r>
            <a:r>
              <a:rPr lang="en-US" dirty="0">
                <a:solidFill>
                  <a:schemeClr val="tx1"/>
                </a:solidFill>
                <a:ea typeface="+mn-ea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+mn-ea"/>
                <a:cs typeface="Arial" pitchFamily="34" charset="0"/>
              </a:rPr>
              <a:t>primeste</a:t>
            </a:r>
            <a:r>
              <a:rPr lang="en-US" dirty="0">
                <a:solidFill>
                  <a:schemeClr val="tx1"/>
                </a:solidFill>
                <a:ea typeface="+mn-ea"/>
                <a:cs typeface="Arial" pitchFamily="34" charset="0"/>
              </a:rPr>
              <a:t> o </a:t>
            </a:r>
            <a:r>
              <a:rPr lang="en-US" dirty="0" err="1">
                <a:solidFill>
                  <a:schemeClr val="tx1"/>
                </a:solidFill>
                <a:ea typeface="+mn-ea"/>
                <a:cs typeface="Arial" pitchFamily="34" charset="0"/>
              </a:rPr>
              <a:t>cerere</a:t>
            </a:r>
            <a:endParaRPr lang="en-US" dirty="0">
              <a:solidFill>
                <a:schemeClr val="tx1"/>
              </a:solidFill>
              <a:ea typeface="+mn-ea"/>
              <a:cs typeface="Arial" pitchFamily="34" charset="0"/>
            </a:endParaRPr>
          </a:p>
          <a:p>
            <a:pPr>
              <a:lnSpc>
                <a:spcPct val="100000"/>
              </a:lnSpc>
              <a:spcBef>
                <a:spcPct val="50000"/>
              </a:spcBef>
              <a:defRPr/>
            </a:pPr>
            <a:r>
              <a:rPr lang="en-US" dirty="0">
                <a:solidFill>
                  <a:schemeClr val="tx1"/>
                </a:solidFill>
                <a:ea typeface="+mn-ea"/>
                <a:cs typeface="Arial" pitchFamily="34" charset="0"/>
              </a:rPr>
              <a:t>2. </a:t>
            </a:r>
            <a:r>
              <a:rPr lang="en-US" dirty="0" err="1">
                <a:solidFill>
                  <a:schemeClr val="tx1"/>
                </a:solidFill>
                <a:ea typeface="+mn-ea"/>
                <a:cs typeface="Arial" pitchFamily="34" charset="0"/>
              </a:rPr>
              <a:t>Paseaza</a:t>
            </a:r>
            <a:r>
              <a:rPr lang="en-US" dirty="0">
                <a:solidFill>
                  <a:schemeClr val="tx1"/>
                </a:solidFill>
                <a:ea typeface="+mn-ea"/>
                <a:cs typeface="Arial" pitchFamily="34" charset="0"/>
              </a:rPr>
              <a:t> la </a:t>
            </a:r>
            <a:r>
              <a:rPr lang="en-US" dirty="0" err="1">
                <a:solidFill>
                  <a:schemeClr val="tx1"/>
                </a:solidFill>
                <a:ea typeface="+mn-ea"/>
                <a:cs typeface="Arial" pitchFamily="34" charset="0"/>
              </a:rPr>
              <a:t>modulul</a:t>
            </a:r>
            <a:r>
              <a:rPr lang="en-US" dirty="0">
                <a:solidFill>
                  <a:schemeClr val="tx1"/>
                </a:solidFill>
                <a:ea typeface="+mn-ea"/>
                <a:cs typeface="Arial" pitchFamily="34" charset="0"/>
              </a:rPr>
              <a:t> de </a:t>
            </a:r>
            <a:r>
              <a:rPr lang="en-US" dirty="0" err="1">
                <a:solidFill>
                  <a:schemeClr val="accent6"/>
                </a:solidFill>
                <a:ea typeface="+mn-ea"/>
                <a:cs typeface="Arial" pitchFamily="34" charset="0"/>
              </a:rPr>
              <a:t>rezolutie</a:t>
            </a:r>
            <a:r>
              <a:rPr lang="en-US" dirty="0">
                <a:solidFill>
                  <a:schemeClr val="accent6"/>
                </a:solidFill>
                <a:ea typeface="+mn-ea"/>
                <a:cs typeface="Arial" pitchFamily="34" charset="0"/>
              </a:rPr>
              <a:t> a </a:t>
            </a:r>
            <a:r>
              <a:rPr lang="en-US" dirty="0" err="1">
                <a:solidFill>
                  <a:schemeClr val="accent6"/>
                </a:solidFill>
                <a:ea typeface="+mn-ea"/>
                <a:cs typeface="Arial" pitchFamily="34" charset="0"/>
              </a:rPr>
              <a:t>adresei</a:t>
            </a:r>
            <a:r>
              <a:rPr lang="en-US" dirty="0">
                <a:solidFill>
                  <a:schemeClr val="accent6"/>
                </a:solidFill>
                <a:ea typeface="+mn-ea"/>
                <a:cs typeface="Arial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ea typeface="+mn-ea"/>
                <a:cs typeface="Arial" pitchFamily="34" charset="0"/>
              </a:rPr>
              <a:t>care 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>
                <a:solidFill>
                  <a:schemeClr val="tx1"/>
                </a:solidFill>
                <a:ea typeface="+mn-ea"/>
                <a:cs typeface="Arial" pitchFamily="34" charset="0"/>
              </a:rPr>
              <a:t>(a) </a:t>
            </a:r>
            <a:r>
              <a:rPr lang="en-US" dirty="0" err="1">
                <a:solidFill>
                  <a:schemeClr val="tx1"/>
                </a:solidFill>
                <a:ea typeface="+mn-ea"/>
                <a:cs typeface="Arial" pitchFamily="34" charset="0"/>
              </a:rPr>
              <a:t>determina</a:t>
            </a:r>
            <a:r>
              <a:rPr lang="en-US" dirty="0">
                <a:solidFill>
                  <a:schemeClr val="tx1"/>
                </a:solidFill>
                <a:ea typeface="+mn-ea"/>
                <a:cs typeface="Arial" pitchFamily="34" charset="0"/>
              </a:rPr>
              <a:t> </a:t>
            </a:r>
            <a:r>
              <a:rPr lang="en-US" dirty="0">
                <a:solidFill>
                  <a:srgbClr val="0000FF"/>
                </a:solidFill>
                <a:ea typeface="+mn-ea"/>
                <a:cs typeface="Arial" pitchFamily="34" charset="0"/>
              </a:rPr>
              <a:t>server-</a:t>
            </a:r>
            <a:r>
              <a:rPr lang="en-US" dirty="0" err="1">
                <a:solidFill>
                  <a:srgbClr val="0000FF"/>
                </a:solidFill>
                <a:ea typeface="+mn-ea"/>
                <a:cs typeface="Arial" pitchFamily="34" charset="0"/>
              </a:rPr>
              <a:t>ul</a:t>
            </a:r>
            <a:r>
              <a:rPr lang="en-US" dirty="0">
                <a:solidFill>
                  <a:schemeClr val="tx1"/>
                </a:solidFill>
                <a:ea typeface="+mn-ea"/>
                <a:cs typeface="Arial" pitchFamily="34" charset="0"/>
              </a:rPr>
              <a:t>; 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>
                <a:solidFill>
                  <a:schemeClr val="tx1"/>
                </a:solidFill>
                <a:ea typeface="+mn-ea"/>
                <a:cs typeface="Arial" pitchFamily="34" charset="0"/>
              </a:rPr>
              <a:t>(b) </a:t>
            </a:r>
            <a:r>
              <a:rPr lang="en-US" dirty="0" err="1">
                <a:solidFill>
                  <a:schemeClr val="tx1"/>
                </a:solidFill>
                <a:ea typeface="+mn-ea"/>
                <a:cs typeface="Arial" pitchFamily="34" charset="0"/>
              </a:rPr>
              <a:t>determina</a:t>
            </a:r>
            <a:r>
              <a:rPr lang="en-US" dirty="0">
                <a:solidFill>
                  <a:schemeClr val="tx1"/>
                </a:solidFill>
                <a:ea typeface="+mn-ea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+mn-ea"/>
                <a:cs typeface="Arial" pitchFamily="34" charset="0"/>
              </a:rPr>
              <a:t>daca</a:t>
            </a:r>
            <a:r>
              <a:rPr lang="en-US" dirty="0">
                <a:solidFill>
                  <a:schemeClr val="tx1"/>
                </a:solidFill>
                <a:ea typeface="+mn-ea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+mn-ea"/>
                <a:cs typeface="Arial" pitchFamily="34" charset="0"/>
              </a:rPr>
              <a:t>cerere</a:t>
            </a:r>
            <a:r>
              <a:rPr lang="en-US" dirty="0">
                <a:solidFill>
                  <a:schemeClr val="tx1"/>
                </a:solidFill>
                <a:ea typeface="+mn-ea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+mn-ea"/>
                <a:cs typeface="Arial" pitchFamily="34" charset="0"/>
              </a:rPr>
              <a:t>continut</a:t>
            </a:r>
            <a:r>
              <a:rPr lang="en-US" dirty="0">
                <a:solidFill>
                  <a:schemeClr val="tx1"/>
                </a:solidFill>
                <a:ea typeface="+mn-ea"/>
                <a:cs typeface="Arial" pitchFamily="34" charset="0"/>
              </a:rPr>
              <a:t> </a:t>
            </a:r>
            <a:r>
              <a:rPr lang="en-US" dirty="0">
                <a:solidFill>
                  <a:srgbClr val="0000FF"/>
                </a:solidFill>
                <a:ea typeface="+mn-ea"/>
                <a:cs typeface="Arial" pitchFamily="34" charset="0"/>
              </a:rPr>
              <a:t>static</a:t>
            </a:r>
            <a:r>
              <a:rPr lang="en-US" dirty="0">
                <a:solidFill>
                  <a:schemeClr val="tx1"/>
                </a:solidFill>
                <a:ea typeface="+mn-ea"/>
                <a:cs typeface="Arial" pitchFamily="34" charset="0"/>
              </a:rPr>
              <a:t> / </a:t>
            </a:r>
            <a:r>
              <a:rPr lang="en-US" dirty="0" err="1">
                <a:solidFill>
                  <a:srgbClr val="0000FF"/>
                </a:solidFill>
                <a:ea typeface="+mn-ea"/>
                <a:cs typeface="Arial" pitchFamily="34" charset="0"/>
              </a:rPr>
              <a:t>dinamic</a:t>
            </a:r>
            <a:r>
              <a:rPr lang="en-US" dirty="0">
                <a:solidFill>
                  <a:schemeClr val="tx1"/>
                </a:solidFill>
                <a:ea typeface="+mn-ea"/>
                <a:cs typeface="Arial" pitchFamily="34" charset="0"/>
              </a:rPr>
              <a:t>; 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>
                <a:solidFill>
                  <a:schemeClr val="tx1"/>
                </a:solidFill>
                <a:ea typeface="+mn-ea"/>
                <a:cs typeface="Arial" pitchFamily="34" charset="0"/>
              </a:rPr>
              <a:t>(c) </a:t>
            </a:r>
            <a:r>
              <a:rPr lang="en-US" dirty="0" err="1">
                <a:solidFill>
                  <a:schemeClr val="tx1"/>
                </a:solidFill>
                <a:ea typeface="+mn-ea"/>
                <a:cs typeface="Arial" pitchFamily="34" charset="0"/>
              </a:rPr>
              <a:t>examineaza</a:t>
            </a:r>
            <a:r>
              <a:rPr lang="en-US" dirty="0">
                <a:solidFill>
                  <a:schemeClr val="tx1"/>
                </a:solidFill>
                <a:ea typeface="+mn-ea"/>
                <a:cs typeface="Arial" pitchFamily="34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ea typeface="+mn-ea"/>
                <a:cs typeface="Arial" pitchFamily="34" charset="0"/>
              </a:rPr>
              <a:t>credentiale</a:t>
            </a:r>
            <a:r>
              <a:rPr lang="en-US" dirty="0">
                <a:solidFill>
                  <a:srgbClr val="0000FF"/>
                </a:solidFill>
                <a:ea typeface="+mn-ea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+mn-ea"/>
                <a:cs typeface="Arial" pitchFamily="34" charset="0"/>
              </a:rPr>
              <a:t>autorizare</a:t>
            </a:r>
            <a:r>
              <a:rPr lang="en-US" dirty="0">
                <a:solidFill>
                  <a:schemeClr val="tx1"/>
                </a:solidFill>
                <a:ea typeface="+mn-ea"/>
                <a:cs typeface="Arial" pitchFamily="34" charset="0"/>
              </a:rPr>
              <a:t>. </a:t>
            </a:r>
          </a:p>
          <a:p>
            <a:pPr>
              <a:lnSpc>
                <a:spcPct val="100000"/>
              </a:lnSpc>
              <a:spcBef>
                <a:spcPct val="50000"/>
              </a:spcBef>
              <a:defRPr/>
            </a:pPr>
            <a:r>
              <a:rPr lang="en-US" dirty="0">
                <a:solidFill>
                  <a:schemeClr val="tx1"/>
                </a:solidFill>
                <a:ea typeface="+mn-ea"/>
                <a:cs typeface="Arial" pitchFamily="34" charset="0"/>
              </a:rPr>
              <a:t>3. </a:t>
            </a:r>
            <a:r>
              <a:rPr lang="en-US" dirty="0" err="1">
                <a:solidFill>
                  <a:schemeClr val="tx1"/>
                </a:solidFill>
                <a:ea typeface="+mn-ea"/>
                <a:cs typeface="Arial" pitchFamily="34" charset="0"/>
              </a:rPr>
              <a:t>Paseaza</a:t>
            </a:r>
            <a:r>
              <a:rPr lang="en-US" dirty="0">
                <a:solidFill>
                  <a:schemeClr val="tx1"/>
                </a:solidFill>
                <a:ea typeface="+mn-ea"/>
                <a:cs typeface="Arial" pitchFamily="34" charset="0"/>
              </a:rPr>
              <a:t> la </a:t>
            </a:r>
            <a:r>
              <a:rPr lang="en-US" dirty="0" err="1">
                <a:solidFill>
                  <a:schemeClr val="tx1"/>
                </a:solidFill>
                <a:ea typeface="+mn-ea"/>
                <a:cs typeface="Arial" pitchFamily="34" charset="0"/>
              </a:rPr>
              <a:t>modul</a:t>
            </a:r>
            <a:r>
              <a:rPr lang="en-US" dirty="0">
                <a:solidFill>
                  <a:schemeClr val="tx1"/>
                </a:solidFill>
                <a:ea typeface="+mn-ea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ea typeface="+mn-ea"/>
                <a:cs typeface="Arial" pitchFamily="34" charset="0"/>
              </a:rPr>
              <a:t>procesare</a:t>
            </a:r>
            <a:r>
              <a:rPr lang="en-US" dirty="0">
                <a:solidFill>
                  <a:schemeClr val="accent6"/>
                </a:solidFill>
                <a:ea typeface="+mn-ea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ea typeface="+mn-ea"/>
                <a:cs typeface="Arial" pitchFamily="34" charset="0"/>
              </a:rPr>
              <a:t>cerere</a:t>
            </a:r>
            <a:r>
              <a:rPr lang="en-US" dirty="0">
                <a:solidFill>
                  <a:schemeClr val="tx1"/>
                </a:solidFill>
                <a:ea typeface="+mn-ea"/>
                <a:cs typeface="Arial" pitchFamily="34" charset="0"/>
              </a:rPr>
              <a:t>, care </a:t>
            </a:r>
            <a:r>
              <a:rPr lang="en-US" dirty="0" err="1">
                <a:solidFill>
                  <a:schemeClr val="tx1"/>
                </a:solidFill>
                <a:ea typeface="+mn-ea"/>
                <a:cs typeface="Arial" pitchFamily="34" charset="0"/>
              </a:rPr>
              <a:t>apeleaza</a:t>
            </a:r>
            <a:r>
              <a:rPr lang="en-US" dirty="0">
                <a:solidFill>
                  <a:schemeClr val="tx1"/>
                </a:solidFill>
                <a:ea typeface="+mn-ea"/>
                <a:cs typeface="Arial" pitchFamily="34" charset="0"/>
              </a:rPr>
              <a:t> sub-module </a:t>
            </a:r>
            <a:r>
              <a:rPr lang="en-US" dirty="0" err="1">
                <a:solidFill>
                  <a:schemeClr val="tx1"/>
                </a:solidFill>
                <a:ea typeface="+mn-ea"/>
                <a:cs typeface="Arial" pitchFamily="34" charset="0"/>
              </a:rPr>
              <a:t>necesare</a:t>
            </a:r>
            <a:r>
              <a:rPr lang="en-US" dirty="0">
                <a:solidFill>
                  <a:schemeClr val="tx1"/>
                </a:solidFill>
                <a:ea typeface="+mn-ea"/>
                <a:cs typeface="Arial" pitchFamily="34" charset="0"/>
              </a:rPr>
              <a:t> </a:t>
            </a:r>
          </a:p>
        </p:txBody>
      </p:sp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304800" y="5410200"/>
            <a:ext cx="88392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dirty="0">
                <a:solidFill>
                  <a:schemeClr val="tx1"/>
                </a:solidFill>
                <a:ea typeface="+mn-ea"/>
                <a:cs typeface="Arial" pitchFamily="34" charset="0"/>
              </a:rPr>
              <a:t>4. </a:t>
            </a:r>
            <a:r>
              <a:rPr lang="en-US" dirty="0" err="1">
                <a:solidFill>
                  <a:schemeClr val="tx1"/>
                </a:solidFill>
                <a:ea typeface="+mn-ea"/>
                <a:cs typeface="Arial" pitchFamily="34" charset="0"/>
              </a:rPr>
              <a:t>Rezultat</a:t>
            </a:r>
            <a:r>
              <a:rPr lang="en-US" dirty="0">
                <a:solidFill>
                  <a:schemeClr val="tx1"/>
                </a:solidFill>
                <a:ea typeface="+mn-ea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+mn-ea"/>
                <a:cs typeface="Arial" pitchFamily="34" charset="0"/>
              </a:rPr>
              <a:t>pasat</a:t>
            </a:r>
            <a:r>
              <a:rPr lang="en-US" dirty="0">
                <a:solidFill>
                  <a:schemeClr val="tx1"/>
                </a:solidFill>
                <a:ea typeface="+mn-ea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ea typeface="+mn-ea"/>
                <a:cs typeface="Arial" pitchFamily="34" charset="0"/>
              </a:rPr>
              <a:t>generatorului</a:t>
            </a:r>
            <a:r>
              <a:rPr lang="en-US" dirty="0">
                <a:solidFill>
                  <a:schemeClr val="accent6"/>
                </a:solidFill>
                <a:ea typeface="+mn-ea"/>
                <a:cs typeface="Arial" pitchFamily="34" charset="0"/>
              </a:rPr>
              <a:t> de </a:t>
            </a:r>
            <a:r>
              <a:rPr lang="en-US" dirty="0" err="1">
                <a:solidFill>
                  <a:schemeClr val="accent6"/>
                </a:solidFill>
                <a:ea typeface="+mn-ea"/>
                <a:cs typeface="Arial" pitchFamily="34" charset="0"/>
              </a:rPr>
              <a:t>raspuns</a:t>
            </a:r>
            <a:endParaRPr lang="en-US" dirty="0">
              <a:solidFill>
                <a:schemeClr val="accent6"/>
              </a:solidFill>
              <a:ea typeface="+mn-ea"/>
              <a:cs typeface="Arial" pitchFamily="34" charset="0"/>
            </a:endParaRPr>
          </a:p>
          <a:p>
            <a:pPr>
              <a:lnSpc>
                <a:spcPct val="100000"/>
              </a:lnSpc>
              <a:defRPr/>
            </a:pPr>
            <a:r>
              <a:rPr lang="en-US" dirty="0">
                <a:solidFill>
                  <a:schemeClr val="tx1"/>
                </a:solidFill>
                <a:ea typeface="+mn-ea"/>
                <a:cs typeface="Arial" pitchFamily="34" charset="0"/>
              </a:rPr>
              <a:t>5. </a:t>
            </a:r>
            <a:r>
              <a:rPr lang="en-US" dirty="0" err="1">
                <a:solidFill>
                  <a:schemeClr val="tx1"/>
                </a:solidFill>
                <a:ea typeface="+mn-ea"/>
                <a:cs typeface="Arial" pitchFamily="34" charset="0"/>
              </a:rPr>
              <a:t>Pasat</a:t>
            </a:r>
            <a:r>
              <a:rPr lang="en-US" dirty="0">
                <a:solidFill>
                  <a:schemeClr val="tx1"/>
                </a:solidFill>
                <a:ea typeface="+mn-ea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+mn-ea"/>
                <a:cs typeface="Arial" pitchFamily="34" charset="0"/>
              </a:rPr>
              <a:t>modulului</a:t>
            </a:r>
            <a:r>
              <a:rPr lang="en-US" dirty="0">
                <a:solidFill>
                  <a:schemeClr val="tx1"/>
                </a:solidFill>
                <a:ea typeface="+mn-ea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ea typeface="+mn-ea"/>
                <a:cs typeface="Arial" pitchFamily="34" charset="0"/>
              </a:rPr>
              <a:t>suport</a:t>
            </a:r>
            <a:r>
              <a:rPr lang="en-US" dirty="0">
                <a:solidFill>
                  <a:schemeClr val="accent6"/>
                </a:solidFill>
                <a:ea typeface="+mn-ea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ea typeface="+mn-ea"/>
                <a:cs typeface="Arial" pitchFamily="34" charset="0"/>
              </a:rPr>
              <a:t>retea</a:t>
            </a:r>
            <a:endParaRPr lang="en-US" dirty="0">
              <a:solidFill>
                <a:schemeClr val="accent6"/>
              </a:solidFill>
              <a:ea typeface="+mn-ea"/>
              <a:cs typeface="Arial" pitchFamily="34" charset="0"/>
            </a:endParaRPr>
          </a:p>
          <a:p>
            <a:pPr>
              <a:lnSpc>
                <a:spcPct val="100000"/>
              </a:lnSpc>
              <a:defRPr/>
            </a:pPr>
            <a:r>
              <a:rPr lang="en-US" dirty="0">
                <a:solidFill>
                  <a:schemeClr val="tx1"/>
                </a:solidFill>
                <a:ea typeface="+mn-ea"/>
                <a:cs typeface="Arial" pitchFamily="34" charset="0"/>
              </a:rPr>
              <a:t>6. </a:t>
            </a:r>
            <a:r>
              <a:rPr lang="en-US" dirty="0" err="1">
                <a:solidFill>
                  <a:schemeClr val="tx1"/>
                </a:solidFill>
                <a:ea typeface="+mn-ea"/>
                <a:cs typeface="Arial" pitchFamily="34" charset="0"/>
              </a:rPr>
              <a:t>Transmite</a:t>
            </a:r>
            <a:r>
              <a:rPr lang="en-US" dirty="0">
                <a:solidFill>
                  <a:schemeClr val="tx1"/>
                </a:solidFill>
                <a:ea typeface="+mn-ea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+mn-ea"/>
                <a:cs typeface="Arial" pitchFamily="34" charset="0"/>
              </a:rPr>
              <a:t>clientului</a:t>
            </a:r>
            <a:endParaRPr lang="en-US" dirty="0">
              <a:solidFill>
                <a:schemeClr val="tx1"/>
              </a:solidFill>
              <a:ea typeface="+mn-ea"/>
              <a:cs typeface="Arial" pitchFamily="34" charset="0"/>
            </a:endParaRPr>
          </a:p>
        </p:txBody>
      </p:sp>
      <p:sp>
        <p:nvSpPr>
          <p:cNvPr id="7680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5C30415-D577-854C-84BE-75F543ABC871}" type="slidenum">
              <a:rPr lang="en-GB" sz="900">
                <a:solidFill>
                  <a:srgbClr val="FFFFFF"/>
                </a:solidFill>
                <a:cs typeface="Arial" charset="0"/>
              </a:rPr>
              <a:pPr eaLnBrk="1" hangingPunct="1"/>
              <a:t>50</a:t>
            </a:fld>
            <a:endParaRPr lang="en-GB" sz="9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D822971-957E-614A-B7C9-3CB024845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2200" y="6553200"/>
            <a:ext cx="4543425" cy="276225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000" dirty="0" err="1">
                <a:solidFill>
                  <a:srgbClr val="FFFFFF"/>
                </a:solidFill>
                <a:cs typeface="Arial" charset="0"/>
              </a:rPr>
              <a:t>Protocoale</a:t>
            </a:r>
            <a:r>
              <a:rPr lang="en-GB" sz="1000" dirty="0">
                <a:solidFill>
                  <a:srgbClr val="FFFFFF"/>
                </a:solidFill>
                <a:cs typeface="Arial" charset="0"/>
              </a:rPr>
              <a:t> de </a:t>
            </a:r>
            <a:r>
              <a:rPr lang="en-GB" sz="1000" dirty="0" err="1">
                <a:solidFill>
                  <a:srgbClr val="FFFFFF"/>
                </a:solidFill>
                <a:cs typeface="Arial" charset="0"/>
              </a:rPr>
              <a:t>comunicaţie</a:t>
            </a:r>
            <a:r>
              <a:rPr lang="en-GB" sz="1000" dirty="0">
                <a:solidFill>
                  <a:srgbClr val="FFFFFF"/>
                </a:solidFill>
                <a:cs typeface="Arial" charset="0"/>
              </a:rPr>
              <a:t> - Curs 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50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50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50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50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50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5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50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50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452438"/>
            <a:ext cx="8763000" cy="6072187"/>
          </a:xfrm>
        </p:spPr>
        <p:txBody>
          <a:bodyPr/>
          <a:lstStyle/>
          <a:p>
            <a:pPr marL="0" indent="0" algn="ctr">
              <a:spcBef>
                <a:spcPts val="60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US" sz="2400" b="1" dirty="0" err="1">
                <a:solidFill>
                  <a:schemeClr val="accent2"/>
                </a:solidFill>
                <a:latin typeface="Arial" charset="0"/>
                <a:cs typeface="Lucida Sans Unicode" charset="0"/>
              </a:rPr>
              <a:t>Rezolvarea</a:t>
            </a:r>
            <a:r>
              <a:rPr lang="en-US" sz="2400" b="1" dirty="0">
                <a:solidFill>
                  <a:schemeClr val="accent2"/>
                </a:solidFill>
                <a:latin typeface="Arial" charset="0"/>
                <a:cs typeface="Lucida Sans Unicode" charset="0"/>
              </a:rPr>
              <a:t> </a:t>
            </a:r>
            <a:r>
              <a:rPr lang="en-US" sz="2400" b="1" dirty="0" err="1">
                <a:solidFill>
                  <a:schemeClr val="accent2"/>
                </a:solidFill>
                <a:latin typeface="Arial" charset="0"/>
                <a:cs typeface="Lucida Sans Unicode" charset="0"/>
              </a:rPr>
              <a:t>adresei</a:t>
            </a:r>
            <a:endParaRPr lang="en-US" sz="2400" b="1" dirty="0">
              <a:solidFill>
                <a:schemeClr val="accent2"/>
              </a:solidFill>
              <a:latin typeface="Arial" charset="0"/>
              <a:cs typeface="Lucida Sans Unicode" charset="0"/>
            </a:endParaRPr>
          </a:p>
          <a:p>
            <a:pPr>
              <a:spcBef>
                <a:spcPts val="600"/>
              </a:spcBef>
              <a:spcAft>
                <a:spcPts val="0"/>
              </a:spcAft>
              <a:defRPr/>
            </a:pPr>
            <a:r>
              <a:rPr lang="en-US" dirty="0" err="1">
                <a:latin typeface="Arial" charset="0"/>
                <a:cs typeface="Lucida Sans Unicode" charset="0"/>
              </a:rPr>
              <a:t>selecteaza</a:t>
            </a:r>
            <a:r>
              <a:rPr lang="en-US" dirty="0">
                <a:latin typeface="Arial" charset="0"/>
                <a:cs typeface="Lucida Sans Unicode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Arial" charset="0"/>
                <a:cs typeface="Lucida Sans Unicode" charset="0"/>
              </a:rPr>
              <a:t>virtual host 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defRPr/>
            </a:pPr>
            <a:r>
              <a:rPr lang="en-US" dirty="0">
                <a:latin typeface="Arial" charset="0"/>
                <a:cs typeface="Lucida Sans Unicode" charset="0"/>
              </a:rPr>
              <a:t>nu </a:t>
            </a:r>
            <a:r>
              <a:rPr lang="en-US" dirty="0" err="1">
                <a:latin typeface="Arial" charset="0"/>
                <a:cs typeface="Lucida Sans Unicode" charset="0"/>
              </a:rPr>
              <a:t>exista</a:t>
            </a:r>
            <a:r>
              <a:rPr lang="en-US" dirty="0">
                <a:latin typeface="Arial" charset="0"/>
                <a:cs typeface="Lucida Sans Unicode" charset="0"/>
              </a:rPr>
              <a:t> </a:t>
            </a:r>
            <a:r>
              <a:rPr lang="en-US" dirty="0" err="1">
                <a:latin typeface="Arial" charset="0"/>
                <a:cs typeface="Lucida Sans Unicode" charset="0"/>
              </a:rPr>
              <a:t>antet</a:t>
            </a:r>
            <a:r>
              <a:rPr lang="en-US" dirty="0">
                <a:latin typeface="Arial" charset="0"/>
                <a:cs typeface="Lucida Sans Unicode" charset="0"/>
              </a:rPr>
              <a:t> Host: -&gt; </a:t>
            </a:r>
            <a:r>
              <a:rPr lang="en-US" dirty="0" err="1">
                <a:latin typeface="Arial" charset="0"/>
                <a:cs typeface="Lucida Sans Unicode" charset="0"/>
              </a:rPr>
              <a:t>eroare</a:t>
            </a:r>
            <a:r>
              <a:rPr lang="en-US" dirty="0">
                <a:latin typeface="Arial" charset="0"/>
                <a:cs typeface="Lucida Sans Unicode" charset="0"/>
              </a:rPr>
              <a:t> 400 Bad request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defRPr/>
            </a:pPr>
            <a:r>
              <a:rPr lang="en-US" dirty="0" err="1">
                <a:latin typeface="Arial" charset="0"/>
                <a:cs typeface="Lucida Sans Unicode" charset="0"/>
              </a:rPr>
              <a:t>exista</a:t>
            </a:r>
            <a:r>
              <a:rPr lang="en-US" dirty="0">
                <a:latin typeface="Arial" charset="0"/>
                <a:cs typeface="Lucida Sans Unicode" charset="0"/>
              </a:rPr>
              <a:t> -&gt; </a:t>
            </a:r>
            <a:r>
              <a:rPr lang="en-US" dirty="0" err="1">
                <a:latin typeface="Arial" charset="0"/>
                <a:cs typeface="Lucida Sans Unicode" charset="0"/>
              </a:rPr>
              <a:t>determina</a:t>
            </a:r>
            <a:r>
              <a:rPr lang="en-US" dirty="0">
                <a:latin typeface="Arial" charset="0"/>
                <a:cs typeface="Lucida Sans Unicode" charset="0"/>
              </a:rPr>
              <a:t> </a:t>
            </a:r>
            <a:r>
              <a:rPr lang="en-US" dirty="0" err="1">
                <a:latin typeface="Arial" charset="0"/>
                <a:cs typeface="Lucida Sans Unicode" charset="0"/>
              </a:rPr>
              <a:t>domeniul</a:t>
            </a:r>
            <a:endParaRPr lang="en-US" dirty="0">
              <a:latin typeface="Arial" charset="0"/>
              <a:cs typeface="Lucida Sans Unicode" charset="0"/>
            </a:endParaRPr>
          </a:p>
          <a:p>
            <a:pPr lvl="2">
              <a:spcBef>
                <a:spcPts val="600"/>
              </a:spcBef>
              <a:spcAft>
                <a:spcPts val="0"/>
              </a:spcAft>
              <a:buFontTx/>
              <a:buNone/>
              <a:defRPr/>
            </a:pPr>
            <a:r>
              <a:rPr lang="en-US" sz="2000" dirty="0">
                <a:latin typeface="Arial" charset="0"/>
                <a:cs typeface="Lucida Sans Unicode" charset="0"/>
              </a:rPr>
              <a:t>		-&gt; </a:t>
            </a:r>
            <a:r>
              <a:rPr lang="en-US" sz="2000" dirty="0" err="1">
                <a:latin typeface="Arial" charset="0"/>
                <a:cs typeface="Lucida Sans Unicode" charset="0"/>
              </a:rPr>
              <a:t>determina</a:t>
            </a:r>
            <a:r>
              <a:rPr lang="en-US" sz="2000" dirty="0">
                <a:latin typeface="Arial" charset="0"/>
                <a:cs typeface="Lucida Sans Unicode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Arial" charset="0"/>
                <a:cs typeface="Lucida Sans Unicode" charset="0"/>
              </a:rPr>
              <a:t>parametrii</a:t>
            </a:r>
            <a:r>
              <a:rPr lang="en-US" sz="2000" dirty="0">
                <a:solidFill>
                  <a:srgbClr val="0000FF"/>
                </a:solidFill>
                <a:latin typeface="Arial" charset="0"/>
                <a:cs typeface="Lucida Sans Unicode" charset="0"/>
              </a:rPr>
              <a:t> de </a:t>
            </a:r>
            <a:r>
              <a:rPr lang="en-US" sz="2000" dirty="0" err="1">
                <a:solidFill>
                  <a:srgbClr val="0000FF"/>
                </a:solidFill>
                <a:latin typeface="Arial" charset="0"/>
                <a:cs typeface="Lucida Sans Unicode" charset="0"/>
              </a:rPr>
              <a:t>config</a:t>
            </a:r>
            <a:r>
              <a:rPr lang="en-US" sz="2000" dirty="0">
                <a:solidFill>
                  <a:srgbClr val="0000FF"/>
                </a:solidFill>
                <a:latin typeface="Arial" charset="0"/>
                <a:cs typeface="Lucida Sans Unicode" charset="0"/>
              </a:rPr>
              <a:t>. </a:t>
            </a:r>
            <a:r>
              <a:rPr lang="en-US" sz="2000" dirty="0" err="1">
                <a:solidFill>
                  <a:srgbClr val="0000FF"/>
                </a:solidFill>
                <a:latin typeface="Arial" charset="0"/>
                <a:cs typeface="Lucida Sans Unicode" charset="0"/>
              </a:rPr>
              <a:t>logica</a:t>
            </a:r>
            <a:r>
              <a:rPr lang="en-US" sz="2000" dirty="0">
                <a:solidFill>
                  <a:srgbClr val="0000FF"/>
                </a:solidFill>
                <a:latin typeface="Arial" charset="0"/>
                <a:cs typeface="Lucida Sans Unicode" charset="0"/>
              </a:rPr>
              <a:t> </a:t>
            </a:r>
            <a:r>
              <a:rPr lang="en-US" sz="2000" dirty="0">
                <a:latin typeface="Arial" charset="0"/>
                <a:cs typeface="Lucida Sans Unicode" charset="0"/>
              </a:rPr>
              <a:t>(</a:t>
            </a:r>
            <a:r>
              <a:rPr lang="en-US" sz="2000" dirty="0" err="1">
                <a:latin typeface="Arial" charset="0"/>
                <a:cs typeface="Lucida Sans Unicode" charset="0"/>
              </a:rPr>
              <a:t>proprii</a:t>
            </a:r>
            <a:r>
              <a:rPr lang="en-US" sz="2000" dirty="0">
                <a:latin typeface="Arial" charset="0"/>
                <a:cs typeface="Lucida Sans Unicode" charset="0"/>
              </a:rPr>
              <a:t> virtual host)</a:t>
            </a:r>
          </a:p>
          <a:p>
            <a:pPr lvl="2">
              <a:spcBef>
                <a:spcPts val="600"/>
              </a:spcBef>
              <a:spcAft>
                <a:spcPts val="0"/>
              </a:spcAft>
              <a:buFontTx/>
              <a:buNone/>
              <a:defRPr/>
            </a:pPr>
            <a:r>
              <a:rPr lang="en-US" sz="2000" dirty="0">
                <a:latin typeface="Arial" charset="0"/>
                <a:cs typeface="Lucida Sans Unicode" charset="0"/>
              </a:rPr>
              <a:t>				</a:t>
            </a:r>
            <a:r>
              <a:rPr lang="en-US" sz="2000" dirty="0">
                <a:solidFill>
                  <a:srgbClr val="FF0000"/>
                </a:solidFill>
                <a:latin typeface="Arial" charset="0"/>
                <a:cs typeface="Lucida Sans Unicode" charset="0"/>
              </a:rPr>
              <a:t>Obs</a:t>
            </a:r>
            <a:r>
              <a:rPr lang="en-US" sz="2000" dirty="0">
                <a:latin typeface="Arial" charset="0"/>
                <a:cs typeface="Lucida Sans Unicode" charset="0"/>
              </a:rPr>
              <a:t>. fragment din </a:t>
            </a:r>
            <a:r>
              <a:rPr lang="en-US" sz="2000" dirty="0" err="1">
                <a:latin typeface="Arial" charset="0"/>
                <a:cs typeface="Lucida Sans Unicode" charset="0"/>
              </a:rPr>
              <a:t>fisier</a:t>
            </a:r>
            <a:r>
              <a:rPr lang="en-US" sz="2000" dirty="0">
                <a:latin typeface="Arial" charset="0"/>
                <a:cs typeface="Lucida Sans Unicode" charset="0"/>
              </a:rPr>
              <a:t> </a:t>
            </a:r>
            <a:r>
              <a:rPr lang="en-US" sz="2000" dirty="0" err="1">
                <a:latin typeface="Arial" charset="0"/>
                <a:cs typeface="Lucida Sans Unicode" charset="0"/>
              </a:rPr>
              <a:t>configurare</a:t>
            </a:r>
            <a:r>
              <a:rPr lang="en-US" sz="2000" dirty="0">
                <a:latin typeface="Arial" charset="0"/>
                <a:cs typeface="Lucida Sans Unicode" charset="0"/>
              </a:rPr>
              <a:t> Apache  </a:t>
            </a:r>
          </a:p>
          <a:p>
            <a:pPr lvl="2">
              <a:spcBef>
                <a:spcPts val="600"/>
              </a:spcBef>
              <a:spcAft>
                <a:spcPts val="0"/>
              </a:spcAft>
              <a:buFontTx/>
              <a:buNone/>
              <a:defRPr/>
            </a:pPr>
            <a:r>
              <a:rPr lang="en-US" sz="2000" dirty="0">
                <a:solidFill>
                  <a:schemeClr val="accent2"/>
                </a:solidFill>
                <a:latin typeface="Arial" charset="0"/>
                <a:cs typeface="Lucida Sans Unicode" charset="0"/>
              </a:rPr>
              <a:t>&lt;</a:t>
            </a:r>
            <a:r>
              <a:rPr lang="en-US" sz="2000" dirty="0" err="1">
                <a:solidFill>
                  <a:schemeClr val="accent2"/>
                </a:solidFill>
                <a:latin typeface="Arial" charset="0"/>
                <a:cs typeface="Lucida Sans Unicode" charset="0"/>
              </a:rPr>
              <a:t>VirtualHost</a:t>
            </a:r>
            <a:r>
              <a:rPr lang="en-US" sz="2000" dirty="0">
                <a:solidFill>
                  <a:schemeClr val="accent2"/>
                </a:solidFill>
                <a:latin typeface="Arial" charset="0"/>
                <a:cs typeface="Lucida Sans Unicode" charset="0"/>
              </a:rPr>
              <a:t> </a:t>
            </a:r>
            <a:r>
              <a:rPr lang="en-US" sz="2000" dirty="0" err="1">
                <a:solidFill>
                  <a:schemeClr val="accent2"/>
                </a:solidFill>
                <a:latin typeface="Arial" charset="0"/>
                <a:cs typeface="Lucida Sans Unicode" charset="0"/>
              </a:rPr>
              <a:t>www.ceva.com</a:t>
            </a:r>
            <a:r>
              <a:rPr lang="en-US" sz="2000" dirty="0">
                <a:solidFill>
                  <a:schemeClr val="accent2"/>
                </a:solidFill>
                <a:latin typeface="Arial" charset="0"/>
                <a:cs typeface="Lucida Sans Unicode" charset="0"/>
              </a:rPr>
              <a:t>&gt;</a:t>
            </a:r>
          </a:p>
          <a:p>
            <a:pPr lvl="3">
              <a:spcBef>
                <a:spcPts val="600"/>
              </a:spcBef>
              <a:spcAft>
                <a:spcPts val="0"/>
              </a:spcAft>
              <a:buFontTx/>
              <a:buNone/>
              <a:defRPr/>
            </a:pPr>
            <a:r>
              <a:rPr lang="en-US" sz="2000" dirty="0" err="1">
                <a:solidFill>
                  <a:schemeClr val="accent2"/>
                </a:solidFill>
                <a:latin typeface="Arial" charset="0"/>
                <a:cs typeface="Lucida Sans Unicode" charset="0"/>
              </a:rPr>
              <a:t>ServerAdmin</a:t>
            </a:r>
            <a:r>
              <a:rPr lang="en-US" sz="2000" dirty="0">
                <a:solidFill>
                  <a:schemeClr val="accent2"/>
                </a:solidFill>
                <a:latin typeface="Arial" charset="0"/>
                <a:cs typeface="Lucida Sans Unicode" charset="0"/>
              </a:rPr>
              <a:t>		</a:t>
            </a:r>
            <a:r>
              <a:rPr lang="en-US" sz="2000" dirty="0" err="1">
                <a:solidFill>
                  <a:schemeClr val="accent2"/>
                </a:solidFill>
                <a:latin typeface="Arial" charset="0"/>
                <a:cs typeface="Lucida Sans Unicode" charset="0"/>
              </a:rPr>
              <a:t>webmaster@calculatoare.com</a:t>
            </a:r>
            <a:endParaRPr lang="en-US" sz="2000" dirty="0">
              <a:solidFill>
                <a:schemeClr val="accent2"/>
              </a:solidFill>
              <a:latin typeface="Arial" charset="0"/>
              <a:cs typeface="Lucida Sans Unicode" charset="0"/>
            </a:endParaRPr>
          </a:p>
          <a:p>
            <a:pPr lvl="3">
              <a:spcBef>
                <a:spcPts val="600"/>
              </a:spcBef>
              <a:spcAft>
                <a:spcPts val="0"/>
              </a:spcAft>
              <a:buFontTx/>
              <a:buNone/>
              <a:defRPr/>
            </a:pPr>
            <a:r>
              <a:rPr lang="en-US" sz="2000" dirty="0">
                <a:solidFill>
                  <a:schemeClr val="accent2"/>
                </a:solidFill>
                <a:latin typeface="Arial" charset="0"/>
                <a:cs typeface="Lucida Sans Unicode" charset="0"/>
              </a:rPr>
              <a:t>Alias				/test		/servlet/test</a:t>
            </a:r>
          </a:p>
          <a:p>
            <a:pPr lvl="3">
              <a:spcBef>
                <a:spcPts val="600"/>
              </a:spcBef>
              <a:spcAft>
                <a:spcPts val="0"/>
              </a:spcAft>
              <a:buFontTx/>
              <a:buNone/>
              <a:defRPr/>
            </a:pPr>
            <a:r>
              <a:rPr lang="en-US" sz="2000" dirty="0">
                <a:solidFill>
                  <a:schemeClr val="accent2"/>
                </a:solidFill>
                <a:latin typeface="Arial" charset="0"/>
                <a:cs typeface="Lucida Sans Unicode" charset="0"/>
              </a:rPr>
              <a:t>Alias				/images		/static/images</a:t>
            </a:r>
          </a:p>
          <a:p>
            <a:pPr lvl="3">
              <a:spcBef>
                <a:spcPts val="600"/>
              </a:spcBef>
              <a:spcAft>
                <a:spcPts val="0"/>
              </a:spcAft>
              <a:buFontTx/>
              <a:buNone/>
              <a:defRPr/>
            </a:pPr>
            <a:r>
              <a:rPr lang="en-US" sz="2000" dirty="0" err="1">
                <a:solidFill>
                  <a:schemeClr val="accent2"/>
                </a:solidFill>
                <a:latin typeface="Arial" charset="0"/>
                <a:cs typeface="Lucida Sans Unicode" charset="0"/>
              </a:rPr>
              <a:t>DocumentRoot</a:t>
            </a:r>
            <a:r>
              <a:rPr lang="en-US" sz="2000" dirty="0">
                <a:solidFill>
                  <a:schemeClr val="accent2"/>
                </a:solidFill>
                <a:latin typeface="Arial" charset="0"/>
                <a:cs typeface="Lucida Sans Unicode" charset="0"/>
              </a:rPr>
              <a:t>		/www/docs/</a:t>
            </a:r>
            <a:r>
              <a:rPr lang="en-US" sz="2000" dirty="0" err="1">
                <a:solidFill>
                  <a:schemeClr val="accent2"/>
                </a:solidFill>
                <a:latin typeface="Arial" charset="0"/>
                <a:cs typeface="Lucida Sans Unicode" charset="0"/>
              </a:rPr>
              <a:t>ceva</a:t>
            </a:r>
            <a:endParaRPr lang="en-US" sz="2000" dirty="0">
              <a:solidFill>
                <a:schemeClr val="accent2"/>
              </a:solidFill>
              <a:latin typeface="Arial" charset="0"/>
              <a:cs typeface="Lucida Sans Unicode" charset="0"/>
            </a:endParaRPr>
          </a:p>
          <a:p>
            <a:pPr lvl="3">
              <a:spcBef>
                <a:spcPts val="600"/>
              </a:spcBef>
              <a:spcAft>
                <a:spcPts val="0"/>
              </a:spcAft>
              <a:buFontTx/>
              <a:buNone/>
              <a:defRPr/>
            </a:pPr>
            <a:r>
              <a:rPr lang="en-US" sz="2000" dirty="0" err="1">
                <a:solidFill>
                  <a:schemeClr val="accent2"/>
                </a:solidFill>
                <a:latin typeface="Arial" charset="0"/>
                <a:cs typeface="Lucida Sans Unicode" charset="0"/>
              </a:rPr>
              <a:t>ServerName</a:t>
            </a:r>
            <a:r>
              <a:rPr lang="en-US" sz="2000" dirty="0">
                <a:solidFill>
                  <a:schemeClr val="accent2"/>
                </a:solidFill>
                <a:latin typeface="Arial" charset="0"/>
                <a:cs typeface="Lucida Sans Unicode" charset="0"/>
              </a:rPr>
              <a:t>		</a:t>
            </a:r>
            <a:r>
              <a:rPr lang="en-US" sz="2000" dirty="0" err="1">
                <a:solidFill>
                  <a:schemeClr val="accent2"/>
                </a:solidFill>
                <a:latin typeface="Arial" charset="0"/>
                <a:cs typeface="Lucida Sans Unicode" charset="0"/>
              </a:rPr>
              <a:t>www.ceva.com</a:t>
            </a:r>
            <a:endParaRPr lang="en-US" sz="2000" dirty="0">
              <a:solidFill>
                <a:schemeClr val="accent2"/>
              </a:solidFill>
              <a:latin typeface="Arial" charset="0"/>
              <a:cs typeface="Lucida Sans Unicode" charset="0"/>
            </a:endParaRPr>
          </a:p>
          <a:p>
            <a:pPr lvl="3">
              <a:spcBef>
                <a:spcPts val="600"/>
              </a:spcBef>
              <a:spcAft>
                <a:spcPts val="0"/>
              </a:spcAft>
              <a:buFontTx/>
              <a:buNone/>
              <a:defRPr/>
            </a:pPr>
            <a:r>
              <a:rPr lang="en-US" sz="2000" dirty="0" err="1">
                <a:solidFill>
                  <a:schemeClr val="accent2"/>
                </a:solidFill>
                <a:latin typeface="Arial" charset="0"/>
                <a:cs typeface="Lucida Sans Unicode" charset="0"/>
              </a:rPr>
              <a:t>ErrorLog</a:t>
            </a:r>
            <a:r>
              <a:rPr lang="en-US" sz="2000" dirty="0">
                <a:solidFill>
                  <a:schemeClr val="accent2"/>
                </a:solidFill>
                <a:latin typeface="Arial" charset="0"/>
                <a:cs typeface="Lucida Sans Unicode" charset="0"/>
              </a:rPr>
              <a:t>			logs/</a:t>
            </a:r>
            <a:r>
              <a:rPr lang="en-US" sz="2000" dirty="0" err="1">
                <a:solidFill>
                  <a:schemeClr val="accent2"/>
                </a:solidFill>
                <a:latin typeface="Arial" charset="0"/>
                <a:cs typeface="Lucida Sans Unicode" charset="0"/>
              </a:rPr>
              <a:t>ceva</a:t>
            </a:r>
            <a:r>
              <a:rPr lang="en-US" sz="2000" dirty="0">
                <a:solidFill>
                  <a:schemeClr val="accent2"/>
                </a:solidFill>
                <a:latin typeface="Arial" charset="0"/>
                <a:cs typeface="Lucida Sans Unicode" charset="0"/>
              </a:rPr>
              <a:t>-error-log</a:t>
            </a:r>
          </a:p>
          <a:p>
            <a:pPr lvl="3">
              <a:spcBef>
                <a:spcPts val="600"/>
              </a:spcBef>
              <a:spcAft>
                <a:spcPts val="0"/>
              </a:spcAft>
              <a:buFontTx/>
              <a:buNone/>
              <a:defRPr/>
            </a:pPr>
            <a:r>
              <a:rPr lang="en-US" sz="2000" dirty="0" err="1">
                <a:solidFill>
                  <a:schemeClr val="accent2"/>
                </a:solidFill>
                <a:latin typeface="Arial" charset="0"/>
                <a:cs typeface="Lucida Sans Unicode" charset="0"/>
              </a:rPr>
              <a:t>CustomLog</a:t>
            </a:r>
            <a:r>
              <a:rPr lang="en-US" sz="2000" dirty="0">
                <a:solidFill>
                  <a:schemeClr val="accent2"/>
                </a:solidFill>
                <a:latin typeface="Arial" charset="0"/>
                <a:cs typeface="Lucida Sans Unicode" charset="0"/>
              </a:rPr>
              <a:t>			logs/</a:t>
            </a:r>
            <a:r>
              <a:rPr lang="en-US" sz="2000" dirty="0" err="1">
                <a:solidFill>
                  <a:schemeClr val="accent2"/>
                </a:solidFill>
                <a:latin typeface="Arial" charset="0"/>
                <a:cs typeface="Lucida Sans Unicode" charset="0"/>
              </a:rPr>
              <a:t>ceva</a:t>
            </a:r>
            <a:r>
              <a:rPr lang="en-US" sz="2000" dirty="0">
                <a:solidFill>
                  <a:schemeClr val="accent2"/>
                </a:solidFill>
                <a:latin typeface="Arial" charset="0"/>
                <a:cs typeface="Lucida Sans Unicode" charset="0"/>
              </a:rPr>
              <a:t>-access-log common</a:t>
            </a:r>
          </a:p>
          <a:p>
            <a:pPr lvl="2">
              <a:spcBef>
                <a:spcPts val="600"/>
              </a:spcBef>
              <a:spcAft>
                <a:spcPts val="0"/>
              </a:spcAft>
              <a:buFontTx/>
              <a:buNone/>
              <a:defRPr/>
            </a:pPr>
            <a:r>
              <a:rPr lang="en-US" sz="2000" dirty="0">
                <a:solidFill>
                  <a:schemeClr val="accent2"/>
                </a:solidFill>
                <a:latin typeface="Arial" charset="0"/>
                <a:cs typeface="Lucida Sans Unicode" charset="0"/>
              </a:rPr>
              <a:t>&lt;/</a:t>
            </a:r>
            <a:r>
              <a:rPr lang="en-US" sz="2000" dirty="0" err="1">
                <a:solidFill>
                  <a:schemeClr val="accent2"/>
                </a:solidFill>
                <a:latin typeface="Arial" charset="0"/>
                <a:cs typeface="Lucida Sans Unicode" charset="0"/>
              </a:rPr>
              <a:t>VirtualHost</a:t>
            </a:r>
            <a:r>
              <a:rPr lang="en-US" sz="2000" dirty="0">
                <a:solidFill>
                  <a:schemeClr val="accent2"/>
                </a:solidFill>
                <a:latin typeface="Arial" charset="0"/>
                <a:cs typeface="Lucida Sans Unicode" charset="0"/>
              </a:rPr>
              <a:t>&gt;</a:t>
            </a:r>
          </a:p>
        </p:txBody>
      </p:sp>
      <p:sp>
        <p:nvSpPr>
          <p:cNvPr id="7782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D0D1C9F-0159-0044-A8ED-CC23DB85C7CE}" type="slidenum">
              <a:rPr lang="en-GB" sz="900">
                <a:solidFill>
                  <a:srgbClr val="FFFFFF"/>
                </a:solidFill>
                <a:cs typeface="Arial" charset="0"/>
              </a:rPr>
              <a:pPr eaLnBrk="1" hangingPunct="1"/>
              <a:t>51</a:t>
            </a:fld>
            <a:endParaRPr lang="en-GB" sz="9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6" name="Footer Placeholder 8">
            <a:extLst>
              <a:ext uri="{FF2B5EF4-FFF2-40B4-BE49-F238E27FC236}">
                <a16:creationId xmlns:a16="http://schemas.microsoft.com/office/drawing/2014/main" id="{9AA12E33-E4E0-D946-AC13-6C8B3EC68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2200" y="6553200"/>
            <a:ext cx="4543425" cy="276225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000" dirty="0" err="1">
                <a:solidFill>
                  <a:srgbClr val="FFFFFF"/>
                </a:solidFill>
                <a:cs typeface="Arial" charset="0"/>
              </a:rPr>
              <a:t>Protocoale</a:t>
            </a:r>
            <a:r>
              <a:rPr lang="en-GB" sz="1000" dirty="0">
                <a:solidFill>
                  <a:srgbClr val="FFFFFF"/>
                </a:solidFill>
                <a:cs typeface="Arial" charset="0"/>
              </a:rPr>
              <a:t> de </a:t>
            </a:r>
            <a:r>
              <a:rPr lang="en-GB" sz="1000" dirty="0" err="1">
                <a:solidFill>
                  <a:srgbClr val="FFFFFF"/>
                </a:solidFill>
                <a:cs typeface="Arial" charset="0"/>
              </a:rPr>
              <a:t>comunicaţie</a:t>
            </a:r>
            <a:r>
              <a:rPr lang="en-GB" sz="1000" dirty="0">
                <a:solidFill>
                  <a:srgbClr val="FFFFFF"/>
                </a:solidFill>
                <a:cs typeface="Arial" charset="0"/>
              </a:rPr>
              <a:t> - Curs 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7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7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7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71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71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71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71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71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71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710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710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710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692150"/>
            <a:ext cx="8763000" cy="5832475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900"/>
              </a:spcAft>
              <a:defRPr/>
            </a:pPr>
            <a:r>
              <a:rPr lang="en-US" dirty="0" err="1">
                <a:latin typeface="Arial" charset="0"/>
                <a:cs typeface="Lucida Sans Unicode" charset="0"/>
              </a:rPr>
              <a:t>rezolva</a:t>
            </a:r>
            <a:r>
              <a:rPr lang="en-US" dirty="0">
                <a:latin typeface="Arial" charset="0"/>
                <a:cs typeface="Lucida Sans Unicode" charset="0"/>
              </a:rPr>
              <a:t> alias-</a:t>
            </a:r>
            <a:r>
              <a:rPr lang="en-US" dirty="0" err="1">
                <a:latin typeface="Arial" charset="0"/>
                <a:cs typeface="Lucida Sans Unicode" charset="0"/>
              </a:rPr>
              <a:t>uri</a:t>
            </a:r>
            <a:r>
              <a:rPr lang="en-US" dirty="0">
                <a:latin typeface="Arial" charset="0"/>
                <a:cs typeface="Lucida Sans Unicode" charset="0"/>
              </a:rPr>
              <a:t> </a:t>
            </a:r>
            <a:r>
              <a:rPr lang="en-US" dirty="0" err="1">
                <a:latin typeface="Arial" charset="0"/>
                <a:cs typeface="Lucida Sans Unicode" charset="0"/>
              </a:rPr>
              <a:t>folosind</a:t>
            </a:r>
            <a:r>
              <a:rPr lang="en-US" dirty="0">
                <a:latin typeface="Arial" charset="0"/>
                <a:cs typeface="Lucida Sans Unicode" charset="0"/>
              </a:rPr>
              <a:t> info de </a:t>
            </a:r>
            <a:r>
              <a:rPr lang="en-US" dirty="0" err="1">
                <a:latin typeface="Arial" charset="0"/>
                <a:cs typeface="Lucida Sans Unicode" charset="0"/>
              </a:rPr>
              <a:t>configurare</a:t>
            </a:r>
            <a:r>
              <a:rPr lang="en-US" dirty="0">
                <a:latin typeface="Arial" charset="0"/>
                <a:cs typeface="Lucida Sans Unicode" charset="0"/>
              </a:rPr>
              <a:t> </a:t>
            </a:r>
            <a:r>
              <a:rPr lang="en-US" dirty="0" err="1">
                <a:latin typeface="Arial" charset="0"/>
                <a:cs typeface="Lucida Sans Unicode" charset="0"/>
              </a:rPr>
              <a:t>logica</a:t>
            </a:r>
            <a:endParaRPr lang="en-US" dirty="0">
              <a:latin typeface="Arial" charset="0"/>
              <a:cs typeface="Lucida Sans Unicode" charset="0"/>
            </a:endParaRPr>
          </a:p>
          <a:p>
            <a:pPr lvl="3">
              <a:spcBef>
                <a:spcPts val="600"/>
              </a:spcBef>
              <a:spcAft>
                <a:spcPts val="0"/>
              </a:spcAft>
              <a:buFontTx/>
              <a:buNone/>
              <a:defRPr/>
            </a:pPr>
            <a:r>
              <a:rPr lang="en-US" sz="2000" dirty="0">
                <a:solidFill>
                  <a:schemeClr val="accent2"/>
                </a:solidFill>
                <a:latin typeface="Arial" charset="0"/>
                <a:cs typeface="Lucida Sans Unicode" charset="0"/>
              </a:rPr>
              <a:t>Alias				/test		/servlet/test</a:t>
            </a:r>
          </a:p>
          <a:p>
            <a:pPr lvl="3">
              <a:spcBef>
                <a:spcPts val="600"/>
              </a:spcBef>
              <a:spcAft>
                <a:spcPts val="0"/>
              </a:spcAft>
              <a:buFontTx/>
              <a:buNone/>
              <a:defRPr/>
            </a:pPr>
            <a:r>
              <a:rPr lang="en-US" sz="2000" dirty="0">
                <a:solidFill>
                  <a:schemeClr val="accent2"/>
                </a:solidFill>
                <a:latin typeface="Arial" charset="0"/>
                <a:cs typeface="Lucida Sans Unicode" charset="0"/>
              </a:rPr>
              <a:t>Alias				/images		/static/images</a:t>
            </a:r>
          </a:p>
          <a:p>
            <a:pPr marL="0" indent="0">
              <a:spcBef>
                <a:spcPts val="600"/>
              </a:spcBef>
              <a:spcAft>
                <a:spcPts val="900"/>
              </a:spcAft>
              <a:buFont typeface="Arial" charset="0"/>
              <a:buNone/>
              <a:defRPr/>
            </a:pPr>
            <a:r>
              <a:rPr lang="en-US" dirty="0">
                <a:latin typeface="Arial" charset="0"/>
                <a:cs typeface="Lucida Sans Unicode" charset="0"/>
              </a:rPr>
              <a:t> </a:t>
            </a:r>
          </a:p>
          <a:p>
            <a:pPr lvl="1">
              <a:spcBef>
                <a:spcPts val="600"/>
              </a:spcBef>
              <a:spcAft>
                <a:spcPts val="900"/>
              </a:spcAft>
              <a:defRPr/>
            </a:pPr>
            <a:r>
              <a:rPr lang="en-US" sz="2200" b="1" dirty="0">
                <a:solidFill>
                  <a:schemeClr val="accent2"/>
                </a:solidFill>
                <a:latin typeface="Arial" charset="0"/>
                <a:cs typeface="Lucida Sans Unicode" charset="0"/>
              </a:rPr>
              <a:t>http://</a:t>
            </a:r>
            <a:r>
              <a:rPr lang="en-US" sz="2200" b="1" dirty="0" err="1">
                <a:solidFill>
                  <a:schemeClr val="accent2"/>
                </a:solidFill>
                <a:latin typeface="Arial" charset="0"/>
                <a:cs typeface="Lucida Sans Unicode" charset="0"/>
              </a:rPr>
              <a:t>www.ceva.com</a:t>
            </a:r>
            <a:r>
              <a:rPr lang="en-US" sz="2200" b="1" dirty="0">
                <a:solidFill>
                  <a:schemeClr val="accent2"/>
                </a:solidFill>
                <a:latin typeface="Arial" charset="0"/>
                <a:cs typeface="Lucida Sans Unicode" charset="0"/>
              </a:rPr>
              <a:t>/</a:t>
            </a:r>
            <a:r>
              <a:rPr lang="en-US" sz="2200" b="1" dirty="0" err="1">
                <a:solidFill>
                  <a:schemeClr val="accent2"/>
                </a:solidFill>
                <a:latin typeface="Arial" charset="0"/>
                <a:cs typeface="Lucida Sans Unicode" charset="0"/>
              </a:rPr>
              <a:t>test?a</a:t>
            </a:r>
            <a:r>
              <a:rPr lang="en-US" sz="2200" b="1" dirty="0">
                <a:solidFill>
                  <a:schemeClr val="accent2"/>
                </a:solidFill>
                <a:latin typeface="Arial" charset="0"/>
                <a:cs typeface="Lucida Sans Unicode" charset="0"/>
              </a:rPr>
              <a:t>=1&amp;b=2</a:t>
            </a:r>
            <a:r>
              <a:rPr lang="en-US" sz="2200" b="1" dirty="0">
                <a:latin typeface="Arial" charset="0"/>
                <a:cs typeface="Lucida Sans Unicode" charset="0"/>
              </a:rPr>
              <a:t>	</a:t>
            </a:r>
          </a:p>
          <a:p>
            <a:pPr marL="457200" lvl="1" indent="0">
              <a:spcBef>
                <a:spcPts val="600"/>
              </a:spcBef>
              <a:spcAft>
                <a:spcPts val="900"/>
              </a:spcAft>
              <a:buFont typeface="Arial" charset="0"/>
              <a:buNone/>
              <a:defRPr/>
            </a:pPr>
            <a:r>
              <a:rPr lang="en-US" sz="2200" b="1" dirty="0">
                <a:latin typeface="Arial" charset="0"/>
                <a:cs typeface="Lucida Sans Unicode" charset="0"/>
              </a:rPr>
              <a:t>							/test  -&gt; 	 /servlet/test</a:t>
            </a:r>
          </a:p>
          <a:p>
            <a:pPr lvl="1">
              <a:spcBef>
                <a:spcPts val="600"/>
              </a:spcBef>
              <a:spcAft>
                <a:spcPts val="900"/>
              </a:spcAft>
              <a:defRPr/>
            </a:pPr>
            <a:r>
              <a:rPr lang="en-US" sz="2200" b="1" dirty="0">
                <a:solidFill>
                  <a:schemeClr val="accent2"/>
                </a:solidFill>
                <a:latin typeface="Arial" charset="0"/>
                <a:cs typeface="Lucida Sans Unicode" charset="0"/>
              </a:rPr>
              <a:t>http://</a:t>
            </a:r>
            <a:r>
              <a:rPr lang="en-US" sz="2200" b="1" dirty="0" err="1">
                <a:solidFill>
                  <a:schemeClr val="accent2"/>
                </a:solidFill>
                <a:latin typeface="Arial" charset="0"/>
                <a:cs typeface="Lucida Sans Unicode" charset="0"/>
              </a:rPr>
              <a:t>www.ceva.com</a:t>
            </a:r>
            <a:r>
              <a:rPr lang="en-US" sz="2200" b="1" dirty="0">
                <a:solidFill>
                  <a:schemeClr val="accent2"/>
                </a:solidFill>
                <a:latin typeface="Arial" charset="0"/>
                <a:cs typeface="Lucida Sans Unicode" charset="0"/>
              </a:rPr>
              <a:t>/images/</a:t>
            </a:r>
            <a:r>
              <a:rPr lang="en-US" sz="2200" b="1" dirty="0" err="1">
                <a:solidFill>
                  <a:schemeClr val="accent2"/>
                </a:solidFill>
                <a:latin typeface="Arial" charset="0"/>
                <a:cs typeface="Lucida Sans Unicode" charset="0"/>
              </a:rPr>
              <a:t>nou.gif</a:t>
            </a:r>
            <a:r>
              <a:rPr lang="en-US" sz="2200" b="1" dirty="0">
                <a:latin typeface="Arial" charset="0"/>
                <a:cs typeface="Lucida Sans Unicode" charset="0"/>
              </a:rPr>
              <a:t>	</a:t>
            </a:r>
          </a:p>
          <a:p>
            <a:pPr marL="457200" lvl="1" indent="0">
              <a:spcBef>
                <a:spcPts val="600"/>
              </a:spcBef>
              <a:spcAft>
                <a:spcPts val="900"/>
              </a:spcAft>
              <a:buFont typeface="Arial" charset="0"/>
              <a:buNone/>
              <a:defRPr/>
            </a:pPr>
            <a:r>
              <a:rPr lang="en-US" sz="2200" b="1" dirty="0">
                <a:latin typeface="Arial" charset="0"/>
                <a:cs typeface="Lucida Sans Unicode" charset="0"/>
              </a:rPr>
              <a:t>							/images -&gt;  /static/images</a:t>
            </a:r>
          </a:p>
        </p:txBody>
      </p:sp>
      <p:sp>
        <p:nvSpPr>
          <p:cNvPr id="7885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6A62736-7EF6-1444-B151-72519C1E4FFB}" type="slidenum">
              <a:rPr lang="en-GB" sz="900">
                <a:solidFill>
                  <a:srgbClr val="FFFFFF"/>
                </a:solidFill>
                <a:cs typeface="Arial" charset="0"/>
              </a:rPr>
              <a:pPr eaLnBrk="1" hangingPunct="1"/>
              <a:t>52</a:t>
            </a:fld>
            <a:endParaRPr lang="en-GB" sz="9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6" name="Footer Placeholder 8">
            <a:extLst>
              <a:ext uri="{FF2B5EF4-FFF2-40B4-BE49-F238E27FC236}">
                <a16:creationId xmlns:a16="http://schemas.microsoft.com/office/drawing/2014/main" id="{4B221B9F-E873-1D42-98C5-2C0B02FA5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2200" y="6553200"/>
            <a:ext cx="4543425" cy="276225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000" dirty="0" err="1">
                <a:solidFill>
                  <a:srgbClr val="FFFFFF"/>
                </a:solidFill>
                <a:cs typeface="Arial" charset="0"/>
              </a:rPr>
              <a:t>Protocoale</a:t>
            </a:r>
            <a:r>
              <a:rPr lang="en-GB" sz="1000" dirty="0">
                <a:solidFill>
                  <a:srgbClr val="FFFFFF"/>
                </a:solidFill>
                <a:cs typeface="Arial" charset="0"/>
              </a:rPr>
              <a:t> de </a:t>
            </a:r>
            <a:r>
              <a:rPr lang="en-GB" sz="1000" dirty="0" err="1">
                <a:solidFill>
                  <a:srgbClr val="FFFFFF"/>
                </a:solidFill>
                <a:cs typeface="Arial" charset="0"/>
              </a:rPr>
              <a:t>comunicaţie</a:t>
            </a:r>
            <a:r>
              <a:rPr lang="en-GB" sz="1000" dirty="0">
                <a:solidFill>
                  <a:srgbClr val="FFFFFF"/>
                </a:solidFill>
                <a:cs typeface="Arial" charset="0"/>
              </a:rPr>
              <a:t> - Curs 9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620713"/>
            <a:ext cx="8883650" cy="5616575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200"/>
              </a:spcAft>
              <a:defRPr/>
            </a:pPr>
            <a:r>
              <a:rPr lang="en-US" dirty="0" err="1">
                <a:solidFill>
                  <a:srgbClr val="0000FF"/>
                </a:solidFill>
                <a:latin typeface="Arial" charset="0"/>
                <a:cs typeface="Lucida Sans Unicode" charset="0"/>
              </a:rPr>
              <a:t>mapeaza</a:t>
            </a:r>
            <a:r>
              <a:rPr lang="en-US" dirty="0">
                <a:solidFill>
                  <a:srgbClr val="0000FF"/>
                </a:solidFill>
                <a:latin typeface="Arial" charset="0"/>
                <a:cs typeface="Lucida Sans Unicode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Arial" charset="0"/>
                <a:cs typeface="Lucida Sans Unicode" charset="0"/>
              </a:rPr>
              <a:t>adresa</a:t>
            </a:r>
            <a:endParaRPr lang="en-US" dirty="0">
              <a:solidFill>
                <a:srgbClr val="0000FF"/>
              </a:solidFill>
              <a:latin typeface="Arial" charset="0"/>
              <a:cs typeface="Lucida Sans Unicode" charset="0"/>
            </a:endParaRPr>
          </a:p>
          <a:p>
            <a:pPr lvl="1">
              <a:spcBef>
                <a:spcPts val="0"/>
              </a:spcBef>
              <a:spcAft>
                <a:spcPts val="1200"/>
              </a:spcAft>
              <a:defRPr/>
            </a:pPr>
            <a:r>
              <a:rPr lang="en-US" b="1" dirty="0" err="1">
                <a:latin typeface="Arial" charset="0"/>
                <a:cs typeface="Lucida Sans Unicode" charset="0"/>
              </a:rPr>
              <a:t>pagina</a:t>
            </a:r>
            <a:r>
              <a:rPr lang="en-US" b="1" dirty="0">
                <a:latin typeface="Arial" charset="0"/>
                <a:cs typeface="Lucida Sans Unicode" charset="0"/>
              </a:rPr>
              <a:t> </a:t>
            </a:r>
            <a:r>
              <a:rPr lang="en-US" b="1" dirty="0" err="1">
                <a:latin typeface="Arial" charset="0"/>
                <a:cs typeface="Lucida Sans Unicode" charset="0"/>
              </a:rPr>
              <a:t>statica</a:t>
            </a:r>
            <a:r>
              <a:rPr lang="en-US" dirty="0">
                <a:latin typeface="Arial" charset="0"/>
                <a:cs typeface="Lucida Sans Unicode" charset="0"/>
              </a:rPr>
              <a:t> – </a:t>
            </a:r>
            <a:r>
              <a:rPr lang="en-US" dirty="0" err="1">
                <a:latin typeface="Arial" charset="0"/>
                <a:cs typeface="Lucida Sans Unicode" charset="0"/>
              </a:rPr>
              <a:t>adauga</a:t>
            </a:r>
            <a:r>
              <a:rPr lang="en-US" dirty="0">
                <a:latin typeface="Arial" charset="0"/>
                <a:cs typeface="Lucida Sans Unicode" charset="0"/>
              </a:rPr>
              <a:t> </a:t>
            </a:r>
            <a:r>
              <a:rPr lang="en-US" dirty="0" err="1">
                <a:latin typeface="Arial" charset="0"/>
                <a:cs typeface="Lucida Sans Unicode" charset="0"/>
              </a:rPr>
              <a:t>calea</a:t>
            </a:r>
            <a:r>
              <a:rPr lang="en-US" dirty="0">
                <a:latin typeface="Arial" charset="0"/>
                <a:cs typeface="Lucida Sans Unicode" charset="0"/>
              </a:rPr>
              <a:t> la </a:t>
            </a:r>
            <a:r>
              <a:rPr lang="en-US" dirty="0" err="1">
                <a:latin typeface="Arial" charset="0"/>
                <a:cs typeface="Lucida Sans Unicode" charset="0"/>
              </a:rPr>
              <a:t>radacina</a:t>
            </a:r>
            <a:r>
              <a:rPr lang="en-US" dirty="0">
                <a:latin typeface="Arial" charset="0"/>
                <a:cs typeface="Lucida Sans Unicode" charset="0"/>
              </a:rPr>
              <a:t> </a:t>
            </a:r>
            <a:r>
              <a:rPr lang="en-US" dirty="0" err="1">
                <a:latin typeface="Arial" charset="0"/>
                <a:cs typeface="Lucida Sans Unicode" charset="0"/>
              </a:rPr>
              <a:t>serverului</a:t>
            </a:r>
            <a:r>
              <a:rPr lang="en-US" dirty="0">
                <a:latin typeface="Arial" charset="0"/>
                <a:cs typeface="Lucida Sans Unicode" charset="0"/>
              </a:rPr>
              <a:t> la </a:t>
            </a:r>
            <a:r>
              <a:rPr lang="en-US" dirty="0" err="1">
                <a:latin typeface="Arial" charset="0"/>
                <a:cs typeface="Lucida Sans Unicode" charset="0"/>
              </a:rPr>
              <a:t>calea</a:t>
            </a:r>
            <a:r>
              <a:rPr lang="en-US" dirty="0">
                <a:latin typeface="Arial" charset="0"/>
                <a:cs typeface="Lucida Sans Unicode" charset="0"/>
              </a:rPr>
              <a:t> din URL</a:t>
            </a:r>
          </a:p>
          <a:p>
            <a:pPr lvl="2">
              <a:spcBef>
                <a:spcPts val="0"/>
              </a:spcBef>
              <a:spcAft>
                <a:spcPts val="1200"/>
              </a:spcAft>
              <a:defRPr/>
            </a:pPr>
            <a:r>
              <a:rPr lang="en-US" sz="2000" dirty="0">
                <a:latin typeface="Arial" charset="0"/>
                <a:cs typeface="Lucida Sans Unicode" charset="0"/>
              </a:rPr>
              <a:t>URL</a:t>
            </a:r>
            <a:r>
              <a:rPr lang="en-US" sz="2000" b="1" dirty="0">
                <a:solidFill>
                  <a:schemeClr val="accent2"/>
                </a:solidFill>
                <a:latin typeface="Arial" charset="0"/>
                <a:cs typeface="Lucida Sans Unicode" charset="0"/>
              </a:rPr>
              <a:t>				</a:t>
            </a:r>
            <a:r>
              <a:rPr lang="en-US" sz="2000" b="1" dirty="0">
                <a:solidFill>
                  <a:schemeClr val="tx1"/>
                </a:solidFill>
                <a:latin typeface="Arial" charset="0"/>
                <a:cs typeface="Lucida Sans Unicode" charset="0"/>
              </a:rPr>
              <a:t>http://</a:t>
            </a:r>
            <a:r>
              <a:rPr lang="en-US" sz="2000" b="1" dirty="0" err="1">
                <a:solidFill>
                  <a:schemeClr val="tx1"/>
                </a:solidFill>
                <a:latin typeface="Arial" charset="0"/>
                <a:cs typeface="Lucida Sans Unicode" charset="0"/>
              </a:rPr>
              <a:t>www.ceva.com</a:t>
            </a:r>
            <a:r>
              <a:rPr lang="en-US" sz="2000" b="1" dirty="0">
                <a:solidFill>
                  <a:schemeClr val="tx1"/>
                </a:solidFill>
                <a:latin typeface="Arial" charset="0"/>
                <a:cs typeface="Lucida Sans Unicode" charset="0"/>
              </a:rPr>
              <a:t>/</a:t>
            </a:r>
            <a:r>
              <a:rPr lang="en-US" sz="2000" b="1" dirty="0" err="1">
                <a:solidFill>
                  <a:srgbClr val="FF0000"/>
                </a:solidFill>
                <a:latin typeface="Arial" charset="0"/>
                <a:cs typeface="Lucida Sans Unicode" charset="0"/>
              </a:rPr>
              <a:t>pagini</a:t>
            </a:r>
            <a:r>
              <a:rPr lang="en-US" sz="2000" b="1" dirty="0">
                <a:solidFill>
                  <a:srgbClr val="FF0000"/>
                </a:solidFill>
                <a:latin typeface="Arial" charset="0"/>
                <a:cs typeface="Lucida Sans Unicode" charset="0"/>
              </a:rPr>
              <a:t>/</a:t>
            </a:r>
            <a:r>
              <a:rPr lang="en-US" sz="2000" b="1" dirty="0" err="1">
                <a:solidFill>
                  <a:srgbClr val="FF0000"/>
                </a:solidFill>
                <a:latin typeface="Arial" charset="0"/>
                <a:cs typeface="Lucida Sans Unicode" charset="0"/>
              </a:rPr>
              <a:t>cucu.html</a:t>
            </a:r>
            <a:endParaRPr lang="en-US" sz="2000" b="1" dirty="0">
              <a:solidFill>
                <a:srgbClr val="FF0000"/>
              </a:solidFill>
              <a:latin typeface="Arial" charset="0"/>
              <a:cs typeface="Lucida Sans Unicode" charset="0"/>
            </a:endParaRPr>
          </a:p>
          <a:p>
            <a:pPr lvl="2">
              <a:spcBef>
                <a:spcPts val="0"/>
              </a:spcBef>
              <a:spcAft>
                <a:spcPts val="1200"/>
              </a:spcAft>
              <a:defRPr/>
            </a:pPr>
            <a:r>
              <a:rPr lang="en-US" sz="2000" dirty="0">
                <a:latin typeface="Arial" charset="0"/>
                <a:cs typeface="Lucida Sans Unicode" charset="0"/>
              </a:rPr>
              <a:t>in </a:t>
            </a:r>
            <a:r>
              <a:rPr lang="en-US" sz="2000" dirty="0" err="1">
                <a:latin typeface="Arial" charset="0"/>
                <a:cs typeface="Lucida Sans Unicode" charset="0"/>
              </a:rPr>
              <a:t>configurare</a:t>
            </a:r>
            <a:r>
              <a:rPr lang="en-US" sz="2000" b="1" dirty="0">
                <a:solidFill>
                  <a:schemeClr val="accent2"/>
                </a:solidFill>
                <a:latin typeface="Arial" charset="0"/>
                <a:cs typeface="Lucida Sans Unicode" charset="0"/>
              </a:rPr>
              <a:t>	 	</a:t>
            </a:r>
            <a:r>
              <a:rPr lang="en-US" sz="2000" b="1" dirty="0" err="1">
                <a:latin typeface="Arial" charset="0"/>
                <a:cs typeface="Lucida Sans Unicode" charset="0"/>
              </a:rPr>
              <a:t>DocumentRoot</a:t>
            </a:r>
            <a:r>
              <a:rPr lang="en-US" sz="2000" b="1" dirty="0">
                <a:solidFill>
                  <a:schemeClr val="accent2"/>
                </a:solidFill>
                <a:latin typeface="Arial" charset="0"/>
                <a:cs typeface="Lucida Sans Unicode" charset="0"/>
              </a:rPr>
              <a:t>	/www/docs/</a:t>
            </a:r>
            <a:r>
              <a:rPr lang="en-US" sz="2000" b="1" dirty="0" err="1">
                <a:solidFill>
                  <a:schemeClr val="accent2"/>
                </a:solidFill>
                <a:latin typeface="Arial" charset="0"/>
                <a:cs typeface="Lucida Sans Unicode" charset="0"/>
              </a:rPr>
              <a:t>ceva</a:t>
            </a:r>
            <a:endParaRPr lang="en-US" sz="2000" b="1" dirty="0">
              <a:solidFill>
                <a:schemeClr val="accent2"/>
              </a:solidFill>
              <a:latin typeface="Arial" charset="0"/>
              <a:cs typeface="Lucida Sans Unicode" charset="0"/>
            </a:endParaRPr>
          </a:p>
          <a:p>
            <a:pPr lvl="3">
              <a:spcBef>
                <a:spcPts val="0"/>
              </a:spcBef>
              <a:spcAft>
                <a:spcPts val="1200"/>
              </a:spcAft>
              <a:defRPr/>
            </a:pPr>
            <a:r>
              <a:rPr lang="en-US" sz="2000" dirty="0" err="1">
                <a:latin typeface="Arial" charset="0"/>
                <a:cs typeface="Lucida Sans Unicode" charset="0"/>
              </a:rPr>
              <a:t>calea</a:t>
            </a:r>
            <a:r>
              <a:rPr lang="en-US" sz="2000" dirty="0">
                <a:latin typeface="Arial" charset="0"/>
                <a:cs typeface="Lucida Sans Unicode" charset="0"/>
              </a:rPr>
              <a:t> </a:t>
            </a:r>
            <a:r>
              <a:rPr lang="en-US" sz="2000" dirty="0" err="1">
                <a:latin typeface="Arial" charset="0"/>
                <a:cs typeface="Lucida Sans Unicode" charset="0"/>
              </a:rPr>
              <a:t>devine</a:t>
            </a:r>
            <a:r>
              <a:rPr lang="en-US" sz="2000" dirty="0">
                <a:latin typeface="Arial" charset="0"/>
                <a:cs typeface="Lucida Sans Unicode" charset="0"/>
              </a:rPr>
              <a:t>    </a:t>
            </a:r>
            <a:r>
              <a:rPr lang="en-US" sz="2000" b="1" dirty="0">
                <a:solidFill>
                  <a:srgbClr val="FF0000"/>
                </a:solidFill>
                <a:latin typeface="Arial" charset="0"/>
                <a:cs typeface="Lucida Sans Unicode" charset="0"/>
              </a:rPr>
              <a:t>-&gt;   </a:t>
            </a:r>
            <a:r>
              <a:rPr lang="en-US" sz="2000" b="1" dirty="0">
                <a:solidFill>
                  <a:schemeClr val="accent2"/>
                </a:solidFill>
                <a:latin typeface="Arial" charset="0"/>
                <a:cs typeface="Lucida Sans Unicode" charset="0"/>
              </a:rPr>
              <a:t> /www/docs/</a:t>
            </a:r>
            <a:r>
              <a:rPr lang="en-US" sz="2000" b="1" dirty="0" err="1">
                <a:solidFill>
                  <a:schemeClr val="accent2"/>
                </a:solidFill>
                <a:latin typeface="Arial" charset="0"/>
                <a:cs typeface="Lucida Sans Unicode" charset="0"/>
              </a:rPr>
              <a:t>ceva</a:t>
            </a:r>
            <a:r>
              <a:rPr lang="en-US" sz="2000" b="1" dirty="0">
                <a:solidFill>
                  <a:schemeClr val="accent2"/>
                </a:solidFill>
                <a:latin typeface="Arial" charset="0"/>
                <a:cs typeface="Lucida Sans Unicode" charset="0"/>
              </a:rPr>
              <a:t>/</a:t>
            </a:r>
            <a:r>
              <a:rPr lang="en-US" sz="2000" b="1" dirty="0" err="1">
                <a:solidFill>
                  <a:srgbClr val="FF0000"/>
                </a:solidFill>
                <a:latin typeface="Arial" charset="0"/>
                <a:cs typeface="Lucida Sans Unicode" charset="0"/>
              </a:rPr>
              <a:t>pagini</a:t>
            </a:r>
            <a:r>
              <a:rPr lang="en-US" sz="2000" b="1" dirty="0">
                <a:solidFill>
                  <a:srgbClr val="FF0000"/>
                </a:solidFill>
                <a:latin typeface="Arial" charset="0"/>
                <a:cs typeface="Lucida Sans Unicode" charset="0"/>
              </a:rPr>
              <a:t>/</a:t>
            </a:r>
            <a:r>
              <a:rPr lang="en-US" sz="2000" b="1" dirty="0" err="1">
                <a:solidFill>
                  <a:srgbClr val="FF0000"/>
                </a:solidFill>
                <a:latin typeface="Arial" charset="0"/>
                <a:cs typeface="Lucida Sans Unicode" charset="0"/>
              </a:rPr>
              <a:t>cucu.html</a:t>
            </a:r>
            <a:r>
              <a:rPr lang="en-US" sz="2000" b="1" dirty="0">
                <a:solidFill>
                  <a:schemeClr val="accent2"/>
                </a:solidFill>
                <a:latin typeface="Arial" charset="0"/>
                <a:cs typeface="Lucida Sans Unicode" charset="0"/>
              </a:rPr>
              <a:t> </a:t>
            </a:r>
            <a:endParaRPr lang="en-US" sz="2000" dirty="0">
              <a:latin typeface="Arial" charset="0"/>
              <a:cs typeface="Lucida Sans Unicode" charset="0"/>
            </a:endParaRPr>
          </a:p>
          <a:p>
            <a:pPr lvl="1">
              <a:spcBef>
                <a:spcPts val="0"/>
              </a:spcBef>
              <a:spcAft>
                <a:spcPts val="1200"/>
              </a:spcAft>
              <a:defRPr/>
            </a:pPr>
            <a:r>
              <a:rPr lang="en-US" b="1" dirty="0" err="1">
                <a:latin typeface="Arial" charset="0"/>
                <a:cs typeface="Lucida Sans Unicode" charset="0"/>
              </a:rPr>
              <a:t>pagina</a:t>
            </a:r>
            <a:r>
              <a:rPr lang="en-US" b="1" dirty="0">
                <a:latin typeface="Arial" charset="0"/>
                <a:cs typeface="Lucida Sans Unicode" charset="0"/>
              </a:rPr>
              <a:t> </a:t>
            </a:r>
            <a:r>
              <a:rPr lang="en-US" b="1" dirty="0" err="1">
                <a:latin typeface="Arial" charset="0"/>
                <a:cs typeface="Lucida Sans Unicode" charset="0"/>
              </a:rPr>
              <a:t>dinamica</a:t>
            </a:r>
            <a:r>
              <a:rPr lang="en-US" dirty="0">
                <a:latin typeface="Arial" charset="0"/>
                <a:cs typeface="Lucida Sans Unicode" charset="0"/>
              </a:rPr>
              <a:t> – </a:t>
            </a:r>
            <a:r>
              <a:rPr lang="en-US" dirty="0" err="1">
                <a:latin typeface="Arial" charset="0"/>
                <a:cs typeface="Lucida Sans Unicode" charset="0"/>
              </a:rPr>
              <a:t>este</a:t>
            </a:r>
            <a:r>
              <a:rPr lang="en-US" dirty="0">
                <a:latin typeface="Arial" charset="0"/>
                <a:cs typeface="Lucida Sans Unicode" charset="0"/>
              </a:rPr>
              <a:t> </a:t>
            </a:r>
            <a:r>
              <a:rPr lang="en-US" dirty="0" err="1">
                <a:latin typeface="Arial" charset="0"/>
                <a:cs typeface="Lucida Sans Unicode" charset="0"/>
              </a:rPr>
              <a:t>creata</a:t>
            </a:r>
            <a:r>
              <a:rPr lang="en-US" dirty="0">
                <a:latin typeface="Arial" charset="0"/>
                <a:cs typeface="Lucida Sans Unicode" charset="0"/>
              </a:rPr>
              <a:t> de un program</a:t>
            </a:r>
          </a:p>
          <a:p>
            <a:pPr lvl="2">
              <a:spcBef>
                <a:spcPts val="0"/>
              </a:spcBef>
              <a:spcAft>
                <a:spcPts val="1200"/>
              </a:spcAft>
              <a:defRPr/>
            </a:pPr>
            <a:r>
              <a:rPr lang="en-US" sz="2000" dirty="0" err="1">
                <a:latin typeface="Arial" charset="0"/>
                <a:cs typeface="Lucida Sans Unicode" charset="0"/>
              </a:rPr>
              <a:t>mecanismul</a:t>
            </a:r>
            <a:r>
              <a:rPr lang="en-US" sz="2000" dirty="0">
                <a:latin typeface="Arial" charset="0"/>
                <a:cs typeface="Lucida Sans Unicode" charset="0"/>
              </a:rPr>
              <a:t> </a:t>
            </a:r>
            <a:r>
              <a:rPr lang="en-US" sz="2000" dirty="0" err="1">
                <a:latin typeface="Arial" charset="0"/>
                <a:cs typeface="Lucida Sans Unicode" charset="0"/>
              </a:rPr>
              <a:t>folosit</a:t>
            </a:r>
            <a:r>
              <a:rPr lang="en-US" sz="2000" dirty="0">
                <a:latin typeface="Arial" charset="0"/>
                <a:cs typeface="Lucida Sans Unicode" charset="0"/>
              </a:rPr>
              <a:t> se </a:t>
            </a:r>
            <a:r>
              <a:rPr lang="en-US" sz="2000" dirty="0" err="1">
                <a:latin typeface="Arial" charset="0"/>
                <a:cs typeface="Lucida Sans Unicode" charset="0"/>
              </a:rPr>
              <a:t>determina</a:t>
            </a:r>
            <a:r>
              <a:rPr lang="en-US" sz="2000" dirty="0">
                <a:latin typeface="Arial" charset="0"/>
                <a:cs typeface="Lucida Sans Unicode" charset="0"/>
              </a:rPr>
              <a:t> </a:t>
            </a:r>
            <a:r>
              <a:rPr lang="en-US" sz="2000" dirty="0" err="1">
                <a:latin typeface="Arial" charset="0"/>
                <a:cs typeface="Lucida Sans Unicode" charset="0"/>
              </a:rPr>
              <a:t>pe</a:t>
            </a:r>
            <a:r>
              <a:rPr lang="en-US" sz="2000" dirty="0">
                <a:latin typeface="Arial" charset="0"/>
                <a:cs typeface="Lucida Sans Unicode" charset="0"/>
              </a:rPr>
              <a:t> </a:t>
            </a:r>
            <a:r>
              <a:rPr lang="en-US" sz="2000" dirty="0" err="1">
                <a:latin typeface="Arial" charset="0"/>
                <a:cs typeface="Lucida Sans Unicode" charset="0"/>
              </a:rPr>
              <a:t>baza</a:t>
            </a:r>
            <a:r>
              <a:rPr lang="en-US" sz="2000" dirty="0">
                <a:latin typeface="Arial" charset="0"/>
                <a:cs typeface="Lucida Sans Unicode" charset="0"/>
              </a:rPr>
              <a:t>:</a:t>
            </a:r>
            <a:endParaRPr lang="en-US" sz="2000" b="1" dirty="0">
              <a:latin typeface="Arial" charset="0"/>
              <a:cs typeface="Lucida Sans Unicode" charset="0"/>
            </a:endParaRPr>
          </a:p>
          <a:p>
            <a:pPr lvl="3">
              <a:spcBef>
                <a:spcPts val="0"/>
              </a:spcBef>
              <a:spcAft>
                <a:spcPts val="1200"/>
              </a:spcAft>
              <a:defRPr/>
            </a:pPr>
            <a:r>
              <a:rPr lang="en-US" sz="2000" b="1" dirty="0">
                <a:latin typeface="Arial" charset="0"/>
                <a:cs typeface="Lucida Sans Unicode" charset="0"/>
              </a:rPr>
              <a:t>prefix </a:t>
            </a:r>
            <a:r>
              <a:rPr lang="en-US" sz="2000" b="1" dirty="0" err="1">
                <a:latin typeface="Arial" charset="0"/>
                <a:cs typeface="Lucida Sans Unicode" charset="0"/>
              </a:rPr>
              <a:t>cale</a:t>
            </a:r>
            <a:r>
              <a:rPr lang="en-US" sz="2000" b="1" dirty="0">
                <a:latin typeface="Arial" charset="0"/>
                <a:cs typeface="Lucida Sans Unicode" charset="0"/>
              </a:rPr>
              <a:t> URL 		</a:t>
            </a:r>
            <a:r>
              <a:rPr lang="en-US" sz="2000" b="1" dirty="0">
                <a:solidFill>
                  <a:schemeClr val="accent2"/>
                </a:solidFill>
                <a:latin typeface="Arial" charset="0"/>
                <a:cs typeface="Lucida Sans Unicode" charset="0"/>
              </a:rPr>
              <a:t>/servlet/</a:t>
            </a:r>
            <a:r>
              <a:rPr lang="en-US" sz="2000" dirty="0">
                <a:solidFill>
                  <a:schemeClr val="tx1"/>
                </a:solidFill>
                <a:latin typeface="Arial" charset="0"/>
                <a:cs typeface="Lucida Sans Unicode" charset="0"/>
              </a:rPr>
              <a:t>	target</a:t>
            </a:r>
            <a:r>
              <a:rPr lang="en-US" sz="2000" dirty="0">
                <a:latin typeface="Arial" charset="0"/>
                <a:cs typeface="Lucida Sans Unicode" charset="0"/>
              </a:rPr>
              <a:t> = servlet Java </a:t>
            </a:r>
          </a:p>
          <a:p>
            <a:pPr marL="1371600" lvl="3" indent="0">
              <a:spcBef>
                <a:spcPts val="0"/>
              </a:spcBef>
              <a:spcAft>
                <a:spcPts val="1200"/>
              </a:spcAft>
              <a:buFont typeface="Arial" charset="0"/>
              <a:buNone/>
              <a:defRPr/>
            </a:pPr>
            <a:r>
              <a:rPr lang="en-US" sz="2000" b="1" dirty="0">
                <a:solidFill>
                  <a:schemeClr val="accent2"/>
                </a:solidFill>
                <a:latin typeface="Arial" charset="0"/>
                <a:cs typeface="Lucida Sans Unicode" charset="0"/>
              </a:rPr>
              <a:t>						/</a:t>
            </a:r>
            <a:r>
              <a:rPr lang="en-US" sz="2000" b="1" dirty="0" err="1">
                <a:solidFill>
                  <a:schemeClr val="accent2"/>
                </a:solidFill>
                <a:latin typeface="Arial" charset="0"/>
                <a:cs typeface="Lucida Sans Unicode" charset="0"/>
              </a:rPr>
              <a:t>cgi</a:t>
            </a:r>
            <a:r>
              <a:rPr lang="en-US" sz="2000" b="1" dirty="0">
                <a:solidFill>
                  <a:schemeClr val="accent2"/>
                </a:solidFill>
                <a:latin typeface="Arial" charset="0"/>
                <a:cs typeface="Lucida Sans Unicode" charset="0"/>
              </a:rPr>
              <a:t>-bin/</a:t>
            </a:r>
            <a:r>
              <a:rPr lang="en-US" sz="2000" dirty="0">
                <a:latin typeface="Arial" charset="0"/>
                <a:cs typeface="Lucida Sans Unicode" charset="0"/>
              </a:rPr>
              <a:t>	target = CGI script</a:t>
            </a:r>
            <a:endParaRPr lang="en-US" sz="2000" b="1" dirty="0">
              <a:solidFill>
                <a:schemeClr val="accent2"/>
              </a:solidFill>
              <a:latin typeface="Arial" charset="0"/>
              <a:cs typeface="Lucida Sans Unicode" charset="0"/>
            </a:endParaRPr>
          </a:p>
          <a:p>
            <a:pPr lvl="3">
              <a:spcBef>
                <a:spcPts val="0"/>
              </a:spcBef>
              <a:spcAft>
                <a:spcPts val="1200"/>
              </a:spcAft>
              <a:defRPr/>
            </a:pPr>
            <a:r>
              <a:rPr lang="en-US" sz="2000" b="1" dirty="0" err="1">
                <a:latin typeface="Arial" charset="0"/>
                <a:cs typeface="Lucida Sans Unicode" charset="0"/>
              </a:rPr>
              <a:t>sufix</a:t>
            </a:r>
            <a:r>
              <a:rPr lang="en-US" sz="2000" b="1" dirty="0">
                <a:latin typeface="Arial" charset="0"/>
                <a:cs typeface="Lucida Sans Unicode" charset="0"/>
              </a:rPr>
              <a:t> </a:t>
            </a:r>
            <a:r>
              <a:rPr lang="en-US" sz="2000" b="1" dirty="0" err="1">
                <a:latin typeface="Arial" charset="0"/>
                <a:cs typeface="Lucida Sans Unicode" charset="0"/>
              </a:rPr>
              <a:t>nume</a:t>
            </a:r>
            <a:r>
              <a:rPr lang="en-US" sz="2000" b="1" dirty="0">
                <a:latin typeface="Arial" charset="0"/>
                <a:cs typeface="Lucida Sans Unicode" charset="0"/>
              </a:rPr>
              <a:t>			</a:t>
            </a:r>
            <a:r>
              <a:rPr lang="en-US" sz="2000" b="1" dirty="0">
                <a:solidFill>
                  <a:schemeClr val="accent2"/>
                </a:solidFill>
                <a:latin typeface="Arial" charset="0"/>
                <a:cs typeface="Lucida Sans Unicode" charset="0"/>
              </a:rPr>
              <a:t>.</a:t>
            </a:r>
            <a:r>
              <a:rPr lang="en-US" sz="2000" b="1" dirty="0" err="1">
                <a:solidFill>
                  <a:schemeClr val="accent2"/>
                </a:solidFill>
                <a:latin typeface="Arial" charset="0"/>
                <a:cs typeface="Lucida Sans Unicode" charset="0"/>
              </a:rPr>
              <a:t>cgi</a:t>
            </a:r>
            <a:r>
              <a:rPr lang="en-US" sz="2000" b="1" dirty="0">
                <a:solidFill>
                  <a:schemeClr val="accent2"/>
                </a:solidFill>
                <a:latin typeface="Arial" charset="0"/>
                <a:cs typeface="Lucida Sans Unicode" charset="0"/>
              </a:rPr>
              <a:t>		</a:t>
            </a:r>
            <a:r>
              <a:rPr lang="en-US" sz="2000" b="1" dirty="0">
                <a:latin typeface="Arial" charset="0"/>
                <a:cs typeface="Lucida Sans Unicode" charset="0"/>
              </a:rPr>
              <a:t>	</a:t>
            </a:r>
            <a:r>
              <a:rPr lang="en-US" sz="2000" b="1" dirty="0">
                <a:solidFill>
                  <a:schemeClr val="accent2"/>
                </a:solidFill>
                <a:latin typeface="Arial" charset="0"/>
                <a:cs typeface="Lucida Sans Unicode" charset="0"/>
              </a:rPr>
              <a:t>.</a:t>
            </a:r>
            <a:r>
              <a:rPr lang="en-US" sz="2000" b="1" dirty="0" err="1">
                <a:solidFill>
                  <a:schemeClr val="accent2"/>
                </a:solidFill>
                <a:latin typeface="Arial" charset="0"/>
                <a:cs typeface="Lucida Sans Unicode" charset="0"/>
              </a:rPr>
              <a:t>php</a:t>
            </a:r>
            <a:r>
              <a:rPr lang="en-US" sz="2000" b="1" dirty="0">
                <a:solidFill>
                  <a:schemeClr val="accent2"/>
                </a:solidFill>
                <a:latin typeface="Arial" charset="0"/>
                <a:cs typeface="Lucida Sans Unicode" charset="0"/>
              </a:rPr>
              <a:t>		</a:t>
            </a:r>
            <a:endParaRPr lang="en-US" sz="2000" b="1" dirty="0">
              <a:latin typeface="Arial" charset="0"/>
              <a:cs typeface="Lucida Sans Unicode" charset="0"/>
            </a:endParaRPr>
          </a:p>
          <a:p>
            <a:pPr>
              <a:spcBef>
                <a:spcPts val="0"/>
              </a:spcBef>
              <a:spcAft>
                <a:spcPts val="1200"/>
              </a:spcAft>
              <a:defRPr/>
            </a:pPr>
            <a:r>
              <a:rPr lang="en-US" dirty="0" err="1">
                <a:solidFill>
                  <a:srgbClr val="0000FF"/>
                </a:solidFill>
                <a:latin typeface="Arial" charset="0"/>
                <a:cs typeface="Lucida Sans Unicode" charset="0"/>
              </a:rPr>
              <a:t>verifica</a:t>
            </a:r>
            <a:r>
              <a:rPr lang="en-US" dirty="0">
                <a:solidFill>
                  <a:srgbClr val="0000FF"/>
                </a:solidFill>
                <a:latin typeface="Arial" charset="0"/>
                <a:cs typeface="Lucida Sans Unicode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Arial" charset="0"/>
                <a:cs typeface="Lucida Sans Unicode" charset="0"/>
              </a:rPr>
              <a:t>autentificare</a:t>
            </a:r>
            <a:endParaRPr lang="en-US" dirty="0">
              <a:solidFill>
                <a:srgbClr val="0000FF"/>
              </a:solidFill>
              <a:latin typeface="Arial" charset="0"/>
              <a:cs typeface="Lucida Sans Unicode" charset="0"/>
            </a:endParaRPr>
          </a:p>
          <a:p>
            <a:pPr lvl="1">
              <a:spcBef>
                <a:spcPts val="0"/>
              </a:spcBef>
              <a:spcAft>
                <a:spcPts val="1200"/>
              </a:spcAft>
              <a:defRPr/>
            </a:pPr>
            <a:r>
              <a:rPr lang="en-US" b="1" dirty="0">
                <a:latin typeface="Arial" charset="0"/>
                <a:cs typeface="Lucida Sans Unicode" charset="0"/>
              </a:rPr>
              <a:t>cod </a:t>
            </a:r>
            <a:r>
              <a:rPr lang="en-US" b="1" dirty="0" err="1">
                <a:latin typeface="Arial" charset="0"/>
                <a:cs typeface="Lucida Sans Unicode" charset="0"/>
              </a:rPr>
              <a:t>eroare</a:t>
            </a:r>
            <a:r>
              <a:rPr lang="en-US" b="1" dirty="0">
                <a:latin typeface="Arial" charset="0"/>
                <a:cs typeface="Lucida Sans Unicode" charset="0"/>
              </a:rPr>
              <a:t> </a:t>
            </a:r>
            <a:r>
              <a:rPr lang="en-US" b="1" dirty="0" err="1">
                <a:latin typeface="Arial" charset="0"/>
                <a:cs typeface="Lucida Sans Unicode" charset="0"/>
              </a:rPr>
              <a:t>daca</a:t>
            </a:r>
            <a:r>
              <a:rPr lang="en-US" b="1" dirty="0">
                <a:latin typeface="Arial" charset="0"/>
                <a:cs typeface="Lucida Sans Unicode" charset="0"/>
              </a:rPr>
              <a:t> </a:t>
            </a:r>
            <a:r>
              <a:rPr lang="en-US" b="1" dirty="0" err="1">
                <a:latin typeface="Arial" charset="0"/>
                <a:cs typeface="Lucida Sans Unicode" charset="0"/>
              </a:rPr>
              <a:t>resursa</a:t>
            </a:r>
            <a:r>
              <a:rPr lang="en-US" b="1" dirty="0">
                <a:latin typeface="Arial" charset="0"/>
                <a:cs typeface="Lucida Sans Unicode" charset="0"/>
              </a:rPr>
              <a:t> </a:t>
            </a:r>
            <a:r>
              <a:rPr lang="en-US" b="1" dirty="0" err="1">
                <a:latin typeface="Arial" charset="0"/>
                <a:cs typeface="Lucida Sans Unicode" charset="0"/>
              </a:rPr>
              <a:t>ceruta</a:t>
            </a:r>
            <a:r>
              <a:rPr lang="en-US" b="1" dirty="0">
                <a:latin typeface="Arial" charset="0"/>
                <a:cs typeface="Lucida Sans Unicode" charset="0"/>
              </a:rPr>
              <a:t> </a:t>
            </a:r>
            <a:r>
              <a:rPr lang="en-US" b="1" dirty="0" err="1">
                <a:latin typeface="Arial" charset="0"/>
                <a:cs typeface="Lucida Sans Unicode" charset="0"/>
              </a:rPr>
              <a:t>este</a:t>
            </a:r>
            <a:r>
              <a:rPr lang="en-US" b="1" dirty="0">
                <a:latin typeface="Arial" charset="0"/>
                <a:cs typeface="Lucida Sans Unicode" charset="0"/>
              </a:rPr>
              <a:t> </a:t>
            </a:r>
            <a:r>
              <a:rPr lang="en-US" b="1" dirty="0" err="1">
                <a:latin typeface="Arial" charset="0"/>
                <a:cs typeface="Lucida Sans Unicode" charset="0"/>
              </a:rPr>
              <a:t>protejata</a:t>
            </a:r>
            <a:r>
              <a:rPr lang="en-US" b="1" dirty="0">
                <a:latin typeface="Arial" charset="0"/>
                <a:cs typeface="Lucida Sans Unicode" charset="0"/>
              </a:rPr>
              <a:t> </a:t>
            </a:r>
          </a:p>
        </p:txBody>
      </p:sp>
      <p:sp>
        <p:nvSpPr>
          <p:cNvPr id="7987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023CD83-207A-FB4A-9B96-B32DB61873D7}" type="slidenum">
              <a:rPr lang="en-GB" sz="900">
                <a:solidFill>
                  <a:srgbClr val="FFFFFF"/>
                </a:solidFill>
                <a:cs typeface="Arial" charset="0"/>
              </a:rPr>
              <a:pPr eaLnBrk="1" hangingPunct="1"/>
              <a:t>53</a:t>
            </a:fld>
            <a:endParaRPr lang="en-GB" sz="9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6" name="Footer Placeholder 8">
            <a:extLst>
              <a:ext uri="{FF2B5EF4-FFF2-40B4-BE49-F238E27FC236}">
                <a16:creationId xmlns:a16="http://schemas.microsoft.com/office/drawing/2014/main" id="{CF9557D9-7CC5-1C41-B0CE-CEB62ECC9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2200" y="6553200"/>
            <a:ext cx="4543425" cy="276225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000" dirty="0" err="1">
                <a:solidFill>
                  <a:srgbClr val="FFFFFF"/>
                </a:solidFill>
                <a:cs typeface="Arial" charset="0"/>
              </a:rPr>
              <a:t>Protocoale</a:t>
            </a:r>
            <a:r>
              <a:rPr lang="en-GB" sz="1000" dirty="0">
                <a:solidFill>
                  <a:srgbClr val="FFFFFF"/>
                </a:solidFill>
                <a:cs typeface="Arial" charset="0"/>
              </a:rPr>
              <a:t> de </a:t>
            </a:r>
            <a:r>
              <a:rPr lang="en-GB" sz="1000" dirty="0" err="1">
                <a:solidFill>
                  <a:srgbClr val="FFFFFF"/>
                </a:solidFill>
                <a:cs typeface="Arial" charset="0"/>
              </a:rPr>
              <a:t>comunicaţie</a:t>
            </a:r>
            <a:r>
              <a:rPr lang="en-GB" sz="1000" dirty="0">
                <a:solidFill>
                  <a:srgbClr val="FFFFFF"/>
                </a:solidFill>
                <a:cs typeface="Arial" charset="0"/>
              </a:rPr>
              <a:t> - Curs 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8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81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81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81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81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81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813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381000"/>
            <a:ext cx="8763000" cy="6119813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>
                <a:solidFill>
                  <a:schemeClr val="accent2"/>
                </a:solidFill>
                <a:latin typeface="Arial" charset="0"/>
                <a:cs typeface="Lucida Sans Unicode" charset="0"/>
              </a:rPr>
              <a:t>Procesare cerere</a:t>
            </a:r>
            <a:endParaRPr lang="en-US" sz="2400">
              <a:latin typeface="Arial" charset="0"/>
              <a:cs typeface="Lucida Sans Unicode" charset="0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>
                <a:latin typeface="Arial" charset="0"/>
                <a:cs typeface="Lucida Sans Unicode" charset="0"/>
              </a:rPr>
              <a:t>regaseste continut (sau primeste de la programul care-l genereaza)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>
                <a:latin typeface="Arial" charset="0"/>
                <a:cs typeface="Lucida Sans Unicode" charset="0"/>
              </a:rPr>
              <a:t>seteaza tipul MIME conform configurare server</a:t>
            </a:r>
          </a:p>
          <a:p>
            <a:pPr lvl="3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sz="2000" b="1">
                <a:solidFill>
                  <a:schemeClr val="accent2"/>
                </a:solidFill>
                <a:latin typeface="Arial" charset="0"/>
                <a:cs typeface="Lucida Sans Unicode" charset="0"/>
              </a:rPr>
              <a:t>text/css		css</a:t>
            </a:r>
          </a:p>
          <a:p>
            <a:pPr lvl="3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sz="2000" b="1">
                <a:solidFill>
                  <a:schemeClr val="accent2"/>
                </a:solidFill>
                <a:latin typeface="Arial" charset="0"/>
                <a:cs typeface="Lucida Sans Unicode" charset="0"/>
              </a:rPr>
              <a:t>text/html		html htm</a:t>
            </a:r>
          </a:p>
          <a:p>
            <a:pPr lvl="3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sz="2000" b="1">
                <a:solidFill>
                  <a:schemeClr val="accent2"/>
                </a:solidFill>
                <a:latin typeface="Arial" charset="0"/>
                <a:cs typeface="Lucida Sans Unicode" charset="0"/>
              </a:rPr>
              <a:t>text/plain		asc txt</a:t>
            </a:r>
          </a:p>
          <a:p>
            <a:pPr lvl="3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sz="2000" b="1">
                <a:solidFill>
                  <a:schemeClr val="accent2"/>
                </a:solidFill>
                <a:latin typeface="Arial" charset="0"/>
                <a:cs typeface="Lucida Sans Unicode" charset="0"/>
              </a:rPr>
              <a:t>text/xml		xml</a:t>
            </a:r>
          </a:p>
          <a:p>
            <a:pPr lvl="3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sz="2000" b="1">
                <a:solidFill>
                  <a:schemeClr val="accent2"/>
                </a:solidFill>
                <a:latin typeface="Arial" charset="0"/>
                <a:cs typeface="Lucida Sans Unicode" charset="0"/>
              </a:rPr>
              <a:t>video/mpeg	mpeg mpg mpe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>
                <a:latin typeface="Arial" charset="0"/>
                <a:cs typeface="Lucida Sans Unicode" charset="0"/>
              </a:rPr>
              <a:t>seteaza alte antete (Content-Length, Last-Modified etc.)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>
                <a:latin typeface="Arial" charset="0"/>
                <a:cs typeface="Lucida Sans Unicode" charset="0"/>
              </a:rPr>
              <a:t>antet transfer pe bucati (de ex. chunked)</a:t>
            </a:r>
          </a:p>
          <a:p>
            <a:pPr lvl="2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sz="2000" b="1">
                <a:solidFill>
                  <a:schemeClr val="accent2"/>
                </a:solidFill>
                <a:latin typeface="Arial" charset="0"/>
                <a:cs typeface="Lucida Sans Unicode" charset="0"/>
              </a:rPr>
              <a:t>HTTP/1.1 200 OK</a:t>
            </a:r>
          </a:p>
          <a:p>
            <a:pPr lvl="2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sz="2000" b="1">
                <a:solidFill>
                  <a:schemeClr val="accent2"/>
                </a:solidFill>
                <a:latin typeface="Arial" charset="0"/>
                <a:cs typeface="Lucida Sans Unicode" charset="0"/>
              </a:rPr>
              <a:t>Content-Type text/plain</a:t>
            </a:r>
          </a:p>
          <a:p>
            <a:pPr lvl="2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sz="2000" b="1">
                <a:solidFill>
                  <a:schemeClr val="accent2"/>
                </a:solidFill>
                <a:latin typeface="Arial" charset="0"/>
                <a:cs typeface="Lucida Sans Unicode" charset="0"/>
              </a:rPr>
              <a:t>Content-Transfer-Encoding: chunked</a:t>
            </a:r>
          </a:p>
        </p:txBody>
      </p:sp>
      <p:sp>
        <p:nvSpPr>
          <p:cNvPr id="8192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538A157-296B-F04C-BB75-C6D90FCB9E1F}" type="slidenum">
              <a:rPr lang="en-GB" sz="900">
                <a:solidFill>
                  <a:srgbClr val="FFFFFF"/>
                </a:solidFill>
                <a:cs typeface="Arial" charset="0"/>
              </a:rPr>
              <a:pPr eaLnBrk="1" hangingPunct="1"/>
              <a:t>54</a:t>
            </a:fld>
            <a:endParaRPr lang="en-GB" sz="9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6" name="Footer Placeholder 8">
            <a:extLst>
              <a:ext uri="{FF2B5EF4-FFF2-40B4-BE49-F238E27FC236}">
                <a16:creationId xmlns:a16="http://schemas.microsoft.com/office/drawing/2014/main" id="{1D13EB65-7B60-924C-86A1-97CED75B5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2200" y="6553200"/>
            <a:ext cx="4543425" cy="276225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000" dirty="0" err="1">
                <a:solidFill>
                  <a:srgbClr val="FFFFFF"/>
                </a:solidFill>
                <a:cs typeface="Arial" charset="0"/>
              </a:rPr>
              <a:t>Protocoale</a:t>
            </a:r>
            <a:r>
              <a:rPr lang="en-GB" sz="1000" dirty="0">
                <a:solidFill>
                  <a:srgbClr val="FFFFFF"/>
                </a:solidFill>
                <a:cs typeface="Arial" charset="0"/>
              </a:rPr>
              <a:t> de </a:t>
            </a:r>
            <a:r>
              <a:rPr lang="en-GB" sz="1000" dirty="0" err="1">
                <a:solidFill>
                  <a:srgbClr val="FFFFFF"/>
                </a:solidFill>
                <a:cs typeface="Arial" charset="0"/>
              </a:rPr>
              <a:t>comunicaţie</a:t>
            </a:r>
            <a:r>
              <a:rPr lang="en-GB" sz="1000" dirty="0">
                <a:solidFill>
                  <a:srgbClr val="FFFFFF"/>
                </a:solidFill>
                <a:cs typeface="Arial" charset="0"/>
              </a:rPr>
              <a:t> - Curs 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9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9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9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91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91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91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91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91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91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91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915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620713"/>
            <a:ext cx="8763000" cy="5880100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>
                <a:solidFill>
                  <a:srgbClr val="0000FF"/>
                </a:solidFill>
                <a:latin typeface="Arial" charset="0"/>
                <a:cs typeface="Lucida Sans Unicode" charset="0"/>
              </a:rPr>
              <a:t>Conexiunea persistenta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>
                <a:solidFill>
                  <a:srgbClr val="0000FF"/>
                </a:solidFill>
                <a:latin typeface="Arial" charset="0"/>
                <a:cs typeface="Lucida Sans Unicode" charset="0"/>
              </a:rPr>
              <a:t>cozi </a:t>
            </a:r>
            <a:r>
              <a:rPr lang="en-US">
                <a:latin typeface="Arial" charset="0"/>
                <a:cs typeface="Lucida Sans Unicode" charset="0"/>
              </a:rPr>
              <a:t>de cereri si de raspunsuri – pastreaza </a:t>
            </a:r>
            <a:r>
              <a:rPr lang="en-US">
                <a:solidFill>
                  <a:srgbClr val="0000FF"/>
                </a:solidFill>
                <a:latin typeface="Arial" charset="0"/>
                <a:cs typeface="Lucida Sans Unicode" charset="0"/>
              </a:rPr>
              <a:t>ordinea</a:t>
            </a:r>
            <a:r>
              <a:rPr lang="en-US">
                <a:latin typeface="Arial" charset="0"/>
                <a:cs typeface="Lucida Sans Unicode" charset="0"/>
              </a:rPr>
              <a:t>:</a:t>
            </a: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en-US" sz="2000">
                <a:solidFill>
                  <a:srgbClr val="0000FF"/>
                </a:solidFill>
                <a:latin typeface="Arial" charset="0"/>
                <a:cs typeface="Lucida Sans Unicode" charset="0"/>
              </a:rPr>
              <a:t>raspunsurile </a:t>
            </a:r>
            <a:r>
              <a:rPr lang="en-US" sz="2000">
                <a:latin typeface="Arial" charset="0"/>
                <a:cs typeface="Lucida Sans Unicode" charset="0"/>
              </a:rPr>
              <a:t>din coada de raspunsuri pastreaza ordinea </a:t>
            </a:r>
            <a:r>
              <a:rPr lang="en-US" sz="2000">
                <a:solidFill>
                  <a:srgbClr val="0000FF"/>
                </a:solidFill>
                <a:latin typeface="Arial" charset="0"/>
                <a:cs typeface="Lucida Sans Unicode" charset="0"/>
              </a:rPr>
              <a:t>cererilor</a:t>
            </a:r>
            <a:r>
              <a:rPr lang="en-US" sz="2000">
                <a:latin typeface="Arial" charset="0"/>
                <a:cs typeface="Lucida Sans Unicode" charset="0"/>
              </a:rPr>
              <a:t> din coada de cereri</a:t>
            </a:r>
          </a:p>
        </p:txBody>
      </p:sp>
      <p:sp>
        <p:nvSpPr>
          <p:cNvPr id="8397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C375DFC-352D-1143-A6E1-6E94BE647B9B}" type="slidenum">
              <a:rPr lang="en-GB" sz="900">
                <a:solidFill>
                  <a:srgbClr val="FFFFFF"/>
                </a:solidFill>
                <a:cs typeface="Arial" charset="0"/>
              </a:rPr>
              <a:pPr eaLnBrk="1" hangingPunct="1"/>
              <a:t>55</a:t>
            </a:fld>
            <a:endParaRPr lang="en-GB" sz="9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6" name="Footer Placeholder 8">
            <a:extLst>
              <a:ext uri="{FF2B5EF4-FFF2-40B4-BE49-F238E27FC236}">
                <a16:creationId xmlns:a16="http://schemas.microsoft.com/office/drawing/2014/main" id="{1C860D75-D163-B24B-B0B9-73949C7D8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2200" y="6553200"/>
            <a:ext cx="4543425" cy="276225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000" dirty="0" err="1">
                <a:solidFill>
                  <a:srgbClr val="FFFFFF"/>
                </a:solidFill>
                <a:cs typeface="Arial" charset="0"/>
              </a:rPr>
              <a:t>Protocoale</a:t>
            </a:r>
            <a:r>
              <a:rPr lang="en-GB" sz="1000" dirty="0">
                <a:solidFill>
                  <a:srgbClr val="FFFFFF"/>
                </a:solidFill>
                <a:cs typeface="Arial" charset="0"/>
              </a:rPr>
              <a:t> de </a:t>
            </a:r>
            <a:r>
              <a:rPr lang="en-GB" sz="1000" dirty="0" err="1">
                <a:solidFill>
                  <a:srgbClr val="FFFFFF"/>
                </a:solidFill>
                <a:cs typeface="Arial" charset="0"/>
              </a:rPr>
              <a:t>comunicaţie</a:t>
            </a:r>
            <a:r>
              <a:rPr lang="en-GB" sz="1000" dirty="0">
                <a:solidFill>
                  <a:srgbClr val="FFFFFF"/>
                </a:solidFill>
                <a:cs typeface="Arial" charset="0"/>
              </a:rPr>
              <a:t> - Curs 9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388" y="333375"/>
            <a:ext cx="8964612" cy="6191250"/>
          </a:xfrm>
        </p:spPr>
        <p:txBody>
          <a:bodyPr/>
          <a:lstStyle/>
          <a:p>
            <a:pPr algn="ctr">
              <a:spcAft>
                <a:spcPts val="600"/>
              </a:spcAft>
              <a:buFont typeface="Arial" charset="0"/>
              <a:buNone/>
            </a:pPr>
            <a:r>
              <a:rPr lang="en-US" sz="3200" b="1">
                <a:solidFill>
                  <a:schemeClr val="accent2"/>
                </a:solidFill>
                <a:latin typeface="Arial" charset="0"/>
                <a:cs typeface="Lucida Sans Unicode" charset="0"/>
              </a:rPr>
              <a:t>Functionare server</a:t>
            </a:r>
          </a:p>
          <a:p>
            <a:pPr marL="365125" lvl="1">
              <a:spcAft>
                <a:spcPts val="1800"/>
              </a:spcAft>
            </a:pPr>
            <a:r>
              <a:rPr lang="en-US">
                <a:latin typeface="Arial" charset="0"/>
                <a:cs typeface="Lucida Sans Unicode" charset="0"/>
              </a:rPr>
              <a:t>server HTTP = set de thread-uri care proceseaza cererile clientilor</a:t>
            </a:r>
          </a:p>
          <a:p>
            <a:pPr marL="365125" lvl="1">
              <a:spcAft>
                <a:spcPts val="600"/>
              </a:spcAft>
            </a:pPr>
            <a:r>
              <a:rPr lang="en-US" b="1">
                <a:latin typeface="Arial" charset="0"/>
                <a:cs typeface="Lucida Sans Unicode" charset="0"/>
              </a:rPr>
              <a:t>Fisier configurare fizica (exemplu din Apache pentru Windows)</a:t>
            </a:r>
          </a:p>
          <a:p>
            <a:pPr marL="365125" lvl="1">
              <a:spcAft>
                <a:spcPts val="600"/>
              </a:spcAft>
              <a:buFont typeface="Arial" charset="0"/>
              <a:buNone/>
            </a:pPr>
            <a:r>
              <a:rPr lang="en-US" b="1">
                <a:solidFill>
                  <a:schemeClr val="accent2"/>
                </a:solidFill>
                <a:latin typeface="Arial" charset="0"/>
                <a:cs typeface="Lucida Sans Unicode" charset="0"/>
              </a:rPr>
              <a:t>ServerName demo</a:t>
            </a:r>
          </a:p>
          <a:p>
            <a:pPr marL="365125" lvl="1">
              <a:spcAft>
                <a:spcPts val="600"/>
              </a:spcAft>
              <a:buFont typeface="Arial" charset="0"/>
              <a:buNone/>
            </a:pPr>
            <a:r>
              <a:rPr lang="en-US" b="1">
                <a:solidFill>
                  <a:schemeClr val="accent2"/>
                </a:solidFill>
                <a:latin typeface="Arial" charset="0"/>
                <a:cs typeface="Lucida Sans Unicode" charset="0"/>
              </a:rPr>
              <a:t>ServerRoot "C:/Program Files/Apache Group/Apache"</a:t>
            </a:r>
          </a:p>
          <a:p>
            <a:pPr marL="365125" lvl="1">
              <a:spcAft>
                <a:spcPts val="600"/>
              </a:spcAft>
              <a:buFont typeface="Arial" charset="0"/>
              <a:buNone/>
            </a:pPr>
            <a:r>
              <a:rPr lang="en-US" b="1">
                <a:solidFill>
                  <a:schemeClr val="accent2"/>
                </a:solidFill>
                <a:latin typeface="Arial" charset="0"/>
                <a:cs typeface="Lucida Sans Unicode" charset="0"/>
              </a:rPr>
              <a:t>ServerType Standalone		</a:t>
            </a:r>
            <a:r>
              <a:rPr lang="en-US">
                <a:latin typeface="Arial" charset="0"/>
                <a:cs typeface="Lucida Sans Unicode" charset="0"/>
              </a:rPr>
              <a:t>pastrat continuu in executie</a:t>
            </a:r>
            <a:endParaRPr lang="en-US">
              <a:solidFill>
                <a:schemeClr val="accent2"/>
              </a:solidFill>
              <a:latin typeface="Arial" charset="0"/>
              <a:cs typeface="Lucida Sans Unicode" charset="0"/>
            </a:endParaRPr>
          </a:p>
          <a:p>
            <a:pPr marL="365125" lvl="1">
              <a:spcAft>
                <a:spcPts val="600"/>
              </a:spcAft>
              <a:buFont typeface="Arial" charset="0"/>
              <a:buNone/>
            </a:pPr>
            <a:r>
              <a:rPr lang="en-US" b="1">
                <a:solidFill>
                  <a:schemeClr val="accent2"/>
                </a:solidFill>
                <a:latin typeface="Arial" charset="0"/>
                <a:cs typeface="Lucida Sans Unicode" charset="0"/>
              </a:rPr>
              <a:t>Port 80</a:t>
            </a:r>
          </a:p>
          <a:p>
            <a:pPr marL="365125" lvl="1">
              <a:spcAft>
                <a:spcPts val="600"/>
              </a:spcAft>
              <a:buFont typeface="Arial" charset="0"/>
              <a:buNone/>
            </a:pPr>
            <a:r>
              <a:rPr lang="en-US" b="1">
                <a:solidFill>
                  <a:schemeClr val="accent2"/>
                </a:solidFill>
                <a:latin typeface="Arial" charset="0"/>
                <a:cs typeface="Lucida Sans Unicode" charset="0"/>
              </a:rPr>
              <a:t>KeepAlive On					</a:t>
            </a:r>
            <a:r>
              <a:rPr lang="en-US">
                <a:latin typeface="Arial" charset="0"/>
                <a:cs typeface="Lucida Sans Unicode" charset="0"/>
              </a:rPr>
              <a:t>suporta conexiuni persistente</a:t>
            </a:r>
          </a:p>
          <a:p>
            <a:pPr marL="365125" lvl="1">
              <a:spcAft>
                <a:spcPts val="600"/>
              </a:spcAft>
              <a:buFont typeface="Arial" charset="0"/>
              <a:buNone/>
            </a:pPr>
            <a:r>
              <a:rPr lang="en-US" b="1">
                <a:solidFill>
                  <a:schemeClr val="accent2"/>
                </a:solidFill>
                <a:latin typeface="Arial" charset="0"/>
                <a:cs typeface="Lucida Sans Unicode" charset="0"/>
              </a:rPr>
              <a:t>MaxKeepAliveRequest 100	</a:t>
            </a:r>
            <a:r>
              <a:rPr lang="en-US">
                <a:latin typeface="Arial" charset="0"/>
                <a:cs typeface="Lucida Sans Unicode" charset="0"/>
              </a:rPr>
              <a:t>nr maxim cereri in asteptare</a:t>
            </a:r>
            <a:endParaRPr lang="en-US">
              <a:solidFill>
                <a:schemeClr val="accent2"/>
              </a:solidFill>
              <a:latin typeface="Arial" charset="0"/>
              <a:cs typeface="Lucida Sans Unicode" charset="0"/>
            </a:endParaRPr>
          </a:p>
          <a:p>
            <a:pPr marL="365125" lvl="1">
              <a:spcAft>
                <a:spcPts val="600"/>
              </a:spcAft>
              <a:buFont typeface="Arial" charset="0"/>
              <a:buNone/>
            </a:pPr>
            <a:r>
              <a:rPr lang="en-US" b="1">
                <a:solidFill>
                  <a:schemeClr val="accent2"/>
                </a:solidFill>
                <a:latin typeface="Arial" charset="0"/>
                <a:cs typeface="Lucida Sans Unicode" charset="0"/>
              </a:rPr>
              <a:t>KeepAliveTimeout 15			</a:t>
            </a:r>
            <a:r>
              <a:rPr lang="en-US">
                <a:latin typeface="Arial" charset="0"/>
                <a:cs typeface="Lucida Sans Unicode" charset="0"/>
              </a:rPr>
              <a:t>taie conex. daca nu cerere noua in 15 sec</a:t>
            </a:r>
            <a:endParaRPr lang="en-US">
              <a:solidFill>
                <a:schemeClr val="accent2"/>
              </a:solidFill>
              <a:latin typeface="Arial" charset="0"/>
              <a:cs typeface="Lucida Sans Unicode" charset="0"/>
            </a:endParaRPr>
          </a:p>
          <a:p>
            <a:pPr marL="365125" lvl="1">
              <a:spcAft>
                <a:spcPts val="600"/>
              </a:spcAft>
              <a:buFont typeface="Arial" charset="0"/>
              <a:buNone/>
            </a:pPr>
            <a:r>
              <a:rPr lang="en-US" b="1">
                <a:solidFill>
                  <a:schemeClr val="accent2"/>
                </a:solidFill>
                <a:latin typeface="Arial" charset="0"/>
                <a:cs typeface="Lucida Sans Unicode" charset="0"/>
              </a:rPr>
              <a:t>MaxRequestsPerChild 200	</a:t>
            </a:r>
            <a:r>
              <a:rPr lang="en-US">
                <a:latin typeface="Arial" charset="0"/>
                <a:cs typeface="Lucida Sans Unicode" charset="0"/>
              </a:rPr>
              <a:t>nr max cereri procesate fara repornire child</a:t>
            </a:r>
            <a:endParaRPr lang="en-US">
              <a:solidFill>
                <a:schemeClr val="accent2"/>
              </a:solidFill>
              <a:latin typeface="Arial" charset="0"/>
              <a:cs typeface="Lucida Sans Unicode" charset="0"/>
            </a:endParaRPr>
          </a:p>
          <a:p>
            <a:pPr marL="365125" lvl="1">
              <a:spcAft>
                <a:spcPts val="600"/>
              </a:spcAft>
              <a:buFont typeface="Arial" charset="0"/>
              <a:buNone/>
            </a:pPr>
            <a:r>
              <a:rPr lang="en-US" b="1">
                <a:solidFill>
                  <a:schemeClr val="accent2"/>
                </a:solidFill>
                <a:latin typeface="Arial" charset="0"/>
                <a:cs typeface="Lucida Sans Unicode" charset="0"/>
              </a:rPr>
              <a:t>Timeout 300				</a:t>
            </a:r>
            <a:r>
              <a:rPr lang="en-US">
                <a:solidFill>
                  <a:schemeClr val="accent2"/>
                </a:solidFill>
                <a:latin typeface="Arial" charset="0"/>
                <a:cs typeface="Lucida Sans Unicode" charset="0"/>
              </a:rPr>
              <a:t>	</a:t>
            </a:r>
            <a:r>
              <a:rPr lang="en-US">
                <a:latin typeface="Arial" charset="0"/>
                <a:cs typeface="Lucida Sans Unicode" charset="0"/>
              </a:rPr>
              <a:t>timp maxim de procesare a unei cereri</a:t>
            </a:r>
          </a:p>
        </p:txBody>
      </p:sp>
      <p:sp>
        <p:nvSpPr>
          <p:cNvPr id="3" name="Footer Placeholder 8">
            <a:extLst>
              <a:ext uri="{FF2B5EF4-FFF2-40B4-BE49-F238E27FC236}">
                <a16:creationId xmlns:a16="http://schemas.microsoft.com/office/drawing/2014/main" id="{6928E3C0-01D9-F44F-8BE1-FF88C399E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2200" y="6553200"/>
            <a:ext cx="4543425" cy="276225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000" dirty="0" err="1">
                <a:solidFill>
                  <a:srgbClr val="FFFFFF"/>
                </a:solidFill>
                <a:cs typeface="Arial" charset="0"/>
              </a:rPr>
              <a:t>Protocoale</a:t>
            </a:r>
            <a:r>
              <a:rPr lang="en-GB" sz="1000" dirty="0">
                <a:solidFill>
                  <a:srgbClr val="FFFFFF"/>
                </a:solidFill>
                <a:cs typeface="Arial" charset="0"/>
              </a:rPr>
              <a:t> de </a:t>
            </a:r>
            <a:r>
              <a:rPr lang="en-GB" sz="1000" dirty="0" err="1">
                <a:solidFill>
                  <a:srgbClr val="FFFFFF"/>
                </a:solidFill>
                <a:cs typeface="Arial" charset="0"/>
              </a:rPr>
              <a:t>comunicaţie</a:t>
            </a:r>
            <a:r>
              <a:rPr lang="en-GB" sz="1000" dirty="0">
                <a:solidFill>
                  <a:srgbClr val="FFFFFF"/>
                </a:solidFill>
                <a:cs typeface="Arial" charset="0"/>
              </a:rPr>
              <a:t> - Curs 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49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49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49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49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49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49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49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le 7"/>
          <p:cNvSpPr>
            <a:spLocks noGrp="1"/>
          </p:cNvSpPr>
          <p:nvPr>
            <p:ph type="title"/>
          </p:nvPr>
        </p:nvSpPr>
        <p:spPr>
          <a:xfrm>
            <a:off x="381000" y="404813"/>
            <a:ext cx="8382000" cy="360362"/>
          </a:xfrm>
        </p:spPr>
        <p:txBody>
          <a:bodyPr/>
          <a:lstStyle/>
          <a:p>
            <a:r>
              <a:rPr lang="en-GB" sz="2400">
                <a:latin typeface="Arial" charset="0"/>
              </a:rPr>
              <a:t>Studiu individual</a:t>
            </a:r>
          </a:p>
        </p:txBody>
      </p:sp>
      <p:sp>
        <p:nvSpPr>
          <p:cNvPr id="51202" name="Content Placeholder 8"/>
          <p:cNvSpPr>
            <a:spLocks noGrp="1"/>
          </p:cNvSpPr>
          <p:nvPr>
            <p:ph idx="1"/>
          </p:nvPr>
        </p:nvSpPr>
        <p:spPr>
          <a:xfrm>
            <a:off x="395288" y="908050"/>
            <a:ext cx="8382000" cy="5492750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pt-BR" sz="2000" dirty="0">
                <a:solidFill>
                  <a:srgbClr val="0000FF"/>
                </a:solidFill>
                <a:latin typeface="Arial" charset="0"/>
              </a:rPr>
              <a:t>A.</a:t>
            </a:r>
            <a:r>
              <a:rPr lang="ro-RO" sz="2000" dirty="0">
                <a:solidFill>
                  <a:srgbClr val="0000FF"/>
                </a:solidFill>
                <a:latin typeface="Arial" charset="0"/>
              </a:rPr>
              <a:t> </a:t>
            </a:r>
            <a:r>
              <a:rPr lang="pt-BR" sz="2000" dirty="0">
                <a:solidFill>
                  <a:srgbClr val="0000FF"/>
                </a:solidFill>
                <a:latin typeface="Arial" charset="0"/>
              </a:rPr>
              <a:t>S.</a:t>
            </a:r>
            <a:r>
              <a:rPr lang="ro-RO" sz="2000" dirty="0">
                <a:solidFill>
                  <a:srgbClr val="0000FF"/>
                </a:solidFill>
                <a:latin typeface="Arial" charset="0"/>
              </a:rPr>
              <a:t> </a:t>
            </a:r>
            <a:r>
              <a:rPr lang="pt-BR" sz="2000" dirty="0" err="1">
                <a:solidFill>
                  <a:srgbClr val="0000FF"/>
                </a:solidFill>
                <a:latin typeface="Arial" charset="0"/>
              </a:rPr>
              <a:t>Tanenbaum</a:t>
            </a:r>
            <a:r>
              <a:rPr lang="pt-BR" sz="2000" dirty="0">
                <a:solidFill>
                  <a:srgbClr val="0000FF"/>
                </a:solidFill>
                <a:latin typeface="Arial" charset="0"/>
              </a:rPr>
              <a:t> </a:t>
            </a:r>
            <a:r>
              <a:rPr lang="pt-BR" sz="2000" dirty="0" err="1">
                <a:solidFill>
                  <a:srgbClr val="0000FF"/>
                </a:solidFill>
                <a:latin typeface="Arial" charset="0"/>
              </a:rPr>
              <a:t>Reţele</a:t>
            </a:r>
            <a:r>
              <a:rPr lang="pt-BR" sz="2000" dirty="0">
                <a:solidFill>
                  <a:srgbClr val="0000FF"/>
                </a:solidFill>
                <a:latin typeface="Arial" charset="0"/>
              </a:rPr>
              <a:t> de </a:t>
            </a:r>
            <a:r>
              <a:rPr lang="pt-BR" sz="2000" dirty="0" err="1">
                <a:solidFill>
                  <a:srgbClr val="0000FF"/>
                </a:solidFill>
                <a:latin typeface="Arial" charset="0"/>
              </a:rPr>
              <a:t>calculatoare</a:t>
            </a:r>
            <a:r>
              <a:rPr lang="pt-BR" sz="2000" dirty="0">
                <a:solidFill>
                  <a:srgbClr val="0000FF"/>
                </a:solidFill>
                <a:latin typeface="Arial" charset="0"/>
              </a:rPr>
              <a:t>, </a:t>
            </a:r>
            <a:r>
              <a:rPr lang="pt-BR" sz="2000" dirty="0" err="1">
                <a:solidFill>
                  <a:srgbClr val="0000FF"/>
                </a:solidFill>
                <a:latin typeface="Arial" charset="0"/>
              </a:rPr>
              <a:t>ed</a:t>
            </a:r>
            <a:r>
              <a:rPr lang="pt-BR" sz="2000" dirty="0">
                <a:solidFill>
                  <a:srgbClr val="0000FF"/>
                </a:solidFill>
                <a:latin typeface="Arial" charset="0"/>
              </a:rPr>
              <a:t> 4-a, BYBLOS 2003</a:t>
            </a:r>
            <a:endParaRPr lang="en-US" sz="2000" dirty="0">
              <a:solidFill>
                <a:srgbClr val="0000FF"/>
              </a:solidFill>
              <a:latin typeface="Arial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7.3  WORLD WIDE WEB </a:t>
            </a:r>
          </a:p>
          <a:p>
            <a:pPr marL="4572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7.3.1  </a:t>
            </a:r>
            <a:r>
              <a:rPr lang="en-US" dirty="0" err="1"/>
              <a:t>Aspecte</a:t>
            </a:r>
            <a:r>
              <a:rPr lang="en-US" dirty="0"/>
              <a:t> </a:t>
            </a:r>
            <a:r>
              <a:rPr lang="en-US" dirty="0" err="1"/>
              <a:t>arhitecturale</a:t>
            </a:r>
            <a:r>
              <a:rPr lang="en-US" dirty="0"/>
              <a:t> </a:t>
            </a:r>
          </a:p>
          <a:p>
            <a:pPr marL="4572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7.3.2  </a:t>
            </a:r>
            <a:r>
              <a:rPr lang="en-US" dirty="0" err="1"/>
              <a:t>Documente</a:t>
            </a:r>
            <a:r>
              <a:rPr lang="en-US" dirty="0"/>
              <a:t> Web </a:t>
            </a:r>
            <a:r>
              <a:rPr lang="en-US" dirty="0" err="1"/>
              <a:t>statice</a:t>
            </a:r>
            <a:endParaRPr lang="en-US" dirty="0"/>
          </a:p>
          <a:p>
            <a:pPr marL="4572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7.3.3  </a:t>
            </a:r>
            <a:r>
              <a:rPr lang="en-US" dirty="0" err="1"/>
              <a:t>Documente</a:t>
            </a:r>
            <a:r>
              <a:rPr lang="en-US" dirty="0"/>
              <a:t> Web </a:t>
            </a:r>
            <a:r>
              <a:rPr lang="en-US" dirty="0" err="1"/>
              <a:t>dinamice</a:t>
            </a:r>
            <a:r>
              <a:rPr lang="en-US" dirty="0"/>
              <a:t> </a:t>
            </a:r>
          </a:p>
          <a:p>
            <a:pPr marL="4572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7.3.4  HTTP – </a:t>
            </a:r>
            <a:r>
              <a:rPr lang="en-US" dirty="0" err="1"/>
              <a:t>HyperText</a:t>
            </a:r>
            <a:r>
              <a:rPr lang="en-US" dirty="0"/>
              <a:t> Transfer Protocol</a:t>
            </a:r>
          </a:p>
          <a:p>
            <a:pPr marL="5715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</a:p>
          <a:p>
            <a:pPr marL="0" indent="0">
              <a:buFont typeface="Arial" charset="0"/>
              <a:buNone/>
            </a:pPr>
            <a:r>
              <a:rPr lang="pt-BR" sz="2000" dirty="0">
                <a:solidFill>
                  <a:srgbClr val="0000FF"/>
                </a:solidFill>
                <a:latin typeface="Arial" charset="0"/>
              </a:rPr>
              <a:t>A.</a:t>
            </a:r>
            <a:r>
              <a:rPr lang="ro-RO" sz="2000" dirty="0">
                <a:solidFill>
                  <a:srgbClr val="0000FF"/>
                </a:solidFill>
                <a:latin typeface="Arial" charset="0"/>
              </a:rPr>
              <a:t> </a:t>
            </a:r>
            <a:r>
              <a:rPr lang="pt-BR" sz="2000" dirty="0">
                <a:solidFill>
                  <a:srgbClr val="0000FF"/>
                </a:solidFill>
                <a:latin typeface="Arial" charset="0"/>
              </a:rPr>
              <a:t>S.</a:t>
            </a:r>
            <a:r>
              <a:rPr lang="ro-RO" sz="2000" dirty="0">
                <a:solidFill>
                  <a:srgbClr val="0000FF"/>
                </a:solidFill>
                <a:latin typeface="Arial" charset="0"/>
              </a:rPr>
              <a:t> </a:t>
            </a:r>
            <a:r>
              <a:rPr lang="pt-BR" sz="2000" dirty="0" err="1">
                <a:solidFill>
                  <a:srgbClr val="0000FF"/>
                </a:solidFill>
                <a:latin typeface="Arial" charset="0"/>
              </a:rPr>
              <a:t>Tanenbaum</a:t>
            </a:r>
            <a:r>
              <a:rPr lang="pt-BR" sz="2000" dirty="0">
                <a:solidFill>
                  <a:srgbClr val="0000FF"/>
                </a:solidFill>
                <a:latin typeface="Arial" charset="0"/>
              </a:rPr>
              <a:t> Computer networks, 5-th ed. PEARSON 2011</a:t>
            </a:r>
            <a:endParaRPr lang="en-US" sz="2000" dirty="0">
              <a:latin typeface="Arial" charset="0"/>
            </a:endParaRPr>
          </a:p>
          <a:p>
            <a:pPr marL="5715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7.3 THE WORLD WIDE WEB</a:t>
            </a:r>
          </a:p>
          <a:p>
            <a:pPr marL="4572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7.3.1 Architectural Overview</a:t>
            </a:r>
            <a:br>
              <a:rPr lang="en-US" dirty="0"/>
            </a:br>
            <a:r>
              <a:rPr lang="en-US" dirty="0"/>
              <a:t>7.3.2 Static Web Pages</a:t>
            </a:r>
          </a:p>
          <a:p>
            <a:pPr marL="4572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7.3.3 Dynamic Web Pages and Web Applications</a:t>
            </a:r>
          </a:p>
          <a:p>
            <a:pPr marL="4572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7.3.4 HTTP—The </a:t>
            </a:r>
            <a:r>
              <a:rPr lang="en-US" dirty="0" err="1"/>
              <a:t>HyperText</a:t>
            </a:r>
            <a:r>
              <a:rPr lang="en-US" dirty="0"/>
              <a:t> Transfer Protocol </a:t>
            </a:r>
          </a:p>
          <a:p>
            <a:pPr marL="0" indent="0">
              <a:buFont typeface="Arial" charset="0"/>
              <a:buNone/>
            </a:pPr>
            <a:endParaRPr lang="en-US" sz="2000" dirty="0">
              <a:latin typeface="Arial" charset="0"/>
            </a:endParaRPr>
          </a:p>
          <a:p>
            <a:pPr marL="0" indent="0">
              <a:buFont typeface="Arial" charset="0"/>
              <a:buNone/>
            </a:pPr>
            <a:endParaRPr lang="en-US" sz="2000" dirty="0">
              <a:latin typeface="Arial" charset="0"/>
            </a:endParaRPr>
          </a:p>
        </p:txBody>
      </p:sp>
      <p:sp>
        <p:nvSpPr>
          <p:cNvPr id="5120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43E947F-509E-6A4D-825C-877627E2AD44}" type="slidenum">
              <a:rPr lang="ro-RO" sz="900">
                <a:cs typeface="Arial" charset="0"/>
              </a:rPr>
              <a:pPr eaLnBrk="1" hangingPunct="1"/>
              <a:t>57</a:t>
            </a:fld>
            <a:endParaRPr lang="ro-RO" sz="900">
              <a:cs typeface="Arial" charset="0"/>
            </a:endParaRPr>
          </a:p>
        </p:txBody>
      </p:sp>
      <p:sp>
        <p:nvSpPr>
          <p:cNvPr id="7" name="Footer Placeholder 8">
            <a:extLst>
              <a:ext uri="{FF2B5EF4-FFF2-40B4-BE49-F238E27FC236}">
                <a16:creationId xmlns:a16="http://schemas.microsoft.com/office/drawing/2014/main" id="{CCA28A64-1CFB-244C-AD42-BC2B3E6B4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2200" y="6553200"/>
            <a:ext cx="4543425" cy="276225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000" dirty="0" err="1">
                <a:solidFill>
                  <a:srgbClr val="FFFFFF"/>
                </a:solidFill>
                <a:cs typeface="Arial" charset="0"/>
              </a:rPr>
              <a:t>Protocoale</a:t>
            </a:r>
            <a:r>
              <a:rPr lang="en-GB" sz="1000" dirty="0">
                <a:solidFill>
                  <a:srgbClr val="FFFFFF"/>
                </a:solidFill>
                <a:cs typeface="Arial" charset="0"/>
              </a:rPr>
              <a:t> de </a:t>
            </a:r>
            <a:r>
              <a:rPr lang="en-GB" sz="1000" dirty="0" err="1">
                <a:solidFill>
                  <a:srgbClr val="FFFFFF"/>
                </a:solidFill>
                <a:cs typeface="Arial" charset="0"/>
              </a:rPr>
              <a:t>comunicaţie</a:t>
            </a:r>
            <a:r>
              <a:rPr lang="en-GB" sz="1000" dirty="0">
                <a:solidFill>
                  <a:srgbClr val="FFFFFF"/>
                </a:solidFill>
                <a:cs typeface="Arial" charset="0"/>
              </a:rPr>
              <a:t> - Curs 9</a:t>
            </a:r>
          </a:p>
        </p:txBody>
      </p:sp>
    </p:spTree>
    <p:extLst>
      <p:ext uri="{BB962C8B-B14F-4D97-AF65-F5344CB8AC3E}">
        <p14:creationId xmlns:p14="http://schemas.microsoft.com/office/powerpoint/2010/main" val="1598693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Trei elemente de baza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cs typeface="Lucida Sans Unicode" charset="0"/>
              </a:rPr>
              <a:t>O schema de adresare a documentelor in Internet (</a:t>
            </a:r>
            <a:r>
              <a:rPr lang="en-US">
                <a:solidFill>
                  <a:schemeClr val="accent2"/>
                </a:solidFill>
                <a:latin typeface="Arial" charset="0"/>
                <a:cs typeface="Lucida Sans Unicode" charset="0"/>
              </a:rPr>
              <a:t>URL – Uniform Resource Locator</a:t>
            </a:r>
            <a:r>
              <a:rPr lang="en-US">
                <a:latin typeface="Arial" charset="0"/>
                <a:cs typeface="Lucida Sans Unicode" charset="0"/>
              </a:rPr>
              <a:t>)</a:t>
            </a:r>
          </a:p>
          <a:p>
            <a:pPr eaLnBrk="1" hangingPunct="1"/>
            <a:endParaRPr lang="en-US">
              <a:latin typeface="Arial" charset="0"/>
              <a:cs typeface="Lucida Sans Unicode" charset="0"/>
            </a:endParaRPr>
          </a:p>
          <a:p>
            <a:pPr eaLnBrk="1" hangingPunct="1"/>
            <a:r>
              <a:rPr lang="en-US">
                <a:latin typeface="Arial" charset="0"/>
                <a:cs typeface="Lucida Sans Unicode" charset="0"/>
              </a:rPr>
              <a:t>Un limbaj de formatare a documentelor (</a:t>
            </a:r>
            <a:r>
              <a:rPr lang="en-US">
                <a:solidFill>
                  <a:schemeClr val="accent2"/>
                </a:solidFill>
                <a:latin typeface="Arial" charset="0"/>
                <a:cs typeface="Lucida Sans Unicode" charset="0"/>
              </a:rPr>
              <a:t>HTML – HyperText Markup Language</a:t>
            </a:r>
            <a:r>
              <a:rPr lang="en-US">
                <a:latin typeface="Arial" charset="0"/>
                <a:cs typeface="Lucida Sans Unicode" charset="0"/>
              </a:rPr>
              <a:t>)</a:t>
            </a:r>
          </a:p>
          <a:p>
            <a:pPr eaLnBrk="1" hangingPunct="1"/>
            <a:endParaRPr lang="en-US">
              <a:latin typeface="Arial" charset="0"/>
              <a:cs typeface="Lucida Sans Unicode" charset="0"/>
            </a:endParaRPr>
          </a:p>
          <a:p>
            <a:pPr eaLnBrk="1" hangingPunct="1"/>
            <a:r>
              <a:rPr lang="en-US">
                <a:latin typeface="Arial" charset="0"/>
                <a:cs typeface="Lucida Sans Unicode" charset="0"/>
              </a:rPr>
              <a:t>Un protocol pentru transportul mesajelor specializate prin retea (</a:t>
            </a:r>
            <a:r>
              <a:rPr lang="en-US">
                <a:solidFill>
                  <a:schemeClr val="accent2"/>
                </a:solidFill>
                <a:latin typeface="Arial" charset="0"/>
                <a:cs typeface="Lucida Sans Unicode" charset="0"/>
              </a:rPr>
              <a:t>HTTP – HyperText Transfer Protocol</a:t>
            </a:r>
            <a:r>
              <a:rPr lang="en-US">
                <a:latin typeface="Arial" charset="0"/>
                <a:cs typeface="Lucida Sans Unicode" charset="0"/>
              </a:rPr>
              <a:t>)</a:t>
            </a:r>
          </a:p>
          <a:p>
            <a:pPr eaLnBrk="1" hangingPunct="1">
              <a:buFont typeface="Wingdings" charset="0"/>
              <a:buNone/>
            </a:pPr>
            <a:endParaRPr lang="en-US">
              <a:latin typeface="Arial" charset="0"/>
              <a:cs typeface="Lucida Sans Unicode" charset="0"/>
            </a:endParaRPr>
          </a:p>
        </p:txBody>
      </p:sp>
      <p:sp>
        <p:nvSpPr>
          <p:cNvPr id="2150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C77FB9B-B3C4-F34E-8B16-681B8B3DA22B}" type="slidenum">
              <a:rPr lang="en-GB" sz="900">
                <a:solidFill>
                  <a:srgbClr val="FFFFFF"/>
                </a:solidFill>
                <a:cs typeface="Arial" charset="0"/>
              </a:rPr>
              <a:pPr eaLnBrk="1" hangingPunct="1"/>
              <a:t>6</a:t>
            </a:fld>
            <a:endParaRPr lang="en-GB" sz="9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7" name="Footer Placeholder 8">
            <a:extLst>
              <a:ext uri="{FF2B5EF4-FFF2-40B4-BE49-F238E27FC236}">
                <a16:creationId xmlns:a16="http://schemas.microsoft.com/office/drawing/2014/main" id="{F6F6EA14-5F12-4444-9B2E-86B364E2B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2200" y="6553200"/>
            <a:ext cx="4543425" cy="276225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000" dirty="0" err="1">
                <a:solidFill>
                  <a:srgbClr val="FFFFFF"/>
                </a:solidFill>
                <a:cs typeface="Arial" charset="0"/>
              </a:rPr>
              <a:t>Protocoale</a:t>
            </a:r>
            <a:r>
              <a:rPr lang="en-GB" sz="1000" dirty="0">
                <a:solidFill>
                  <a:srgbClr val="FFFFFF"/>
                </a:solidFill>
                <a:cs typeface="Arial" charset="0"/>
              </a:rPr>
              <a:t> de </a:t>
            </a:r>
            <a:r>
              <a:rPr lang="en-GB" sz="1000" dirty="0" err="1">
                <a:solidFill>
                  <a:srgbClr val="FFFFFF"/>
                </a:solidFill>
                <a:cs typeface="Arial" charset="0"/>
              </a:rPr>
              <a:t>comunicaţie</a:t>
            </a:r>
            <a:r>
              <a:rPr lang="en-GB" sz="1000" dirty="0">
                <a:solidFill>
                  <a:srgbClr val="FFFFFF"/>
                </a:solidFill>
                <a:cs typeface="Arial" charset="0"/>
              </a:rPr>
              <a:t> - Curs 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URL – Uniform Resource Locator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9713" y="1052513"/>
            <a:ext cx="8648700" cy="540067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>
                <a:latin typeface="Arial" charset="0"/>
                <a:cs typeface="Lucida Sans Unicode" charset="0"/>
              </a:rPr>
              <a:t>scheme://host[:port#]/path/…/[;url-params][?query-string][#anchor]</a:t>
            </a:r>
          </a:p>
          <a:p>
            <a:pPr lvl="1" eaLnBrk="1" hangingPunct="1">
              <a:buFontTx/>
              <a:buNone/>
            </a:pPr>
            <a:endParaRPr lang="en-US">
              <a:latin typeface="Arial" charset="0"/>
              <a:cs typeface="Lucida Sans Unicode" charset="0"/>
            </a:endParaRPr>
          </a:p>
          <a:p>
            <a:pPr lvl="1" eaLnBrk="1" hangingPunct="1">
              <a:buFontTx/>
              <a:buNone/>
            </a:pPr>
            <a:r>
              <a:rPr lang="en-US" b="1">
                <a:solidFill>
                  <a:schemeClr val="accent2"/>
                </a:solidFill>
                <a:latin typeface="Arial" charset="0"/>
                <a:cs typeface="Lucida Sans Unicode" charset="0"/>
              </a:rPr>
              <a:t>scheme</a:t>
            </a:r>
            <a:r>
              <a:rPr lang="en-US">
                <a:latin typeface="Arial" charset="0"/>
                <a:cs typeface="Lucida Sans Unicode" charset="0"/>
              </a:rPr>
              <a:t>		protocol (http, ftp etc.)</a:t>
            </a:r>
          </a:p>
          <a:p>
            <a:pPr lvl="1" eaLnBrk="1" hangingPunct="1">
              <a:buFontTx/>
              <a:buNone/>
            </a:pPr>
            <a:r>
              <a:rPr lang="en-US" b="1">
                <a:solidFill>
                  <a:schemeClr val="accent2"/>
                </a:solidFill>
                <a:latin typeface="Arial" charset="0"/>
                <a:cs typeface="Lucida Sans Unicode" charset="0"/>
              </a:rPr>
              <a:t>host</a:t>
            </a:r>
            <a:r>
              <a:rPr lang="en-US">
                <a:latin typeface="Arial" charset="0"/>
                <a:cs typeface="Lucida Sans Unicode" charset="0"/>
              </a:rPr>
              <a:t>			nume / adresa IP a serverului Web</a:t>
            </a:r>
          </a:p>
          <a:p>
            <a:pPr lvl="1" eaLnBrk="1" hangingPunct="1">
              <a:buFontTx/>
              <a:buNone/>
            </a:pPr>
            <a:r>
              <a:rPr lang="en-US" b="1">
                <a:solidFill>
                  <a:schemeClr val="accent2"/>
                </a:solidFill>
                <a:latin typeface="Arial" charset="0"/>
                <a:cs typeface="Lucida Sans Unicode" charset="0"/>
              </a:rPr>
              <a:t>port#</a:t>
            </a:r>
            <a:r>
              <a:rPr lang="en-US">
                <a:latin typeface="Arial" charset="0"/>
                <a:cs typeface="Lucida Sans Unicode" charset="0"/>
              </a:rPr>
              <a:t>			numar port server Web (80 pentru http)</a:t>
            </a:r>
          </a:p>
          <a:p>
            <a:pPr lvl="1" eaLnBrk="1" hangingPunct="1">
              <a:buFontTx/>
              <a:buNone/>
            </a:pPr>
            <a:r>
              <a:rPr lang="en-US" b="1">
                <a:solidFill>
                  <a:schemeClr val="accent2"/>
                </a:solidFill>
                <a:latin typeface="Arial" charset="0"/>
                <a:cs typeface="Lucida Sans Unicode" charset="0"/>
              </a:rPr>
              <a:t>path</a:t>
            </a:r>
            <a:r>
              <a:rPr lang="en-US">
                <a:latin typeface="Arial" charset="0"/>
                <a:cs typeface="Lucida Sans Unicode" charset="0"/>
              </a:rPr>
              <a:t>			calea de la radacina serverului la document</a:t>
            </a:r>
          </a:p>
          <a:p>
            <a:pPr lvl="1" eaLnBrk="1" hangingPunct="1">
              <a:buFontTx/>
              <a:buNone/>
            </a:pPr>
            <a:r>
              <a:rPr lang="en-US" b="1">
                <a:solidFill>
                  <a:schemeClr val="accent2"/>
                </a:solidFill>
                <a:latin typeface="Arial" charset="0"/>
                <a:cs typeface="Lucida Sans Unicode" charset="0"/>
              </a:rPr>
              <a:t>url-params</a:t>
            </a:r>
            <a:r>
              <a:rPr lang="en-US">
                <a:latin typeface="Arial" charset="0"/>
                <a:cs typeface="Lucida Sans Unicode" charset="0"/>
              </a:rPr>
              <a:t>		pentru identificarea sesiunii</a:t>
            </a:r>
          </a:p>
          <a:p>
            <a:pPr lvl="1" eaLnBrk="1" hangingPunct="1">
              <a:buFontTx/>
              <a:buNone/>
            </a:pPr>
            <a:r>
              <a:rPr lang="en-US" b="1">
                <a:solidFill>
                  <a:schemeClr val="accent2"/>
                </a:solidFill>
                <a:latin typeface="Arial" charset="0"/>
                <a:cs typeface="Lucida Sans Unicode" charset="0"/>
              </a:rPr>
              <a:t>query-string</a:t>
            </a:r>
            <a:r>
              <a:rPr lang="en-US">
                <a:latin typeface="Arial" charset="0"/>
                <a:cs typeface="Lucida Sans Unicode" charset="0"/>
              </a:rPr>
              <a:t>	valori din formular HTML</a:t>
            </a:r>
          </a:p>
          <a:p>
            <a:pPr lvl="1" eaLnBrk="1" hangingPunct="1">
              <a:buFontTx/>
              <a:buNone/>
            </a:pPr>
            <a:r>
              <a:rPr lang="en-US" b="1">
                <a:solidFill>
                  <a:schemeClr val="accent2"/>
                </a:solidFill>
                <a:latin typeface="Arial" charset="0"/>
                <a:cs typeface="Lucida Sans Unicode" charset="0"/>
              </a:rPr>
              <a:t>anchor</a:t>
            </a:r>
            <a:r>
              <a:rPr lang="en-US">
                <a:latin typeface="Arial" charset="0"/>
                <a:cs typeface="Lucida Sans Unicode" charset="0"/>
              </a:rPr>
              <a:t>			referinta la un marcaj pozitional din document</a:t>
            </a:r>
          </a:p>
          <a:p>
            <a:pPr eaLnBrk="1" hangingPunct="1">
              <a:buFontTx/>
              <a:buNone/>
            </a:pPr>
            <a:endParaRPr lang="en-US" sz="2000">
              <a:latin typeface="Arial" charset="0"/>
              <a:cs typeface="Lucida Sans Unicode" charset="0"/>
            </a:endParaRPr>
          </a:p>
          <a:p>
            <a:pPr eaLnBrk="1" hangingPunct="1">
              <a:buFontTx/>
              <a:buNone/>
            </a:pPr>
            <a:r>
              <a:rPr lang="en-US" sz="2000" b="1" i="1">
                <a:solidFill>
                  <a:schemeClr val="accent2"/>
                </a:solidFill>
                <a:latin typeface="Arial" charset="0"/>
                <a:cs typeface="Lucida Sans Unicode" charset="0"/>
              </a:rPr>
              <a:t>exemplu</a:t>
            </a:r>
            <a:endParaRPr lang="en-US" sz="2000">
              <a:latin typeface="Arial" charset="0"/>
              <a:cs typeface="Lucida Sans Unicode" charset="0"/>
            </a:endParaRPr>
          </a:p>
          <a:p>
            <a:pPr eaLnBrk="1" hangingPunct="1">
              <a:buFontTx/>
              <a:buNone/>
            </a:pPr>
            <a:r>
              <a:rPr lang="en-US" sz="2000">
                <a:latin typeface="Arial" charset="0"/>
                <a:cs typeface="Lucida Sans Unicode" charset="0"/>
              </a:rPr>
              <a:t>http://www.situlmeu.ro/cv/test;id=8079?name=valentin&amp;x=true#aici</a:t>
            </a:r>
          </a:p>
        </p:txBody>
      </p:sp>
      <p:sp>
        <p:nvSpPr>
          <p:cNvPr id="2253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099284C-EF6D-354C-892A-4267E23C6FC4}" type="slidenum">
              <a:rPr lang="en-GB" sz="900">
                <a:solidFill>
                  <a:srgbClr val="FFFFFF"/>
                </a:solidFill>
                <a:cs typeface="Arial" charset="0"/>
              </a:rPr>
              <a:pPr eaLnBrk="1" hangingPunct="1"/>
              <a:t>7</a:t>
            </a:fld>
            <a:endParaRPr lang="en-GB" sz="9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7" name="Footer Placeholder 8">
            <a:extLst>
              <a:ext uri="{FF2B5EF4-FFF2-40B4-BE49-F238E27FC236}">
                <a16:creationId xmlns:a16="http://schemas.microsoft.com/office/drawing/2014/main" id="{108A98CB-1F1B-8B4F-9832-F1F02926D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2200" y="6553200"/>
            <a:ext cx="4543425" cy="276225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000" dirty="0" err="1">
                <a:solidFill>
                  <a:srgbClr val="FFFFFF"/>
                </a:solidFill>
                <a:cs typeface="Arial" charset="0"/>
              </a:rPr>
              <a:t>Protocoale</a:t>
            </a:r>
            <a:r>
              <a:rPr lang="en-GB" sz="1000" dirty="0">
                <a:solidFill>
                  <a:srgbClr val="FFFFFF"/>
                </a:solidFill>
                <a:cs typeface="Arial" charset="0"/>
              </a:rPr>
              <a:t> de </a:t>
            </a:r>
            <a:r>
              <a:rPr lang="en-GB" sz="1000" dirty="0" err="1">
                <a:solidFill>
                  <a:srgbClr val="FFFFFF"/>
                </a:solidFill>
                <a:cs typeface="Arial" charset="0"/>
              </a:rPr>
              <a:t>comunicaţie</a:t>
            </a:r>
            <a:r>
              <a:rPr lang="en-GB" sz="1000" dirty="0">
                <a:solidFill>
                  <a:srgbClr val="FFFFFF"/>
                </a:solidFill>
                <a:cs typeface="Arial" charset="0"/>
              </a:rPr>
              <a:t> - Curs 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81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85750"/>
            <a:ext cx="9144000" cy="679450"/>
          </a:xfrm>
        </p:spPr>
        <p:txBody>
          <a:bodyPr/>
          <a:lstStyle/>
          <a:p>
            <a:pPr eaLnBrk="1" hangingPunct="1"/>
            <a:r>
              <a:rPr lang="ro-RO">
                <a:latin typeface="Arial" charset="0"/>
              </a:rPr>
              <a:t>Câteva URL-uri obişnuite</a:t>
            </a:r>
            <a:endParaRPr lang="en-US">
              <a:latin typeface="Arial" charset="0"/>
            </a:endParaRPr>
          </a:p>
        </p:txBody>
      </p:sp>
      <p:graphicFrame>
        <p:nvGraphicFramePr>
          <p:cNvPr id="131121" name="Group 49"/>
          <p:cNvGraphicFramePr>
            <a:graphicFrameLocks noGrp="1"/>
          </p:cNvGraphicFramePr>
          <p:nvPr>
            <p:ph sz="half" idx="2"/>
          </p:nvPr>
        </p:nvGraphicFramePr>
        <p:xfrm>
          <a:off x="430213" y="1298575"/>
          <a:ext cx="8434387" cy="4383089"/>
        </p:xfrm>
        <a:graphic>
          <a:graphicData uri="http://schemas.openxmlformats.org/drawingml/2006/table">
            <a:tbl>
              <a:tblPr/>
              <a:tblGrid>
                <a:gridCol w="1108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813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44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7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HSUnis" charset="0"/>
                          <a:ea typeface="ＭＳ Ｐゴシック" charset="0"/>
                          <a:cs typeface="Times New Roman" charset="0"/>
                        </a:rPr>
                        <a:t>Schema</a:t>
                      </a:r>
                      <a:endParaRPr kumimoji="0" lang="ro-RO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HSUnis" charset="0"/>
                          <a:ea typeface="ＭＳ Ｐゴシック" charset="0"/>
                          <a:cs typeface="Times New Roman" charset="0"/>
                        </a:rPr>
                        <a:t>Utilizat pentru</a:t>
                      </a:r>
                      <a:endParaRPr kumimoji="0" lang="ro-RO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HSUnis" charset="0"/>
                          <a:ea typeface="ＭＳ Ｐゴシック" charset="0"/>
                          <a:cs typeface="Times New Roman" charset="0"/>
                        </a:rPr>
                        <a:t>Exemple</a:t>
                      </a:r>
                      <a:endParaRPr kumimoji="0" lang="ro-RO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SUnis" charset="0"/>
                          <a:ea typeface="ＭＳ Ｐゴシック" charset="0"/>
                          <a:cs typeface="Times New Roman" charset="0"/>
                        </a:rPr>
                        <a:t>http</a:t>
                      </a:r>
                      <a:endParaRPr kumimoji="0" lang="ro-RO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SUnis" charset="0"/>
                          <a:ea typeface="ＭＳ Ｐゴシック" charset="0"/>
                          <a:cs typeface="Times New Roman" charset="0"/>
                        </a:rPr>
                        <a:t>Hipertext (HTML)</a:t>
                      </a:r>
                      <a:endParaRPr kumimoji="0" lang="ro-RO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SUnis" charset="0"/>
                          <a:ea typeface="ＭＳ Ｐゴシック" charset="0"/>
                          <a:cs typeface="Times New Roman" charset="0"/>
                        </a:rPr>
                        <a:t>http://www.cs.vu.nl/~ast</a:t>
                      </a:r>
                      <a:endParaRPr kumimoji="0" lang="ro-RO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SUnis" charset="0"/>
                          <a:ea typeface="ＭＳ Ｐゴシック" charset="0"/>
                          <a:cs typeface="Times New Roman" charset="0"/>
                        </a:rPr>
                        <a:t>ftp</a:t>
                      </a:r>
                      <a:endParaRPr kumimoji="0" lang="ro-RO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SUnis" charset="0"/>
                          <a:ea typeface="ＭＳ Ｐゴシック" charset="0"/>
                          <a:cs typeface="Times New Roman" charset="0"/>
                        </a:rPr>
                        <a:t>FTP</a:t>
                      </a:r>
                      <a:endParaRPr kumimoji="0" lang="ro-RO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SUnis" charset="0"/>
                          <a:ea typeface="ＭＳ Ｐゴシック" charset="0"/>
                          <a:cs typeface="Times New Roman" charset="0"/>
                        </a:rPr>
                        <a:t>ftp://ftp.cs.vu.nl/pub/minix/README</a:t>
                      </a:r>
                      <a:endParaRPr kumimoji="0" lang="ro-RO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SUnis" charset="0"/>
                          <a:ea typeface="ＭＳ Ｐゴシック" charset="0"/>
                          <a:cs typeface="Times New Roman" charset="0"/>
                        </a:rPr>
                        <a:t>File</a:t>
                      </a:r>
                      <a:endParaRPr kumimoji="0" lang="ro-RO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SUnis" charset="0"/>
                          <a:ea typeface="ＭＳ Ｐゴシック" charset="0"/>
                          <a:cs typeface="Times New Roman" charset="0"/>
                        </a:rPr>
                        <a:t>Fişier local</a:t>
                      </a:r>
                      <a:endParaRPr kumimoji="0" lang="ro-RO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SUnis" charset="0"/>
                          <a:ea typeface="ＭＳ Ｐゴシック" charset="0"/>
                          <a:cs typeface="Times New Roman" charset="0"/>
                        </a:rPr>
                        <a:t>file://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SUnis" charset="0"/>
                          <a:ea typeface="ＭＳ Ｐゴシック" charset="0"/>
                          <a:cs typeface="Times New Roman" charset="0"/>
                        </a:rPr>
                        <a:t>/</a:t>
                      </a:r>
                      <a:r>
                        <a:rPr kumimoji="0" lang="ro-RO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SUnis" charset="0"/>
                          <a:ea typeface="ＭＳ Ｐゴシック" charset="0"/>
                          <a:cs typeface="Times New Roman" charset="0"/>
                        </a:rPr>
                        <a:t>usr/suzanne/prog.c</a:t>
                      </a:r>
                      <a:endParaRPr kumimoji="0" lang="ro-RO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36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SUnis" charset="0"/>
                          <a:ea typeface="ＭＳ Ｐゴシック" charset="0"/>
                          <a:cs typeface="Times New Roman" charset="0"/>
                        </a:rPr>
                        <a:t>news</a:t>
                      </a:r>
                      <a:endParaRPr kumimoji="0" lang="ro-RO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SUnis" charset="0"/>
                          <a:ea typeface="ＭＳ Ｐゴシック" charset="0"/>
                          <a:cs typeface="Times New Roman" charset="0"/>
                        </a:rPr>
                        <a:t>Grup de ştiri</a:t>
                      </a:r>
                      <a:endParaRPr kumimoji="0" lang="ro-RO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SUnis" charset="0"/>
                          <a:ea typeface="ＭＳ Ｐゴシック" charset="0"/>
                          <a:cs typeface="Times New Roman" charset="0"/>
                        </a:rPr>
                        <a:t>news:c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SUnis" charset="0"/>
                          <a:ea typeface="ＭＳ Ｐゴシック" charset="0"/>
                          <a:cs typeface="Times New Roman" charset="0"/>
                        </a:rPr>
                        <a:t>omp</a:t>
                      </a:r>
                      <a:r>
                        <a:rPr kumimoji="0" lang="ro-RO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SUnis" charset="0"/>
                          <a:ea typeface="ＭＳ Ｐゴシック" charset="0"/>
                          <a:cs typeface="Times New Roman" charset="0"/>
                        </a:rPr>
                        <a:t>.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SUnis" charset="0"/>
                          <a:ea typeface="ＭＳ Ｐゴシック" charset="0"/>
                          <a:cs typeface="Times New Roman" charset="0"/>
                        </a:rPr>
                        <a:t>os</a:t>
                      </a:r>
                      <a:r>
                        <a:rPr kumimoji="0" lang="ro-RO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SUnis" charset="0"/>
                          <a:ea typeface="ＭＳ Ｐゴシック" charset="0"/>
                          <a:cs typeface="Times New Roman" charset="0"/>
                        </a:rPr>
                        <a:t>.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SUnis" charset="0"/>
                          <a:ea typeface="ＭＳ Ｐゴシック" charset="0"/>
                          <a:cs typeface="Times New Roman" charset="0"/>
                        </a:rPr>
                        <a:t>minix</a:t>
                      </a:r>
                      <a:endParaRPr kumimoji="0" lang="ro-RO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SUnis" charset="0"/>
                          <a:ea typeface="ＭＳ Ｐゴシック" charset="0"/>
                          <a:cs typeface="Times New Roman" charset="0"/>
                        </a:rPr>
                        <a:t>news</a:t>
                      </a:r>
                      <a:endParaRPr kumimoji="0" lang="ro-RO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SUnis" charset="0"/>
                          <a:ea typeface="ＭＳ Ｐゴシック" charset="0"/>
                          <a:cs typeface="Times New Roman" charset="0"/>
                        </a:rPr>
                        <a:t>Articol de ştiri</a:t>
                      </a:r>
                      <a:endParaRPr kumimoji="0" lang="ro-RO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SUnis" charset="0"/>
                          <a:ea typeface="ＭＳ Ｐゴシック" charset="0"/>
                          <a:cs typeface="Times New Roman" charset="0"/>
                        </a:rPr>
                        <a:t>news:AA0134223112@cs.utah.edu</a:t>
                      </a:r>
                      <a:endParaRPr kumimoji="0" lang="ro-RO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SUnis" charset="0"/>
                          <a:ea typeface="ＭＳ Ｐゴシック" charset="0"/>
                          <a:cs typeface="Times New Roman" charset="0"/>
                        </a:rPr>
                        <a:t>gopher</a:t>
                      </a:r>
                      <a:endParaRPr kumimoji="0" lang="ro-RO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SUnis" charset="0"/>
                          <a:ea typeface="ＭＳ Ｐゴシック" charset="0"/>
                          <a:cs typeface="Times New Roman" charset="0"/>
                        </a:rPr>
                        <a:t>Gopher</a:t>
                      </a:r>
                      <a:endParaRPr kumimoji="0" lang="ro-RO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SUnis" charset="0"/>
                          <a:ea typeface="ＭＳ Ｐゴシック" charset="0"/>
                          <a:cs typeface="Times New Roman" charset="0"/>
                        </a:rPr>
                        <a:t>gopher://gopher.tc.umn.edu/11/libraries</a:t>
                      </a:r>
                      <a:endParaRPr kumimoji="0" lang="ro-RO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SUnis" charset="0"/>
                          <a:ea typeface="ＭＳ Ｐゴシック" charset="0"/>
                          <a:cs typeface="Times New Roman" charset="0"/>
                        </a:rPr>
                        <a:t>mailto</a:t>
                      </a:r>
                      <a:endParaRPr kumimoji="0" lang="ro-RO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SUnis" charset="0"/>
                          <a:ea typeface="ＭＳ Ｐゴシック" charset="0"/>
                          <a:cs typeface="Times New Roman" charset="0"/>
                        </a:rPr>
                        <a:t>Trimitere de poşta electronică</a:t>
                      </a:r>
                      <a:endParaRPr kumimoji="0" lang="ro-RO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SUnis" charset="0"/>
                          <a:ea typeface="ＭＳ Ｐゴシック" charset="0"/>
                          <a:cs typeface="Times New Roman" charset="0"/>
                        </a:rPr>
                        <a:t>mailto:JohnUser@acm.org</a:t>
                      </a:r>
                      <a:endParaRPr kumimoji="0" lang="ro-RO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736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SUnis" charset="0"/>
                          <a:ea typeface="ＭＳ Ｐゴシック" charset="0"/>
                          <a:cs typeface="Times New Roman" charset="0"/>
                        </a:rPr>
                        <a:t>telnet</a:t>
                      </a:r>
                      <a:endParaRPr kumimoji="0" lang="ro-RO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SUnis" charset="0"/>
                          <a:ea typeface="ＭＳ Ｐゴシック" charset="0"/>
                          <a:cs typeface="Times New Roman" charset="0"/>
                        </a:rPr>
                        <a:t>Conectare la distanţă</a:t>
                      </a:r>
                      <a:endParaRPr kumimoji="0" lang="ro-RO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SUnis" charset="0"/>
                          <a:ea typeface="ＭＳ Ｐゴシック" charset="0"/>
                          <a:cs typeface="Times New Roman" charset="0"/>
                        </a:rPr>
                        <a:t>telnet://www.w3.org:80</a:t>
                      </a:r>
                      <a:endParaRPr kumimoji="0" lang="ro-RO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359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11302FD-FE99-004E-8852-DF0686E4A84F}" type="slidenum">
              <a:rPr lang="en-GB" sz="900">
                <a:solidFill>
                  <a:srgbClr val="FFFFFF"/>
                </a:solidFill>
                <a:cs typeface="Arial" charset="0"/>
              </a:rPr>
              <a:pPr eaLnBrk="1" hangingPunct="1"/>
              <a:t>8</a:t>
            </a:fld>
            <a:endParaRPr lang="en-GB" sz="9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7" name="Footer Placeholder 8">
            <a:extLst>
              <a:ext uri="{FF2B5EF4-FFF2-40B4-BE49-F238E27FC236}">
                <a16:creationId xmlns:a16="http://schemas.microsoft.com/office/drawing/2014/main" id="{9389D53D-CB0A-934D-83E1-9A34B3159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2200" y="6553200"/>
            <a:ext cx="4543425" cy="276225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000" dirty="0" err="1">
                <a:solidFill>
                  <a:srgbClr val="FFFFFF"/>
                </a:solidFill>
                <a:cs typeface="Arial" charset="0"/>
              </a:rPr>
              <a:t>Protocoale</a:t>
            </a:r>
            <a:r>
              <a:rPr lang="en-GB" sz="1000" dirty="0">
                <a:solidFill>
                  <a:srgbClr val="FFFFFF"/>
                </a:solidFill>
                <a:cs typeface="Arial" charset="0"/>
              </a:rPr>
              <a:t> de </a:t>
            </a:r>
            <a:r>
              <a:rPr lang="en-GB" sz="1000" dirty="0" err="1">
                <a:solidFill>
                  <a:srgbClr val="FFFFFF"/>
                </a:solidFill>
                <a:cs typeface="Arial" charset="0"/>
              </a:rPr>
              <a:t>comunicaţie</a:t>
            </a:r>
            <a:r>
              <a:rPr lang="en-GB" sz="1000" dirty="0">
                <a:solidFill>
                  <a:srgbClr val="FFFFFF"/>
                </a:solidFill>
                <a:cs typeface="Arial" charset="0"/>
              </a:rPr>
              <a:t> - Curs 9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1163"/>
            <a:ext cx="8353425" cy="930275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HTML - HyperText Markup Language</a:t>
            </a:r>
            <a:br>
              <a:rPr lang="en-US">
                <a:latin typeface="Arial" charset="0"/>
              </a:rPr>
            </a:br>
            <a:r>
              <a:rPr lang="ro-RO" sz="2400">
                <a:latin typeface="Arial" charset="0"/>
              </a:rPr>
              <a:t>Structura unei pagini</a:t>
            </a:r>
            <a:endParaRPr lang="en-US" sz="2400">
              <a:latin typeface="Arial" charset="0"/>
            </a:endParaRPr>
          </a:p>
        </p:txBody>
      </p:sp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341438"/>
            <a:ext cx="8145463" cy="3887787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  <a:buFont typeface="Wingdings" charset="0"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&lt;html&gt;</a:t>
            </a:r>
          </a:p>
          <a:p>
            <a:pPr eaLnBrk="1" hangingPunct="1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  <a:buFont typeface="Wingdings" charset="0"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   &lt;head&gt;</a:t>
            </a:r>
          </a:p>
          <a:p>
            <a:pPr eaLnBrk="1" hangingPunct="1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  <a:buFont typeface="Wingdings" charset="0"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       &lt;title&gt;</a:t>
            </a:r>
          </a:p>
          <a:p>
            <a:pPr eaLnBrk="1" hangingPunct="1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  <a:buFont typeface="Wingdings" charset="0"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             Prima incercare</a:t>
            </a:r>
          </a:p>
          <a:p>
            <a:pPr eaLnBrk="1" hangingPunct="1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  <a:buFont typeface="Wingdings" charset="0"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       &lt;/title&gt;</a:t>
            </a:r>
          </a:p>
          <a:p>
            <a:pPr eaLnBrk="1" hangingPunct="1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  <a:buFont typeface="Wingdings" charset="0"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   &lt;/head&gt;</a:t>
            </a:r>
          </a:p>
          <a:p>
            <a:pPr eaLnBrk="1" hangingPunct="1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  <a:buFont typeface="Wingdings" charset="0"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   &lt;body&gt;</a:t>
            </a:r>
          </a:p>
          <a:p>
            <a:pPr eaLnBrk="1" hangingPunct="1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  <a:buFont typeface="Wingdings" charset="0"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     Prima incercare: Nu este greu sa </a:t>
            </a:r>
          </a:p>
          <a:p>
            <a:pPr eaLnBrk="1" hangingPunct="1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  <a:buFont typeface="Wingdings" charset="0"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     construiesti un text urat in html, </a:t>
            </a:r>
          </a:p>
          <a:p>
            <a:pPr eaLnBrk="1" hangingPunct="1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  <a:buFont typeface="Wingdings" charset="0"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     mai complicat este </a:t>
            </a:r>
            <a:r>
              <a:rPr lang="fr-FR" sz="1800" b="1">
                <a:latin typeface="Courier New" charset="0"/>
                <a:cs typeface="Courier New" charset="0"/>
              </a:rPr>
              <a:t>sa construiesti </a:t>
            </a:r>
          </a:p>
          <a:p>
            <a:pPr eaLnBrk="1" hangingPunct="1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  <a:buFont typeface="Wingdings" charset="0"/>
              <a:buNone/>
            </a:pPr>
            <a:r>
              <a:rPr lang="fr-FR" sz="1800" b="1">
                <a:latin typeface="Courier New" charset="0"/>
                <a:cs typeface="Courier New" charset="0"/>
              </a:rPr>
              <a:t>     un text care sa arate </a:t>
            </a:r>
            <a:r>
              <a:rPr lang="en-US" sz="1800" b="1">
                <a:latin typeface="Courier New" charset="0"/>
                <a:cs typeface="Courier New" charset="0"/>
              </a:rPr>
              <a:t>bine.</a:t>
            </a:r>
          </a:p>
          <a:p>
            <a:pPr eaLnBrk="1" hangingPunct="1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  <a:buFont typeface="Wingdings" charset="0"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  &lt;/body&gt;</a:t>
            </a:r>
          </a:p>
          <a:p>
            <a:pPr eaLnBrk="1" hangingPunct="1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  <a:buFont typeface="Wingdings" charset="0"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&lt;/html&gt; 	</a:t>
            </a:r>
          </a:p>
          <a:p>
            <a:pPr eaLnBrk="1" hangingPunct="1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  <a:buFont typeface="Wingdings" charset="0"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          									</a:t>
            </a:r>
            <a:r>
              <a:rPr lang="ro-RO" sz="1800" b="1">
                <a:solidFill>
                  <a:schemeClr val="accent2"/>
                </a:solidFill>
                <a:latin typeface="Arial" charset="0"/>
                <a:cs typeface="Lucida Sans Unicode" charset="0"/>
              </a:rPr>
              <a:t>Ce afiseaza browser-ul</a:t>
            </a:r>
            <a:endParaRPr lang="en-US" sz="1800" b="1">
              <a:solidFill>
                <a:schemeClr val="accent2"/>
              </a:solidFill>
              <a:latin typeface="Arial" charset="0"/>
              <a:cs typeface="Lucida Sans Unicode" charset="0"/>
            </a:endParaRPr>
          </a:p>
        </p:txBody>
      </p:sp>
      <p:sp>
        <p:nvSpPr>
          <p:cNvPr id="24579" name="Text Box 4"/>
          <p:cNvSpPr txBox="1">
            <a:spLocks noChangeArrowheads="1"/>
          </p:cNvSpPr>
          <p:nvPr/>
        </p:nvSpPr>
        <p:spPr bwMode="auto">
          <a:xfrm>
            <a:off x="4356100" y="5324475"/>
            <a:ext cx="4584700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fr-FR" sz="1800" b="1">
                <a:solidFill>
                  <a:schemeClr val="tx1"/>
                </a:solidFill>
                <a:cs typeface="Lucida Sans Unicode" charset="0"/>
              </a:rPr>
              <a:t>Prima incercare: Nu este greu sa construiesti un text urat in html, mai </a:t>
            </a:r>
            <a:r>
              <a:rPr lang="ro-RO" sz="1800" b="1">
                <a:solidFill>
                  <a:schemeClr val="tx1"/>
                </a:solidFill>
                <a:cs typeface="Lucida Sans Unicode" charset="0"/>
              </a:rPr>
              <a:t>c</a:t>
            </a:r>
            <a:r>
              <a:rPr lang="fr-FR" sz="1800" b="1">
                <a:solidFill>
                  <a:schemeClr val="tx1"/>
                </a:solidFill>
                <a:cs typeface="Lucida Sans Unicode" charset="0"/>
              </a:rPr>
              <a:t>omplicat este sa</a:t>
            </a:r>
            <a:r>
              <a:rPr lang="ro-RO" sz="1800" b="1">
                <a:solidFill>
                  <a:schemeClr val="tx1"/>
                </a:solidFill>
                <a:cs typeface="Lucida Sans Unicode" charset="0"/>
              </a:rPr>
              <a:t> </a:t>
            </a:r>
            <a:r>
              <a:rPr lang="en-US" sz="1800" b="1">
                <a:solidFill>
                  <a:schemeClr val="tx1"/>
                </a:solidFill>
                <a:cs typeface="Lucida Sans Unicode" charset="0"/>
              </a:rPr>
              <a:t>construiesti unul care sa arate bine.</a:t>
            </a:r>
            <a:r>
              <a:rPr lang="en-US" sz="1800">
                <a:solidFill>
                  <a:schemeClr val="tx1"/>
                </a:solidFill>
                <a:cs typeface="Lucida Sans Unicode" charset="0"/>
              </a:rPr>
              <a:t> </a:t>
            </a:r>
          </a:p>
        </p:txBody>
      </p:sp>
      <p:sp>
        <p:nvSpPr>
          <p:cNvPr id="245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D7297A3-EF19-C949-8DB0-427EF3DFC1CD}" type="slidenum">
              <a:rPr lang="en-GB" sz="900">
                <a:solidFill>
                  <a:srgbClr val="FFFFFF"/>
                </a:solidFill>
                <a:cs typeface="Arial" charset="0"/>
              </a:rPr>
              <a:pPr eaLnBrk="1" hangingPunct="1"/>
              <a:t>9</a:t>
            </a:fld>
            <a:endParaRPr lang="en-GB" sz="9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A7A7663E-7151-0047-B59C-9B4AA68A6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2200" y="6553200"/>
            <a:ext cx="4543425" cy="276225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000" dirty="0" err="1">
                <a:solidFill>
                  <a:srgbClr val="FFFFFF"/>
                </a:solidFill>
                <a:cs typeface="Arial" charset="0"/>
              </a:rPr>
              <a:t>Protocoale</a:t>
            </a:r>
            <a:r>
              <a:rPr lang="en-GB" sz="1000" dirty="0">
                <a:solidFill>
                  <a:srgbClr val="FFFFFF"/>
                </a:solidFill>
                <a:cs typeface="Arial" charset="0"/>
              </a:rPr>
              <a:t> de </a:t>
            </a:r>
            <a:r>
              <a:rPr lang="en-GB" sz="1000" dirty="0" err="1">
                <a:solidFill>
                  <a:srgbClr val="FFFFFF"/>
                </a:solidFill>
                <a:cs typeface="Arial" charset="0"/>
              </a:rPr>
              <a:t>comunicaţie</a:t>
            </a:r>
            <a:r>
              <a:rPr lang="en-GB" sz="1000" dirty="0">
                <a:solidFill>
                  <a:srgbClr val="FFFFFF"/>
                </a:solidFill>
                <a:cs typeface="Arial" charset="0"/>
              </a:rPr>
              <a:t> - Curs 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4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pitchFamily="34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4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pitchFamily="34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2178</TotalTime>
  <Words>6146</Words>
  <Application>Microsoft Macintosh PowerPoint</Application>
  <PresentationFormat>On-screen Show (4:3)</PresentationFormat>
  <Paragraphs>990</Paragraphs>
  <Slides>57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5" baseType="lpstr">
      <vt:lpstr>Arial</vt:lpstr>
      <vt:lpstr>Courier New</vt:lpstr>
      <vt:lpstr>HSUnis</vt:lpstr>
      <vt:lpstr>Tahoma</vt:lpstr>
      <vt:lpstr>Times New Roman</vt:lpstr>
      <vt:lpstr>Wingdings</vt:lpstr>
      <vt:lpstr>Default Design</vt:lpstr>
      <vt:lpstr>CorelDRAW.Graphic.6</vt:lpstr>
      <vt:lpstr>Nivelul Aplicaţie</vt:lpstr>
      <vt:lpstr>Cuprins</vt:lpstr>
      <vt:lpstr>World Wide Web</vt:lpstr>
      <vt:lpstr>Interacţiunea client – server (reluare!)</vt:lpstr>
      <vt:lpstr>Conexiuni persistente</vt:lpstr>
      <vt:lpstr>Trei elemente de baza</vt:lpstr>
      <vt:lpstr>URL – Uniform Resource Locator</vt:lpstr>
      <vt:lpstr>Câteva URL-uri obişnuite</vt:lpstr>
      <vt:lpstr>HTML - HyperText Markup Language Structura unei pagini</vt:lpstr>
      <vt:lpstr>O selecţie de marcaje uzuale </vt:lpstr>
      <vt:lpstr>HTML – un exemplu</vt:lpstr>
      <vt:lpstr>PowerPoint Presentation</vt:lpstr>
      <vt:lpstr>Formulare – marcaje specifice</vt:lpstr>
      <vt:lpstr>Formulare – un exemplu</vt:lpstr>
      <vt:lpstr>Formulare  Un text cu informaţiile completate de utilizator </vt:lpstr>
      <vt:lpstr>HTTP</vt:lpstr>
      <vt:lpstr>Metode HTTP</vt:lpstr>
      <vt:lpstr>Exemplu GET</vt:lpstr>
      <vt:lpstr>Raspuns</vt:lpstr>
      <vt:lpstr>Exemplu POST</vt:lpstr>
      <vt:lpstr>Exemplu HEAD</vt:lpstr>
      <vt:lpstr>Coduri de stare</vt:lpstr>
      <vt:lpstr>Antete Mesaje HTTP</vt:lpstr>
      <vt:lpstr>Antete Mesaje HTTP (2)</vt:lpstr>
      <vt:lpstr>Antete referitoare la tipul continutului</vt:lpstr>
      <vt:lpstr>PowerPoint Presentation</vt:lpstr>
      <vt:lpstr>Antete pentru control caching</vt:lpstr>
      <vt:lpstr>Consistenta cache-urilor (1)</vt:lpstr>
      <vt:lpstr>Consistenta cache-urilor (2)</vt:lpstr>
      <vt:lpstr>Solutie pentru performanta</vt:lpstr>
      <vt:lpstr>Autentificare si autorizare</vt:lpstr>
      <vt:lpstr>Autentificare si autorizare (2)</vt:lpstr>
      <vt:lpstr>Suport sesiune</vt:lpstr>
      <vt:lpstr>Suport sesiune (2)</vt:lpstr>
      <vt:lpstr>Schema browser - Generarea unei cereri</vt:lpstr>
      <vt:lpstr>Functiile modulelor din browser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Procesarea raspunsului</vt:lpstr>
      <vt:lpstr>PowerPoint Presentation</vt:lpstr>
      <vt:lpstr>PowerPoint Presentation</vt:lpstr>
      <vt:lpstr>PowerPoint Presentation</vt:lpstr>
      <vt:lpstr>PowerPoint Presentation</vt:lpstr>
      <vt:lpstr>Operaţii Server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Studiu individual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Physical layer</dc:title>
  <dc:creator>valentin</dc:creator>
  <cp:lastModifiedBy>Ciprian Mihai DOBRE (24408)</cp:lastModifiedBy>
  <cp:revision>220</cp:revision>
  <dcterms:modified xsi:type="dcterms:W3CDTF">2020-03-14T08:57:05Z</dcterms:modified>
</cp:coreProperties>
</file>