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67" r:id="rId2"/>
    <p:sldId id="334" r:id="rId3"/>
    <p:sldId id="268" r:id="rId4"/>
    <p:sldId id="269" r:id="rId5"/>
    <p:sldId id="270" r:id="rId6"/>
    <p:sldId id="331" r:id="rId7"/>
    <p:sldId id="273" r:id="rId8"/>
    <p:sldId id="274" r:id="rId9"/>
    <p:sldId id="276" r:id="rId10"/>
    <p:sldId id="277" r:id="rId11"/>
    <p:sldId id="279" r:id="rId12"/>
    <p:sldId id="323" r:id="rId13"/>
    <p:sldId id="280" r:id="rId14"/>
    <p:sldId id="281" r:id="rId15"/>
    <p:sldId id="282" r:id="rId16"/>
    <p:sldId id="324" r:id="rId17"/>
    <p:sldId id="283" r:id="rId18"/>
    <p:sldId id="284" r:id="rId19"/>
    <p:sldId id="285" r:id="rId20"/>
    <p:sldId id="288" r:id="rId21"/>
    <p:sldId id="289" r:id="rId22"/>
    <p:sldId id="329" r:id="rId23"/>
    <p:sldId id="290" r:id="rId24"/>
    <p:sldId id="330" r:id="rId25"/>
    <p:sldId id="291" r:id="rId26"/>
    <p:sldId id="292" r:id="rId27"/>
    <p:sldId id="332" r:id="rId28"/>
    <p:sldId id="293" r:id="rId29"/>
    <p:sldId id="294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11" r:id="rId41"/>
    <p:sldId id="313" r:id="rId42"/>
    <p:sldId id="317" r:id="rId43"/>
    <p:sldId id="333" r:id="rId44"/>
    <p:sldId id="318" r:id="rId45"/>
    <p:sldId id="325" r:id="rId46"/>
    <p:sldId id="319" r:id="rId47"/>
    <p:sldId id="320" r:id="rId48"/>
    <p:sldId id="321" r:id="rId49"/>
    <p:sldId id="326" r:id="rId50"/>
    <p:sldId id="327" r:id="rId51"/>
    <p:sldId id="322" r:id="rId52"/>
    <p:sldId id="328" r:id="rId53"/>
    <p:sldId id="335" r:id="rId54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50000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97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44000"/>
              </a:lnSpc>
              <a:buClr>
                <a:srgbClr val="000000"/>
              </a:buClr>
              <a:buSzPct val="100000"/>
              <a:buFont typeface="Arial" pitchFamily="34" charset="0"/>
              <a:buNone/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CB11D576-5622-3A47-A1C7-B868EC7EBACE}" type="datetimeFigureOut">
              <a:rPr lang="en-US"/>
              <a:pPr>
                <a:defRPr/>
              </a:pPr>
              <a:t>3/14/20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44000"/>
              </a:lnSpc>
              <a:buClr>
                <a:srgbClr val="000000"/>
              </a:buClr>
              <a:buSzPct val="100000"/>
              <a:buFont typeface="Arial" pitchFamily="34" charset="0"/>
              <a:buNone/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77AD03E7-E8D2-6541-BEC3-846B81088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7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11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22" name="AutoShape 1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24" name="AutoShape 1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25" name="AutoShape 1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26" name="AutoShape 1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7427" name="AutoShape 1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48000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48000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30" name="Rectangle 2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080000" cy="381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Rectangle 22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51500" cy="4575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noProof="0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48000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48000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D48A943E-171B-1D4A-966D-72085327A6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86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AH — folosit doar pentru 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MS PGothic" charset="0"/>
              </a:rPr>
              <a:t>integritate</a:t>
            </a:r>
          </a:p>
          <a:p>
            <a:r>
              <a:rPr lang="en-US">
                <a:latin typeface="Times New Roman" charset="0"/>
                <a:ea typeface="MS PGothic" charset="0"/>
              </a:rPr>
              <a:t>Inserat in datagrama IP</a:t>
            </a:r>
          </a:p>
          <a:p>
            <a:r>
              <a:rPr lang="en-US">
                <a:solidFill>
                  <a:schemeClr val="accent2"/>
                </a:solidFill>
                <a:latin typeface="Times New Roman" charset="0"/>
                <a:ea typeface="MS PGothic" charset="0"/>
              </a:rPr>
              <a:t>Authentifica intreaga datagrama</a:t>
            </a:r>
            <a:r>
              <a:rPr lang="en-US">
                <a:latin typeface="Times New Roman" charset="0"/>
                <a:ea typeface="MS PGothic" charset="0"/>
              </a:rPr>
              <a:t>:</a:t>
            </a:r>
          </a:p>
          <a:p>
            <a:r>
              <a:rPr lang="en-US" b="1">
                <a:latin typeface="Times New Roman" charset="0"/>
                <a:ea typeface="MS PGothic" charset="0"/>
              </a:rPr>
              <a:t>Next header</a:t>
            </a:r>
            <a:r>
              <a:rPr lang="en-US">
                <a:latin typeface="Times New Roman" charset="0"/>
                <a:ea typeface="MS PGothic" charset="0"/>
              </a:rPr>
              <a:t> – valoarea veche luata din IP header, care este inlocuita acolo prin 51 pentru a indica un AH</a:t>
            </a:r>
          </a:p>
          <a:p>
            <a:r>
              <a:rPr lang="en-US" b="1">
                <a:latin typeface="Times New Roman" charset="0"/>
                <a:ea typeface="MS PGothic" charset="0"/>
              </a:rPr>
              <a:t>Payload length</a:t>
            </a:r>
            <a:r>
              <a:rPr lang="en-US">
                <a:latin typeface="Times New Roman" charset="0"/>
                <a:ea typeface="MS PGothic" charset="0"/>
              </a:rPr>
              <a:t> – numarul de cuvinte de 32 biti din AH minus 2</a:t>
            </a:r>
          </a:p>
          <a:p>
            <a:r>
              <a:rPr lang="en-US" b="1">
                <a:latin typeface="Times New Roman" charset="0"/>
                <a:ea typeface="MS PGothic" charset="0"/>
              </a:rPr>
              <a:t>Security Parameter Index</a:t>
            </a:r>
            <a:r>
              <a:rPr lang="en-US">
                <a:latin typeface="Times New Roman" charset="0"/>
                <a:ea typeface="MS PGothic" charset="0"/>
              </a:rPr>
              <a:t> – indica inregistrarea din BD a receptorului care contine info despre Security Association</a:t>
            </a:r>
          </a:p>
          <a:p>
            <a:r>
              <a:rPr lang="en-US" b="1">
                <a:latin typeface="Times New Roman" charset="0"/>
                <a:ea typeface="MS PGothic" charset="0"/>
              </a:rPr>
              <a:t>Sequence number</a:t>
            </a:r>
            <a:r>
              <a:rPr lang="en-US">
                <a:latin typeface="Times New Roman" charset="0"/>
                <a:ea typeface="MS PGothic" charset="0"/>
              </a:rPr>
              <a:t> – pentru evitare atacuri prin replica; numara toate pachetele, inclusiv cele retransmise</a:t>
            </a:r>
          </a:p>
          <a:p>
            <a:r>
              <a:rPr lang="en-US">
                <a:latin typeface="Times New Roman" charset="0"/>
                <a:ea typeface="MS PGothic" charset="0"/>
              </a:rPr>
              <a:t>	nu se incrementeaza circular; cand toate cele 2^32 numere se epuizeaza se deschide o alta SA</a:t>
            </a:r>
          </a:p>
          <a:p>
            <a:r>
              <a:rPr lang="en-US" b="1">
                <a:latin typeface="Times New Roman" charset="0"/>
                <a:ea typeface="MS PGothic" charset="0"/>
              </a:rPr>
              <a:t>HMAC</a:t>
            </a:r>
            <a:r>
              <a:rPr lang="en-US">
                <a:latin typeface="Times New Roman" charset="0"/>
                <a:ea typeface="MS PGothic" charset="0"/>
              </a:rPr>
              <a:t> – Hashed Message Authentication Code</a:t>
            </a:r>
          </a:p>
          <a:p>
            <a:r>
              <a:rPr lang="en-US">
                <a:latin typeface="Times New Roman" charset="0"/>
                <a:ea typeface="MS PGothic" charset="0"/>
              </a:rPr>
              <a:t>	Contine semnatura digitala</a:t>
            </a:r>
          </a:p>
          <a:p>
            <a:pPr lvl="3"/>
            <a:r>
              <a:rPr lang="en-US">
                <a:latin typeface="Times New Roman" charset="0"/>
                <a:ea typeface="MS PGothic" charset="0"/>
              </a:rPr>
              <a:t>Utilizeaza cheia simetrica	</a:t>
            </a:r>
          </a:p>
          <a:p>
            <a:pPr lvl="3"/>
            <a:r>
              <a:rPr lang="en-US">
                <a:latin typeface="Times New Roman" charset="0"/>
                <a:ea typeface="MS PGothic" charset="0"/>
              </a:rPr>
              <a:t>Calculeaza rezumat peste payload si cheia simetrica</a:t>
            </a:r>
          </a:p>
          <a:p>
            <a:r>
              <a:rPr lang="en-US">
                <a:latin typeface="Times New Roman" charset="0"/>
                <a:ea typeface="MS PGothic" charset="0"/>
              </a:rPr>
              <a:t>	Acopera campuri fixe din IP header - campuri variabile (time-to-live, IP checksums) sunt resetate inainte de calculul AH </a:t>
            </a:r>
          </a:p>
          <a:p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Securizeaza datele din datagrama: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criptarea protejeaza datele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autentificarea protejeaza antet si criptograma</a:t>
            </a:r>
          </a:p>
          <a:p>
            <a:r>
              <a:rPr lang="en-US">
                <a:latin typeface="Times New Roman" charset="0"/>
                <a:ea typeface="MS PGothic" charset="0"/>
              </a:rPr>
              <a:t>Opereaza in doua moduri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Transport (secure IP), 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MS PGothic" charset="0"/>
              </a:rPr>
              <a:t>protejeaza incarcatura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Tunneling (secure IP in IP standard ) 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MS PGothic" charset="0"/>
              </a:rPr>
              <a:t>protejeaza tot pachetul</a:t>
            </a:r>
          </a:p>
          <a:p>
            <a:pPr lvl="2"/>
            <a:r>
              <a:rPr lang="en-US">
                <a:latin typeface="Times New Roman" charset="0"/>
                <a:ea typeface="MS PGothic" charset="0"/>
              </a:rPr>
              <a:t>Popular in rutere</a:t>
            </a:r>
          </a:p>
          <a:p>
            <a:pPr lvl="2"/>
            <a:r>
              <a:rPr lang="en-US">
                <a:latin typeface="Times New Roman" charset="0"/>
                <a:ea typeface="MS PGothic" charset="0"/>
              </a:rPr>
              <a:t>Gazdele care comunica nu trebuie sa implementeze IPSEC</a:t>
            </a:r>
          </a:p>
          <a:p>
            <a:r>
              <a:rPr lang="en-US">
                <a:latin typeface="Times New Roman" charset="0"/>
                <a:ea typeface="MS PGothic" charset="0"/>
              </a:rPr>
              <a:t>Prelucrarea la receptor:</a:t>
            </a:r>
          </a:p>
          <a:p>
            <a:r>
              <a:rPr lang="en-US">
                <a:latin typeface="Times New Roman" charset="0"/>
                <a:ea typeface="MS PGothic" charset="0"/>
              </a:rPr>
              <a:t>Foloseste 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MS PGothic" charset="0"/>
              </a:rPr>
              <a:t>SPI </a:t>
            </a:r>
            <a:r>
              <a:rPr lang="en-US" sz="900">
                <a:solidFill>
                  <a:schemeClr val="accent2"/>
                </a:solidFill>
                <a:latin typeface="Times New Roman" charset="0"/>
                <a:ea typeface="MS PGothic" charset="0"/>
              </a:rPr>
              <a:t>(security parameter index)</a:t>
            </a:r>
            <a:r>
              <a:rPr lang="en-US">
                <a:latin typeface="Times New Roman" charset="0"/>
                <a:ea typeface="MS PGothic" charset="0"/>
              </a:rPr>
              <a:t> pentru a gasi SA</a:t>
            </a:r>
          </a:p>
          <a:p>
            <a:r>
              <a:rPr lang="en-US">
                <a:latin typeface="Times New Roman" charset="0"/>
                <a:ea typeface="MS PGothic" charset="0"/>
              </a:rPr>
              <a:t>Face autentificarea folosind SA</a:t>
            </a:r>
          </a:p>
          <a:p>
            <a:r>
              <a:rPr lang="en-US">
                <a:latin typeface="Times New Roman" charset="0"/>
                <a:ea typeface="MS PGothic" charset="0"/>
              </a:rPr>
              <a:t>Face decriptarea datelor autentificate folosind SA</a:t>
            </a:r>
          </a:p>
          <a:p>
            <a:endParaRPr lang="en-US">
              <a:latin typeface="Times New Roman" charset="0"/>
              <a:ea typeface="MS PGothic" charset="0"/>
            </a:endParaRPr>
          </a:p>
          <a:p>
            <a:r>
              <a:rPr lang="en-US">
                <a:latin typeface="Times New Roman" charset="0"/>
                <a:ea typeface="MS PGothic" charset="0"/>
              </a:rPr>
              <a:t>Este posibila gruparea SA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 ESP fara autentificare in interior AH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 autentificarea acopera mai multe campuri decat ESP cu autentificare</a:t>
            </a:r>
          </a:p>
          <a:p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Securizeaza datele din datagrama: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criptarea protejeaza datele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autentificarea protejeaza antet si criptograma</a:t>
            </a:r>
          </a:p>
          <a:p>
            <a:r>
              <a:rPr lang="en-US">
                <a:latin typeface="Times New Roman" charset="0"/>
                <a:ea typeface="MS PGothic" charset="0"/>
              </a:rPr>
              <a:t>Opereaza in doua moduri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Transport (secure IP), 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MS PGothic" charset="0"/>
              </a:rPr>
              <a:t>protejeaza incarcatura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Tunneling (secure IP in IP standard ) 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MS PGothic" charset="0"/>
              </a:rPr>
              <a:t>protejeaza tot pachetul</a:t>
            </a:r>
          </a:p>
          <a:p>
            <a:pPr lvl="2"/>
            <a:r>
              <a:rPr lang="en-US">
                <a:latin typeface="Times New Roman" charset="0"/>
                <a:ea typeface="MS PGothic" charset="0"/>
              </a:rPr>
              <a:t>Popular in rutere</a:t>
            </a:r>
          </a:p>
          <a:p>
            <a:pPr lvl="2"/>
            <a:r>
              <a:rPr lang="en-US">
                <a:latin typeface="Times New Roman" charset="0"/>
                <a:ea typeface="MS PGothic" charset="0"/>
              </a:rPr>
              <a:t>Gazdele care comunica nu trebuie sa implementeze IPSEC</a:t>
            </a:r>
          </a:p>
          <a:p>
            <a:r>
              <a:rPr lang="en-US">
                <a:latin typeface="Times New Roman" charset="0"/>
                <a:ea typeface="MS PGothic" charset="0"/>
              </a:rPr>
              <a:t>Prelucrarea la receptor:</a:t>
            </a:r>
          </a:p>
          <a:p>
            <a:r>
              <a:rPr lang="en-US">
                <a:latin typeface="Times New Roman" charset="0"/>
                <a:ea typeface="MS PGothic" charset="0"/>
              </a:rPr>
              <a:t>Foloseste 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MS PGothic" charset="0"/>
              </a:rPr>
              <a:t>SPI </a:t>
            </a:r>
            <a:r>
              <a:rPr lang="en-US" sz="900">
                <a:solidFill>
                  <a:schemeClr val="accent2"/>
                </a:solidFill>
                <a:latin typeface="Times New Roman" charset="0"/>
                <a:ea typeface="MS PGothic" charset="0"/>
              </a:rPr>
              <a:t>(security parameter index)</a:t>
            </a:r>
            <a:r>
              <a:rPr lang="en-US">
                <a:latin typeface="Times New Roman" charset="0"/>
                <a:ea typeface="MS PGothic" charset="0"/>
              </a:rPr>
              <a:t> pentru a gasi SA</a:t>
            </a:r>
          </a:p>
          <a:p>
            <a:r>
              <a:rPr lang="en-US">
                <a:latin typeface="Times New Roman" charset="0"/>
                <a:ea typeface="MS PGothic" charset="0"/>
              </a:rPr>
              <a:t>Face autentificarea folosind SA</a:t>
            </a:r>
          </a:p>
          <a:p>
            <a:r>
              <a:rPr lang="en-US">
                <a:latin typeface="Times New Roman" charset="0"/>
                <a:ea typeface="MS PGothic" charset="0"/>
              </a:rPr>
              <a:t>Face decriptarea datelor autentificate folosind SA</a:t>
            </a:r>
          </a:p>
          <a:p>
            <a:endParaRPr lang="en-US">
              <a:latin typeface="Times New Roman" charset="0"/>
              <a:ea typeface="MS PGothic" charset="0"/>
            </a:endParaRPr>
          </a:p>
          <a:p>
            <a:r>
              <a:rPr lang="en-US">
                <a:latin typeface="Times New Roman" charset="0"/>
                <a:ea typeface="MS PGothic" charset="0"/>
              </a:rPr>
              <a:t>Este posibila gruparea SA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 ESP fara autentificare in interior AH</a:t>
            </a:r>
          </a:p>
          <a:p>
            <a:pPr lvl="1"/>
            <a:r>
              <a:rPr lang="en-US">
                <a:latin typeface="Times New Roman" charset="0"/>
                <a:ea typeface="MS PGothic" charset="0"/>
              </a:rPr>
              <a:t> autentificarea acopera mai multe campuri decat ESP cu autentificare</a:t>
            </a:r>
          </a:p>
          <a:p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>
                <a:latin typeface="Times New Roman" charset="0"/>
                <a:ea typeface="MS PGothic" charset="0"/>
              </a:rPr>
              <a:t>CBC – Cipher Block Chaining</a:t>
            </a:r>
          </a:p>
          <a:p>
            <a:r>
              <a:rPr lang="fr-FR">
                <a:latin typeface="Times New Roman" charset="0"/>
                <a:ea typeface="MS PGothic" charset="0"/>
              </a:rPr>
              <a:t>DOI - </a:t>
            </a:r>
            <a:r>
              <a:rPr lang="en-US">
                <a:latin typeface="Times New Roman" charset="0"/>
                <a:ea typeface="MS PGothic" charset="0"/>
              </a:rPr>
              <a:t>Domain of interpretation </a:t>
            </a:r>
          </a:p>
          <a:p>
            <a:r>
              <a:rPr lang="en-US">
                <a:latin typeface="Times New Roman" charset="0"/>
                <a:ea typeface="MS PGothic" charset="0"/>
              </a:rPr>
              <a:t>MD5 – Message Digest 5</a:t>
            </a:r>
          </a:p>
          <a:p>
            <a:r>
              <a:rPr lang="en-US">
                <a:latin typeface="Times New Roman" charset="0"/>
                <a:ea typeface="MS PGothic" charset="0"/>
              </a:rPr>
              <a:t>SHA – Secure Hash Algorithm</a:t>
            </a:r>
          </a:p>
          <a:p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CAF6D-F45B-B04F-8996-6285093EF0E9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EB289-5FCB-984B-99C1-EFFC2CDFB3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1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59B14-34B5-E54C-BFA4-B4EB680AFC66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A7C75-DB91-B64C-93DD-88775B5013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3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411163"/>
            <a:ext cx="2087562" cy="5961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11163"/>
            <a:ext cx="6113463" cy="5961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2E7DA-A21B-9948-AFBC-E10FAF987550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CAAD-9BF7-CD49-886E-2B9B7B3211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1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1163"/>
            <a:ext cx="8353425" cy="552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E2F61-C02F-8C4D-ADAF-9BBE720F349D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1C0E0-E3CD-9040-8A47-6A13D8399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686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1163"/>
            <a:ext cx="8353425" cy="552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353425" cy="51530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0DEFA-EE25-334C-BB4F-ABF98B435852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56A36-AFC1-624F-8F72-B8216DF304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49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11163"/>
            <a:ext cx="8353425" cy="552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00513" cy="5153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219200"/>
            <a:ext cx="4100512" cy="5153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2F397-B81A-C24C-8D6C-17437CDCF5DD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D90A1-9C72-D14A-B051-E787F248D2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7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E089F-8A11-FD4D-9CBB-4CF882EB9402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4A057-AB57-B446-8C6C-EB461F907E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E31E6-12A8-6A45-8C2F-11EF40E6698C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6C74-74EE-A948-9A0D-9042913EE0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49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00513" cy="515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219200"/>
            <a:ext cx="4100512" cy="515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538AE-9055-B945-954C-DD5FA7F7DD4E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623A0-8D71-EB4A-9B72-73BC60D6A4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4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527A7-8493-224A-BBF3-4E3BA797C3ED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E49B-7E6A-7A4F-A5CD-4C2B681AD1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15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553F7-4407-534B-9627-1BBD7E6DCA4A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690C5-58EE-BD4A-AAF9-1F4683E381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23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E9A2-5EF0-C241-BE94-AF41E18EBD96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8661A-AA66-264D-A22B-0A78025D51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2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F4A2-D628-7B44-B32D-9E6AD11368F4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C9CC0-D840-9D4E-A43E-1CB55A2C66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35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30E7A-90F1-7A46-B86F-2E512CC31FF8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CB112-C89B-DA48-9F84-8CDFB42656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1800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534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76200" y="6553200"/>
            <a:ext cx="21050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2AE2AC34-22A1-464D-999C-AA79DF71665F}" type="datetime1">
              <a:rPr lang="ro-RO"/>
              <a:pPr>
                <a:defRPr/>
              </a:pPr>
              <a:t>14.03.2020</a:t>
            </a:fld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362200" y="6553200"/>
            <a:ext cx="45434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FFFFFF"/>
              </a:buClr>
              <a:buSzPct val="100000"/>
              <a:buFont typeface="Arial" charset="0"/>
              <a:buNone/>
              <a:defRPr sz="10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Protocoale de comunicaţie - Curs 13,14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585E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b="1">
                <a:solidFill>
                  <a:srgbClr val="FFFFFF"/>
                </a:solidFill>
              </a:rPr>
              <a:t>Universitatea Politehnica Bucureşti - Facultatea de Automatică şi Calculatoare</a:t>
            </a: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76200"/>
            <a:ext cx="7921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308225" y="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44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553200"/>
            <a:ext cx="21050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3675161D-E914-7B49-8C0D-5AEB9EC55F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11163"/>
            <a:ext cx="8353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chemeClr val="accent2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chemeClr val="accent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chemeClr val="accent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chemeClr val="accent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2800" b="1">
          <a:solidFill>
            <a:schemeClr val="accent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2800" b="1">
          <a:solidFill>
            <a:srgbClr val="333399"/>
          </a:solidFill>
          <a:latin typeface="Arial" pitchFamily="34" charset="0"/>
          <a:cs typeface="Arial" pitchFamily="34" charset="0"/>
        </a:defRPr>
      </a:lvl9pPr>
    </p:titleStyle>
    <p:bodyStyle>
      <a:lvl1pPr marL="314325" indent="-314325" algn="l" defTabSz="449263" rtl="0" eaLnBrk="0" fontAlgn="base" hangingPunct="0">
        <a:spcBef>
          <a:spcPct val="0"/>
        </a:spcBef>
        <a:spcAft>
          <a:spcPct val="10000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14375" indent="-257175" algn="l" defTabSz="449263" rtl="0" eaLnBrk="0" fontAlgn="base" hangingPunct="0">
        <a:spcBef>
          <a:spcPct val="0"/>
        </a:spcBef>
        <a:spcAft>
          <a:spcPct val="10000"/>
        </a:spcAft>
        <a:buClr>
          <a:srgbClr val="FF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10000"/>
        </a:spcAft>
        <a:buClr>
          <a:srgbClr val="333399"/>
        </a:buClr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10000"/>
        </a:spcAft>
        <a:buClr>
          <a:srgbClr val="FF0000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10000"/>
        </a:spcAft>
        <a:buClr>
          <a:srgbClr val="FF0000"/>
        </a:buClr>
        <a:buSzPct val="100000"/>
        <a:buFont typeface="Arial" charset="0"/>
        <a:buChar char="»"/>
        <a:defRPr sz="14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514600" indent="-228600" algn="l" defTabSz="449263" rtl="0" fontAlgn="base">
        <a:spcBef>
          <a:spcPts val="350"/>
        </a:spcBef>
        <a:spcAft>
          <a:spcPct val="0"/>
        </a:spcAft>
        <a:buClr>
          <a:srgbClr val="FF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350"/>
        </a:spcBef>
        <a:spcAft>
          <a:spcPct val="0"/>
        </a:spcAft>
        <a:buClr>
          <a:srgbClr val="FF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350"/>
        </a:spcBef>
        <a:spcAft>
          <a:spcPct val="0"/>
        </a:spcAft>
        <a:buClr>
          <a:srgbClr val="FF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350"/>
        </a:spcBef>
        <a:spcAft>
          <a:spcPct val="0"/>
        </a:spcAft>
        <a:buClr>
          <a:srgbClr val="FF0000"/>
        </a:buClr>
        <a:buSzPct val="100000"/>
        <a:buFont typeface="Arial" pitchFamily="34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Protocoale de Securitate</a:t>
            </a:r>
          </a:p>
        </p:txBody>
      </p:sp>
      <p:sp>
        <p:nvSpPr>
          <p:cNvPr id="18434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latin typeface="Arial" charset="0"/>
                <a:ea typeface="MS PGothic" charset="0"/>
              </a:rPr>
              <a:t>Rezumate de mesaje, semnaturi digitale si protocoale de securitate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9C6A0AF-3487-1742-A8FC-289F232DDB67}" type="slidenum">
              <a:rPr lang="en-GB" sz="900">
                <a:solidFill>
                  <a:srgbClr val="FFFFFF"/>
                </a:solidFill>
                <a:cs typeface="Arial" charset="0"/>
              </a:rPr>
              <a:pPr/>
              <a:t>1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Verificare semnatura digitala</a:t>
            </a:r>
            <a:endParaRPr lang="en-GB">
              <a:latin typeface="Arial" charset="0"/>
              <a:ea typeface="MS PGothic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016500"/>
            <a:ext cx="8353425" cy="13557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Orice modificare a textului clar M este detectata prin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H&lt;&gt;H'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Un intrus nu poate modifica si M si rezumatul criptat D</a:t>
            </a:r>
            <a:r>
              <a:rPr lang="en-US" sz="2000" baseline="-25000">
                <a:latin typeface="Arial" charset="0"/>
                <a:ea typeface="MS PGothic" charset="0"/>
              </a:rPr>
              <a:t>A</a:t>
            </a:r>
            <a:r>
              <a:rPr lang="en-US" sz="2000">
                <a:latin typeface="Arial" charset="0"/>
                <a:ea typeface="MS PGothic" charset="0"/>
              </a:rPr>
              <a:t>(H)</a:t>
            </a:r>
          </a:p>
        </p:txBody>
      </p:sp>
      <p:pic>
        <p:nvPicPr>
          <p:cNvPr id="26627" name="Picture 4" descr="SHA_verif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354138"/>
            <a:ext cx="8497888" cy="315277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EF35D00-BFB3-5948-8154-51F0BEBD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Probleme cu difuzarea cheilor publice</a:t>
            </a:r>
          </a:p>
        </p:txBody>
      </p:sp>
      <p:pic>
        <p:nvPicPr>
          <p:cNvPr id="28674" name="Picture 3" descr="8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406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4191000"/>
            <a:ext cx="8077200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4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2400" b="1" dirty="0" err="1">
                <a:solidFill>
                  <a:schemeClr val="accent2"/>
                </a:solidFill>
              </a:rPr>
              <a:t>Problema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difuzarea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cheii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publice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prin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pagina</a:t>
            </a:r>
            <a:r>
              <a:rPr lang="en-US" sz="2400" dirty="0">
                <a:solidFill>
                  <a:schemeClr val="accent2"/>
                </a:solidFill>
              </a:rPr>
              <a:t> de </a:t>
            </a:r>
            <a:r>
              <a:rPr lang="en-US" sz="2400" dirty="0" err="1">
                <a:solidFill>
                  <a:schemeClr val="accent2"/>
                </a:solidFill>
              </a:rPr>
              <a:t>referinta</a:t>
            </a:r>
            <a:r>
              <a:rPr lang="en-US" sz="2400" dirty="0">
                <a:solidFill>
                  <a:schemeClr val="accent2"/>
                </a:solidFill>
              </a:rPr>
              <a:t> a </a:t>
            </a:r>
            <a:r>
              <a:rPr lang="en-US" sz="2400" dirty="0" err="1">
                <a:solidFill>
                  <a:schemeClr val="accent2"/>
                </a:solidFill>
              </a:rPr>
              <a:t>proprietarului</a:t>
            </a:r>
            <a:endParaRPr lang="en-US" sz="2400" dirty="0">
              <a:solidFill>
                <a:schemeClr val="accent2"/>
              </a:solidFill>
            </a:endParaRP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Trudy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raspunde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in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locul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lui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Bob cu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cheia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sa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publica</a:t>
            </a:r>
            <a:endParaRPr lang="en-US" sz="2000" dirty="0">
              <a:solidFill>
                <a:schemeClr val="tx1"/>
              </a:solidFill>
              <a:ea typeface="ＭＳ Ｐゴシック" charset="0"/>
            </a:endParaRP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Trudy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poate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modifica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mesajele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trimise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de Alice </a:t>
            </a:r>
            <a:r>
              <a:rPr lang="en-US" sz="2000" dirty="0" err="1">
                <a:solidFill>
                  <a:schemeClr val="tx1"/>
                </a:solidFill>
                <a:ea typeface="ＭＳ Ｐゴシック" charset="0"/>
              </a:rPr>
              <a:t>lui</a:t>
            </a:r>
            <a:r>
              <a:rPr lang="en-US" sz="2000" dirty="0">
                <a:solidFill>
                  <a:schemeClr val="tx1"/>
                </a:solidFill>
                <a:ea typeface="ＭＳ Ｐゴシック" charset="0"/>
              </a:rPr>
              <a:t> Bob</a:t>
            </a:r>
          </a:p>
          <a:p>
            <a:pPr lvl="2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Man-in-the-middle attack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C2CF60D-D747-6C44-AD23-15C2E3BC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Certificate de securitate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69325" cy="46751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ea typeface="ＭＳ Ｐゴシック" pitchFamily="34" charset="-128"/>
              </a:rPr>
              <a:t>Certificate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800" dirty="0" err="1">
                <a:ea typeface="Lucida Sans Unicode" pitchFamily="34" charset="0"/>
              </a:rPr>
              <a:t>Asociaza</a:t>
            </a:r>
            <a:r>
              <a:rPr lang="en-US" altLang="en-US" sz="2800" dirty="0">
                <a:ea typeface="Lucida Sans Unicode" pitchFamily="34" charset="0"/>
              </a:rPr>
              <a:t> </a:t>
            </a:r>
            <a:r>
              <a:rPr lang="en-US" altLang="en-US" sz="2800" dirty="0" err="1">
                <a:solidFill>
                  <a:schemeClr val="accent6">
                    <a:lumMod val="75000"/>
                  </a:schemeClr>
                </a:solidFill>
                <a:ea typeface="Lucida Sans Unicode" pitchFamily="34" charset="0"/>
              </a:rPr>
              <a:t>identitatea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ea typeface="Lucida Sans Unicode" pitchFamily="34" charset="0"/>
              </a:rPr>
              <a:t> </a:t>
            </a:r>
            <a:r>
              <a:rPr lang="en-US" altLang="en-US" sz="2800" dirty="0">
                <a:ea typeface="Lucida Sans Unicode" pitchFamily="34" charset="0"/>
              </a:rPr>
              <a:t>cu </a:t>
            </a:r>
            <a:r>
              <a:rPr lang="en-US" altLang="en-US" sz="2800" dirty="0" err="1">
                <a:solidFill>
                  <a:schemeClr val="accent6">
                    <a:lumMod val="75000"/>
                  </a:schemeClr>
                </a:solidFill>
                <a:ea typeface="Lucida Sans Unicode" pitchFamily="34" charset="0"/>
              </a:rPr>
              <a:t>cheia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ea typeface="Lucida Sans Unicode" pitchFamily="34" charset="0"/>
              </a:rPr>
              <a:t> </a:t>
            </a:r>
            <a:r>
              <a:rPr lang="en-US" altLang="en-US" sz="2800" dirty="0" err="1">
                <a:solidFill>
                  <a:schemeClr val="accent6">
                    <a:lumMod val="75000"/>
                  </a:schemeClr>
                </a:solidFill>
                <a:ea typeface="Lucida Sans Unicode" pitchFamily="34" charset="0"/>
              </a:rPr>
              <a:t>publica</a:t>
            </a:r>
            <a:endParaRPr lang="en-US" altLang="en-US" sz="2800" dirty="0">
              <a:solidFill>
                <a:schemeClr val="accent6">
                  <a:lumMod val="75000"/>
                </a:schemeClr>
              </a:solidFill>
              <a:ea typeface="Lucida Sans Unicode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 err="1">
                <a:ea typeface="ＭＳ Ｐゴシック" pitchFamily="34" charset="-128"/>
              </a:rPr>
              <a:t>X.509</a:t>
            </a:r>
            <a:endParaRPr lang="en-US" altLang="en-US" sz="3200" dirty="0">
              <a:ea typeface="ＭＳ Ｐゴシック" pitchFamily="34" charset="-128"/>
            </a:endParaRP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800" dirty="0">
                <a:ea typeface="Lucida Sans Unicode" pitchFamily="34" charset="0"/>
              </a:rPr>
              <a:t>Standard de certificate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3100" dirty="0">
              <a:ea typeface="ＭＳ Ｐゴシック" pitchFamily="34" charset="-128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EB88496-E168-6C47-B893-4D1BCD6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Certificate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60800"/>
            <a:ext cx="8512175" cy="2663825"/>
          </a:xfrm>
        </p:spPr>
        <p:txBody>
          <a:bodyPr/>
          <a:lstStyle/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dirty="0">
                <a:latin typeface="Arial" charset="0"/>
                <a:ea typeface="MS PGothic" charset="0"/>
              </a:rPr>
              <a:t>Un </a:t>
            </a:r>
            <a:r>
              <a:rPr lang="en-US" dirty="0" err="1">
                <a:latin typeface="Arial" charset="0"/>
                <a:ea typeface="MS PGothic" charset="0"/>
              </a:rPr>
              <a:t>certificat</a:t>
            </a:r>
            <a:r>
              <a:rPr lang="en-US" dirty="0">
                <a:latin typeface="Arial" charset="0"/>
                <a:ea typeface="MS PGothic" charset="0"/>
              </a:rPr>
              <a:t> nu </a:t>
            </a:r>
            <a:r>
              <a:rPr lang="en-US" dirty="0" err="1">
                <a:latin typeface="Arial" charset="0"/>
                <a:ea typeface="MS PGothic" charset="0"/>
              </a:rPr>
              <a:t>este</a:t>
            </a:r>
            <a:r>
              <a:rPr lang="en-US" dirty="0">
                <a:latin typeface="Arial" charset="0"/>
                <a:ea typeface="MS PGothic" charset="0"/>
              </a:rPr>
              <a:t> secret</a:t>
            </a: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1800" dirty="0">
                <a:latin typeface="Arial" charset="0"/>
                <a:ea typeface="MS PGothic" charset="0"/>
              </a:rPr>
              <a:t>	</a:t>
            </a:r>
            <a:r>
              <a:rPr lang="en-US" sz="1800" dirty="0" err="1">
                <a:latin typeface="Arial" charset="0"/>
                <a:ea typeface="MS PGothic" charset="0"/>
              </a:rPr>
              <a:t>este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semnat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en-US" sz="1800" dirty="0">
                <a:latin typeface="Arial" charset="0"/>
                <a:ea typeface="MS PGothic" charset="0"/>
              </a:rPr>
              <a:t>de o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autoritate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ea typeface="MS PGothic" charset="0"/>
              </a:rPr>
              <a:t> de </a:t>
            </a:r>
            <a:r>
              <a:rPr lang="en-US" sz="18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certificare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ea typeface="MS PGothic" charset="0"/>
              </a:rPr>
              <a:t> - CA (Certificate Authority)</a:t>
            </a: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CA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cripteaza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cu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cheia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sa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privata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rezumatul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certificatului</a:t>
            </a:r>
            <a:endParaRPr lang="en-US" sz="1800" dirty="0">
              <a:solidFill>
                <a:schemeClr val="tx1"/>
              </a:solidFill>
              <a:latin typeface="Arial" charset="0"/>
              <a:cs typeface="Lucida Sans Unicode" charset="0"/>
            </a:endParaRP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Verificarea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certificatului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catre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Alice</a:t>
            </a: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A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aplica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cheia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publica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a CA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asupra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semnaturii</a:t>
            </a:r>
            <a:endParaRPr lang="en-US" sz="1800" dirty="0">
              <a:solidFill>
                <a:schemeClr val="tx1"/>
              </a:solidFill>
              <a:latin typeface="Arial" charset="0"/>
              <a:cs typeface="Lucida Sans Unicode" charset="0"/>
            </a:endParaRP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A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calculeaza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rezumatul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SHA-1 al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certificatului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fara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semnatura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)</a:t>
            </a: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A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compara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cele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doua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rezultate</a:t>
            </a:r>
            <a:endParaRPr lang="en-US" sz="1800" dirty="0">
              <a:solidFill>
                <a:schemeClr val="tx1"/>
              </a:solidFill>
              <a:latin typeface="Arial" charset="0"/>
              <a:cs typeface="Lucida Sans Unicode" charset="0"/>
            </a:endParaRPr>
          </a:p>
        </p:txBody>
      </p:sp>
      <p:pic>
        <p:nvPicPr>
          <p:cNvPr id="30723" name="Picture 4" descr="8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5057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39750" y="981075"/>
            <a:ext cx="830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Rol: leaga cheia publica de un proprietar (</a:t>
            </a:r>
            <a:r>
              <a:rPr lang="en-US" sz="2000">
                <a:solidFill>
                  <a:srgbClr val="0000FF"/>
                </a:solidFill>
                <a:cs typeface="Arial" charset="0"/>
              </a:rPr>
              <a:t>principal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) sau de un atribut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3938-D140-9A49-878D-BF5A06B8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Campurile de baza dintr-un certificat</a:t>
            </a:r>
            <a:r>
              <a:rPr lang="en-US">
                <a:latin typeface="Arial" charset="0"/>
                <a:ea typeface="MS PGothic" charset="0"/>
              </a:rPr>
              <a:t> X.509</a:t>
            </a:r>
          </a:p>
        </p:txBody>
      </p:sp>
      <p:graphicFrame>
        <p:nvGraphicFramePr>
          <p:cNvPr id="98363" name="Group 59"/>
          <p:cNvGraphicFramePr>
            <a:graphicFrameLocks noGrp="1"/>
          </p:cNvGraphicFramePr>
          <p:nvPr>
            <p:ph sz="half" idx="2"/>
          </p:nvPr>
        </p:nvGraphicFramePr>
        <p:xfrm>
          <a:off x="250825" y="1125538"/>
          <a:ext cx="8713788" cy="511333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90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Câmp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 Semnificatie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0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Versiune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 Ce versiune de X.509 este utilizată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94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Număr Serial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Acest număr 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î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mpreună numele CA-ului 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identifică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 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î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n mod unic certificatul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0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Algoritm de semnare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Algoritmul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 folosit la semnarea certificatului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 (ex. MD5 cu RSA)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0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Emitent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Numele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 X.500 al CA-ului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0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Perioada de validitate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Momentele de 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î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nceput si sfârşit ale 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perioadei de validitate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0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Numele subiectului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Entitatea care este certificată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0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Cheia publică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Cheia publică a subiectului şi ID-ul algoritmului folosit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 (ex. RSA)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494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ID emitent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Un ID opţional identificând 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î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n mod unic emitentul certificatului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 (nume X.500 sau DNS)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212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ID subiect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Un ID opţional identificând 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Times New Roman" charset="0"/>
                        </a:rPr>
                        <a:t>î</a:t>
                      </a: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n mod unic  subiectul certificatului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3017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Ext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ensii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ptr identificarea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cheii publice a emitentului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, a certificatului care contine o anumita cheie publica, scopul utilizarii cheii (criptare, semnare,…) si altele</a:t>
                      </a:r>
                      <a:endParaRPr kumimoji="0" lang="ro-RO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88"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Semnătura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4325" marR="0" lvl="0" indent="-314325" algn="just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333399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ro-RO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STimp" charset="0"/>
                          <a:ea typeface="MS PGothic" charset="0"/>
                          <a:cs typeface="Times New Roman" charset="0"/>
                        </a:rPr>
                        <a:t>Semnătura certificatului (semnat cu cheia  privată a CA-ului)</a:t>
                      </a:r>
                      <a:endParaRPr kumimoji="0" lang="ro-RO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13" marB="45713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C9C6A2B7-6635-D242-8797-A9EE78ED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2438" y="1196975"/>
            <a:ext cx="8066087" cy="5184775"/>
          </a:xfrm>
        </p:spPr>
        <p:txBody>
          <a:bodyPr/>
          <a:lstStyle/>
          <a:p>
            <a:pPr>
              <a:spcAft>
                <a:spcPts val="888"/>
              </a:spcAft>
            </a:pPr>
            <a:r>
              <a:rPr lang="en-US" b="1">
                <a:latin typeface="Arial" charset="0"/>
                <a:ea typeface="MS PGothic" charset="0"/>
              </a:rPr>
              <a:t>PKI- Set de componente (hard &amp; soft)</a:t>
            </a:r>
            <a:r>
              <a:rPr lang="en-US">
                <a:latin typeface="Arial" charset="0"/>
                <a:ea typeface="MS PGothic" charset="0"/>
              </a:rPr>
              <a:t> care asigura utilizarea corecta a tehnologiei de chei publice</a:t>
            </a:r>
          </a:p>
          <a:p>
            <a:pPr lvl="1">
              <a:spcAft>
                <a:spcPts val="888"/>
              </a:spcAft>
            </a:pPr>
            <a:r>
              <a:rPr lang="en-US" sz="2400">
                <a:latin typeface="Arial" charset="0"/>
                <a:cs typeface="Lucida Sans Unicode" charset="0"/>
              </a:rPr>
              <a:t>programele, </a:t>
            </a:r>
          </a:p>
          <a:p>
            <a:pPr lvl="1">
              <a:spcAft>
                <a:spcPts val="888"/>
              </a:spcAft>
            </a:pPr>
            <a:r>
              <a:rPr lang="en-US" sz="2400">
                <a:latin typeface="Arial" charset="0"/>
                <a:cs typeface="Lucida Sans Unicode" charset="0"/>
              </a:rPr>
              <a:t>echipamentele, </a:t>
            </a:r>
          </a:p>
          <a:p>
            <a:pPr lvl="1">
              <a:spcAft>
                <a:spcPts val="888"/>
              </a:spcAft>
            </a:pPr>
            <a:r>
              <a:rPr lang="en-US" sz="2400">
                <a:latin typeface="Arial" charset="0"/>
                <a:cs typeface="Lucida Sans Unicode" charset="0"/>
              </a:rPr>
              <a:t>tehnologiile de criptare si </a:t>
            </a:r>
          </a:p>
          <a:p>
            <a:pPr lvl="1">
              <a:spcAft>
                <a:spcPts val="888"/>
              </a:spcAft>
            </a:pPr>
            <a:r>
              <a:rPr lang="en-US" sz="2400">
                <a:latin typeface="Arial" charset="0"/>
                <a:cs typeface="Lucida Sans Unicode" charset="0"/>
              </a:rPr>
              <a:t>serviciile de gestiune a infrastructurii criptografice si a cheilor publice ale utilizatorilor.</a:t>
            </a:r>
          </a:p>
          <a:p>
            <a:pPr>
              <a:spcAft>
                <a:spcPts val="888"/>
              </a:spcAft>
            </a:pP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PKI - Public Key Infrastructure</a:t>
            </a:r>
            <a:endParaRPr lang="en-GB">
              <a:latin typeface="Arial" charset="0"/>
              <a:ea typeface="MS PGothic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3302E49-D2BF-9847-9E42-14CF3F4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CA - Certificate Authority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MS PGothic" charset="0"/>
              </a:rPr>
              <a:t>autoritate</a:t>
            </a:r>
            <a:r>
              <a:rPr lang="en-US" dirty="0">
                <a:latin typeface="Arial" charset="0"/>
                <a:ea typeface="MS PGothic" charset="0"/>
              </a:rPr>
              <a:t> de </a:t>
            </a:r>
            <a:r>
              <a:rPr lang="en-US" dirty="0" err="1">
                <a:latin typeface="Arial" charset="0"/>
                <a:ea typeface="MS PGothic" charset="0"/>
              </a:rPr>
              <a:t>incredere</a:t>
            </a:r>
            <a:r>
              <a:rPr lang="en-US" dirty="0">
                <a:latin typeface="Arial" charset="0"/>
                <a:ea typeface="MS PGothic" charset="0"/>
              </a:rPr>
              <a:t> care </a:t>
            </a:r>
            <a:r>
              <a:rPr lang="en-US" dirty="0" err="1">
                <a:latin typeface="Arial" charset="0"/>
                <a:ea typeface="MS PGothic" charset="0"/>
              </a:rPr>
              <a:t>elibereaza</a:t>
            </a:r>
            <a:r>
              <a:rPr lang="en-US" dirty="0">
                <a:latin typeface="Arial" charset="0"/>
                <a:ea typeface="MS PGothic" charset="0"/>
              </a:rPr>
              <a:t> certificate</a:t>
            </a:r>
          </a:p>
          <a:p>
            <a:pPr lvl="1"/>
            <a:r>
              <a:rPr lang="en-US" dirty="0" err="1">
                <a:latin typeface="Arial" charset="0"/>
                <a:cs typeface="Lucida Sans Unicode" charset="0"/>
              </a:rPr>
              <a:t>atestă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că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cheia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publica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inclusa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apartine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persoanei</a:t>
            </a:r>
            <a:r>
              <a:rPr lang="en-US" dirty="0">
                <a:latin typeface="Arial" charset="0"/>
                <a:cs typeface="Lucida Sans Unicode" charset="0"/>
              </a:rPr>
              <a:t> cu </a:t>
            </a:r>
            <a:r>
              <a:rPr lang="en-US" dirty="0" err="1">
                <a:latin typeface="Arial" charset="0"/>
                <a:cs typeface="Lucida Sans Unicode" charset="0"/>
              </a:rPr>
              <a:t>numele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atasat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</a:p>
          <a:p>
            <a:endParaRPr lang="en-US" dirty="0">
              <a:latin typeface="Arial" charset="0"/>
              <a:ea typeface="MS PGothic" charset="0"/>
            </a:endParaRPr>
          </a:p>
          <a:p>
            <a:r>
              <a:rPr lang="en-GB" dirty="0">
                <a:latin typeface="Arial" charset="0"/>
                <a:ea typeface="MS PGothic" charset="0"/>
              </a:rPr>
              <a:t>CA </a:t>
            </a:r>
            <a:r>
              <a:rPr lang="en-GB" dirty="0" err="1">
                <a:latin typeface="Arial" charset="0"/>
                <a:ea typeface="MS PGothic" charset="0"/>
              </a:rPr>
              <a:t>poate</a:t>
            </a:r>
            <a:r>
              <a:rPr lang="en-GB" dirty="0">
                <a:latin typeface="Arial" charset="0"/>
                <a:ea typeface="MS PGothic" charset="0"/>
              </a:rPr>
              <a:t> fi</a:t>
            </a:r>
            <a:r>
              <a:rPr lang="ro-RO" dirty="0">
                <a:latin typeface="Arial" charset="0"/>
                <a:ea typeface="MS PGothic" charset="0"/>
              </a:rPr>
              <a:t>:</a:t>
            </a:r>
          </a:p>
          <a:p>
            <a:pPr lvl="2"/>
            <a:r>
              <a:rPr lang="en-US" sz="2000" dirty="0" err="1">
                <a:latin typeface="Arial" charset="0"/>
                <a:cs typeface="Lucida Sans Unicode" charset="0"/>
              </a:rPr>
              <a:t>organizatie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sau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companie</a:t>
            </a:r>
            <a:r>
              <a:rPr lang="en-US" sz="2000" dirty="0">
                <a:latin typeface="Arial" charset="0"/>
                <a:cs typeface="Lucida Sans Unicode" charset="0"/>
              </a:rPr>
              <a:t> - </a:t>
            </a:r>
            <a:r>
              <a:rPr lang="en-US" sz="2000" dirty="0" err="1">
                <a:latin typeface="Arial" charset="0"/>
                <a:cs typeface="Lucida Sans Unicode" charset="0"/>
              </a:rPr>
              <a:t>pentru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angajati</a:t>
            </a:r>
            <a:endParaRPr lang="en-US" sz="2000" dirty="0">
              <a:latin typeface="Arial" charset="0"/>
              <a:cs typeface="Lucida Sans Unicode" charset="0"/>
            </a:endParaRPr>
          </a:p>
          <a:p>
            <a:pPr lvl="2"/>
            <a:r>
              <a:rPr lang="en-US" sz="2000" dirty="0" err="1">
                <a:latin typeface="Arial" charset="0"/>
                <a:cs typeface="Lucida Sans Unicode" charset="0"/>
              </a:rPr>
              <a:t>universitate</a:t>
            </a:r>
            <a:r>
              <a:rPr lang="en-US" sz="2000" dirty="0">
                <a:latin typeface="Arial" charset="0"/>
                <a:cs typeface="Lucida Sans Unicode" charset="0"/>
              </a:rPr>
              <a:t> - </a:t>
            </a:r>
            <a:r>
              <a:rPr lang="en-US" sz="2000" dirty="0" err="1">
                <a:latin typeface="Arial" charset="0"/>
                <a:cs typeface="Lucida Sans Unicode" charset="0"/>
              </a:rPr>
              <a:t>pentru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studenti</a:t>
            </a:r>
            <a:endParaRPr lang="en-US" sz="2000" dirty="0">
              <a:latin typeface="Arial" charset="0"/>
              <a:cs typeface="Lucida Sans Unicode" charset="0"/>
            </a:endParaRPr>
          </a:p>
          <a:p>
            <a:pPr lvl="2"/>
            <a:r>
              <a:rPr lang="en-US" sz="2000" dirty="0">
                <a:latin typeface="Arial" charset="0"/>
                <a:cs typeface="Lucida Sans Unicode" charset="0"/>
              </a:rPr>
              <a:t>CA </a:t>
            </a:r>
            <a:r>
              <a:rPr lang="en-US" sz="2000" dirty="0" err="1">
                <a:latin typeface="Arial" charset="0"/>
                <a:cs typeface="Lucida Sans Unicode" charset="0"/>
              </a:rPr>
              <a:t>publice</a:t>
            </a:r>
            <a:r>
              <a:rPr lang="en-US" sz="2000" dirty="0">
                <a:latin typeface="Arial" charset="0"/>
                <a:cs typeface="Lucida Sans Unicode" charset="0"/>
              </a:rPr>
              <a:t> (VeriSign) - </a:t>
            </a:r>
            <a:r>
              <a:rPr lang="en-US" sz="2000" dirty="0" err="1">
                <a:latin typeface="Arial" charset="0"/>
                <a:cs typeface="Lucida Sans Unicode" charset="0"/>
              </a:rPr>
              <a:t>pentru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clienti</a:t>
            </a:r>
            <a:endParaRPr lang="en-US" sz="2000" dirty="0">
              <a:latin typeface="Arial" charset="0"/>
              <a:cs typeface="Lucida Sans Unicode" charset="0"/>
            </a:endParaRPr>
          </a:p>
          <a:p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A0202B5F-5181-264F-BF30-18C38870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1163"/>
            <a:ext cx="8353425" cy="425450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PKI – verificarea cheilor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76700"/>
            <a:ext cx="5292725" cy="2447925"/>
          </a:xfrm>
        </p:spPr>
        <p:txBody>
          <a:bodyPr/>
          <a:lstStyle/>
          <a:p>
            <a:pPr marL="457200" indent="-457200" algn="ctr" defTabSz="914400">
              <a:spcAft>
                <a:spcPts val="2040"/>
              </a:spcAft>
              <a:buFont typeface="Arial" charset="0"/>
              <a:buAutoNum type="alphaLcParenBoth"/>
              <a:defRPr/>
            </a:pPr>
            <a:r>
              <a:rPr lang="en-US" sz="2000" dirty="0">
                <a:ea typeface="ＭＳ Ｐゴシック" charset="0"/>
              </a:rPr>
              <a:t>PKI </a:t>
            </a:r>
            <a:r>
              <a:rPr lang="en-US" sz="2000" dirty="0" err="1">
                <a:ea typeface="ＭＳ Ｐゴシック" charset="0"/>
              </a:rPr>
              <a:t>ierarhic</a:t>
            </a:r>
            <a:r>
              <a:rPr lang="en-US" sz="2000" dirty="0">
                <a:ea typeface="ＭＳ Ｐゴシック" charset="0"/>
              </a:rPr>
              <a:t>. </a:t>
            </a:r>
          </a:p>
          <a:p>
            <a:pPr marL="0" indent="0" defTabSz="914400">
              <a:spcAft>
                <a:spcPts val="840"/>
              </a:spcAft>
              <a:buFont typeface="Arial" charset="0"/>
              <a:buNone/>
              <a:defRPr/>
            </a:pPr>
            <a:r>
              <a:rPr lang="en-US" sz="2000" dirty="0">
                <a:ea typeface="ＭＳ Ｐゴシック" charset="0"/>
              </a:rPr>
              <a:t>A </a:t>
            </a:r>
            <a:r>
              <a:rPr lang="en-US" sz="2000" dirty="0" err="1">
                <a:ea typeface="ＭＳ Ｐゴシック" charset="0"/>
              </a:rPr>
              <a:t>cunoaste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si</a:t>
            </a:r>
            <a:r>
              <a:rPr lang="en-US" sz="2000" dirty="0">
                <a:ea typeface="ＭＳ Ｐゴシック" charset="0"/>
              </a:rPr>
              <a:t> are </a:t>
            </a:r>
            <a:r>
              <a:rPr lang="en-US" sz="2000" dirty="0" err="1">
                <a:ea typeface="ＭＳ Ｐゴシック" charset="0"/>
              </a:rPr>
              <a:t>incredere</a:t>
            </a:r>
            <a:r>
              <a:rPr lang="en-US" sz="2000" dirty="0">
                <a:ea typeface="ＭＳ Ｐゴシック" charset="0"/>
              </a:rPr>
              <a:t> in Root</a:t>
            </a:r>
          </a:p>
          <a:p>
            <a:pPr marL="0" lvl="1" indent="-381000" defTabSz="914400">
              <a:spcAft>
                <a:spcPts val="840"/>
              </a:spcAft>
              <a:defRPr/>
            </a:pPr>
            <a:r>
              <a:rPr lang="en-US" dirty="0" err="1"/>
              <a:t>gaseste</a:t>
            </a:r>
            <a:r>
              <a:rPr lang="en-US" dirty="0"/>
              <a:t> </a:t>
            </a:r>
            <a:r>
              <a:rPr lang="en-US" dirty="0" err="1"/>
              <a:t>certificatul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B </a:t>
            </a:r>
            <a:r>
              <a:rPr lang="en-US" dirty="0" err="1"/>
              <a:t>semnat</a:t>
            </a:r>
            <a:r>
              <a:rPr lang="en-US" dirty="0"/>
              <a:t> de </a:t>
            </a:r>
            <a:r>
              <a:rPr lang="en-US" dirty="0">
                <a:solidFill>
                  <a:srgbClr val="0000FF"/>
                </a:solidFill>
              </a:rPr>
              <a:t>CA 5</a:t>
            </a:r>
          </a:p>
          <a:p>
            <a:pPr marL="0" lvl="1" indent="-381000" defTabSz="914400">
              <a:spcAft>
                <a:spcPts val="840"/>
              </a:spcAft>
              <a:defRPr/>
            </a:pPr>
            <a:r>
              <a:rPr lang="en-US" dirty="0" err="1"/>
              <a:t>certificatul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CA 5 </a:t>
            </a:r>
            <a:r>
              <a:rPr lang="en-US" dirty="0" err="1"/>
              <a:t>semnat</a:t>
            </a:r>
            <a:r>
              <a:rPr lang="en-US" dirty="0"/>
              <a:t> de </a:t>
            </a:r>
            <a:r>
              <a:rPr lang="en-US" dirty="0">
                <a:solidFill>
                  <a:srgbClr val="0000FF"/>
                </a:solidFill>
              </a:rPr>
              <a:t>RA 2</a:t>
            </a:r>
          </a:p>
          <a:p>
            <a:pPr marL="0" lvl="1" indent="-381000" defTabSz="914400">
              <a:spcAft>
                <a:spcPts val="840"/>
              </a:spcAft>
              <a:defRPr/>
            </a:pPr>
            <a:r>
              <a:rPr lang="en-US" dirty="0" err="1"/>
              <a:t>certificatul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RA 2 </a:t>
            </a:r>
            <a:r>
              <a:rPr lang="en-US" dirty="0" err="1"/>
              <a:t>semnat</a:t>
            </a:r>
            <a:r>
              <a:rPr lang="en-US" dirty="0"/>
              <a:t> de </a:t>
            </a:r>
            <a:r>
              <a:rPr lang="en-US" dirty="0">
                <a:solidFill>
                  <a:srgbClr val="0000FF"/>
                </a:solidFill>
              </a:rPr>
              <a:t>Root</a:t>
            </a:r>
          </a:p>
        </p:txBody>
      </p:sp>
      <p:pic>
        <p:nvPicPr>
          <p:cNvPr id="35843" name="Picture 4" descr="8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836613"/>
            <a:ext cx="647223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79388" y="981075"/>
            <a:ext cx="27368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chemeClr val="accent2"/>
                </a:solidFill>
                <a:cs typeface="Arial" charset="0"/>
              </a:rPr>
              <a:t>RA – Regional Authority</a:t>
            </a:r>
          </a:p>
          <a:p>
            <a:pPr lvl="1"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1">
                <a:solidFill>
                  <a:schemeClr val="accent2"/>
                </a:solidFill>
                <a:cs typeface="Arial" charset="0"/>
              </a:rPr>
              <a:t>CA – Certificate Authority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8625" y="4076700"/>
            <a:ext cx="34559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defTabSz="914400">
              <a:spcAft>
                <a:spcPts val="838"/>
              </a:spcAft>
              <a:buClr>
                <a:srgbClr val="333399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cs typeface="Lucida Sans Unicode" charset="0"/>
              </a:rPr>
              <a:t>(b)</a:t>
            </a:r>
            <a:r>
              <a:rPr lang="en-US" sz="2000">
                <a:solidFill>
                  <a:srgbClr val="000000"/>
                </a:solidFill>
                <a:cs typeface="Lucida Sans Unicode" charset="0"/>
              </a:rPr>
              <a:t> Un lant de incredere (certification path).</a:t>
            </a:r>
          </a:p>
          <a:p>
            <a:pPr defTabSz="914400">
              <a:spcAft>
                <a:spcPts val="838"/>
              </a:spcAft>
              <a:buClr>
                <a:srgbClr val="333399"/>
              </a:buClr>
              <a:buSzPct val="100000"/>
              <a:buFont typeface="Arial" charset="0"/>
              <a:buNone/>
            </a:pPr>
            <a:endParaRPr lang="en-US" sz="2000">
              <a:solidFill>
                <a:srgbClr val="000000"/>
              </a:solidFill>
              <a:cs typeface="Lucida Sans Unicode" charset="0"/>
            </a:endParaRPr>
          </a:p>
          <a:p>
            <a:pPr defTabSz="914400">
              <a:spcAft>
                <a:spcPts val="838"/>
              </a:spcAft>
              <a:buClr>
                <a:srgbClr val="333399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rgbClr val="000000"/>
                </a:solidFill>
                <a:cs typeface="Lucida Sans Unicode" charset="0"/>
              </a:rPr>
              <a:t>Simplificare</a:t>
            </a:r>
          </a:p>
          <a:p>
            <a:pPr defTabSz="914400">
              <a:spcAft>
                <a:spcPts val="838"/>
              </a:spcAft>
              <a:buClr>
                <a:srgbClr val="333399"/>
              </a:buClr>
              <a:buSzPct val="100000"/>
              <a:buFont typeface="Arial" charset="0"/>
              <a:buNone/>
            </a:pPr>
            <a:r>
              <a:rPr lang="en-US" sz="2000">
                <a:solidFill>
                  <a:srgbClr val="000000"/>
                </a:solidFill>
                <a:cs typeface="Lucida Sans Unicode" charset="0"/>
              </a:rPr>
              <a:t>A primeste de la B tot lantul de certificate 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E5DE76F-7E22-8540-A01D-B340823C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97888" cy="532765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Un certificat trebuie</a:t>
            </a:r>
            <a:r>
              <a:rPr lang="en-US" b="1">
                <a:latin typeface="Arial" charset="0"/>
                <a:ea typeface="MS PGothic" charset="0"/>
              </a:rPr>
              <a:t> revocat</a:t>
            </a:r>
            <a:r>
              <a:rPr lang="en-US">
                <a:latin typeface="Arial" charset="0"/>
                <a:ea typeface="MS PGothic" charset="0"/>
              </a:rPr>
              <a:t> cand:</a:t>
            </a:r>
          </a:p>
          <a:p>
            <a:pPr lvl="2"/>
            <a:r>
              <a:rPr lang="en-US" sz="2000">
                <a:latin typeface="Arial" charset="0"/>
                <a:cs typeface="Lucida Sans Unicode" charset="0"/>
              </a:rPr>
              <a:t>cheia primara este </a:t>
            </a:r>
            <a:r>
              <a:rPr lang="en-US" sz="2000" b="1">
                <a:latin typeface="Arial" charset="0"/>
                <a:cs typeface="Lucida Sans Unicode" charset="0"/>
              </a:rPr>
              <a:t>compromisa</a:t>
            </a:r>
            <a:r>
              <a:rPr lang="en-US" sz="2000">
                <a:latin typeface="Arial" charset="0"/>
                <a:cs typeface="Lucida Sans Unicode" charset="0"/>
              </a:rPr>
              <a:t>;</a:t>
            </a:r>
          </a:p>
          <a:p>
            <a:pPr lvl="2"/>
            <a:r>
              <a:rPr lang="en-US" sz="2000">
                <a:latin typeface="Arial" charset="0"/>
                <a:cs typeface="Lucida Sans Unicode" charset="0"/>
              </a:rPr>
              <a:t>cheia primara este </a:t>
            </a:r>
            <a:r>
              <a:rPr lang="en-US" sz="2000" b="1">
                <a:latin typeface="Arial" charset="0"/>
                <a:cs typeface="Lucida Sans Unicode" charset="0"/>
              </a:rPr>
              <a:t>pierduta</a:t>
            </a:r>
            <a:r>
              <a:rPr lang="en-US" sz="2000">
                <a:latin typeface="Arial" charset="0"/>
                <a:cs typeface="Lucida Sans Unicode" charset="0"/>
              </a:rPr>
              <a:t>;</a:t>
            </a:r>
          </a:p>
          <a:p>
            <a:pPr lvl="2"/>
            <a:r>
              <a:rPr lang="en-US" sz="2000">
                <a:latin typeface="Arial" charset="0"/>
                <a:cs typeface="Lucida Sans Unicode" charset="0"/>
              </a:rPr>
              <a:t>o persoana pleaca din companie</a:t>
            </a:r>
          </a:p>
          <a:p>
            <a:pPr lvl="2"/>
            <a:r>
              <a:rPr lang="en-US" sz="2000">
                <a:latin typeface="Arial" charset="0"/>
                <a:cs typeface="Lucida Sans Unicode" charset="0"/>
              </a:rPr>
              <a:t>altele.</a:t>
            </a:r>
          </a:p>
          <a:p>
            <a:pPr lvl="2">
              <a:buFont typeface="Arial" charset="0"/>
              <a:buNone/>
            </a:pPr>
            <a:endParaRPr lang="en-US" sz="2000" b="1">
              <a:latin typeface="Arial" charset="0"/>
              <a:cs typeface="Lucida Sans Unicode" charset="0"/>
            </a:endParaRPr>
          </a:p>
          <a:p>
            <a:r>
              <a:rPr lang="en-US">
                <a:latin typeface="Arial" charset="0"/>
                <a:ea typeface="MS PGothic" charset="0"/>
              </a:rPr>
              <a:t>Revocarea trebuie anuntata tuturor utilizatorilor – dificil !</a:t>
            </a:r>
          </a:p>
          <a:p>
            <a:r>
              <a:rPr lang="en-US">
                <a:latin typeface="Arial" charset="0"/>
                <a:ea typeface="MS PGothic" charset="0"/>
              </a:rPr>
              <a:t>Alternativa - se folosesc liste de revocare</a:t>
            </a:r>
            <a:r>
              <a:rPr lang="en-US" b="1">
                <a:latin typeface="Arial" charset="0"/>
                <a:ea typeface="MS PGothic" charset="0"/>
              </a:rPr>
              <a:t> </a:t>
            </a:r>
          </a:p>
          <a:p>
            <a:pPr lvl="1"/>
            <a:r>
              <a:rPr lang="en-US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CRL – Certificate Revocation List</a:t>
            </a:r>
            <a:r>
              <a:rPr lang="en-US">
                <a:latin typeface="Arial" charset="0"/>
                <a:cs typeface="Lucida Sans Unicode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Metoda </a:t>
            </a:r>
          </a:p>
          <a:p>
            <a:pPr lvl="1"/>
            <a:r>
              <a:rPr lang="en-US">
                <a:latin typeface="Arial" charset="0"/>
                <a:cs typeface="Lucida Sans Unicode" charset="0"/>
              </a:rPr>
              <a:t>se verifica listele de revocare inainte de utilizarea certificatelor</a:t>
            </a:r>
          </a:p>
          <a:p>
            <a:pPr lvl="1"/>
            <a:r>
              <a:rPr lang="en-US">
                <a:latin typeface="Arial" charset="0"/>
                <a:cs typeface="Lucida Sans Unicode" charset="0"/>
              </a:rPr>
              <a:t>CRL sunt publicate de CA care a emis certificatele 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Listele pot fi consultate sau</a:t>
            </a:r>
            <a:r>
              <a:rPr lang="en-US">
                <a:latin typeface="Arial" charset="0"/>
                <a:cs typeface="Lucida Sans Unicode" charset="0"/>
              </a:rPr>
              <a:t> duplicate (cache)</a:t>
            </a:r>
          </a:p>
          <a:p>
            <a:pPr lvl="2"/>
            <a:r>
              <a:rPr lang="en-US" sz="2000">
                <a:latin typeface="Arial" charset="0"/>
                <a:cs typeface="Lucida Sans Unicode" charset="0"/>
              </a:rPr>
              <a:t>difuzarea listelor de revocare – prin HTTP, LDAP sau alte protocoale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Revocarea Certificatelor</a:t>
            </a:r>
            <a:endParaRPr lang="en-GB">
              <a:latin typeface="Arial" charset="0"/>
              <a:ea typeface="MS PGothic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78DB7A-A4FC-B74C-9261-64BF0591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Verificarea revocarii Certificatelor</a:t>
            </a:r>
            <a:endParaRPr lang="en-GB">
              <a:latin typeface="Arial" charset="0"/>
              <a:ea typeface="MS PGothic" charset="0"/>
            </a:endParaRPr>
          </a:p>
        </p:txBody>
      </p:sp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2984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067175" y="1341438"/>
            <a:ext cx="4772025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 b="1">
                <a:solidFill>
                  <a:schemeClr val="tx1"/>
                </a:solidFill>
                <a:cs typeface="Arial" charset="0"/>
              </a:rPr>
              <a:t>Verificare certificate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sz="220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  <a:cs typeface="Arial" charset="0"/>
              </a:rPr>
              <a:t>1 - verifica certificat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  <a:cs typeface="Arial" charset="0"/>
              </a:rPr>
              <a:t>2 - verifica CRL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 b="1">
                <a:solidFill>
                  <a:schemeClr val="tx1"/>
                </a:solidFill>
                <a:cs typeface="Arial" charset="0"/>
              </a:rPr>
              <a:t>repeat</a:t>
            </a:r>
          </a:p>
          <a:p>
            <a:pPr lvl="1"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  <a:cs typeface="Arial" charset="0"/>
              </a:rPr>
              <a:t>3 - verifica certificatul pentru CA</a:t>
            </a:r>
          </a:p>
          <a:p>
            <a:pPr lvl="1"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  <a:cs typeface="Arial" charset="0"/>
              </a:rPr>
              <a:t>4 - verifica CRL al CA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 b="1">
                <a:solidFill>
                  <a:schemeClr val="tx1"/>
                </a:solidFill>
                <a:cs typeface="Arial" charset="0"/>
              </a:rPr>
              <a:t>until</a:t>
            </a:r>
            <a:r>
              <a:rPr lang="en-US" sz="2200">
                <a:solidFill>
                  <a:schemeClr val="tx1"/>
                </a:solidFill>
                <a:cs typeface="Arial" charset="0"/>
              </a:rPr>
              <a:t> radacina</a:t>
            </a:r>
          </a:p>
        </p:txBody>
      </p:sp>
      <p:sp>
        <p:nvSpPr>
          <p:cNvPr id="38916" name="TextBox 1"/>
          <p:cNvSpPr txBox="1">
            <a:spLocks noChangeArrowheads="1"/>
          </p:cNvSpPr>
          <p:nvPr/>
        </p:nvSpPr>
        <p:spPr bwMode="auto">
          <a:xfrm>
            <a:off x="2051050" y="4076700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1116013" y="2979738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2770188" y="2979738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933575" y="1916113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2D9A2C1-CD0A-0D4D-ACA6-DB7C4B2F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4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4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Cuprins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Rezumatul mesajelor</a:t>
            </a:r>
            <a:endParaRPr lang="en-US" dirty="0"/>
          </a:p>
          <a:p>
            <a:r>
              <a:rPr lang="ro-RO" dirty="0"/>
              <a:t>Semnaturi digitale</a:t>
            </a:r>
            <a:endParaRPr lang="en-US" dirty="0"/>
          </a:p>
          <a:p>
            <a:r>
              <a:rPr lang="ro-RO" dirty="0"/>
              <a:t>Certificate de securitate</a:t>
            </a:r>
          </a:p>
          <a:p>
            <a:r>
              <a:rPr lang="ro-RO" dirty="0"/>
              <a:t>PKI</a:t>
            </a:r>
          </a:p>
          <a:p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comunicatiei</a:t>
            </a:r>
            <a:r>
              <a:rPr lang="en-US" dirty="0"/>
              <a:t> - </a:t>
            </a:r>
            <a:r>
              <a:rPr lang="en-US" dirty="0" err="1"/>
              <a:t>IPsec</a:t>
            </a:r>
            <a:endParaRPr lang="en-US" dirty="0"/>
          </a:p>
          <a:p>
            <a:r>
              <a:rPr lang="en-US" dirty="0" err="1"/>
              <a:t>Protocoale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endParaRPr lang="en-US" dirty="0"/>
          </a:p>
          <a:p>
            <a:r>
              <a:rPr lang="en-GB" dirty="0" err="1"/>
              <a:t>Securitatea</a:t>
            </a:r>
            <a:r>
              <a:rPr lang="en-GB" dirty="0"/>
              <a:t> e-mail – PGP</a:t>
            </a:r>
          </a:p>
          <a:p>
            <a:r>
              <a:rPr lang="en-GB" dirty="0" err="1"/>
              <a:t>Securitatea</a:t>
            </a:r>
            <a:r>
              <a:rPr lang="en-GB" dirty="0"/>
              <a:t> Web</a:t>
            </a:r>
          </a:p>
          <a:p>
            <a:r>
              <a:rPr lang="en-GB" dirty="0" err="1"/>
              <a:t>Securitatea</a:t>
            </a:r>
            <a:r>
              <a:rPr lang="en-GB" dirty="0"/>
              <a:t> DNS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F163AC9-4AAC-574D-8AC7-8FF10909547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F1760A6-136B-A44B-B105-D7CB020C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  <p:extLst>
      <p:ext uri="{BB962C8B-B14F-4D97-AF65-F5344CB8AC3E}">
        <p14:creationId xmlns:p14="http://schemas.microsoft.com/office/powerpoint/2010/main" val="41231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Securitatea Comunicatiei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1725" y="1558925"/>
            <a:ext cx="6786563" cy="4270375"/>
          </a:xfrm>
        </p:spPr>
        <p:txBody>
          <a:bodyPr/>
          <a:lstStyle/>
          <a:p>
            <a:r>
              <a:rPr lang="en-US" sz="3500">
                <a:solidFill>
                  <a:schemeClr val="accent2"/>
                </a:solidFill>
                <a:latin typeface="Arial" charset="0"/>
                <a:ea typeface="MS PGothic" charset="0"/>
              </a:rPr>
              <a:t>IPsec</a:t>
            </a:r>
          </a:p>
          <a:p>
            <a:r>
              <a:rPr lang="en-US" sz="3500">
                <a:latin typeface="Arial" charset="0"/>
                <a:ea typeface="MS PGothic" charset="0"/>
              </a:rPr>
              <a:t>Ziduri de protectie (Firewalls)</a:t>
            </a:r>
          </a:p>
          <a:p>
            <a:r>
              <a:rPr lang="en-US" sz="3500">
                <a:latin typeface="Arial" charset="0"/>
                <a:ea typeface="MS PGothic" charset="0"/>
              </a:rPr>
              <a:t>Virtual Private Networks</a:t>
            </a:r>
          </a:p>
          <a:p>
            <a:endParaRPr lang="en-US" sz="3500">
              <a:latin typeface="Arial" charset="0"/>
              <a:ea typeface="MS PGothic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C8D56D43-2C95-3243-84C7-C548364C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1163"/>
            <a:ext cx="8353425" cy="496887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IP Security Protocol - IPSec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81075"/>
            <a:ext cx="8353425" cy="554355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err="1">
                <a:latin typeface="Arial" charset="0"/>
                <a:ea typeface="MS PGothic" charset="0"/>
              </a:rPr>
              <a:t>Implementat</a:t>
            </a:r>
            <a:r>
              <a:rPr lang="en-US" dirty="0">
                <a:latin typeface="Arial" charset="0"/>
                <a:ea typeface="MS PGothic" charset="0"/>
              </a:rPr>
              <a:t> la </a:t>
            </a:r>
            <a:r>
              <a:rPr lang="en-US" dirty="0" err="1">
                <a:latin typeface="Arial" charset="0"/>
                <a:ea typeface="MS PGothic" charset="0"/>
              </a:rPr>
              <a:t>nivel</a:t>
            </a:r>
            <a:r>
              <a:rPr lang="en-US" dirty="0">
                <a:latin typeface="Arial" charset="0"/>
                <a:ea typeface="MS PGothic" charset="0"/>
              </a:rPr>
              <a:t> IP</a:t>
            </a:r>
          </a:p>
          <a:p>
            <a:pPr marL="314325" lvl="1" indent="-314325">
              <a:spcAft>
                <a:spcPts val="1800"/>
              </a:spcAft>
              <a:buClr>
                <a:srgbClr val="333399"/>
              </a:buClr>
              <a:buFont typeface="Arial" charset="0"/>
              <a:buChar char="•"/>
            </a:pPr>
            <a:r>
              <a:rPr lang="en-US" sz="2200" dirty="0" err="1">
                <a:latin typeface="Arial" charset="0"/>
                <a:cs typeface="Lucida Sans Unicode" charset="0"/>
              </a:rPr>
              <a:t>Construieste</a:t>
            </a:r>
            <a:r>
              <a:rPr lang="en-US" sz="2200" dirty="0">
                <a:latin typeface="Arial" charset="0"/>
                <a:cs typeface="Lucida Sans Unicode" charset="0"/>
              </a:rPr>
              <a:t> o </a:t>
            </a:r>
            <a:r>
              <a:rPr lang="en-US" sz="2200" dirty="0" err="1">
                <a:latin typeface="Arial" charset="0"/>
                <a:cs typeface="Lucida Sans Unicode" charset="0"/>
              </a:rPr>
              <a:t>legatura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securizata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unidirectionala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intre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transmitator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si</a:t>
            </a:r>
            <a:r>
              <a:rPr lang="en-US" sz="2200" dirty="0">
                <a:latin typeface="Arial" charset="0"/>
                <a:cs typeface="Lucida Sans Unicode" charset="0"/>
              </a:rPr>
              <a:t> receptor</a:t>
            </a:r>
          </a:p>
          <a:p>
            <a:pPr marL="742950" lvl="2" indent="-314325">
              <a:spcAft>
                <a:spcPts val="1800"/>
              </a:spcAft>
            </a:pPr>
            <a:r>
              <a:rPr lang="en-US" sz="2200" dirty="0" err="1">
                <a:latin typeface="Arial" charset="0"/>
                <a:cs typeface="Lucida Sans Unicode" charset="0"/>
              </a:rPr>
              <a:t>numita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Security Association - SA</a:t>
            </a:r>
          </a:p>
          <a:p>
            <a:pPr marL="742950" lvl="2" indent="-314325">
              <a:spcAft>
                <a:spcPts val="1800"/>
              </a:spcAft>
            </a:pPr>
            <a:r>
              <a:rPr lang="en-US" sz="2200" dirty="0" err="1">
                <a:latin typeface="Arial" charset="0"/>
                <a:cs typeface="Lucida Sans Unicode" charset="0"/>
              </a:rPr>
              <a:t>asigura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</a:p>
          <a:p>
            <a:pPr marL="1200150" lvl="3" indent="-314325">
              <a:spcAft>
                <a:spcPts val="1800"/>
              </a:spcAft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autentificarea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mesajelor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sau</a:t>
            </a:r>
            <a:endParaRPr lang="en-US" sz="2000" dirty="0">
              <a:latin typeface="Arial" charset="0"/>
              <a:cs typeface="Lucida Sans Unicode" charset="0"/>
            </a:endParaRPr>
          </a:p>
          <a:p>
            <a:pPr marL="1200150" lvl="3" indent="-314325">
              <a:spcAft>
                <a:spcPts val="1800"/>
              </a:spcAft>
            </a:pP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autentificarea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Lucida Sans Unicode" charset="0"/>
              </a:rPr>
              <a:t>si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Lucida Sans Unicode" charset="0"/>
              </a:rPr>
              <a:t>criptarea</a:t>
            </a:r>
            <a:endParaRPr lang="en-US" sz="2000" dirty="0">
              <a:solidFill>
                <a:srgbClr val="0000FF"/>
              </a:solidFill>
              <a:latin typeface="Arial" charset="0"/>
              <a:cs typeface="Lucida Sans Unicode" charset="0"/>
            </a:endParaRPr>
          </a:p>
          <a:p>
            <a:pPr>
              <a:spcAft>
                <a:spcPts val="1800"/>
              </a:spcAft>
            </a:pPr>
            <a:r>
              <a:rPr lang="en-US" dirty="0" err="1">
                <a:latin typeface="Arial" charset="0"/>
                <a:ea typeface="MS PGothic" charset="0"/>
              </a:rPr>
              <a:t>Securizarea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ambelor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sensuri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>
                <a:latin typeface="Arial" charset="0"/>
                <a:ea typeface="MS PGothic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ea typeface="MS PGothic" charset="0"/>
              </a:rPr>
              <a:t>2 x SA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D8958460-7FCD-A74A-AD56-BC7E5D0B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1163"/>
            <a:ext cx="8353425" cy="496887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  <a:cs typeface="Lucida Sans Unicode" charset="0"/>
              </a:rPr>
              <a:t>Parametri de securitate </a:t>
            </a:r>
            <a:endParaRPr lang="en-US" sz="2400">
              <a:latin typeface="Arial" charset="0"/>
              <a:ea typeface="MS PGothic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5256212"/>
          </a:xfrm>
        </p:spPr>
        <p:txBody>
          <a:bodyPr/>
          <a:lstStyle/>
          <a:p>
            <a:pPr>
              <a:spcAft>
                <a:spcPts val="1463"/>
              </a:spcAft>
            </a:pPr>
            <a:r>
              <a:rPr lang="en-US">
                <a:latin typeface="Arial" charset="0"/>
                <a:ea typeface="MS PGothic" charset="0"/>
              </a:rPr>
              <a:t>SA nu este legata de un singur algoritm de criptare sau de o singura cheie – </a:t>
            </a:r>
            <a:r>
              <a:rPr lang="en-US">
                <a:solidFill>
                  <a:srgbClr val="C00000"/>
                </a:solidFill>
                <a:latin typeface="Arial" charset="0"/>
                <a:ea typeface="MS PGothic" charset="0"/>
              </a:rPr>
              <a:t>se pot specifica</a:t>
            </a:r>
            <a:r>
              <a:rPr lang="en-US">
                <a:latin typeface="Arial" charset="0"/>
                <a:ea typeface="MS PGothic" charset="0"/>
              </a:rPr>
              <a:t>:</a:t>
            </a:r>
          </a:p>
          <a:p>
            <a:pPr lvl="1">
              <a:spcAft>
                <a:spcPts val="1463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algoritmul </a:t>
            </a:r>
            <a:r>
              <a:rPr lang="en-US" sz="2200">
                <a:latin typeface="Arial" charset="0"/>
                <a:cs typeface="Lucida Sans Unicode" charset="0"/>
              </a:rPr>
              <a:t>si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modul </a:t>
            </a:r>
            <a:r>
              <a:rPr lang="en-US" sz="2200">
                <a:latin typeface="Arial" charset="0"/>
                <a:cs typeface="Lucida Sans Unicode" charset="0"/>
              </a:rPr>
              <a:t>de criptare (ex. DES in mod block-chaining)</a:t>
            </a:r>
          </a:p>
          <a:p>
            <a:pPr lvl="1">
              <a:spcAft>
                <a:spcPts val="1463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cheia </a:t>
            </a:r>
            <a:r>
              <a:rPr lang="en-US" sz="2200">
                <a:latin typeface="Arial" charset="0"/>
                <a:cs typeface="Lucida Sans Unicode" charset="0"/>
              </a:rPr>
              <a:t>de criptare</a:t>
            </a:r>
          </a:p>
          <a:p>
            <a:pPr lvl="1">
              <a:spcAft>
                <a:spcPts val="1463"/>
              </a:spcAft>
            </a:pPr>
            <a:r>
              <a:rPr lang="en-US" sz="2200">
                <a:latin typeface="Arial" charset="0"/>
                <a:cs typeface="Lucida Sans Unicode" charset="0"/>
              </a:rPr>
              <a:t>parmetrii de criptare (ex.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Initialization Vector</a:t>
            </a:r>
            <a:r>
              <a:rPr lang="en-US" sz="2200">
                <a:latin typeface="Arial" charset="0"/>
                <a:cs typeface="Lucida Sans Unicode" charset="0"/>
              </a:rPr>
              <a:t>)</a:t>
            </a:r>
          </a:p>
          <a:p>
            <a:pPr lvl="1">
              <a:spcAft>
                <a:spcPts val="1463"/>
              </a:spcAft>
            </a:pPr>
            <a:r>
              <a:rPr lang="en-US" sz="2200">
                <a:latin typeface="Arial" charset="0"/>
                <a:cs typeface="Lucida Sans Unicode" charset="0"/>
              </a:rPr>
              <a:t>protocolul de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autentificare </a:t>
            </a:r>
            <a:r>
              <a:rPr lang="en-US" sz="2200">
                <a:latin typeface="Arial" charset="0"/>
                <a:cs typeface="Lucida Sans Unicode" charset="0"/>
              </a:rPr>
              <a:t>si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cheia</a:t>
            </a:r>
          </a:p>
          <a:p>
            <a:pPr lvl="1">
              <a:spcAft>
                <a:spcPts val="1463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durata de viata </a:t>
            </a:r>
            <a:r>
              <a:rPr lang="en-US" sz="2200">
                <a:latin typeface="Arial" charset="0"/>
                <a:cs typeface="Lucida Sans Unicode" charset="0"/>
              </a:rPr>
              <a:t>a unei asociatii (permite sesiuni lungi cu schimbarea cheii daca este necesar)</a:t>
            </a:r>
          </a:p>
          <a:p>
            <a:pPr lvl="1">
              <a:spcAft>
                <a:spcPts val="1463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adresa </a:t>
            </a:r>
            <a:r>
              <a:rPr lang="en-US" sz="2200">
                <a:latin typeface="Arial" charset="0"/>
                <a:cs typeface="Lucida Sans Unicode" charset="0"/>
              </a:rPr>
              <a:t>capatului opus al asociatiei</a:t>
            </a:r>
          </a:p>
          <a:p>
            <a:pPr lvl="1">
              <a:spcAft>
                <a:spcPts val="1463"/>
              </a:spcAft>
            </a:pP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nivelul de senzitivitate </a:t>
            </a:r>
            <a:r>
              <a:rPr lang="en-US" sz="2200">
                <a:latin typeface="Arial" charset="0"/>
                <a:cs typeface="Lucida Sans Unicode" charset="0"/>
              </a:rPr>
              <a:t>al datelor protejate.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3D8107D-1D88-1E4E-82AE-6FE49286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SA Database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583613" cy="5246687"/>
          </a:xfrm>
        </p:spPr>
        <p:txBody>
          <a:bodyPr/>
          <a:lstStyle/>
          <a:p>
            <a:pPr marL="0" indent="0">
              <a:spcAft>
                <a:spcPts val="1464"/>
              </a:spcAft>
              <a:buFont typeface="Arial" charset="0"/>
              <a:buNone/>
              <a:defRPr/>
            </a:pPr>
            <a:r>
              <a:rPr lang="en-US" dirty="0">
                <a:ea typeface="ＭＳ Ｐゴシック" charset="0"/>
              </a:rPr>
              <a:t>Un </a:t>
            </a:r>
            <a:r>
              <a:rPr lang="en-US" dirty="0" err="1">
                <a:ea typeface="ＭＳ Ｐゴシック" charset="0"/>
              </a:rPr>
              <a:t>sistem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pastreaza</a:t>
            </a:r>
            <a:r>
              <a:rPr lang="en-US" dirty="0">
                <a:ea typeface="ＭＳ Ｐゴシック" charset="0"/>
              </a:rPr>
              <a:t> o 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</a:rPr>
              <a:t>baza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 de date</a:t>
            </a:r>
            <a:r>
              <a:rPr lang="en-US" dirty="0">
                <a:ea typeface="ＭＳ Ｐゴシック" charset="0"/>
              </a:rPr>
              <a:t> cu </a:t>
            </a:r>
            <a:r>
              <a:rPr lang="en-US" dirty="0" err="1">
                <a:ea typeface="ＭＳ Ｐゴシック" charset="0"/>
              </a:rPr>
              <a:t>asociatiile</a:t>
            </a:r>
            <a:r>
              <a:rPr lang="en-US" dirty="0">
                <a:ea typeface="ＭＳ Ｐゴシック" charset="0"/>
              </a:rPr>
              <a:t> de </a:t>
            </a:r>
            <a:r>
              <a:rPr lang="en-US" dirty="0" err="1">
                <a:ea typeface="ＭＳ Ｐゴシック" charset="0"/>
              </a:rPr>
              <a:t>securitate</a:t>
            </a:r>
            <a:endParaRPr lang="en-US" dirty="0">
              <a:ea typeface="ＭＳ Ｐゴシック" charset="0"/>
            </a:endParaRPr>
          </a:p>
          <a:p>
            <a:pPr>
              <a:spcAft>
                <a:spcPts val="1464"/>
              </a:spcAft>
              <a:defRPr/>
            </a:pPr>
            <a:r>
              <a:rPr lang="en-US" dirty="0" err="1">
                <a:ea typeface="ＭＳ Ｐゴシック" charset="0"/>
              </a:rPr>
              <a:t>Pentru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fiecare</a:t>
            </a:r>
            <a:r>
              <a:rPr lang="en-US" dirty="0">
                <a:ea typeface="ＭＳ Ｐゴシック" charset="0"/>
              </a:rPr>
              <a:t> SA </a:t>
            </a:r>
            <a:r>
              <a:rPr lang="en-US" dirty="0" err="1">
                <a:ea typeface="ＭＳ Ｐゴシック" charset="0"/>
              </a:rPr>
              <a:t>pastreaza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a typeface="ＭＳ Ｐゴシック" charset="0"/>
              </a:rPr>
              <a:t>parametrii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 de </a:t>
            </a:r>
            <a:r>
              <a:rPr lang="en-US" dirty="0" err="1">
                <a:solidFill>
                  <a:srgbClr val="0000FF"/>
                </a:solidFill>
                <a:ea typeface="ＭＳ Ｐゴシック" charset="0"/>
              </a:rPr>
              <a:t>securitate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(slide precedent) </a:t>
            </a:r>
            <a:r>
              <a:rPr lang="en-US" dirty="0" err="1">
                <a:solidFill>
                  <a:srgbClr val="0000FF"/>
                </a:solidFill>
                <a:ea typeface="ＭＳ Ｐゴシック" charset="0"/>
              </a:rPr>
              <a:t>si</a:t>
            </a:r>
            <a:endParaRPr lang="en-US" dirty="0">
              <a:solidFill>
                <a:srgbClr val="0000FF"/>
              </a:solidFill>
              <a:ea typeface="ＭＳ Ｐゴシック" charset="0"/>
            </a:endParaRPr>
          </a:p>
          <a:p>
            <a:pPr>
              <a:spcBef>
                <a:spcPts val="1800"/>
              </a:spcBef>
              <a:spcAft>
                <a:spcPts val="1464"/>
              </a:spcAft>
              <a:defRPr/>
            </a:pPr>
            <a:r>
              <a:rPr lang="en-US" b="1" dirty="0" err="1">
                <a:ea typeface="ＭＳ Ｐゴシック" charset="0"/>
              </a:rPr>
              <a:t>contor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numere</a:t>
            </a:r>
            <a:r>
              <a:rPr lang="en-US" dirty="0">
                <a:ea typeface="ＭＳ Ｐゴシック" charset="0"/>
              </a:rPr>
              <a:t> de </a:t>
            </a:r>
            <a:r>
              <a:rPr lang="en-US" dirty="0" err="1">
                <a:ea typeface="ＭＳ Ｐゴシック" charset="0"/>
              </a:rPr>
              <a:t>secventa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dirty="0" err="1">
                <a:ea typeface="ＭＳ Ｐゴシック" charset="0"/>
              </a:rPr>
              <a:t>pentru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antete</a:t>
            </a:r>
            <a:r>
              <a:rPr lang="en-US" dirty="0">
                <a:ea typeface="ＭＳ Ｐゴシック" charset="0"/>
              </a:rPr>
              <a:t> de </a:t>
            </a:r>
            <a:r>
              <a:rPr lang="en-US" dirty="0" err="1">
                <a:ea typeface="ＭＳ Ｐゴシック" charset="0"/>
              </a:rPr>
              <a:t>securitate</a:t>
            </a:r>
            <a:endParaRPr lang="en-US" dirty="0">
              <a:ea typeface="ＭＳ Ｐゴシック" charset="0"/>
            </a:endParaRPr>
          </a:p>
          <a:p>
            <a:pPr>
              <a:spcAft>
                <a:spcPts val="1464"/>
              </a:spcAft>
              <a:defRPr/>
            </a:pPr>
            <a:r>
              <a:rPr lang="en-US" dirty="0">
                <a:ea typeface="ＭＳ Ｐゴシック" charset="0"/>
              </a:rPr>
              <a:t>Indicator </a:t>
            </a:r>
            <a:r>
              <a:rPr lang="en-US" b="1" dirty="0">
                <a:ea typeface="ＭＳ Ｐゴシック" charset="0"/>
              </a:rPr>
              <a:t>overflow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pentru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contor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numere</a:t>
            </a:r>
            <a:r>
              <a:rPr lang="en-US" dirty="0">
                <a:ea typeface="ＭＳ Ｐゴシック" charset="0"/>
              </a:rPr>
              <a:t> de </a:t>
            </a:r>
            <a:r>
              <a:rPr lang="en-US" dirty="0" err="1">
                <a:ea typeface="ＭＳ Ｐゴシック" charset="0"/>
              </a:rPr>
              <a:t>secventa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dirty="0" err="1">
                <a:ea typeface="ＭＳ Ｐゴシック" charset="0"/>
              </a:rPr>
              <a:t>ce-i</a:t>
            </a:r>
            <a:r>
              <a:rPr lang="en-US" dirty="0">
                <a:ea typeface="ＭＳ Ｐゴシック" charset="0"/>
              </a:rPr>
              <a:t> de </a:t>
            </a:r>
            <a:r>
              <a:rPr lang="en-US" dirty="0" err="1">
                <a:ea typeface="ＭＳ Ｐゴシック" charset="0"/>
              </a:rPr>
              <a:t>facut</a:t>
            </a:r>
            <a:r>
              <a:rPr lang="en-US" dirty="0">
                <a:ea typeface="ＭＳ Ｐゴシック" charset="0"/>
              </a:rPr>
              <a:t> la </a:t>
            </a:r>
            <a:r>
              <a:rPr lang="en-US" dirty="0" err="1">
                <a:ea typeface="ＭＳ Ｐゴシック" charset="0"/>
              </a:rPr>
              <a:t>depasire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limita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contor</a:t>
            </a:r>
            <a:endParaRPr lang="en-US" dirty="0">
              <a:ea typeface="ＭＳ Ｐゴシック" charset="0"/>
            </a:endParaRPr>
          </a:p>
          <a:p>
            <a:pPr>
              <a:spcAft>
                <a:spcPts val="1464"/>
              </a:spcAft>
              <a:defRPr/>
            </a:pPr>
            <a:r>
              <a:rPr lang="en-US" dirty="0" err="1">
                <a:ea typeface="ＭＳ Ｐゴシック" charset="0"/>
              </a:rPr>
              <a:t>fereastra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b="1" dirty="0">
                <a:ea typeface="ＭＳ Ｐゴシック" charset="0"/>
              </a:rPr>
              <a:t>anti-replay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dirty="0" err="1">
                <a:ea typeface="ＭＳ Ｐゴシック" charset="0"/>
              </a:rPr>
              <a:t>determina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daca</a:t>
            </a:r>
            <a:r>
              <a:rPr lang="en-US" dirty="0">
                <a:ea typeface="ＭＳ Ｐゴシック" charset="0"/>
              </a:rPr>
              <a:t> un </a:t>
            </a:r>
            <a:r>
              <a:rPr lang="en-US" dirty="0" err="1">
                <a:ea typeface="ＭＳ Ｐゴシック" charset="0"/>
              </a:rPr>
              <a:t>pachet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este</a:t>
            </a:r>
            <a:r>
              <a:rPr lang="en-US" dirty="0">
                <a:ea typeface="ＭＳ Ｐゴシック" charset="0"/>
              </a:rPr>
              <a:t> o </a:t>
            </a:r>
            <a:r>
              <a:rPr lang="en-US" dirty="0" err="1">
                <a:ea typeface="ＭＳ Ｐゴシック" charset="0"/>
              </a:rPr>
              <a:t>copie</a:t>
            </a:r>
            <a:endParaRPr lang="en-US" dirty="0">
              <a:ea typeface="ＭＳ Ｐゴシック" charset="0"/>
            </a:endParaRPr>
          </a:p>
          <a:p>
            <a:pPr>
              <a:spcAft>
                <a:spcPts val="1464"/>
              </a:spcAft>
              <a:defRPr/>
            </a:pPr>
            <a:r>
              <a:rPr lang="en-US" b="1" dirty="0">
                <a:ea typeface="ＭＳ Ｐゴシック" charset="0"/>
              </a:rPr>
              <a:t>Path MTU</a:t>
            </a:r>
            <a:r>
              <a:rPr lang="en-US" dirty="0">
                <a:ea typeface="ＭＳ Ｐゴシック" charset="0"/>
              </a:rPr>
              <a:t>: path Maximum Transmission Unit (</a:t>
            </a:r>
            <a:r>
              <a:rPr lang="en-US" dirty="0" err="1">
                <a:ea typeface="ＭＳ Ｐゴシック" charset="0"/>
              </a:rPr>
              <a:t>pentru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evitare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fragmentare</a:t>
            </a:r>
            <a:r>
              <a:rPr lang="en-US" dirty="0">
                <a:ea typeface="ＭＳ Ｐゴシック" charset="0"/>
              </a:rPr>
              <a:t>)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B51A4137-210F-8D4E-BE66-41BDD5C1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SA Database (2)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81075"/>
            <a:ext cx="8353425" cy="5391150"/>
          </a:xfrm>
        </p:spPr>
        <p:txBody>
          <a:bodyPr/>
          <a:lstStyle/>
          <a:p>
            <a:pPr marL="0" indent="0">
              <a:spcAft>
                <a:spcPts val="863"/>
              </a:spcAft>
              <a:buFont typeface="Arial" charset="0"/>
              <a:buNone/>
            </a:pPr>
            <a:r>
              <a:rPr lang="en-US" dirty="0" err="1">
                <a:latin typeface="Arial" charset="0"/>
                <a:ea typeface="MS PGothic" charset="0"/>
              </a:rPr>
              <a:t>Fiecare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intrare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unic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identificata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en-US" dirty="0">
                <a:latin typeface="Arial" charset="0"/>
                <a:ea typeface="MS PGothic" charset="0"/>
              </a:rPr>
              <a:t>de:</a:t>
            </a:r>
          </a:p>
          <a:p>
            <a:pPr lvl="1">
              <a:spcAft>
                <a:spcPts val="863"/>
              </a:spcAft>
              <a:buFont typeface="Arial" charset="0"/>
              <a:buNone/>
            </a:pPr>
            <a:r>
              <a:rPr lang="en-US" sz="2200" dirty="0">
                <a:latin typeface="Arial" charset="0"/>
                <a:cs typeface="Lucida Sans Unicode" charset="0"/>
              </a:rPr>
              <a:t>– </a:t>
            </a:r>
            <a:r>
              <a:rPr lang="en-US" sz="2200" b="1" dirty="0">
                <a:latin typeface="Arial" charset="0"/>
                <a:cs typeface="Lucida Sans Unicode" charset="0"/>
              </a:rPr>
              <a:t>Security Parameters Index (SPI)</a:t>
            </a:r>
            <a:r>
              <a:rPr lang="en-US" sz="2200" dirty="0">
                <a:latin typeface="Arial" charset="0"/>
                <a:cs typeface="Lucida Sans Unicode" charset="0"/>
              </a:rPr>
              <a:t>: </a:t>
            </a:r>
            <a:r>
              <a:rPr lang="en-US" sz="2200" dirty="0" err="1">
                <a:latin typeface="Arial" charset="0"/>
                <a:cs typeface="Lucida Sans Unicode" charset="0"/>
              </a:rPr>
              <a:t>identificare</a:t>
            </a:r>
            <a:r>
              <a:rPr lang="en-US" sz="2200" dirty="0">
                <a:latin typeface="Arial" charset="0"/>
                <a:cs typeface="Lucida Sans Unicode" charset="0"/>
              </a:rPr>
              <a:t> SA la receptor</a:t>
            </a:r>
          </a:p>
          <a:p>
            <a:pPr lvl="1">
              <a:spcAft>
                <a:spcPts val="863"/>
              </a:spcAft>
              <a:buFont typeface="Arial" charset="0"/>
              <a:buNone/>
            </a:pPr>
            <a:r>
              <a:rPr lang="en-US" sz="2200" dirty="0">
                <a:latin typeface="Arial" charset="0"/>
                <a:cs typeface="Lucida Sans Unicode" charset="0"/>
              </a:rPr>
              <a:t>– </a:t>
            </a:r>
            <a:r>
              <a:rPr lang="en-US" sz="2200" b="1" dirty="0">
                <a:latin typeface="Arial" charset="0"/>
                <a:cs typeface="Lucida Sans Unicode" charset="0"/>
              </a:rPr>
              <a:t>IP Destination Address</a:t>
            </a:r>
            <a:endParaRPr lang="en-US" sz="2200" dirty="0">
              <a:latin typeface="Arial" charset="0"/>
              <a:cs typeface="Lucida Sans Unicode" charset="0"/>
            </a:endParaRPr>
          </a:p>
          <a:p>
            <a:pPr lvl="1">
              <a:spcAft>
                <a:spcPts val="863"/>
              </a:spcAft>
              <a:buFont typeface="Arial" charset="0"/>
              <a:buNone/>
            </a:pPr>
            <a:r>
              <a:rPr lang="en-US" sz="2200" dirty="0">
                <a:latin typeface="Arial" charset="0"/>
                <a:cs typeface="Lucida Sans Unicode" charset="0"/>
              </a:rPr>
              <a:t>– </a:t>
            </a:r>
            <a:r>
              <a:rPr lang="en-US" sz="2200" b="1" dirty="0">
                <a:latin typeface="Arial" charset="0"/>
                <a:cs typeface="Lucida Sans Unicode" charset="0"/>
              </a:rPr>
              <a:t>Security Protocol Identifier</a:t>
            </a:r>
            <a:endParaRPr lang="en-US" sz="2200" dirty="0">
              <a:latin typeface="Arial" charset="0"/>
              <a:cs typeface="Lucida Sans Unicode" charset="0"/>
            </a:endParaRPr>
          </a:p>
          <a:p>
            <a:pPr marL="0" indent="0">
              <a:spcAft>
                <a:spcPts val="863"/>
              </a:spcAft>
              <a:buFont typeface="Arial" charset="0"/>
              <a:buNone/>
            </a:pPr>
            <a:r>
              <a:rPr lang="en-US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Doua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protocoale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en-US" dirty="0">
                <a:latin typeface="Arial" charset="0"/>
                <a:ea typeface="MS PGothic" charset="0"/>
              </a:rPr>
              <a:t>de </a:t>
            </a:r>
            <a:r>
              <a:rPr lang="en-US" dirty="0" err="1">
                <a:latin typeface="Arial" charset="0"/>
                <a:ea typeface="MS PGothic" charset="0"/>
              </a:rPr>
              <a:t>securitate</a:t>
            </a:r>
            <a:r>
              <a:rPr lang="en-US" dirty="0">
                <a:latin typeface="Arial" charset="0"/>
                <a:ea typeface="MS PGothic" charset="0"/>
              </a:rPr>
              <a:t>:</a:t>
            </a:r>
          </a:p>
          <a:p>
            <a:pPr lvl="1">
              <a:spcAft>
                <a:spcPts val="863"/>
              </a:spcAft>
              <a:buFont typeface="Arial" charset="0"/>
              <a:buNone/>
            </a:pPr>
            <a:r>
              <a:rPr lang="en-US" sz="2200" dirty="0">
                <a:latin typeface="Arial" charset="0"/>
                <a:cs typeface="Lucida Sans Unicode" charset="0"/>
              </a:rPr>
              <a:t>– AH (</a:t>
            </a:r>
            <a:r>
              <a:rPr lang="en-US" sz="22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Authentication Header</a:t>
            </a:r>
            <a:r>
              <a:rPr lang="en-US" sz="2200" dirty="0">
                <a:latin typeface="Arial" charset="0"/>
                <a:cs typeface="Lucida Sans Unicode" charset="0"/>
              </a:rPr>
              <a:t>) - protocol de </a:t>
            </a:r>
            <a:r>
              <a:rPr lang="en-US" sz="2200" dirty="0" err="1">
                <a:latin typeface="Arial" charset="0"/>
                <a:cs typeface="Lucida Sans Unicode" charset="0"/>
              </a:rPr>
              <a:t>autentificare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</a:p>
          <a:p>
            <a:pPr lvl="1">
              <a:spcAft>
                <a:spcPts val="863"/>
              </a:spcAft>
              <a:buFont typeface="Arial" charset="0"/>
              <a:buNone/>
            </a:pPr>
            <a:r>
              <a:rPr lang="en-US" sz="2200" dirty="0">
                <a:latin typeface="Arial" charset="0"/>
                <a:cs typeface="Lucida Sans Unicode" charset="0"/>
              </a:rPr>
              <a:t>– ESP (</a:t>
            </a:r>
            <a:r>
              <a:rPr lang="en-US" sz="2200" dirty="0">
                <a:solidFill>
                  <a:schemeClr val="accent2"/>
                </a:solidFill>
                <a:latin typeface="Arial" charset="0"/>
                <a:cs typeface="Lucida Sans Unicode" charset="0"/>
              </a:rPr>
              <a:t>Encapsulating Security Payload</a:t>
            </a:r>
            <a:r>
              <a:rPr lang="en-US" sz="2200" dirty="0">
                <a:latin typeface="Arial" charset="0"/>
                <a:cs typeface="Lucida Sans Unicode" charset="0"/>
              </a:rPr>
              <a:t>) - protocol </a:t>
            </a:r>
            <a:r>
              <a:rPr lang="en-US" sz="2200" dirty="0" err="1">
                <a:latin typeface="Arial" charset="0"/>
                <a:cs typeface="Lucida Sans Unicode" charset="0"/>
              </a:rPr>
              <a:t>combinat</a:t>
            </a:r>
            <a:r>
              <a:rPr lang="en-US" sz="2200" dirty="0">
                <a:latin typeface="Arial" charset="0"/>
                <a:cs typeface="Lucida Sans Unicode" charset="0"/>
              </a:rPr>
              <a:t> </a:t>
            </a:r>
            <a:r>
              <a:rPr lang="en-US" sz="2200" dirty="0" err="1">
                <a:latin typeface="Arial" charset="0"/>
                <a:cs typeface="Lucida Sans Unicode" charset="0"/>
              </a:rPr>
              <a:t>criptare</a:t>
            </a:r>
            <a:r>
              <a:rPr lang="en-US" sz="2200" dirty="0">
                <a:latin typeface="Arial" charset="0"/>
                <a:cs typeface="Lucida Sans Unicode" charset="0"/>
              </a:rPr>
              <a:t>/</a:t>
            </a:r>
            <a:r>
              <a:rPr lang="en-US" sz="2200" dirty="0" err="1">
                <a:latin typeface="Arial" charset="0"/>
                <a:cs typeface="Lucida Sans Unicode" charset="0"/>
              </a:rPr>
              <a:t>autentificare</a:t>
            </a:r>
            <a:endParaRPr lang="en-US" sz="2200" dirty="0">
              <a:latin typeface="Arial" charset="0"/>
              <a:cs typeface="Lucida Sans Unicode" charset="0"/>
            </a:endParaRPr>
          </a:p>
          <a:p>
            <a:pPr marL="0" indent="0">
              <a:spcAft>
                <a:spcPts val="863"/>
              </a:spcAft>
              <a:buFont typeface="Arial" charset="0"/>
              <a:buNone/>
            </a:pPr>
            <a:r>
              <a:rPr lang="en-US" dirty="0">
                <a:latin typeface="Arial" charset="0"/>
                <a:ea typeface="MS PGothic" charset="0"/>
              </a:rPr>
              <a:t>Si </a:t>
            </a:r>
            <a:r>
              <a:rPr lang="en-US" dirty="0" err="1">
                <a:latin typeface="Arial" charset="0"/>
                <a:ea typeface="MS PGothic" charset="0"/>
              </a:rPr>
              <a:t>doua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moduri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en-US" dirty="0">
                <a:latin typeface="Arial" charset="0"/>
                <a:ea typeface="MS PGothic" charset="0"/>
              </a:rPr>
              <a:t>de </a:t>
            </a:r>
            <a:r>
              <a:rPr lang="en-US" dirty="0" err="1">
                <a:latin typeface="Arial" charset="0"/>
                <a:ea typeface="MS PGothic" charset="0"/>
              </a:rPr>
              <a:t>lucru</a:t>
            </a:r>
            <a:endParaRPr lang="en-US" dirty="0">
              <a:latin typeface="Arial" charset="0"/>
              <a:ea typeface="MS PGothic" charset="0"/>
            </a:endParaRPr>
          </a:p>
          <a:p>
            <a:pPr lvl="1">
              <a:spcAft>
                <a:spcPts val="863"/>
              </a:spcAft>
            </a:pPr>
            <a:r>
              <a:rPr lang="en-US" sz="2200" dirty="0">
                <a:latin typeface="Arial" charset="0"/>
                <a:cs typeface="Lucida Sans Unicode" charset="0"/>
              </a:rPr>
              <a:t>transport</a:t>
            </a:r>
          </a:p>
          <a:p>
            <a:pPr lvl="1">
              <a:spcAft>
                <a:spcPts val="863"/>
              </a:spcAft>
            </a:pPr>
            <a:r>
              <a:rPr lang="en-US" sz="2200" dirty="0" err="1">
                <a:latin typeface="Arial" charset="0"/>
                <a:cs typeface="Lucida Sans Unicode" charset="0"/>
              </a:rPr>
              <a:t>tunel</a:t>
            </a:r>
            <a:endParaRPr lang="en-US" sz="2200" dirty="0">
              <a:latin typeface="Arial" charset="0"/>
              <a:cs typeface="Lucida Sans Unicode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BC50EC3D-BC7E-004D-A72B-9D900B01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9144000" cy="431800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Protocol AH – </a:t>
            </a:r>
            <a:r>
              <a:rPr lang="en-US" sz="2000">
                <a:latin typeface="Arial" charset="0"/>
                <a:ea typeface="MS PGothic" charset="0"/>
              </a:rPr>
              <a:t>in mod transport pentru IPv4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573463"/>
            <a:ext cx="8713787" cy="28368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Arial" charset="0"/>
              <a:buNone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Authentication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Header</a:t>
            </a:r>
            <a:r>
              <a:rPr lang="en-US" sz="2000" dirty="0">
                <a:latin typeface="Arial" charset="0"/>
                <a:ea typeface="MS PGothic" charset="0"/>
              </a:rPr>
              <a:t> – </a:t>
            </a:r>
            <a:r>
              <a:rPr lang="en-US" sz="2000" dirty="0" err="1">
                <a:latin typeface="Arial" charset="0"/>
                <a:ea typeface="MS PGothic" charset="0"/>
              </a:rPr>
              <a:t>inserat</a:t>
            </a:r>
            <a:r>
              <a:rPr lang="en-US" sz="2000" dirty="0">
                <a:latin typeface="Arial" charset="0"/>
                <a:ea typeface="MS PGothic" charset="0"/>
              </a:rPr>
              <a:t> in </a:t>
            </a:r>
            <a:r>
              <a:rPr lang="en-US" sz="2000" dirty="0" err="1">
                <a:latin typeface="Arial" charset="0"/>
                <a:ea typeface="MS PGothic" charset="0"/>
              </a:rPr>
              <a:t>datagrama</a:t>
            </a:r>
            <a:r>
              <a:rPr lang="en-US" sz="2000" dirty="0">
                <a:latin typeface="Arial" charset="0"/>
                <a:ea typeface="MS PGothic" charset="0"/>
              </a:rPr>
              <a:t> IP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Next header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 –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preluat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 din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IP header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unde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este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inlocuit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 cu 51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Payload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len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–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lungime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 AH (nr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cuvinte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 32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biti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MS PGothic" charset="0"/>
              </a:rPr>
              <a:t>) minus 2 </a:t>
            </a:r>
            <a:endParaRPr lang="en-US" sz="2000" dirty="0">
              <a:solidFill>
                <a:schemeClr val="accent2"/>
              </a:solidFill>
              <a:latin typeface="Arial" charset="0"/>
              <a:ea typeface="MS PGothic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Security Parameters Index</a:t>
            </a:r>
            <a:r>
              <a:rPr lang="en-US" sz="2000" dirty="0">
                <a:latin typeface="Arial" charset="0"/>
                <a:ea typeface="MS PGothic" charset="0"/>
              </a:rPr>
              <a:t> – </a:t>
            </a:r>
            <a:r>
              <a:rPr lang="en-US" sz="2000" dirty="0" err="1">
                <a:latin typeface="Arial" charset="0"/>
                <a:ea typeface="MS PGothic" charset="0"/>
              </a:rPr>
              <a:t>indica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inregistrarea</a:t>
            </a:r>
            <a:r>
              <a:rPr lang="en-US" sz="2000" dirty="0">
                <a:latin typeface="Arial" charset="0"/>
                <a:ea typeface="MS PGothic" charset="0"/>
              </a:rPr>
              <a:t> din BD a </a:t>
            </a:r>
            <a:r>
              <a:rPr lang="en-US" sz="2000" dirty="0" err="1">
                <a:latin typeface="Arial" charset="0"/>
                <a:ea typeface="MS PGothic" charset="0"/>
              </a:rPr>
              <a:t>receptorului</a:t>
            </a:r>
            <a:endParaRPr lang="en-US" sz="2000" dirty="0">
              <a:latin typeface="Arial" charset="0"/>
              <a:ea typeface="MS PGothic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Sequence number</a:t>
            </a:r>
            <a:r>
              <a:rPr lang="en-US" sz="2000" dirty="0">
                <a:latin typeface="Arial" charset="0"/>
                <a:ea typeface="MS PGothic" charset="0"/>
              </a:rPr>
              <a:t> - </a:t>
            </a:r>
            <a:r>
              <a:rPr lang="en-US" sz="2000" dirty="0" err="1">
                <a:latin typeface="Arial" charset="0"/>
                <a:ea typeface="MS PGothic" charset="0"/>
              </a:rPr>
              <a:t>evitare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atacuri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prin</a:t>
            </a:r>
            <a:r>
              <a:rPr lang="en-US" sz="2000" dirty="0">
                <a:latin typeface="Arial" charset="0"/>
                <a:ea typeface="MS PGothic" charset="0"/>
              </a:rPr>
              <a:t> replica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HMAC</a:t>
            </a:r>
            <a:r>
              <a:rPr lang="en-US" sz="2000" dirty="0">
                <a:latin typeface="Arial" charset="0"/>
                <a:ea typeface="MS PGothic" charset="0"/>
              </a:rPr>
              <a:t> – Hashed Message Authentication Code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sz="2000" dirty="0" err="1">
                <a:latin typeface="Arial" charset="0"/>
                <a:cs typeface="Lucida Sans Unicode" charset="0"/>
              </a:rPr>
              <a:t>Utilizeaza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cheia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simetrica</a:t>
            </a:r>
            <a:r>
              <a:rPr lang="en-US" sz="2000" dirty="0">
                <a:latin typeface="Arial" charset="0"/>
                <a:cs typeface="Lucida Sans Unicode" charset="0"/>
              </a:rPr>
              <a:t>	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sz="2000" dirty="0" err="1">
                <a:latin typeface="Arial" charset="0"/>
                <a:cs typeface="Lucida Sans Unicode" charset="0"/>
              </a:rPr>
              <a:t>Calculeaza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rezumat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peste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intreaga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datagrama</a:t>
            </a:r>
            <a:r>
              <a:rPr lang="en-US" sz="2000" dirty="0">
                <a:latin typeface="Arial" charset="0"/>
                <a:cs typeface="Lucida Sans Unicode" charset="0"/>
              </a:rPr>
              <a:t> (</a:t>
            </a:r>
            <a:r>
              <a:rPr lang="en-US" sz="2000" dirty="0" err="1">
                <a:latin typeface="Arial" charset="0"/>
                <a:cs typeface="Lucida Sans Unicode" charset="0"/>
              </a:rPr>
              <a:t>campurile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variabile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neincluse</a:t>
            </a:r>
            <a:r>
              <a:rPr lang="en-US" sz="2000" dirty="0">
                <a:latin typeface="Arial" charset="0"/>
                <a:cs typeface="Lucida Sans Unicode" charset="0"/>
              </a:rPr>
              <a:t>) + </a:t>
            </a:r>
            <a:r>
              <a:rPr lang="en-US" sz="2000" dirty="0" err="1">
                <a:latin typeface="Arial" charset="0"/>
                <a:cs typeface="Lucida Sans Unicode" charset="0"/>
              </a:rPr>
              <a:t>cheia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simetrica</a:t>
            </a:r>
            <a:endParaRPr lang="en-US" sz="2000" dirty="0">
              <a:latin typeface="Arial" charset="0"/>
              <a:cs typeface="Lucida Sans Unicode" charset="0"/>
            </a:endParaRPr>
          </a:p>
        </p:txBody>
      </p:sp>
      <p:pic>
        <p:nvPicPr>
          <p:cNvPr id="46083" name="Picture 4" descr="8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7707312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4AFBA-80A5-A548-80C6-2F160884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686800" cy="411163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ESP in modurile transport si tunel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57563"/>
            <a:ext cx="8497887" cy="3167062"/>
          </a:xfrm>
        </p:spPr>
        <p:txBody>
          <a:bodyPr/>
          <a:lstStyle/>
          <a:p>
            <a:pPr marL="457200" indent="-457200" defTabSz="914400"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ESP – Encapsulating Security Payload</a:t>
            </a:r>
          </a:p>
          <a:p>
            <a:pPr marL="457200" indent="-457200" defTabSz="914400">
              <a:spcBef>
                <a:spcPts val="1200"/>
              </a:spcBef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(a) ESP in mod transport.</a:t>
            </a:r>
          </a:p>
          <a:p>
            <a:pPr marL="742950" lvl="1" indent="-342900" defTabSz="914400"/>
            <a:r>
              <a:rPr lang="en-US">
                <a:latin typeface="Arial" charset="0"/>
                <a:cs typeface="Lucida Sans Unicode" charset="0"/>
              </a:rPr>
              <a:t>antetul ESP este plasat intre antetele IP si TCP</a:t>
            </a:r>
          </a:p>
          <a:p>
            <a:pPr marL="742950" lvl="1" indent="-342900" defTabSz="914400"/>
            <a:r>
              <a:rPr lang="en-US">
                <a:latin typeface="Arial" charset="0"/>
                <a:cs typeface="Lucida Sans Unicode" charset="0"/>
              </a:rPr>
              <a:t>campul “protocol” din antetul IP este modificat si arata ca urmeaza un antet IPsec</a:t>
            </a:r>
          </a:p>
          <a:p>
            <a:pPr marL="457200" indent="-457200" defTabSz="914400">
              <a:spcBef>
                <a:spcPts val="1200"/>
              </a:spcBef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(b) ESP in mod tunel.</a:t>
            </a:r>
          </a:p>
          <a:p>
            <a:pPr marL="742950" lvl="1" indent="-342900" defTabSz="914400"/>
            <a:r>
              <a:rPr lang="en-US">
                <a:latin typeface="Arial" charset="0"/>
                <a:cs typeface="Lucida Sans Unicode" charset="0"/>
              </a:rPr>
              <a:t>la pachetul IP se adauga antetul IPsec si un nou antet IP</a:t>
            </a:r>
          </a:p>
          <a:p>
            <a:pPr marL="742950" lvl="1" indent="-342900" defTabSz="914400"/>
            <a:r>
              <a:rPr lang="en-US">
                <a:latin typeface="Arial" charset="0"/>
                <a:cs typeface="Lucida Sans Unicode" charset="0"/>
              </a:rPr>
              <a:t>tunelul se poate termina inainte de destinatie (de ex. la un firewall) </a:t>
            </a:r>
          </a:p>
          <a:p>
            <a:pPr marL="457200" indent="-457200" defTabSz="914400">
              <a:buFont typeface="Arial" charset="0"/>
              <a:buNone/>
            </a:pPr>
            <a:endParaRPr lang="en-US" sz="2000">
              <a:latin typeface="Arial" charset="0"/>
              <a:ea typeface="MS PGothic" charset="0"/>
            </a:endParaRPr>
          </a:p>
        </p:txBody>
      </p:sp>
      <p:pic>
        <p:nvPicPr>
          <p:cNvPr id="48131" name="Picture 4" descr="8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80772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66B5E9B-19BA-5542-ADA2-9996A1BC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686800" cy="411163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ESP in modurile transport si tunel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429000"/>
            <a:ext cx="8353425" cy="3095625"/>
          </a:xfrm>
        </p:spPr>
        <p:txBody>
          <a:bodyPr/>
          <a:lstStyle/>
          <a:p>
            <a:pPr marL="457200" indent="-457200" defTabSz="914400"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ESP – Encapsulating Security Payload</a:t>
            </a:r>
          </a:p>
          <a:p>
            <a:pPr marL="457200" indent="-457200" algn="ctr" defTabSz="914400"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(a)</a:t>
            </a:r>
            <a:r>
              <a:rPr lang="en-US" sz="2000">
                <a:latin typeface="Arial" charset="0"/>
                <a:ea typeface="MS PGothic" charset="0"/>
              </a:rPr>
              <a:t> ESP in mod transport.  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(b)</a:t>
            </a:r>
            <a:r>
              <a:rPr lang="en-US" sz="2000">
                <a:latin typeface="Arial" charset="0"/>
                <a:ea typeface="MS PGothic" charset="0"/>
              </a:rPr>
              <a:t> ESP in mod tunel.</a:t>
            </a:r>
          </a:p>
          <a:p>
            <a:pPr marL="857250" lvl="1" indent="-457200" defTabSz="914400"/>
            <a:r>
              <a:rPr lang="en-US">
                <a:latin typeface="Arial" charset="0"/>
                <a:cs typeface="Lucida Sans Unicode" charset="0"/>
              </a:rPr>
              <a:t>criptarea protejeaza incarcatura; </a:t>
            </a:r>
          </a:p>
          <a:p>
            <a:pPr marL="857250" lvl="1" indent="-457200" defTabSz="914400"/>
            <a:r>
              <a:rPr lang="en-US">
                <a:latin typeface="Arial" charset="0"/>
                <a:cs typeface="Lucida Sans Unicode" charset="0"/>
              </a:rPr>
              <a:t>autentificarea protejeaza antet ESP + criptograma</a:t>
            </a:r>
          </a:p>
          <a:p>
            <a:pPr marL="457200" indent="-457200" defTabSz="914400">
              <a:buFont typeface="Arial" charset="0"/>
              <a:buNone/>
            </a:pPr>
            <a:r>
              <a:rPr lang="en-US" sz="2000" b="1">
                <a:latin typeface="Arial" charset="0"/>
                <a:ea typeface="MS PGothic" charset="0"/>
              </a:rPr>
              <a:t>ESP header</a:t>
            </a:r>
            <a:r>
              <a:rPr lang="en-US" sz="2000">
                <a:latin typeface="Arial" charset="0"/>
                <a:ea typeface="MS PGothic" charset="0"/>
              </a:rPr>
              <a:t> include</a:t>
            </a:r>
            <a:r>
              <a:rPr lang="en-US">
                <a:latin typeface="Arial" charset="0"/>
                <a:ea typeface="MS PGothic" charset="0"/>
              </a:rPr>
              <a:t> </a:t>
            </a:r>
          </a:p>
          <a:p>
            <a:pPr marL="1257300" lvl="2" indent="-342900" defTabSz="914400"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Security Parameters Index</a:t>
            </a:r>
          </a:p>
          <a:p>
            <a:pPr marL="1257300" lvl="2" indent="-342900" defTabSz="914400"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Lucida Sans Unicode" charset="0"/>
              </a:rPr>
              <a:t>Numar de Secventa</a:t>
            </a:r>
          </a:p>
          <a:p>
            <a:pPr marL="1257300" lvl="2" indent="-342900" defTabSz="914400">
              <a:buFont typeface="Arial" charset="0"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cs typeface="Lucida Sans Unicode" charset="0"/>
              </a:rPr>
              <a:t>Vector de initalizare</a:t>
            </a:r>
            <a:r>
              <a:rPr lang="en-US" sz="2000">
                <a:latin typeface="Arial" charset="0"/>
                <a:cs typeface="Lucida Sans Unicode" charset="0"/>
              </a:rPr>
              <a:t> (pentru criptare date)</a:t>
            </a:r>
            <a:r>
              <a:rPr lang="en-US" sz="2000" b="1">
                <a:latin typeface="Arial" charset="0"/>
                <a:cs typeface="Lucida Sans Unicode" charset="0"/>
              </a:rPr>
              <a:t> </a:t>
            </a:r>
          </a:p>
          <a:p>
            <a:pPr marL="857250" lvl="1" indent="-457200" defTabSz="914400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La sfarsit: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HMAC</a:t>
            </a:r>
            <a:r>
              <a:rPr lang="en-US">
                <a:latin typeface="Arial" charset="0"/>
                <a:cs typeface="Lucida Sans Unicode" charset="0"/>
              </a:rPr>
              <a:t> – Hashed Message Authentication Code</a:t>
            </a:r>
          </a:p>
        </p:txBody>
      </p:sp>
      <p:pic>
        <p:nvPicPr>
          <p:cNvPr id="50179" name="Picture 4" descr="8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80772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60B91CB-4AEA-CE40-98FC-AE7FEF7C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3425" cy="55245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Gestiunea cheilor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53425" cy="2786063"/>
          </a:xfrm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ISAKMP</a:t>
            </a:r>
            <a:r>
              <a:rPr lang="en-US" sz="2000">
                <a:latin typeface="Arial" charset="0"/>
                <a:ea typeface="MS PGothic" charset="0"/>
              </a:rPr>
              <a:t> – Internet Security Association Key Management Protocol</a:t>
            </a:r>
          </a:p>
          <a:p>
            <a:r>
              <a:rPr lang="en-US" sz="2000">
                <a:latin typeface="Arial" charset="0"/>
                <a:ea typeface="MS PGothic" charset="0"/>
              </a:rPr>
              <a:t>Genereaza o cheie distincta pentru fiecare asociatie</a:t>
            </a:r>
          </a:p>
          <a:p>
            <a:r>
              <a:rPr lang="en-US" sz="2000">
                <a:latin typeface="Arial" charset="0"/>
                <a:ea typeface="MS PGothic" charset="0"/>
              </a:rPr>
              <a:t>Implementat cu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IKE</a:t>
            </a:r>
            <a:r>
              <a:rPr lang="en-US" sz="2000">
                <a:latin typeface="Arial" charset="0"/>
                <a:ea typeface="MS PGothic" charset="0"/>
              </a:rPr>
              <a:t> (ISAKMP Key Exchange)</a:t>
            </a:r>
          </a:p>
          <a:p>
            <a:pPr lvl="1"/>
            <a:r>
              <a:rPr lang="en-US">
                <a:latin typeface="Arial" charset="0"/>
                <a:cs typeface="Lucida Sans Unicode" charset="0"/>
              </a:rPr>
              <a:t>Foloseste </a:t>
            </a:r>
            <a:r>
              <a:rPr lang="en-US">
                <a:solidFill>
                  <a:schemeClr val="accent2"/>
                </a:solidFill>
                <a:latin typeface="Arial" charset="0"/>
                <a:cs typeface="Lucida Sans Unicode" charset="0"/>
              </a:rPr>
              <a:t>Diffie – Hellman </a:t>
            </a:r>
          </a:p>
          <a:p>
            <a:r>
              <a:rPr lang="en-US" sz="2000">
                <a:latin typeface="Arial" charset="0"/>
                <a:ea typeface="MS PGothic" charset="0"/>
              </a:rPr>
              <a:t>Pentru Alice:</a:t>
            </a:r>
          </a:p>
          <a:p>
            <a:pPr lvl="1"/>
            <a:r>
              <a:rPr lang="en-US">
                <a:latin typeface="Arial" charset="0"/>
                <a:cs typeface="Lucida Sans Unicode" charset="0"/>
              </a:rPr>
              <a:t>x 			este cheia privata</a:t>
            </a:r>
          </a:p>
          <a:p>
            <a:pPr lvl="1"/>
            <a:r>
              <a:rPr lang="en-US">
                <a:latin typeface="Arial" charset="0"/>
                <a:cs typeface="Lucida Sans Unicode" charset="0"/>
              </a:rPr>
              <a:t>g</a:t>
            </a:r>
            <a:r>
              <a:rPr lang="en-US" baseline="30000">
                <a:latin typeface="Arial" charset="0"/>
                <a:cs typeface="Lucida Sans Unicode" charset="0"/>
              </a:rPr>
              <a:t>x</a:t>
            </a:r>
            <a:r>
              <a:rPr lang="en-US">
                <a:latin typeface="Arial" charset="0"/>
                <a:cs typeface="Lucida Sans Unicode" charset="0"/>
              </a:rPr>
              <a:t> mod n 		este cheia publica</a:t>
            </a:r>
          </a:p>
          <a:p>
            <a:pPr lvl="1">
              <a:spcAft>
                <a:spcPct val="20000"/>
              </a:spcAft>
            </a:pPr>
            <a:r>
              <a:rPr lang="en-US">
                <a:latin typeface="Arial" charset="0"/>
                <a:cs typeface="Lucida Sans Unicode" charset="0"/>
              </a:rPr>
              <a:t>K</a:t>
            </a:r>
            <a:r>
              <a:rPr lang="en-US" baseline="-25000">
                <a:latin typeface="Arial" charset="0"/>
                <a:cs typeface="Lucida Sans Unicode" charset="0"/>
              </a:rPr>
              <a:t>A,B</a:t>
            </a:r>
            <a:r>
              <a:rPr lang="en-US">
                <a:latin typeface="Arial" charset="0"/>
                <a:cs typeface="Lucida Sans Unicode" charset="0"/>
              </a:rPr>
              <a:t> = g</a:t>
            </a:r>
            <a:r>
              <a:rPr lang="en-US" baseline="30000">
                <a:latin typeface="Arial" charset="0"/>
                <a:cs typeface="Lucida Sans Unicode" charset="0"/>
              </a:rPr>
              <a:t>xy</a:t>
            </a:r>
            <a:r>
              <a:rPr lang="en-US">
                <a:latin typeface="Arial" charset="0"/>
                <a:cs typeface="Lucida Sans Unicode" charset="0"/>
              </a:rPr>
              <a:t> mod n 	este cheia secreta partajata cu Bob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7" t="46828" r="24345" b="41238"/>
          <a:stretch>
            <a:fillRect/>
          </a:stretch>
        </p:blipFill>
        <p:spPr bwMode="auto">
          <a:xfrm>
            <a:off x="611188" y="3789363"/>
            <a:ext cx="8013700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5E0DE4C-D41D-3440-A29F-F7353558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Caracteristici Protocol IPSEC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050"/>
            <a:ext cx="8655050" cy="56165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latin typeface="Arial" charset="0"/>
                <a:ea typeface="MS PGothic" charset="0"/>
              </a:rPr>
              <a:t>IPSec este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orientat pe conexiune </a:t>
            </a:r>
            <a:r>
              <a:rPr lang="en-US">
                <a:latin typeface="Arial" charset="0"/>
                <a:ea typeface="MS PGothic" charset="0"/>
              </a:rPr>
              <a:t>(desi apartine nivelului retea)</a:t>
            </a:r>
          </a:p>
          <a:p>
            <a:pPr>
              <a:spcAft>
                <a:spcPts val="600"/>
              </a:spcAft>
            </a:pPr>
            <a:r>
              <a:rPr lang="en-US">
                <a:latin typeface="Arial" charset="0"/>
                <a:ea typeface="MS PGothic" charset="0"/>
              </a:rPr>
              <a:t>Permite selectia intre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mai multi algoritmi</a:t>
            </a:r>
          </a:p>
          <a:p>
            <a:pPr lvl="1"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criptare: DES in mod CBC, 3DES, IDEA, … </a:t>
            </a:r>
          </a:p>
          <a:p>
            <a:pPr lvl="1"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autentificare: MD5, SHA (trunchiat la 96 biti)</a:t>
            </a:r>
          </a:p>
          <a:p>
            <a:pPr lvl="1"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“</a:t>
            </a:r>
            <a:r>
              <a:rPr lang="en-US" altLang="ja-JP">
                <a:latin typeface="Arial" charset="0"/>
                <a:ea typeface="MS PGothic" charset="0"/>
                <a:cs typeface="MS PGothic" charset="0"/>
              </a:rPr>
              <a:t>deschis</a:t>
            </a:r>
            <a:r>
              <a:rPr lang="en-US">
                <a:latin typeface="Arial" charset="0"/>
                <a:cs typeface="Lucida Sans Unicode" charset="0"/>
              </a:rPr>
              <a:t>”</a:t>
            </a:r>
            <a:r>
              <a:rPr lang="en-US" altLang="ja-JP">
                <a:latin typeface="Arial" charset="0"/>
                <a:ea typeface="MS PGothic" charset="0"/>
                <a:cs typeface="MS PGothic" charset="0"/>
              </a:rPr>
              <a:t> la adaugare algoritmi noi</a:t>
            </a:r>
          </a:p>
          <a:p>
            <a:pPr>
              <a:spcAft>
                <a:spcPts val="600"/>
              </a:spcAft>
            </a:pPr>
            <a:r>
              <a:rPr lang="en-US">
                <a:latin typeface="Arial" charset="0"/>
                <a:ea typeface="MS PGothic" charset="0"/>
              </a:rPr>
              <a:t>Permite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stabilirea cheilor </a:t>
            </a:r>
            <a:r>
              <a:rPr lang="en-US">
                <a:latin typeface="Arial" charset="0"/>
                <a:ea typeface="MS PGothic" charset="0"/>
              </a:rPr>
              <a:t>de criptare</a:t>
            </a:r>
          </a:p>
          <a:p>
            <a:pPr>
              <a:spcAft>
                <a:spcPts val="600"/>
              </a:spcAft>
            </a:pPr>
            <a:r>
              <a:rPr lang="en-US">
                <a:latin typeface="Arial" charset="0"/>
                <a:ea typeface="MS PGothic" charset="0"/>
              </a:rPr>
              <a:t>Permite alegerea intre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mai multe servicii</a:t>
            </a:r>
          </a:p>
          <a:p>
            <a:pPr lvl="1"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confidentialitate</a:t>
            </a:r>
          </a:p>
          <a:p>
            <a:pPr lvl="1"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integritate</a:t>
            </a:r>
          </a:p>
          <a:p>
            <a:pPr lvl="1"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protectie la atacuri prin replica </a:t>
            </a:r>
          </a:p>
          <a:p>
            <a:pPr>
              <a:spcAft>
                <a:spcPts val="600"/>
              </a:spcAft>
            </a:pPr>
            <a:r>
              <a:rPr lang="en-US">
                <a:latin typeface="Arial" charset="0"/>
                <a:ea typeface="MS PGothic" charset="0"/>
              </a:rPr>
              <a:t>Permite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alegerea granularitatii</a:t>
            </a:r>
          </a:p>
          <a:p>
            <a:pPr lvl="1"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conexiune TCP</a:t>
            </a:r>
          </a:p>
          <a:p>
            <a:pPr lvl="1"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toate legaturile intre doua calculatoare (tunel)</a:t>
            </a:r>
          </a:p>
          <a:p>
            <a:pPr lvl="1">
              <a:spcAft>
                <a:spcPts val="600"/>
              </a:spcAft>
            </a:pPr>
            <a:r>
              <a:rPr lang="en-US">
                <a:latin typeface="Arial" charset="0"/>
                <a:cs typeface="Lucida Sans Unicode" charset="0"/>
              </a:rPr>
              <a:t>toate legaturile intre doua rutere, …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DEC888CD-6733-7746-A99B-AFF6D2C6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353425" cy="432048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MS PGothic" charset="0"/>
              </a:rPr>
              <a:t>Rezumatele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mesajelor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52936"/>
            <a:ext cx="8512175" cy="351928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err="1">
                <a:latin typeface="Arial" charset="0"/>
                <a:ea typeface="MS PGothic" charset="0"/>
              </a:rPr>
              <a:t>Folosite</a:t>
            </a:r>
            <a:r>
              <a:rPr lang="en-US" b="1" dirty="0">
                <a:latin typeface="Arial" charset="0"/>
                <a:ea typeface="MS PGothic" charset="0"/>
              </a:rPr>
              <a:t> in </a:t>
            </a:r>
            <a:r>
              <a:rPr lang="en-US" b="1" dirty="0" err="1">
                <a:latin typeface="Arial" charset="0"/>
                <a:ea typeface="MS PGothic" charset="0"/>
              </a:rPr>
              <a:t>semnaturi</a:t>
            </a:r>
            <a:r>
              <a:rPr lang="en-US" b="1" dirty="0">
                <a:latin typeface="Arial" charset="0"/>
                <a:ea typeface="MS PGothic" charset="0"/>
              </a:rPr>
              <a:t> </a:t>
            </a:r>
            <a:r>
              <a:rPr lang="en-US" b="1" dirty="0" err="1">
                <a:latin typeface="Arial" charset="0"/>
                <a:ea typeface="MS PGothic" charset="0"/>
              </a:rPr>
              <a:t>digitale</a:t>
            </a:r>
            <a:r>
              <a:rPr lang="en-US" b="1" dirty="0">
                <a:latin typeface="Arial" charset="0"/>
                <a:ea typeface="MS PGothic" charset="0"/>
              </a:rPr>
              <a:t> </a:t>
            </a:r>
            <a:r>
              <a:rPr lang="en-US" b="1" dirty="0" err="1">
                <a:latin typeface="Arial" charset="0"/>
                <a:ea typeface="MS PGothic" charset="0"/>
              </a:rPr>
              <a:t>datorita</a:t>
            </a:r>
            <a:r>
              <a:rPr lang="en-US" b="1" dirty="0">
                <a:latin typeface="Arial" charset="0"/>
                <a:ea typeface="MS PGothic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proprietatilor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en-US" b="1" dirty="0">
                <a:latin typeface="Arial" charset="0"/>
                <a:ea typeface="MS PGothic" charset="0"/>
              </a:rPr>
              <a:t>utile</a:t>
            </a:r>
          </a:p>
          <a:p>
            <a:pPr marL="914400" lvl="1" indent="-457200">
              <a:spcBef>
                <a:spcPct val="20000"/>
              </a:spcBef>
              <a:buFont typeface="Arial" charset="0"/>
              <a:buAutoNum type="arabicPeriod"/>
            </a:pPr>
            <a:r>
              <a:rPr lang="en-US" dirty="0" err="1">
                <a:latin typeface="Arial" charset="0"/>
                <a:cs typeface="Lucida Sans Unicode" charset="0"/>
              </a:rPr>
              <a:t>Rezumatul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lui</a:t>
            </a:r>
            <a:r>
              <a:rPr lang="en-US" dirty="0">
                <a:latin typeface="Arial" charset="0"/>
                <a:cs typeface="Lucida Sans Unicode" charset="0"/>
              </a:rPr>
              <a:t> P - MD(P) - </a:t>
            </a:r>
            <a:r>
              <a:rPr lang="en-US" dirty="0" err="1">
                <a:latin typeface="Arial" charset="0"/>
                <a:cs typeface="Lucida Sans Unicode" charset="0"/>
              </a:rPr>
              <a:t>este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usor</a:t>
            </a:r>
            <a:r>
              <a:rPr lang="en-US" dirty="0">
                <a:latin typeface="Arial" charset="0"/>
                <a:cs typeface="Lucida Sans Unicode" charset="0"/>
              </a:rPr>
              <a:t> de </a:t>
            </a:r>
            <a:r>
              <a:rPr lang="en-US" dirty="0" err="1">
                <a:latin typeface="Arial" charset="0"/>
                <a:cs typeface="Lucida Sans Unicode" charset="0"/>
              </a:rPr>
              <a:t>calculat</a:t>
            </a:r>
            <a:endParaRPr lang="en-US" dirty="0">
              <a:latin typeface="Arial" charset="0"/>
              <a:cs typeface="Lucida Sans Unicode" charset="0"/>
            </a:endParaRPr>
          </a:p>
          <a:p>
            <a:pPr marL="914400" lvl="1" indent="-457200">
              <a:spcBef>
                <a:spcPct val="20000"/>
              </a:spcBef>
              <a:buFont typeface="Arial" charset="0"/>
              <a:buAutoNum type="arabicPeriod"/>
            </a:pPr>
            <a:r>
              <a:rPr lang="en-US" dirty="0">
                <a:latin typeface="Arial" charset="0"/>
                <a:cs typeface="Lucida Sans Unicode" charset="0"/>
              </a:rPr>
              <a:t>Este </a:t>
            </a:r>
            <a:r>
              <a:rPr lang="en-US" dirty="0" err="1">
                <a:latin typeface="Arial" charset="0"/>
                <a:cs typeface="Lucida Sans Unicode" charset="0"/>
              </a:rPr>
              <a:t>imposibil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sa</a:t>
            </a:r>
            <a:r>
              <a:rPr lang="en-US" dirty="0">
                <a:latin typeface="Arial" charset="0"/>
                <a:cs typeface="Lucida Sans Unicode" charset="0"/>
              </a:rPr>
              <a:t> se </a:t>
            </a:r>
            <a:r>
              <a:rPr lang="en-US" dirty="0" err="1">
                <a:latin typeface="Arial" charset="0"/>
                <a:cs typeface="Lucida Sans Unicode" charset="0"/>
              </a:rPr>
              <a:t>afle</a:t>
            </a:r>
            <a:r>
              <a:rPr lang="en-US" dirty="0">
                <a:latin typeface="Arial" charset="0"/>
                <a:cs typeface="Lucida Sans Unicode" charset="0"/>
              </a:rPr>
              <a:t> P din MD(P)</a:t>
            </a:r>
          </a:p>
          <a:p>
            <a:pPr marL="914400" lvl="1" indent="-457200">
              <a:spcBef>
                <a:spcPct val="20000"/>
              </a:spcBef>
              <a:buFont typeface="Arial" charset="0"/>
              <a:buAutoNum type="arabicPeriod"/>
            </a:pPr>
            <a:r>
              <a:rPr lang="en-US" dirty="0" err="1">
                <a:latin typeface="Arial" charset="0"/>
                <a:cs typeface="Lucida Sans Unicode" charset="0"/>
              </a:rPr>
              <a:t>Rezumatul</a:t>
            </a:r>
            <a:r>
              <a:rPr lang="en-US" dirty="0">
                <a:latin typeface="Arial" charset="0"/>
                <a:cs typeface="Lucida Sans Unicode" charset="0"/>
              </a:rPr>
              <a:t> nu </a:t>
            </a:r>
            <a:r>
              <a:rPr lang="en-US" dirty="0" err="1">
                <a:latin typeface="Arial" charset="0"/>
                <a:cs typeface="Lucida Sans Unicode" charset="0"/>
              </a:rPr>
              <a:t>poate</a:t>
            </a:r>
            <a:r>
              <a:rPr lang="en-US">
                <a:latin typeface="Arial" charset="0"/>
                <a:cs typeface="Lucida Sans Unicode" charset="0"/>
              </a:rPr>
              <a:t> fi trucat</a:t>
            </a:r>
            <a:r>
              <a:rPr lang="en-US" dirty="0">
                <a:latin typeface="Arial" charset="0"/>
                <a:cs typeface="Lucida Sans Unicode" charset="0"/>
              </a:rPr>
              <a:t>: </a:t>
            </a:r>
            <a:r>
              <a:rPr lang="en-US" dirty="0" err="1">
                <a:latin typeface="Arial" charset="0"/>
                <a:cs typeface="Lucida Sans Unicode" charset="0"/>
              </a:rPr>
              <a:t>nimeni</a:t>
            </a:r>
            <a:r>
              <a:rPr lang="en-US" dirty="0">
                <a:latin typeface="Arial" charset="0"/>
                <a:cs typeface="Lucida Sans Unicode" charset="0"/>
              </a:rPr>
              <a:t> nu </a:t>
            </a:r>
            <a:r>
              <a:rPr lang="en-US" dirty="0" err="1">
                <a:latin typeface="Arial" charset="0"/>
                <a:cs typeface="Lucida Sans Unicode" charset="0"/>
              </a:rPr>
              <a:t>poate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gasi</a:t>
            </a:r>
            <a:r>
              <a:rPr lang="en-US" dirty="0">
                <a:latin typeface="Arial" charset="0"/>
                <a:cs typeface="Lucida Sans Unicode" charset="0"/>
              </a:rPr>
              <a:t> P’ </a:t>
            </a:r>
            <a:r>
              <a:rPr lang="en-US" dirty="0" err="1">
                <a:latin typeface="Arial" charset="0"/>
                <a:cs typeface="Lucida Sans Unicode" charset="0"/>
              </a:rPr>
              <a:t>avand</a:t>
            </a:r>
            <a:r>
              <a:rPr lang="en-US" dirty="0">
                <a:latin typeface="Arial" charset="0"/>
                <a:cs typeface="Lucida Sans Unicode" charset="0"/>
              </a:rPr>
              <a:t> un </a:t>
            </a:r>
            <a:r>
              <a:rPr lang="en-US" dirty="0" err="1">
                <a:latin typeface="Arial" charset="0"/>
                <a:cs typeface="Lucida Sans Unicode" charset="0"/>
              </a:rPr>
              <a:t>rezumat</a:t>
            </a:r>
            <a:r>
              <a:rPr lang="en-US" dirty="0">
                <a:latin typeface="Arial" charset="0"/>
                <a:cs typeface="Lucida Sans Unicode" charset="0"/>
              </a:rPr>
              <a:t> identic cu P, </a:t>
            </a:r>
            <a:r>
              <a:rPr lang="en-US" dirty="0" err="1">
                <a:latin typeface="Arial" charset="0"/>
                <a:cs typeface="Lucida Sans Unicode" charset="0"/>
              </a:rPr>
              <a:t>adica</a:t>
            </a:r>
            <a:r>
              <a:rPr lang="en-US" dirty="0">
                <a:latin typeface="Arial" charset="0"/>
                <a:cs typeface="Lucida Sans Unicode" charset="0"/>
              </a:rPr>
              <a:t> MD(P’) = MD(P)</a:t>
            </a:r>
          </a:p>
          <a:p>
            <a:pPr marL="914400" lvl="1" indent="-457200">
              <a:spcBef>
                <a:spcPct val="20000"/>
              </a:spcBef>
              <a:buFont typeface="Arial" charset="0"/>
              <a:buAutoNum type="arabicPeriod"/>
            </a:pPr>
            <a:r>
              <a:rPr lang="en-US" dirty="0">
                <a:latin typeface="Arial" charset="0"/>
                <a:cs typeface="Lucida Sans Unicode" charset="0"/>
              </a:rPr>
              <a:t>O </a:t>
            </a:r>
            <a:r>
              <a:rPr lang="en-US" dirty="0" err="1">
                <a:latin typeface="Arial" charset="0"/>
                <a:cs typeface="Lucida Sans Unicode" charset="0"/>
              </a:rPr>
              <a:t>schimbare</a:t>
            </a:r>
            <a:r>
              <a:rPr lang="en-US" dirty="0">
                <a:latin typeface="Arial" charset="0"/>
                <a:cs typeface="Lucida Sans Unicode" charset="0"/>
              </a:rPr>
              <a:t> de 1 bit a </a:t>
            </a:r>
            <a:r>
              <a:rPr lang="en-US" dirty="0" err="1">
                <a:latin typeface="Arial" charset="0"/>
                <a:cs typeface="Lucida Sans Unicode" charset="0"/>
              </a:rPr>
              <a:t>intrarii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schimba</a:t>
            </a:r>
            <a:r>
              <a:rPr lang="en-US" dirty="0">
                <a:latin typeface="Arial" charset="0"/>
                <a:cs typeface="Lucida Sans Unicode" charset="0"/>
              </a:rPr>
              <a:t> multi </a:t>
            </a:r>
            <a:r>
              <a:rPr lang="en-US" dirty="0" err="1">
                <a:latin typeface="Arial" charset="0"/>
                <a:cs typeface="Lucida Sans Unicode" charset="0"/>
              </a:rPr>
              <a:t>biti</a:t>
            </a:r>
            <a:r>
              <a:rPr lang="en-US" dirty="0">
                <a:latin typeface="Arial" charset="0"/>
                <a:cs typeface="Lucida Sans Unicode" charset="0"/>
              </a:rPr>
              <a:t> din </a:t>
            </a:r>
            <a:r>
              <a:rPr lang="en-US" dirty="0" err="1">
                <a:latin typeface="Arial" charset="0"/>
                <a:cs typeface="Lucida Sans Unicode" charset="0"/>
              </a:rPr>
              <a:t>iesire</a:t>
            </a:r>
            <a:endParaRPr lang="en-US" dirty="0">
              <a:latin typeface="Arial" charset="0"/>
              <a:cs typeface="Lucida Sans Unicode" charset="0"/>
            </a:endParaRPr>
          </a:p>
          <a:p>
            <a:pPr marL="914400" lvl="1" indent="-457200">
              <a:buFont typeface="Arial" charset="0"/>
              <a:buNone/>
            </a:pPr>
            <a:endParaRPr lang="en-US" sz="1000" dirty="0">
              <a:latin typeface="Arial" charset="0"/>
              <a:cs typeface="Lucida Sans Unicode" charset="0"/>
            </a:endParaRPr>
          </a:p>
          <a:p>
            <a:pPr>
              <a:buFont typeface="Arial" charset="0"/>
              <a:buNone/>
            </a:pPr>
            <a:r>
              <a:rPr lang="en-US" b="1" dirty="0" err="1">
                <a:latin typeface="Arial" charset="0"/>
                <a:ea typeface="MS PGothic" charset="0"/>
              </a:rPr>
              <a:t>Functii</a:t>
            </a:r>
            <a:r>
              <a:rPr lang="en-US" b="1" dirty="0">
                <a:latin typeface="Arial" charset="0"/>
                <a:ea typeface="MS PGothic" charset="0"/>
              </a:rPr>
              <a:t> hash</a:t>
            </a:r>
          </a:p>
          <a:p>
            <a:pPr marL="914400" lvl="1" indent="-457200"/>
            <a:r>
              <a:rPr lang="en-US" dirty="0">
                <a:latin typeface="Arial" charset="0"/>
                <a:cs typeface="Lucida Sans Unicode" charset="0"/>
              </a:rPr>
              <a:t>MD5 (Message Digest)</a:t>
            </a:r>
          </a:p>
          <a:p>
            <a:pPr marL="914400" lvl="1" indent="-457200"/>
            <a:r>
              <a:rPr lang="en-US" dirty="0">
                <a:latin typeface="Arial" charset="0"/>
                <a:cs typeface="Lucida Sans Unicode" charset="0"/>
              </a:rPr>
              <a:t>SHA-1 (Secure Hash Algorithm)</a:t>
            </a:r>
          </a:p>
        </p:txBody>
      </p:sp>
      <p:pic>
        <p:nvPicPr>
          <p:cNvPr id="19459" name="Picture 4" descr="8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6712"/>
            <a:ext cx="547211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6659563" y="1196975"/>
            <a:ext cx="2305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2000">
                <a:solidFill>
                  <a:srgbClr val="0000FF"/>
                </a:solidFill>
              </a:rPr>
              <a:t>Este mai usor sa semnezi digital rezumatul decat mesajul intreg 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1323-7114-C44E-8DCD-542D06B8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Protocoale de Autentificare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975"/>
            <a:ext cx="8763000" cy="5111750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sz="2400">
                <a:solidFill>
                  <a:schemeClr val="tx1"/>
                </a:solidFill>
                <a:latin typeface="Arial" charset="0"/>
                <a:ea typeface="MS PGothic" charset="0"/>
              </a:rPr>
              <a:t>Determina daca o 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MS PGothic" charset="0"/>
              </a:rPr>
              <a:t>entitate</a:t>
            </a:r>
            <a:r>
              <a:rPr lang="en-US" sz="2400">
                <a:solidFill>
                  <a:schemeClr val="tx1"/>
                </a:solidFill>
                <a:latin typeface="Arial" charset="0"/>
                <a:ea typeface="MS PGothic" charset="0"/>
              </a:rPr>
              <a:t> (utilizator, proces) este cu adevarat cine / ce pretinde ca este </a:t>
            </a:r>
          </a:p>
          <a:p>
            <a:pPr lvl="1">
              <a:spcBef>
                <a:spcPts val="600"/>
              </a:spcBef>
            </a:pPr>
            <a:r>
              <a:rPr lang="en-US" sz="2200">
                <a:solidFill>
                  <a:schemeClr val="tx1"/>
                </a:solidFill>
                <a:latin typeface="Arial" charset="0"/>
                <a:cs typeface="Lucida Sans Unicode" charset="0"/>
              </a:rPr>
              <a:t>diferita de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autorizare</a:t>
            </a:r>
          </a:p>
          <a:p>
            <a:pPr lvl="1">
              <a:spcBef>
                <a:spcPts val="600"/>
              </a:spcBef>
            </a:pPr>
            <a:r>
              <a:rPr lang="en-US" sz="2200">
                <a:latin typeface="Arial" charset="0"/>
                <a:cs typeface="Lucida Sans Unicode" charset="0"/>
              </a:rPr>
              <a:t>se bazeaza pe un schimb de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mesaje </a:t>
            </a:r>
            <a:r>
              <a:rPr lang="en-US" sz="2200">
                <a:latin typeface="Arial" charset="0"/>
                <a:cs typeface="Lucida Sans Unicode" charset="0"/>
              </a:rPr>
              <a:t>prin Internet (prezentate, de regula, ca schimb intre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Alice</a:t>
            </a:r>
            <a:r>
              <a:rPr lang="en-US" sz="2200">
                <a:latin typeface="Arial" charset="0"/>
                <a:cs typeface="Lucida Sans Unicode" charset="0"/>
              </a:rPr>
              <a:t> si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Bob</a:t>
            </a:r>
            <a:r>
              <a:rPr lang="en-US" sz="2200">
                <a:latin typeface="Arial" charset="0"/>
                <a:cs typeface="Lucida Sans Unicode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sz="2200">
                <a:latin typeface="Arial" charset="0"/>
                <a:cs typeface="Lucida Sans Unicode" charset="0"/>
              </a:rPr>
              <a:t>mesajele pot fi interceptate si folosite de alte entitati (de regula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Trudy</a:t>
            </a:r>
            <a:r>
              <a:rPr lang="en-US" sz="2200">
                <a:latin typeface="Arial" charset="0"/>
                <a:cs typeface="Lucida Sans Unicode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sz="2200">
                <a:latin typeface="Arial" charset="0"/>
                <a:cs typeface="Lucida Sans Unicode" charset="0"/>
              </a:rPr>
              <a:t>protocolul genereaza si o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cheie de sesiune</a:t>
            </a:r>
            <a:r>
              <a:rPr lang="en-US" sz="2200">
                <a:latin typeface="Arial" charset="0"/>
                <a:cs typeface="Lucida Sans Unicode" charset="0"/>
              </a:rPr>
              <a:t> </a:t>
            </a:r>
          </a:p>
          <a:p>
            <a:pPr lvl="1">
              <a:spcBef>
                <a:spcPts val="600"/>
              </a:spcBef>
            </a:pPr>
            <a:endParaRPr lang="en-US">
              <a:latin typeface="Arial" charset="0"/>
              <a:cs typeface="Lucida Sans Unicode" charset="0"/>
            </a:endParaRP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sz="2400">
                <a:solidFill>
                  <a:schemeClr val="tx1"/>
                </a:solidFill>
                <a:latin typeface="Arial" charset="0"/>
                <a:ea typeface="MS PGothic" charset="0"/>
              </a:rPr>
              <a:t>Folosesc </a:t>
            </a:r>
            <a:r>
              <a:rPr lang="en-US" sz="2400">
                <a:solidFill>
                  <a:schemeClr val="accent2"/>
                </a:solidFill>
                <a:latin typeface="Arial" charset="0"/>
                <a:ea typeface="MS PGothic" charset="0"/>
              </a:rPr>
              <a:t>criptografia cu</a:t>
            </a:r>
          </a:p>
          <a:p>
            <a:pPr>
              <a:spcBef>
                <a:spcPts val="600"/>
              </a:spcBef>
            </a:pPr>
            <a:r>
              <a:rPr lang="en-US">
                <a:latin typeface="Arial" charset="0"/>
                <a:ea typeface="MS PGothic" charset="0"/>
              </a:rPr>
              <a:t>Chei secrete partajate</a:t>
            </a:r>
          </a:p>
          <a:p>
            <a:pPr>
              <a:spcBef>
                <a:spcPts val="600"/>
              </a:spcBef>
            </a:pPr>
            <a:r>
              <a:rPr lang="en-US">
                <a:latin typeface="Arial" charset="0"/>
                <a:ea typeface="MS PGothic" charset="0"/>
              </a:rPr>
              <a:t>Chei publice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A4FDE1A-5834-6242-A1C5-2FFE2827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Autentificare cu cheie secreta partajata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97425"/>
            <a:ext cx="8964612" cy="15113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Autentificare reciproca cu un protocol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challenge-response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Alice si Bob partajeaza cheia </a:t>
            </a:r>
            <a:r>
              <a:rPr lang="en-US" b="1">
                <a:latin typeface="Arial" charset="0"/>
                <a:ea typeface="MS PGothic" charset="0"/>
              </a:rPr>
              <a:t>K</a:t>
            </a:r>
            <a:r>
              <a:rPr lang="en-US" sz="2400" b="1" baseline="-11000">
                <a:latin typeface="Arial" charset="0"/>
                <a:ea typeface="MS PGothic" charset="0"/>
              </a:rPr>
              <a:t>AB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en-US" b="1">
                <a:latin typeface="Arial" charset="0"/>
                <a:ea typeface="MS PGothic" charset="0"/>
              </a:rPr>
              <a:t>R</a:t>
            </a:r>
            <a:r>
              <a:rPr lang="en-US" b="1" baseline="-11000">
                <a:latin typeface="Arial" charset="0"/>
                <a:ea typeface="MS PGothic" charset="0"/>
              </a:rPr>
              <a:t>A</a:t>
            </a:r>
            <a:r>
              <a:rPr lang="en-US" b="1">
                <a:latin typeface="Arial" charset="0"/>
                <a:ea typeface="MS PGothic" charset="0"/>
              </a:rPr>
              <a:t>, R</a:t>
            </a:r>
            <a:r>
              <a:rPr lang="en-US" b="1" baseline="-11000">
                <a:latin typeface="Arial" charset="0"/>
                <a:ea typeface="MS PGothic" charset="0"/>
              </a:rPr>
              <a:t>B</a:t>
            </a:r>
            <a:r>
              <a:rPr lang="en-US">
                <a:latin typeface="Arial" charset="0"/>
                <a:ea typeface="MS PGothic" charset="0"/>
              </a:rPr>
              <a:t> - numere aleatoare foarte mari, folosite contra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atac prin replica</a:t>
            </a:r>
            <a:endParaRPr lang="en-US" b="1">
              <a:solidFill>
                <a:srgbClr val="0000FF"/>
              </a:solidFill>
              <a:latin typeface="Arial" charset="0"/>
              <a:ea typeface="MS PGothic" charset="0"/>
            </a:endParaRPr>
          </a:p>
        </p:txBody>
      </p:sp>
      <p:pic>
        <p:nvPicPr>
          <p:cNvPr id="56323" name="Picture 4" descr="8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68413"/>
            <a:ext cx="5719762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6BD393B-477D-0443-BF94-71F76125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Autentificare cu cheie secreta partajata (2)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734050"/>
            <a:ext cx="8353425" cy="638175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Reducere numar de pasi</a:t>
            </a:r>
          </a:p>
          <a:p>
            <a:endParaRPr lang="en-US">
              <a:latin typeface="Arial" charset="0"/>
              <a:ea typeface="MS PGothic" charset="0"/>
            </a:endParaRPr>
          </a:p>
        </p:txBody>
      </p:sp>
      <p:pic>
        <p:nvPicPr>
          <p:cNvPr id="57347" name="Picture 4" descr="8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6838"/>
            <a:ext cx="5219700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 descr="8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981075"/>
            <a:ext cx="34448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594A1-55FC-FB4C-9E10-F3A00CA0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Atacul prin reflexie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3613"/>
            <a:ext cx="4464050" cy="224948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Trudy nu poate cripta R</a:t>
            </a:r>
            <a:r>
              <a:rPr lang="en-US" baseline="-25000">
                <a:latin typeface="Arial" charset="0"/>
                <a:ea typeface="MS PGothic" charset="0"/>
              </a:rPr>
              <a:t>B</a:t>
            </a:r>
            <a:r>
              <a:rPr lang="en-US">
                <a:latin typeface="Arial" charset="0"/>
                <a:ea typeface="MS PGothic" charset="0"/>
              </a:rPr>
              <a:t> din mesajul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Dar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retransmite</a:t>
            </a:r>
            <a:r>
              <a:rPr lang="en-US">
                <a:latin typeface="Arial" charset="0"/>
                <a:ea typeface="MS PGothic" charset="0"/>
              </a:rPr>
              <a:t> un mesaj produs de Bob (4) si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reuseste sa stabileasca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o sesiune autentificata</a:t>
            </a:r>
            <a:r>
              <a:rPr lang="en-US">
                <a:latin typeface="Arial" charset="0"/>
                <a:ea typeface="MS PGothic" charset="0"/>
              </a:rPr>
              <a:t> cu Bob</a:t>
            </a:r>
          </a:p>
        </p:txBody>
      </p:sp>
      <p:pic>
        <p:nvPicPr>
          <p:cNvPr id="58371" name="Picture 4" descr="8-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40113"/>
            <a:ext cx="66960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 descr="8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125538"/>
            <a:ext cx="32035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39975" y="5229225"/>
            <a:ext cx="863600" cy="863600"/>
            <a:chOff x="2339752" y="5229200"/>
            <a:chExt cx="864096" cy="864096"/>
          </a:xfrm>
        </p:grpSpPr>
        <p:sp>
          <p:nvSpPr>
            <p:cNvPr id="58374" name="Rectangle 1"/>
            <p:cNvSpPr>
              <a:spLocks noChangeArrowheads="1"/>
            </p:cNvSpPr>
            <p:nvPr/>
          </p:nvSpPr>
          <p:spPr bwMode="auto">
            <a:xfrm>
              <a:off x="2339752" y="5229200"/>
              <a:ext cx="864096" cy="43204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44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cs typeface="Arial" charset="0"/>
              </a:endParaRPr>
            </a:p>
          </p:txBody>
        </p:sp>
        <p:cxnSp>
          <p:nvCxnSpPr>
            <p:cNvPr id="58375" name="Straight Arrow Connector 3"/>
            <p:cNvCxnSpPr>
              <a:cxnSpLocks noChangeShapeType="1"/>
              <a:stCxn id="58374" idx="2"/>
            </p:cNvCxnSpPr>
            <p:nvPr/>
          </p:nvCxnSpPr>
          <p:spPr bwMode="auto">
            <a:xfrm flipH="1">
              <a:off x="2555776" y="5661248"/>
              <a:ext cx="216024" cy="432048"/>
            </a:xfrm>
            <a:prstGeom prst="straightConnector1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6B636BA-AFA9-4748-93F6-704C5201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Atacul prin reflexie pe protocolul initial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3716338"/>
            <a:ext cx="3563937" cy="2736850"/>
          </a:xfrm>
        </p:spPr>
        <p:txBody>
          <a:bodyPr/>
          <a:lstStyle/>
          <a:p>
            <a:pPr>
              <a:spcBef>
                <a:spcPts val="1200"/>
              </a:spcBef>
              <a:buFont typeface="Arial" charset="0"/>
              <a:buNone/>
            </a:pP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Rejucand</a:t>
            </a: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 mesajele 5 si 9, Trudy reuseste sa stabileasca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doua sesiuni autentificate</a:t>
            </a: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 cu Alice</a:t>
            </a:r>
          </a:p>
        </p:txBody>
      </p:sp>
      <p:pic>
        <p:nvPicPr>
          <p:cNvPr id="59395" name="Picture 4" descr="8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17613"/>
            <a:ext cx="514350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 descr="8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981075"/>
            <a:ext cx="34448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8B4D-2707-DA4C-9788-C6C14A94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Autentificarea cu HMACs</a:t>
            </a:r>
          </a:p>
        </p:txBody>
      </p:sp>
      <p:pic>
        <p:nvPicPr>
          <p:cNvPr id="60418" name="Picture 3" descr="8-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4"/>
            <a:ext cx="6192291" cy="277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4005064"/>
            <a:ext cx="8713787" cy="244812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ea typeface="MS PGothic" charset="0"/>
              </a:rPr>
              <a:t>Alice </a:t>
            </a:r>
            <a:r>
              <a:rPr lang="en-US" dirty="0" err="1">
                <a:latin typeface="Arial" charset="0"/>
                <a:ea typeface="MS PGothic" charset="0"/>
              </a:rPr>
              <a:t>si</a:t>
            </a:r>
            <a:r>
              <a:rPr lang="en-US" dirty="0">
                <a:latin typeface="Arial" charset="0"/>
                <a:ea typeface="MS PGothic" charset="0"/>
              </a:rPr>
              <a:t> Bob </a:t>
            </a:r>
            <a:r>
              <a:rPr lang="en-US" dirty="0" err="1">
                <a:solidFill>
                  <a:srgbClr val="0070C0"/>
                </a:solidFill>
                <a:latin typeface="Arial" charset="0"/>
                <a:ea typeface="MS PGothic" charset="0"/>
              </a:rPr>
              <a:t>partajează</a:t>
            </a:r>
            <a:r>
              <a:rPr lang="en-US" dirty="0">
                <a:solidFill>
                  <a:srgbClr val="0070C0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cheia</a:t>
            </a:r>
            <a:r>
              <a:rPr lang="en-US" dirty="0">
                <a:latin typeface="Arial" charset="0"/>
                <a:ea typeface="MS PGothic" charset="0"/>
              </a:rPr>
              <a:t> K</a:t>
            </a:r>
            <a:r>
              <a:rPr lang="en-US" baseline="-15000" dirty="0">
                <a:latin typeface="Arial" charset="0"/>
                <a:ea typeface="MS PGothic" charset="0"/>
              </a:rPr>
              <a:t>AB</a:t>
            </a:r>
          </a:p>
          <a:p>
            <a:pPr>
              <a:buNone/>
            </a:pPr>
            <a:r>
              <a:rPr lang="en-US" dirty="0" err="1">
                <a:latin typeface="Arial" charset="0"/>
                <a:ea typeface="MS PGothic" charset="0"/>
              </a:rPr>
              <a:t>Fiecare</a:t>
            </a:r>
            <a:r>
              <a:rPr lang="en-US" dirty="0">
                <a:latin typeface="Arial" charset="0"/>
                <a:ea typeface="MS PGothic" charset="0"/>
              </a:rPr>
              <a:t> parte </a:t>
            </a:r>
            <a:r>
              <a:rPr lang="en-US" dirty="0" err="1">
                <a:latin typeface="Arial" charset="0"/>
                <a:ea typeface="MS PGothic" charset="0"/>
              </a:rPr>
              <a:t>poate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calcula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rezumatul</a:t>
            </a:r>
            <a:r>
              <a:rPr lang="en-US" dirty="0">
                <a:latin typeface="Arial" charset="0"/>
                <a:ea typeface="MS PGothic" charset="0"/>
              </a:rPr>
              <a:t> HMAC</a:t>
            </a:r>
            <a:r>
              <a:rPr lang="en-US" sz="2000" dirty="0">
                <a:latin typeface="Arial" charset="0"/>
                <a:ea typeface="MS PGothic" charset="0"/>
              </a:rPr>
              <a:t> - Hashed Message Authentication Code – (</a:t>
            </a:r>
            <a:r>
              <a:rPr lang="en-US" sz="2000" dirty="0" err="1">
                <a:latin typeface="Arial" charset="0"/>
                <a:ea typeface="MS PGothic" charset="0"/>
              </a:rPr>
              <a:t>deoarece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contine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doar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charset="0"/>
                <a:ea typeface="MS PGothic" charset="0"/>
              </a:rPr>
              <a:t>valori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charset="0"/>
                <a:ea typeface="MS PGothic" charset="0"/>
              </a:rPr>
              <a:t>cunoscute</a:t>
            </a:r>
            <a:r>
              <a:rPr lang="en-US" sz="2000" dirty="0">
                <a:latin typeface="Arial" charset="0"/>
                <a:ea typeface="MS PGothic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ea typeface="MS PGothic" charset="0"/>
              </a:rPr>
              <a:t>	</a:t>
            </a:r>
            <a:r>
              <a:rPr lang="en-US" sz="2000" dirty="0">
                <a:latin typeface="Arial" charset="0"/>
                <a:ea typeface="MS PGothic" charset="0"/>
              </a:rPr>
              <a:t>- Hash-based Message Authentication Code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sz="2000" dirty="0">
                <a:latin typeface="Arial" charset="0"/>
                <a:ea typeface="MS PGothic" charset="0"/>
              </a:rPr>
              <a:t>(de ex. </a:t>
            </a:r>
            <a:r>
              <a:rPr lang="en-US" sz="2000" dirty="0" err="1">
                <a:latin typeface="Arial" charset="0"/>
                <a:ea typeface="MS PGothic" charset="0"/>
              </a:rPr>
              <a:t>folosind</a:t>
            </a:r>
            <a:r>
              <a:rPr lang="en-US" sz="2000" dirty="0">
                <a:latin typeface="Arial" charset="0"/>
                <a:ea typeface="MS PGothic" charset="0"/>
              </a:rPr>
              <a:t> SHA-1)</a:t>
            </a:r>
          </a:p>
          <a:p>
            <a:pPr>
              <a:buFont typeface="Arial" charset="0"/>
              <a:buNone/>
            </a:pPr>
            <a:endParaRPr lang="en-US" sz="800" dirty="0">
              <a:latin typeface="Arial" charset="0"/>
              <a:ea typeface="MS PGothic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ea typeface="MS PGothic" charset="0"/>
              </a:rPr>
              <a:t>Trudy nu </a:t>
            </a:r>
            <a:r>
              <a:rPr lang="en-US" dirty="0" err="1">
                <a:latin typeface="Arial" charset="0"/>
                <a:ea typeface="MS PGothic" charset="0"/>
              </a:rPr>
              <a:t>poate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forța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pe</a:t>
            </a:r>
            <a:r>
              <a:rPr lang="en-US" dirty="0">
                <a:latin typeface="Arial" charset="0"/>
                <a:ea typeface="MS PGothic" charset="0"/>
              </a:rPr>
              <a:t> Alice </a:t>
            </a:r>
            <a:r>
              <a:rPr lang="en-US" dirty="0" err="1">
                <a:latin typeface="Arial" charset="0"/>
                <a:ea typeface="MS PGothic" charset="0"/>
              </a:rPr>
              <a:t>sau</a:t>
            </a:r>
            <a:r>
              <a:rPr lang="en-US" dirty="0">
                <a:latin typeface="Arial" charset="0"/>
                <a:ea typeface="MS PGothic" charset="0"/>
              </a:rPr>
              <a:t> Bob </a:t>
            </a:r>
            <a:r>
              <a:rPr lang="en-US" dirty="0" err="1">
                <a:latin typeface="Arial" charset="0"/>
                <a:ea typeface="MS PGothic" charset="0"/>
              </a:rPr>
              <a:t>să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cripteze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sau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să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rezume</a:t>
            </a:r>
            <a:r>
              <a:rPr lang="en-US" dirty="0">
                <a:latin typeface="Arial" charset="0"/>
                <a:ea typeface="MS PGothic" charset="0"/>
              </a:rPr>
              <a:t> o </a:t>
            </a:r>
            <a:r>
              <a:rPr lang="en-US" dirty="0" err="1">
                <a:latin typeface="Arial" charset="0"/>
                <a:ea typeface="MS PGothic" charset="0"/>
              </a:rPr>
              <a:t>valoare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impusă</a:t>
            </a:r>
            <a:r>
              <a:rPr lang="en-US" dirty="0">
                <a:latin typeface="Arial" charset="0"/>
                <a:ea typeface="MS PGothic" charset="0"/>
              </a:rPr>
              <a:t> de </a:t>
            </a:r>
            <a:r>
              <a:rPr lang="en-US" dirty="0" err="1">
                <a:latin typeface="Arial" charset="0"/>
                <a:ea typeface="MS PGothic" charset="0"/>
              </a:rPr>
              <a:t>ea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DF8C8A-E76D-E648-A875-846C41BA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6700"/>
            <a:ext cx="8763000" cy="569913"/>
          </a:xfrm>
        </p:spPr>
        <p:txBody>
          <a:bodyPr/>
          <a:lstStyle/>
          <a:p>
            <a:pPr algn="l"/>
            <a:r>
              <a:rPr lang="en-US" sz="2400">
                <a:latin typeface="Arial" charset="0"/>
                <a:ea typeface="MS PGothic" charset="0"/>
              </a:rPr>
              <a:t>Stabilire cheie partajata: Diffie-Hellman key exchange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68763"/>
            <a:ext cx="8640763" cy="24558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800" dirty="0">
                <a:latin typeface="Arial" charset="0"/>
                <a:ea typeface="MS PGothic" charset="0"/>
              </a:rPr>
              <a:t>n, g – </a:t>
            </a:r>
            <a:r>
              <a:rPr lang="en-US" sz="1800" dirty="0" err="1">
                <a:latin typeface="Arial" charset="0"/>
                <a:ea typeface="MS PGothic" charset="0"/>
              </a:rPr>
              <a:t>numere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latin typeface="Arial" charset="0"/>
                <a:ea typeface="MS PGothic" charset="0"/>
              </a:rPr>
              <a:t>mari</a:t>
            </a:r>
            <a:r>
              <a:rPr lang="en-US" sz="1800" dirty="0">
                <a:latin typeface="Arial" charset="0"/>
                <a:ea typeface="MS PGothic" charset="0"/>
              </a:rPr>
              <a:t>				x nu </a:t>
            </a:r>
            <a:r>
              <a:rPr lang="en-US" sz="1800" dirty="0" err="1">
                <a:latin typeface="Arial" charset="0"/>
                <a:ea typeface="MS PGothic" charset="0"/>
              </a:rPr>
              <a:t>poate</a:t>
            </a:r>
            <a:r>
              <a:rPr lang="en-US" sz="1800" dirty="0">
                <a:latin typeface="Arial" charset="0"/>
                <a:ea typeface="MS PGothic" charset="0"/>
              </a:rPr>
              <a:t> fi </a:t>
            </a:r>
            <a:r>
              <a:rPr lang="en-US" sz="1800" dirty="0" err="1">
                <a:latin typeface="Arial" charset="0"/>
                <a:ea typeface="MS PGothic" charset="0"/>
              </a:rPr>
              <a:t>calculat</a:t>
            </a:r>
            <a:r>
              <a:rPr lang="en-US" sz="1800" dirty="0">
                <a:latin typeface="Arial" charset="0"/>
                <a:ea typeface="MS PGothic" charset="0"/>
              </a:rPr>
              <a:t> din </a:t>
            </a:r>
            <a:r>
              <a:rPr lang="en-US" sz="1800" dirty="0" err="1">
                <a:latin typeface="Arial" charset="0"/>
                <a:ea typeface="MS PGothic" charset="0"/>
              </a:rPr>
              <a:t>g</a:t>
            </a:r>
            <a:r>
              <a:rPr lang="en-US" sz="1800" baseline="30000" dirty="0" err="1">
                <a:latin typeface="Arial" charset="0"/>
                <a:ea typeface="MS PGothic" charset="0"/>
              </a:rPr>
              <a:t>x</a:t>
            </a:r>
            <a:r>
              <a:rPr lang="en-US" sz="1800" dirty="0">
                <a:latin typeface="Arial" charset="0"/>
                <a:ea typeface="MS PGothic" charset="0"/>
              </a:rPr>
              <a:t> mod 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Arial" charset="0"/>
                <a:ea typeface="MS PGothic" charset="0"/>
              </a:rPr>
              <a:t>n prim							</a:t>
            </a:r>
            <a:r>
              <a:rPr lang="en-US" sz="18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g</a:t>
            </a:r>
            <a:r>
              <a:rPr lang="en-US" sz="1800" baseline="300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xy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ea typeface="MS PGothic" charset="0"/>
              </a:rPr>
              <a:t> mod n</a:t>
            </a:r>
            <a:r>
              <a:rPr lang="en-US" sz="1800" dirty="0">
                <a:latin typeface="Arial" charset="0"/>
                <a:ea typeface="MS PGothic" charset="0"/>
              </a:rPr>
              <a:t> nu </a:t>
            </a:r>
            <a:r>
              <a:rPr lang="en-US" sz="1800" dirty="0" err="1">
                <a:latin typeface="Arial" charset="0"/>
                <a:ea typeface="MS PGothic" charset="0"/>
              </a:rPr>
              <a:t>poate</a:t>
            </a:r>
            <a:r>
              <a:rPr lang="en-US" sz="1800" dirty="0">
                <a:latin typeface="Arial" charset="0"/>
                <a:ea typeface="MS PGothic" charset="0"/>
              </a:rPr>
              <a:t> fi </a:t>
            </a:r>
            <a:r>
              <a:rPr lang="en-US" sz="1800" dirty="0" err="1">
                <a:latin typeface="Arial" charset="0"/>
                <a:ea typeface="MS PGothic" charset="0"/>
              </a:rPr>
              <a:t>calculat</a:t>
            </a:r>
            <a:r>
              <a:rPr lang="en-US" sz="1800" dirty="0">
                <a:latin typeface="Arial" charset="0"/>
                <a:ea typeface="MS PGothic" charset="0"/>
              </a:rPr>
              <a:t> din </a:t>
            </a:r>
            <a:r>
              <a:rPr lang="en-US" sz="18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g</a:t>
            </a:r>
            <a:r>
              <a:rPr lang="en-US" sz="1800" baseline="300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x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ea typeface="MS PGothic" charset="0"/>
              </a:rPr>
              <a:t> mod n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Arial" charset="0"/>
                <a:ea typeface="MS PGothic" charset="0"/>
              </a:rPr>
              <a:t>(n-1)/2 prim								</a:t>
            </a:r>
            <a:r>
              <a:rPr lang="en-US" sz="1800" dirty="0" err="1">
                <a:latin typeface="Arial" charset="0"/>
                <a:ea typeface="MS PGothic" charset="0"/>
              </a:rPr>
              <a:t>si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g</a:t>
            </a:r>
            <a:r>
              <a:rPr lang="en-US" sz="1800" baseline="300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y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ea typeface="MS PGothic" charset="0"/>
              </a:rPr>
              <a:t> mod n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latin typeface="Arial" charset="0"/>
                <a:ea typeface="MS PGothic" charset="0"/>
              </a:rPr>
              <a:t>cand</a:t>
            </a:r>
            <a:r>
              <a:rPr lang="en-US" sz="1800" dirty="0">
                <a:latin typeface="Arial" charset="0"/>
                <a:ea typeface="MS PGothic" charset="0"/>
              </a:rPr>
              <a:t> n </a:t>
            </a:r>
            <a:r>
              <a:rPr lang="en-US" sz="1800" dirty="0" err="1">
                <a:latin typeface="Arial" charset="0"/>
                <a:ea typeface="MS PGothic" charset="0"/>
              </a:rPr>
              <a:t>este</a:t>
            </a:r>
            <a:r>
              <a:rPr lang="en-US" sz="1800" dirty="0">
                <a:latin typeface="Arial" charset="0"/>
                <a:ea typeface="MS PGothic" charset="0"/>
              </a:rPr>
              <a:t> mare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ea typeface="MS PGothic" charset="0"/>
            </a:endParaRPr>
          </a:p>
          <a:p>
            <a:pPr>
              <a:buFont typeface="Arial" charset="0"/>
              <a:buNone/>
            </a:pPr>
            <a:r>
              <a:rPr lang="en-US" sz="1800" i="1" dirty="0">
                <a:latin typeface="Arial" charset="0"/>
                <a:ea typeface="MS PGothic" charset="0"/>
              </a:rPr>
              <a:t>g</a:t>
            </a:r>
            <a:r>
              <a:rPr lang="en-US" sz="1800" dirty="0">
                <a:latin typeface="Arial" charset="0"/>
                <a:ea typeface="MS PGothic" charset="0"/>
              </a:rPr>
              <a:t> &lt; n (generator) are </a:t>
            </a:r>
            <a:r>
              <a:rPr lang="en-US" sz="1800" dirty="0" err="1">
                <a:latin typeface="Arial" charset="0"/>
                <a:ea typeface="MS PGothic" charset="0"/>
              </a:rPr>
              <a:t>proprietatea</a:t>
            </a:r>
            <a:r>
              <a:rPr lang="en-US" sz="1800" dirty="0">
                <a:latin typeface="Arial" charset="0"/>
                <a:ea typeface="MS PGothic" charset="0"/>
              </a:rPr>
              <a:t>:  </a:t>
            </a:r>
            <a:r>
              <a:rPr lang="en-US" sz="1800" dirty="0" err="1">
                <a:latin typeface="Arial" charset="0"/>
                <a:ea typeface="MS PGothic" charset="0"/>
              </a:rPr>
              <a:t>orice</a:t>
            </a:r>
            <a:r>
              <a:rPr lang="en-US" sz="1800" dirty="0">
                <a:latin typeface="Arial" charset="0"/>
                <a:ea typeface="MS PGothic" charset="0"/>
              </a:rPr>
              <a:t> p </a:t>
            </a:r>
            <a:r>
              <a:rPr lang="en-US" sz="1800" dirty="0" err="1">
                <a:latin typeface="Arial" charset="0"/>
                <a:ea typeface="MS PGothic" charset="0"/>
              </a:rPr>
              <a:t>poate</a:t>
            </a:r>
            <a:r>
              <a:rPr lang="en-US" sz="1800" dirty="0">
                <a:latin typeface="Arial" charset="0"/>
                <a:ea typeface="MS PGothic" charset="0"/>
              </a:rPr>
              <a:t> fi </a:t>
            </a:r>
            <a:r>
              <a:rPr lang="en-US" sz="1800" dirty="0" err="1">
                <a:latin typeface="Arial" charset="0"/>
                <a:ea typeface="MS PGothic" charset="0"/>
              </a:rPr>
              <a:t>scris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latin typeface="Arial" charset="0"/>
                <a:ea typeface="MS PGothic" charset="0"/>
              </a:rPr>
              <a:t>ca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latin typeface="Arial" charset="0"/>
                <a:ea typeface="MS PGothic" charset="0"/>
              </a:rPr>
              <a:t>g</a:t>
            </a:r>
            <a:r>
              <a:rPr lang="en-US" sz="1800" baseline="30000" dirty="0" err="1">
                <a:latin typeface="Arial" charset="0"/>
                <a:ea typeface="MS PGothic" charset="0"/>
              </a:rPr>
              <a:t>k</a:t>
            </a:r>
            <a:r>
              <a:rPr lang="en-US" sz="1800" dirty="0">
                <a:latin typeface="Arial" charset="0"/>
                <a:ea typeface="MS PGothic" charset="0"/>
              </a:rPr>
              <a:t> mod n</a:t>
            </a:r>
          </a:p>
          <a:p>
            <a:pPr>
              <a:buFont typeface="Arial" charset="0"/>
              <a:buNone/>
            </a:pPr>
            <a:endParaRPr lang="en-US" sz="800" dirty="0">
              <a:latin typeface="Arial" charset="0"/>
              <a:ea typeface="MS PGothic" charset="0"/>
            </a:endParaRPr>
          </a:p>
          <a:p>
            <a:pPr>
              <a:buFont typeface="Arial" charset="0"/>
              <a:buNone/>
            </a:pPr>
            <a:r>
              <a:rPr lang="en-US" sz="1800" dirty="0" err="1">
                <a:latin typeface="Arial" charset="0"/>
                <a:ea typeface="MS PGothic" charset="0"/>
              </a:rPr>
              <a:t>adica</a:t>
            </a:r>
            <a:r>
              <a:rPr lang="en-US" sz="1800" dirty="0">
                <a:latin typeface="Arial" charset="0"/>
                <a:ea typeface="MS PGothic" charset="0"/>
              </a:rPr>
              <a:t>: </a:t>
            </a:r>
            <a:r>
              <a:rPr lang="en-US" sz="1800" dirty="0" err="1">
                <a:latin typeface="Arial" charset="0"/>
                <a:ea typeface="MS PGothic" charset="0"/>
              </a:rPr>
              <a:t>pentru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latin typeface="Arial" charset="0"/>
                <a:ea typeface="MS PGothic" charset="0"/>
              </a:rPr>
              <a:t>fiecare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i="1" dirty="0">
                <a:solidFill>
                  <a:schemeClr val="accent2"/>
                </a:solidFill>
                <a:latin typeface="Arial" charset="0"/>
                <a:ea typeface="MS PGothic" charset="0"/>
              </a:rPr>
              <a:t>p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latin typeface="Arial" charset="0"/>
                <a:ea typeface="MS PGothic" charset="0"/>
              </a:rPr>
              <a:t>intre</a:t>
            </a:r>
            <a:r>
              <a:rPr lang="en-US" sz="1800" dirty="0">
                <a:latin typeface="Arial" charset="0"/>
                <a:ea typeface="MS PGothic" charset="0"/>
              </a:rPr>
              <a:t> 1 </a:t>
            </a:r>
            <a:r>
              <a:rPr lang="en-US" sz="1800" dirty="0" err="1">
                <a:latin typeface="Arial" charset="0"/>
                <a:ea typeface="MS PGothic" charset="0"/>
              </a:rPr>
              <a:t>si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i="1" dirty="0">
                <a:latin typeface="Arial" charset="0"/>
                <a:ea typeface="MS PGothic" charset="0"/>
              </a:rPr>
              <a:t>n</a:t>
            </a:r>
            <a:r>
              <a:rPr lang="en-US" sz="1800" dirty="0">
                <a:latin typeface="Arial" charset="0"/>
                <a:ea typeface="MS PGothic" charset="0"/>
              </a:rPr>
              <a:t>-1 </a:t>
            </a:r>
            <a:r>
              <a:rPr lang="en-US" sz="1800" dirty="0" err="1">
                <a:latin typeface="Arial" charset="0"/>
                <a:ea typeface="MS PGothic" charset="0"/>
              </a:rPr>
              <a:t>inclusiv</a:t>
            </a:r>
            <a:r>
              <a:rPr lang="en-US" sz="1800" dirty="0">
                <a:latin typeface="Arial" charset="0"/>
                <a:ea typeface="MS PGothic" charset="0"/>
              </a:rPr>
              <a:t>, </a:t>
            </a:r>
            <a:r>
              <a:rPr lang="en-US" sz="1800" dirty="0" err="1">
                <a:latin typeface="Arial" charset="0"/>
                <a:ea typeface="MS PGothic" charset="0"/>
              </a:rPr>
              <a:t>exista</a:t>
            </a:r>
            <a:r>
              <a:rPr lang="en-US" sz="1800" dirty="0">
                <a:latin typeface="Arial" charset="0"/>
                <a:ea typeface="MS PGothic" charset="0"/>
              </a:rPr>
              <a:t> o </a:t>
            </a:r>
            <a:r>
              <a:rPr lang="en-US" sz="1800" dirty="0" err="1">
                <a:latin typeface="Arial" charset="0"/>
                <a:ea typeface="MS PGothic" charset="0"/>
              </a:rPr>
              <a:t>putere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i="1" dirty="0">
                <a:solidFill>
                  <a:schemeClr val="accent2"/>
                </a:solidFill>
                <a:latin typeface="Arial" charset="0"/>
                <a:ea typeface="MS PGothic" charset="0"/>
              </a:rPr>
              <a:t>k</a:t>
            </a:r>
            <a:r>
              <a:rPr lang="en-US" sz="1800" dirty="0">
                <a:latin typeface="Arial" charset="0"/>
                <a:ea typeface="MS PGothic" charset="0"/>
              </a:rPr>
              <a:t> a </a:t>
            </a:r>
            <a:r>
              <a:rPr lang="en-US" sz="1800" dirty="0" err="1">
                <a:latin typeface="Arial" charset="0"/>
                <a:ea typeface="MS PGothic" charset="0"/>
              </a:rPr>
              <a:t>lui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i="1" dirty="0">
                <a:solidFill>
                  <a:schemeClr val="accent2"/>
                </a:solidFill>
                <a:latin typeface="Arial" charset="0"/>
                <a:ea typeface="MS PGothic" charset="0"/>
              </a:rPr>
              <a:t>g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latin typeface="Arial" charset="0"/>
                <a:ea typeface="MS PGothic" charset="0"/>
              </a:rPr>
              <a:t>astfel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  <a:r>
              <a:rPr lang="en-US" sz="1800" dirty="0" err="1">
                <a:latin typeface="Arial" charset="0"/>
                <a:ea typeface="MS PGothic" charset="0"/>
              </a:rPr>
              <a:t>ca</a:t>
            </a:r>
            <a:r>
              <a:rPr lang="en-US" sz="1800" dirty="0">
                <a:latin typeface="Arial" charset="0"/>
                <a:ea typeface="MS PGothic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Arial" charset="0"/>
                <a:ea typeface="MS PGothic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Arial" charset="0"/>
                <a:ea typeface="MS PGothic" charset="0"/>
              </a:rPr>
              <a:t>p</a:t>
            </a:r>
            <a:r>
              <a:rPr lang="en-US" sz="1800" dirty="0">
                <a:latin typeface="Arial" charset="0"/>
                <a:ea typeface="MS PGothic" charset="0"/>
              </a:rPr>
              <a:t> = </a:t>
            </a:r>
            <a:r>
              <a:rPr lang="en-US" sz="1800" dirty="0" err="1">
                <a:latin typeface="Arial" charset="0"/>
                <a:ea typeface="MS PGothic" charset="0"/>
              </a:rPr>
              <a:t>g</a:t>
            </a:r>
            <a:r>
              <a:rPr lang="en-US" sz="1800" baseline="30000" dirty="0" err="1">
                <a:latin typeface="Arial" charset="0"/>
                <a:ea typeface="MS PGothic" charset="0"/>
              </a:rPr>
              <a:t>k</a:t>
            </a:r>
            <a:r>
              <a:rPr lang="en-US" sz="1800" dirty="0">
                <a:latin typeface="Arial" charset="0"/>
                <a:ea typeface="MS PGothic" charset="0"/>
              </a:rPr>
              <a:t> mod n. </a:t>
            </a:r>
          </a:p>
        </p:txBody>
      </p:sp>
      <p:grpSp>
        <p:nvGrpSpPr>
          <p:cNvPr id="61443" name="Group 9"/>
          <p:cNvGrpSpPr>
            <a:grpSpLocks/>
          </p:cNvGrpSpPr>
          <p:nvPr/>
        </p:nvGrpSpPr>
        <p:grpSpPr bwMode="auto">
          <a:xfrm>
            <a:off x="1042988" y="1052513"/>
            <a:ext cx="6588125" cy="2736850"/>
            <a:chOff x="1043608" y="1052512"/>
            <a:chExt cx="6588224" cy="2736527"/>
          </a:xfrm>
        </p:grpSpPr>
        <p:pic>
          <p:nvPicPr>
            <p:cNvPr id="61444" name="Picture 4" descr="8-3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5" y="1052512"/>
              <a:ext cx="6417282" cy="2736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796654" y="3068399"/>
              <a:ext cx="1835178" cy="223811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eaLnBrk="1" hangingPunct="1">
                <a:lnSpc>
                  <a:spcPct val="44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GB" sz="1600" b="1" dirty="0">
                  <a:solidFill>
                    <a:schemeClr val="bg2">
                      <a:lumMod val="75000"/>
                    </a:schemeClr>
                  </a:solidFill>
                  <a:latin typeface="+mn-lt"/>
                  <a:ea typeface="ＭＳ Ｐゴシック" charset="0"/>
                  <a:cs typeface="Microsoft Sans Serif"/>
                </a:rPr>
                <a:t>Bob </a:t>
              </a:r>
              <a:r>
                <a:rPr lang="en-GB" sz="1600" b="1" dirty="0" err="1">
                  <a:solidFill>
                    <a:schemeClr val="bg2">
                      <a:lumMod val="75000"/>
                    </a:schemeClr>
                  </a:solidFill>
                  <a:latin typeface="+mn-lt"/>
                  <a:ea typeface="ＭＳ Ｐゴシック" charset="0"/>
                  <a:cs typeface="Microsoft Sans Serif"/>
                </a:rPr>
                <a:t>calculeaza</a:t>
              </a:r>
              <a:endParaRPr lang="en-GB" sz="1600" b="1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Microsoft Sans Serif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5782" y="3068399"/>
              <a:ext cx="1835178" cy="223811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eaLnBrk="1" hangingPunct="1">
                <a:lnSpc>
                  <a:spcPct val="44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GB" sz="1600" b="1" dirty="0">
                  <a:solidFill>
                    <a:schemeClr val="bg2">
                      <a:lumMod val="75000"/>
                    </a:schemeClr>
                  </a:solidFill>
                  <a:latin typeface="+mn-lt"/>
                  <a:ea typeface="ＭＳ Ｐゴシック" charset="0"/>
                  <a:cs typeface="Microsoft Sans Serif"/>
                </a:rPr>
                <a:t>Alice </a:t>
              </a:r>
              <a:r>
                <a:rPr lang="en-GB" sz="1600" b="1" dirty="0" err="1">
                  <a:solidFill>
                    <a:schemeClr val="bg2">
                      <a:lumMod val="75000"/>
                    </a:schemeClr>
                  </a:solidFill>
                  <a:latin typeface="+mn-lt"/>
                  <a:ea typeface="ＭＳ Ｐゴシック" charset="0"/>
                  <a:cs typeface="Microsoft Sans Serif"/>
                </a:rPr>
                <a:t>calculeaza</a:t>
              </a:r>
              <a:endParaRPr lang="en-GB" sz="1600" b="1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Microsoft Sans Serif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480" y="1333466"/>
              <a:ext cx="998553" cy="223812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eaLnBrk="1" hangingPunct="1">
                <a:lnSpc>
                  <a:spcPct val="44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GB" sz="1600" b="1" dirty="0" err="1">
                  <a:solidFill>
                    <a:schemeClr val="bg2">
                      <a:lumMod val="75000"/>
                    </a:schemeClr>
                  </a:solidFill>
                  <a:latin typeface="+mn-lt"/>
                  <a:ea typeface="ＭＳ Ｐゴシック" charset="0"/>
                  <a:cs typeface="Microsoft Sans Serif"/>
                </a:rPr>
                <a:t>alege</a:t>
              </a:r>
              <a:r>
                <a:rPr lang="en-GB" sz="1600" b="1" dirty="0">
                  <a:solidFill>
                    <a:schemeClr val="bg2">
                      <a:lumMod val="75000"/>
                    </a:schemeClr>
                  </a:solidFill>
                  <a:latin typeface="+mn-lt"/>
                  <a:ea typeface="ＭＳ Ｐゴシック" charset="0"/>
                  <a:cs typeface="Microsoft Sans Serif"/>
                </a:rPr>
                <a:t> 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3608" y="1341403"/>
              <a:ext cx="1000140" cy="22222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eaLnBrk="1" hangingPunct="1">
                <a:lnSpc>
                  <a:spcPct val="44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GB" sz="1600" b="1" dirty="0" err="1">
                  <a:solidFill>
                    <a:schemeClr val="bg2">
                      <a:lumMod val="75000"/>
                    </a:schemeClr>
                  </a:solidFill>
                  <a:latin typeface="+mn-lt"/>
                  <a:ea typeface="ＭＳ Ｐゴシック" charset="0"/>
                  <a:cs typeface="Microsoft Sans Serif"/>
                </a:rPr>
                <a:t>alege</a:t>
              </a:r>
              <a:r>
                <a:rPr lang="en-GB" sz="1600" b="1" dirty="0">
                  <a:solidFill>
                    <a:schemeClr val="bg2">
                      <a:lumMod val="75000"/>
                    </a:schemeClr>
                  </a:solidFill>
                  <a:latin typeface="+mn-lt"/>
                  <a:ea typeface="ＭＳ Ｐゴシック" charset="0"/>
                  <a:cs typeface="Microsoft Sans Serif"/>
                </a:rPr>
                <a:t> x</a:t>
              </a:r>
            </a:p>
          </p:txBody>
        </p:sp>
      </p:grp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FFC7E9C-DED0-B84C-955D-E8D31808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9144000" cy="81915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Atacul man-in-the-middle</a:t>
            </a:r>
          </a:p>
        </p:txBody>
      </p:sp>
      <p:sp>
        <p:nvSpPr>
          <p:cNvPr id="624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860800"/>
            <a:ext cx="8353425" cy="2447925"/>
          </a:xfrm>
        </p:spPr>
        <p:txBody>
          <a:bodyPr/>
          <a:lstStyle/>
          <a:p>
            <a:pPr>
              <a:spcBef>
                <a:spcPts val="1200"/>
              </a:spcBef>
              <a:buFont typeface="Arial" charset="0"/>
              <a:buNone/>
            </a:pPr>
            <a:r>
              <a:rPr lang="en-US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Vulnerabilitate</a:t>
            </a:r>
            <a:r>
              <a:rPr lang="en-US" dirty="0">
                <a:latin typeface="Arial" charset="0"/>
                <a:ea typeface="MS PGothic" charset="0"/>
              </a:rPr>
              <a:t> –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MS PGothic" charset="0"/>
              </a:rPr>
              <a:t>g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si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MS PGothic" charset="0"/>
              </a:rPr>
              <a:t>n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sunt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publici</a:t>
            </a:r>
            <a:endParaRPr lang="en-US" dirty="0">
              <a:latin typeface="Arial" charset="0"/>
              <a:ea typeface="MS PGothic" charset="0"/>
            </a:endParaRPr>
          </a:p>
          <a:p>
            <a:pPr lvl="1">
              <a:spcBef>
                <a:spcPts val="1200"/>
              </a:spcBef>
              <a:buFont typeface="Arial" charset="0"/>
              <a:buNone/>
            </a:pPr>
            <a:r>
              <a:rPr lang="en-US" dirty="0">
                <a:latin typeface="Arial" charset="0"/>
                <a:ea typeface="MS PGothic" charset="0"/>
              </a:rPr>
              <a:t>- </a:t>
            </a:r>
            <a:r>
              <a:rPr lang="en-US" dirty="0" err="1">
                <a:latin typeface="Arial" charset="0"/>
                <a:ea typeface="MS PGothic" charset="0"/>
              </a:rPr>
              <a:t>permite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stabilirea</a:t>
            </a:r>
            <a:r>
              <a:rPr lang="en-US" dirty="0">
                <a:latin typeface="Arial" charset="0"/>
                <a:ea typeface="MS PGothic" charset="0"/>
              </a:rPr>
              <a:t> a </a:t>
            </a:r>
            <a:r>
              <a:rPr lang="en-US" dirty="0" err="1">
                <a:latin typeface="Arial" charset="0"/>
                <a:ea typeface="MS PGothic" charset="0"/>
              </a:rPr>
              <a:t>doua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chei</a:t>
            </a:r>
            <a:r>
              <a:rPr lang="en-US" dirty="0">
                <a:latin typeface="Arial" charset="0"/>
                <a:ea typeface="MS PGothic" charset="0"/>
              </a:rPr>
              <a:t>: </a:t>
            </a:r>
            <a:r>
              <a:rPr lang="en-US" dirty="0" err="1">
                <a:latin typeface="Arial" charset="0"/>
                <a:ea typeface="MS PGothic" charset="0"/>
              </a:rPr>
              <a:t>intre</a:t>
            </a:r>
            <a:r>
              <a:rPr lang="en-US" dirty="0">
                <a:latin typeface="Arial" charset="0"/>
                <a:ea typeface="MS PGothic" charset="0"/>
              </a:rPr>
              <a:t> Alice </a:t>
            </a:r>
            <a:r>
              <a:rPr lang="en-US" dirty="0" err="1">
                <a:latin typeface="Arial" charset="0"/>
                <a:ea typeface="MS PGothic" charset="0"/>
              </a:rPr>
              <a:t>si</a:t>
            </a:r>
            <a:r>
              <a:rPr lang="en-US" dirty="0">
                <a:latin typeface="Arial" charset="0"/>
                <a:ea typeface="MS PGothic" charset="0"/>
              </a:rPr>
              <a:t> Trudy - 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g</a:t>
            </a:r>
            <a:r>
              <a:rPr lang="en-US" sz="2600" b="1" baseline="30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xz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MS PGothic" charset="0"/>
              </a:rPr>
              <a:t> mod n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si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intre</a:t>
            </a:r>
            <a:r>
              <a:rPr lang="en-US" dirty="0">
                <a:latin typeface="Arial" charset="0"/>
                <a:ea typeface="MS PGothic" charset="0"/>
              </a:rPr>
              <a:t> Trudy </a:t>
            </a:r>
            <a:r>
              <a:rPr lang="en-US" dirty="0" err="1">
                <a:latin typeface="Arial" charset="0"/>
                <a:ea typeface="MS PGothic" charset="0"/>
              </a:rPr>
              <a:t>si</a:t>
            </a:r>
            <a:r>
              <a:rPr lang="en-US" dirty="0">
                <a:latin typeface="Arial" charset="0"/>
                <a:ea typeface="MS PGothic" charset="0"/>
              </a:rPr>
              <a:t> Bob - 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g</a:t>
            </a:r>
            <a:r>
              <a:rPr lang="en-US" sz="2600" b="1" baseline="30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zy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MS PGothic" charset="0"/>
              </a:rPr>
              <a:t> mod n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en-US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Rezolvare</a:t>
            </a:r>
            <a:r>
              <a:rPr lang="en-US" dirty="0">
                <a:latin typeface="Arial" charset="0"/>
                <a:ea typeface="MS PGothic" charset="0"/>
              </a:rPr>
              <a:t>: Alice </a:t>
            </a:r>
            <a:r>
              <a:rPr lang="en-US" dirty="0" err="1">
                <a:latin typeface="Arial" charset="0"/>
                <a:ea typeface="MS PGothic" charset="0"/>
              </a:rPr>
              <a:t>si</a:t>
            </a:r>
            <a:r>
              <a:rPr lang="en-US" dirty="0">
                <a:latin typeface="Arial" charset="0"/>
                <a:ea typeface="MS PGothic" charset="0"/>
              </a:rPr>
              <a:t> Bob </a:t>
            </a:r>
            <a:r>
              <a:rPr lang="en-US" dirty="0" err="1">
                <a:latin typeface="Arial" charset="0"/>
                <a:ea typeface="MS PGothic" charset="0"/>
              </a:rPr>
              <a:t>semneaza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mesajele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schimbate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intre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ei</a:t>
            </a:r>
            <a:endParaRPr lang="en-US" dirty="0">
              <a:latin typeface="Arial" charset="0"/>
              <a:ea typeface="MS PGothic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ea typeface="MS PGothic" charset="0"/>
              </a:rPr>
              <a:t>				Trudy nu </a:t>
            </a:r>
            <a:r>
              <a:rPr lang="en-US" dirty="0" err="1">
                <a:latin typeface="Arial" charset="0"/>
                <a:ea typeface="MS PGothic" charset="0"/>
              </a:rPr>
              <a:t>poate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modifica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mesajele</a:t>
            </a:r>
            <a:endParaRPr lang="en-US" dirty="0">
              <a:latin typeface="Arial" charset="0"/>
              <a:ea typeface="MS PGothic" charset="0"/>
            </a:endParaRPr>
          </a:p>
        </p:txBody>
      </p:sp>
      <p:grpSp>
        <p:nvGrpSpPr>
          <p:cNvPr id="62467" name="Group 14"/>
          <p:cNvGrpSpPr>
            <a:grpSpLocks/>
          </p:cNvGrpSpPr>
          <p:nvPr/>
        </p:nvGrpSpPr>
        <p:grpSpPr bwMode="auto">
          <a:xfrm>
            <a:off x="107950" y="981075"/>
            <a:ext cx="9001125" cy="2587625"/>
            <a:chOff x="107504" y="1412776"/>
            <a:chExt cx="9001000" cy="2587725"/>
          </a:xfrm>
        </p:grpSpPr>
        <p:pic>
          <p:nvPicPr>
            <p:cNvPr id="62468" name="Picture 3" descr="8-3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766" y="1412776"/>
              <a:ext cx="8795978" cy="258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107504" y="1700125"/>
              <a:ext cx="881051" cy="2238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44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GB" sz="1600" b="1" dirty="0" err="1">
                  <a:solidFill>
                    <a:schemeClr val="bg2">
                      <a:lumMod val="75000"/>
                    </a:schemeClr>
                  </a:solidFill>
                  <a:ea typeface="ＭＳ Ｐゴシック" charset="0"/>
                  <a:cs typeface="Microsoft Sans Serif"/>
                </a:rPr>
                <a:t>alege</a:t>
              </a:r>
              <a:r>
                <a:rPr lang="en-GB" sz="1600" b="1" dirty="0">
                  <a:solidFill>
                    <a:schemeClr val="bg2">
                      <a:lumMod val="75000"/>
                    </a:schemeClr>
                  </a:solidFill>
                  <a:ea typeface="ＭＳ Ｐゴシック" charset="0"/>
                  <a:cs typeface="Microsoft Sans Serif"/>
                </a:rPr>
                <a:t> x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06372" y="1700125"/>
              <a:ext cx="869938" cy="2238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44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GB" sz="1600" b="1" dirty="0" err="1">
                  <a:solidFill>
                    <a:schemeClr val="bg2">
                      <a:lumMod val="75000"/>
                    </a:schemeClr>
                  </a:solidFill>
                  <a:ea typeface="ＭＳ Ｐゴシック" charset="0"/>
                  <a:cs typeface="Microsoft Sans Serif"/>
                </a:rPr>
                <a:t>alege</a:t>
              </a:r>
              <a:r>
                <a:rPr lang="en-GB" sz="1600" b="1" dirty="0">
                  <a:solidFill>
                    <a:schemeClr val="bg2">
                      <a:lumMod val="75000"/>
                    </a:schemeClr>
                  </a:solidFill>
                  <a:ea typeface="ＭＳ Ｐゴシック" charset="0"/>
                  <a:cs typeface="Microsoft Sans Serif"/>
                </a:rPr>
                <a:t> z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17929" y="1700125"/>
              <a:ext cx="890575" cy="2238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44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GB" sz="1600" b="1" dirty="0" err="1">
                  <a:solidFill>
                    <a:schemeClr val="bg2">
                      <a:lumMod val="75000"/>
                    </a:schemeClr>
                  </a:solidFill>
                  <a:ea typeface="ＭＳ Ｐゴシック" charset="0"/>
                  <a:cs typeface="Microsoft Sans Serif"/>
                </a:rPr>
                <a:t>alege</a:t>
              </a:r>
              <a:r>
                <a:rPr lang="en-GB" sz="1600" b="1" dirty="0">
                  <a:solidFill>
                    <a:schemeClr val="bg2">
                      <a:lumMod val="75000"/>
                    </a:schemeClr>
                  </a:solidFill>
                  <a:ea typeface="ＭＳ Ｐゴシック" charset="0"/>
                  <a:cs typeface="Microsoft Sans Serif"/>
                </a:rPr>
                <a:t> y</a:t>
              </a:r>
            </a:p>
          </p:txBody>
        </p:sp>
      </p:grp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B73C22A-D729-A341-ACAA-3FC729DD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11163"/>
            <a:ext cx="8353425" cy="552450"/>
          </a:xfrm>
        </p:spPr>
        <p:txBody>
          <a:bodyPr/>
          <a:lstStyle/>
          <a:p>
            <a:pPr algn="l"/>
            <a:r>
              <a:rPr lang="en-US">
                <a:latin typeface="Arial" charset="0"/>
                <a:ea typeface="MS PGothic" charset="0"/>
              </a:rPr>
              <a:t>Autentificarea folosind Key Distribution Center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73463"/>
            <a:ext cx="8353425" cy="29511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Alice si Bob folosesc un Centru de distributie a cheilor</a:t>
            </a:r>
          </a:p>
          <a:p>
            <a:pPr lvl="1"/>
            <a:r>
              <a:rPr lang="en-US" sz="2200">
                <a:latin typeface="Arial" charset="0"/>
                <a:cs typeface="Lucida Sans Unicode" charset="0"/>
              </a:rPr>
              <a:t>in care au incredere</a:t>
            </a:r>
          </a:p>
          <a:p>
            <a:pPr lvl="1"/>
            <a:r>
              <a:rPr lang="en-US" sz="2200">
                <a:latin typeface="Arial" charset="0"/>
                <a:cs typeface="Lucida Sans Unicode" charset="0"/>
              </a:rPr>
              <a:t>cu care impart cheile secrete </a:t>
            </a:r>
            <a:r>
              <a:rPr lang="en-US" sz="2200" b="1">
                <a:latin typeface="Arial" charset="0"/>
                <a:cs typeface="Lucida Sans Unicode" charset="0"/>
              </a:rPr>
              <a:t>K</a:t>
            </a:r>
            <a:r>
              <a:rPr lang="en-US" sz="2200" b="1" baseline="-13000">
                <a:latin typeface="Arial" charset="0"/>
                <a:cs typeface="Lucida Sans Unicode" charset="0"/>
              </a:rPr>
              <a:t>A</a:t>
            </a:r>
            <a:r>
              <a:rPr lang="en-US" sz="2200">
                <a:latin typeface="Arial" charset="0"/>
                <a:cs typeface="Lucida Sans Unicode" charset="0"/>
              </a:rPr>
              <a:t> respectiv </a:t>
            </a:r>
            <a:r>
              <a:rPr lang="en-US" sz="2200" b="1">
                <a:latin typeface="Arial" charset="0"/>
                <a:cs typeface="Lucida Sans Unicode" charset="0"/>
              </a:rPr>
              <a:t>K</a:t>
            </a:r>
            <a:r>
              <a:rPr lang="en-US" sz="2200" b="1" baseline="-13000">
                <a:latin typeface="Arial" charset="0"/>
                <a:cs typeface="Lucida Sans Unicode" charset="0"/>
              </a:rPr>
              <a:t>B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Prima incercare, vulnerabila la </a:t>
            </a:r>
            <a:r>
              <a:rPr lang="en-US" sz="2400">
                <a:solidFill>
                  <a:schemeClr val="accent2"/>
                </a:solidFill>
                <a:latin typeface="Arial" charset="0"/>
                <a:ea typeface="MS PGothic" charset="0"/>
              </a:rPr>
              <a:t>replay attack</a:t>
            </a:r>
            <a:r>
              <a:rPr lang="en-US" sz="2400">
                <a:latin typeface="Arial" charset="0"/>
                <a:ea typeface="MS PGothic" charset="0"/>
              </a:rPr>
              <a:t> </a:t>
            </a:r>
          </a:p>
          <a:p>
            <a:pPr>
              <a:spcAft>
                <a:spcPct val="200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	</a:t>
            </a:r>
            <a:r>
              <a:rPr lang="en-US" sz="2000">
                <a:solidFill>
                  <a:srgbClr val="FF3300"/>
                </a:solidFill>
                <a:latin typeface="Arial" charset="0"/>
                <a:ea typeface="MS PGothic" charset="0"/>
              </a:rPr>
              <a:t>Trudy </a:t>
            </a:r>
            <a:r>
              <a:rPr lang="en-US" sz="2000" b="1">
                <a:solidFill>
                  <a:srgbClr val="FF3300"/>
                </a:solidFill>
                <a:latin typeface="Arial" charset="0"/>
                <a:ea typeface="MS PGothic" charset="0"/>
              </a:rPr>
              <a:t>retransmite</a:t>
            </a:r>
            <a:r>
              <a:rPr lang="en-US" sz="2000">
                <a:solidFill>
                  <a:srgbClr val="FF3300"/>
                </a:solidFill>
                <a:latin typeface="Arial" charset="0"/>
                <a:ea typeface="MS PGothic" charset="0"/>
              </a:rPr>
              <a:t> mesajul 2</a:t>
            </a:r>
            <a:r>
              <a:rPr lang="en-US" sz="2000">
                <a:latin typeface="Arial" charset="0"/>
                <a:ea typeface="MS PGothic" charset="0"/>
              </a:rPr>
              <a:t> si </a:t>
            </a:r>
          </a:p>
          <a:p>
            <a:pPr>
              <a:spcAft>
                <a:spcPct val="200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	mesajul asociat cu el, criptat deja cu </a:t>
            </a:r>
            <a:r>
              <a:rPr lang="en-US" sz="2000" b="1">
                <a:latin typeface="Arial" charset="0"/>
                <a:ea typeface="MS PGothic" charset="0"/>
              </a:rPr>
              <a:t>K</a:t>
            </a:r>
            <a:r>
              <a:rPr lang="en-US" sz="2400" b="1" baseline="-25000">
                <a:latin typeface="Arial" charset="0"/>
                <a:ea typeface="MS PGothic" charset="0"/>
              </a:rPr>
              <a:t>S</a:t>
            </a:r>
            <a:r>
              <a:rPr lang="en-US" sz="2000">
                <a:latin typeface="Arial" charset="0"/>
                <a:ea typeface="MS PGothic" charset="0"/>
              </a:rPr>
              <a:t> (de ex. extragerea din contul lui Alice a unei sume de bani)</a:t>
            </a:r>
          </a:p>
        </p:txBody>
      </p:sp>
      <p:pic>
        <p:nvPicPr>
          <p:cNvPr id="63491" name="Picture 4" descr="8-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196975"/>
            <a:ext cx="86868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16CC919-DEE8-A542-9563-E4E352DF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11163"/>
            <a:ext cx="8555038" cy="55245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Autentificarea cu protocolul Needham-Schroeder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3"/>
            <a:ext cx="8820150" cy="216058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foloseste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tichete</a:t>
            </a:r>
            <a:r>
              <a:rPr lang="en-US">
                <a:latin typeface="Arial" charset="0"/>
                <a:ea typeface="MS PGothic" charset="0"/>
              </a:rPr>
              <a:t> - ex. </a:t>
            </a:r>
            <a:r>
              <a:rPr lang="en-US" b="1">
                <a:solidFill>
                  <a:srgbClr val="0000FF"/>
                </a:solidFill>
                <a:latin typeface="Arial" charset="0"/>
                <a:ea typeface="MS PGothic" charset="0"/>
              </a:rPr>
              <a:t>K</a:t>
            </a:r>
            <a:r>
              <a:rPr lang="en-US" b="1" baseline="-13000">
                <a:solidFill>
                  <a:srgbClr val="0000FF"/>
                </a:solidFill>
                <a:latin typeface="Arial" charset="0"/>
                <a:ea typeface="MS PGothic" charset="0"/>
              </a:rPr>
              <a:t>B</a:t>
            </a:r>
            <a:r>
              <a:rPr lang="en-US" b="1">
                <a:solidFill>
                  <a:srgbClr val="0000FF"/>
                </a:solidFill>
                <a:latin typeface="Arial" charset="0"/>
                <a:ea typeface="MS PGothic" charset="0"/>
              </a:rPr>
              <a:t>,</a:t>
            </a:r>
            <a:r>
              <a:rPr lang="en-US" b="1" baseline="-13000">
                <a:solidFill>
                  <a:srgbClr val="0000FF"/>
                </a:solidFill>
                <a:latin typeface="Arial" charset="0"/>
                <a:ea typeface="MS PGothic" charset="0"/>
              </a:rPr>
              <a:t>KDC</a:t>
            </a:r>
            <a:r>
              <a:rPr lang="en-US" b="1">
                <a:solidFill>
                  <a:srgbClr val="0000FF"/>
                </a:solidFill>
                <a:latin typeface="Arial" charset="0"/>
                <a:ea typeface="MS PGothic" charset="0"/>
              </a:rPr>
              <a:t>(A, K</a:t>
            </a:r>
            <a:r>
              <a:rPr lang="en-US" b="1" baseline="-13000">
                <a:solidFill>
                  <a:srgbClr val="0000FF"/>
                </a:solidFill>
                <a:latin typeface="Arial" charset="0"/>
                <a:ea typeface="MS PGothic" charset="0"/>
              </a:rPr>
              <a:t>AB</a:t>
            </a:r>
            <a:r>
              <a:rPr lang="en-US" b="1">
                <a:solidFill>
                  <a:srgbClr val="0000FF"/>
                </a:solidFill>
                <a:latin typeface="Arial" charset="0"/>
                <a:ea typeface="MS PGothic" charset="0"/>
              </a:rPr>
              <a:t>))</a:t>
            </a:r>
            <a:r>
              <a:rPr lang="en-US">
                <a:latin typeface="Arial" charset="0"/>
                <a:ea typeface="MS PGothic" charset="0"/>
              </a:rPr>
              <a:t>  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Alice nu poate intelege sau modifica tichetul, Bob poate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Bob capata incredere in cheia </a:t>
            </a:r>
            <a:r>
              <a:rPr lang="en-US" b="1">
                <a:solidFill>
                  <a:srgbClr val="0000FF"/>
                </a:solidFill>
                <a:latin typeface="Arial" charset="0"/>
                <a:ea typeface="MS PGothic" charset="0"/>
                <a:cs typeface="MS PGothic" charset="0"/>
              </a:rPr>
              <a:t>K</a:t>
            </a:r>
            <a:r>
              <a:rPr lang="en-US" b="1" baseline="-13000">
                <a:solidFill>
                  <a:srgbClr val="0000FF"/>
                </a:solidFill>
                <a:latin typeface="Arial" charset="0"/>
                <a:ea typeface="MS PGothic" charset="0"/>
                <a:cs typeface="MS PGothic" charset="0"/>
              </a:rPr>
              <a:t>AB</a:t>
            </a:r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(care vine de la KDC)</a:t>
            </a:r>
            <a:endParaRPr lang="en-US" b="1">
              <a:solidFill>
                <a:srgbClr val="0000FF"/>
              </a:solidFill>
              <a:latin typeface="Arial" charset="0"/>
              <a:ea typeface="MS PGothic" charset="0"/>
              <a:cs typeface="MS PGothic" charset="0"/>
            </a:endParaRPr>
          </a:p>
          <a:p>
            <a:r>
              <a:rPr lang="en-US">
                <a:latin typeface="Arial" charset="0"/>
                <a:ea typeface="MS PGothic" charset="0"/>
              </a:rPr>
              <a:t>numere aleatoare (nonce) ex. </a:t>
            </a:r>
            <a:r>
              <a:rPr lang="en-US" b="1">
                <a:solidFill>
                  <a:srgbClr val="0000FF"/>
                </a:solidFill>
                <a:latin typeface="Arial" charset="0"/>
                <a:ea typeface="MS PGothic" charset="0"/>
              </a:rPr>
              <a:t>R</a:t>
            </a:r>
            <a:r>
              <a:rPr lang="en-US" b="1" baseline="-25000">
                <a:solidFill>
                  <a:srgbClr val="0000FF"/>
                </a:solidFill>
                <a:latin typeface="Arial" charset="0"/>
                <a:ea typeface="MS PGothic" charset="0"/>
              </a:rPr>
              <a:t>A1</a:t>
            </a:r>
            <a:r>
              <a:rPr lang="en-US">
                <a:latin typeface="Arial" charset="0"/>
                <a:ea typeface="MS PGothic" charset="0"/>
              </a:rPr>
              <a:t>, folosite contra atac prin </a:t>
            </a: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replica</a:t>
            </a:r>
          </a:p>
          <a:p>
            <a:pPr lvl="1"/>
            <a:r>
              <a:rPr lang="en-US">
                <a:latin typeface="Arial" charset="0"/>
                <a:cs typeface="Lucida Sans Unicode" charset="0"/>
              </a:rPr>
              <a:t>ex. Alice afla ca </a:t>
            </a:r>
            <a:r>
              <a:rPr lang="en-US">
                <a:solidFill>
                  <a:srgbClr val="0000FF"/>
                </a:solidFill>
                <a:latin typeface="Arial" charset="0"/>
                <a:cs typeface="Lucida Sans Unicode" charset="0"/>
              </a:rPr>
              <a:t>mesajul 2 este un raspuns la 1</a:t>
            </a:r>
            <a:r>
              <a:rPr lang="en-US">
                <a:latin typeface="Arial" charset="0"/>
                <a:cs typeface="Lucida Sans Unicode" charset="0"/>
              </a:rPr>
              <a:t>, nu un mesaj rejucat de Trudy  </a:t>
            </a:r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9" t="46072" r="24345" b="40785"/>
          <a:stretch>
            <a:fillRect/>
          </a:stretch>
        </p:blipFill>
        <p:spPr bwMode="auto">
          <a:xfrm>
            <a:off x="271463" y="908050"/>
            <a:ext cx="8567737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516" name="Straight Arrow Connector 2"/>
          <p:cNvCxnSpPr>
            <a:cxnSpLocks noChangeShapeType="1"/>
          </p:cNvCxnSpPr>
          <p:nvPr/>
        </p:nvCxnSpPr>
        <p:spPr bwMode="auto">
          <a:xfrm flipV="1">
            <a:off x="2700338" y="1628775"/>
            <a:ext cx="503237" cy="43180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CEC69-D168-4741-8002-52FC7C56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Functii Hash: MD5 - </a:t>
            </a:r>
            <a:r>
              <a:rPr lang="en-US">
                <a:latin typeface="Arial" charset="0"/>
                <a:ea typeface="MS PGothic" charset="0"/>
                <a:cs typeface="Lucida Sans Unicode" charset="0"/>
              </a:rPr>
              <a:t>Message Digest 5</a:t>
            </a: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4744"/>
            <a:ext cx="8353425" cy="2592288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000" dirty="0">
                <a:latin typeface="Arial" charset="0"/>
                <a:ea typeface="MS PGothic" charset="0"/>
              </a:rPr>
              <a:t>MD5 </a:t>
            </a:r>
            <a:r>
              <a:rPr lang="en-US" sz="2000" dirty="0" err="1">
                <a:latin typeface="Arial" charset="0"/>
                <a:ea typeface="MS PGothic" charset="0"/>
              </a:rPr>
              <a:t>calculeaza</a:t>
            </a:r>
            <a:r>
              <a:rPr lang="en-US" sz="2000" dirty="0">
                <a:latin typeface="Arial" charset="0"/>
                <a:ea typeface="MS PGothic" charset="0"/>
              </a:rPr>
              <a:t> un </a:t>
            </a:r>
            <a:r>
              <a:rPr lang="en-US" sz="2000" dirty="0" err="1">
                <a:latin typeface="Arial" charset="0"/>
                <a:ea typeface="MS PGothic" charset="0"/>
              </a:rPr>
              <a:t>rezumat</a:t>
            </a:r>
            <a:r>
              <a:rPr lang="en-US" sz="2000" dirty="0">
                <a:latin typeface="Arial" charset="0"/>
                <a:ea typeface="MS PGothic" charset="0"/>
              </a:rPr>
              <a:t> de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128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biti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dintr</a:t>
            </a:r>
            <a:r>
              <a:rPr lang="en-US" sz="2000" dirty="0">
                <a:latin typeface="Arial" charset="0"/>
                <a:ea typeface="MS PGothic" charset="0"/>
              </a:rPr>
              <a:t>-un </a:t>
            </a:r>
            <a:r>
              <a:rPr lang="en-US" sz="2000" dirty="0" err="1">
                <a:latin typeface="Arial" charset="0"/>
                <a:ea typeface="MS PGothic" charset="0"/>
              </a:rPr>
              <a:t>mesaj</a:t>
            </a:r>
            <a:r>
              <a:rPr lang="en-US" sz="2000" dirty="0">
                <a:latin typeface="Arial" charset="0"/>
                <a:ea typeface="MS PGothic" charset="0"/>
              </a:rPr>
              <a:t> de </a:t>
            </a:r>
            <a:r>
              <a:rPr lang="en-US" sz="2000" dirty="0" err="1">
                <a:latin typeface="Arial" charset="0"/>
                <a:ea typeface="MS PGothic" charset="0"/>
              </a:rPr>
              <a:t>lungime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multipla</a:t>
            </a:r>
            <a:r>
              <a:rPr lang="en-US" sz="2000" dirty="0">
                <a:latin typeface="Arial" charset="0"/>
                <a:ea typeface="MS PGothic" charset="0"/>
              </a:rPr>
              <a:t> de 512 </a:t>
            </a:r>
            <a:r>
              <a:rPr lang="en-US" sz="2000" dirty="0" err="1">
                <a:latin typeface="Arial" charset="0"/>
                <a:ea typeface="MS PGothic" charset="0"/>
              </a:rPr>
              <a:t>biti</a:t>
            </a:r>
            <a:r>
              <a:rPr lang="en-US" sz="2000" dirty="0">
                <a:latin typeface="Arial" charset="0"/>
                <a:ea typeface="MS PGothic" charset="0"/>
              </a:rPr>
              <a:t>				</a:t>
            </a:r>
            <a:endParaRPr lang="en-US" sz="2000" dirty="0">
              <a:solidFill>
                <a:schemeClr val="accent2"/>
              </a:solidFill>
              <a:latin typeface="Arial" charset="0"/>
              <a:ea typeface="MS PGothic" charset="0"/>
            </a:endParaRP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 dirty="0" err="1">
                <a:latin typeface="Arial" charset="0"/>
                <a:ea typeface="MS PGothic" charset="0"/>
              </a:rPr>
              <a:t>Mesajul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este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completat</a:t>
            </a:r>
            <a:r>
              <a:rPr lang="en-US" dirty="0">
                <a:latin typeface="Arial" charset="0"/>
                <a:ea typeface="MS PGothic" charset="0"/>
              </a:rPr>
              <a:t> cu </a:t>
            </a:r>
            <a:r>
              <a:rPr lang="en-US" dirty="0" err="1">
                <a:latin typeface="Arial" charset="0"/>
                <a:ea typeface="MS PGothic" charset="0"/>
              </a:rPr>
              <a:t>biti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pentru</a:t>
            </a:r>
            <a:r>
              <a:rPr lang="en-US" dirty="0">
                <a:latin typeface="Arial" charset="0"/>
                <a:ea typeface="MS PGothic" charset="0"/>
              </a:rPr>
              <a:t> a </a:t>
            </a:r>
            <a:r>
              <a:rPr lang="en-US" dirty="0" err="1">
                <a:latin typeface="Arial" charset="0"/>
                <a:ea typeface="MS PGothic" charset="0"/>
              </a:rPr>
              <a:t>respecta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regula</a:t>
            </a:r>
            <a:endParaRPr lang="en-US" dirty="0">
              <a:latin typeface="Arial" charset="0"/>
              <a:ea typeface="MS PGothic" charset="0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dirty="0" err="1">
                <a:latin typeface="Arial" charset="0"/>
                <a:ea typeface="MS PGothic" charset="0"/>
              </a:rPr>
              <a:t>Ultimii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MS PGothic" charset="0"/>
              </a:rPr>
              <a:t>64 </a:t>
            </a:r>
            <a:r>
              <a:rPr lang="en-US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biti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precizeaza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lungimea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 err="1">
                <a:latin typeface="Arial" charset="0"/>
                <a:ea typeface="MS PGothic" charset="0"/>
              </a:rPr>
              <a:t>originala</a:t>
            </a:r>
            <a:r>
              <a:rPr lang="en-US" dirty="0">
                <a:latin typeface="Arial" charset="0"/>
                <a:ea typeface="MS PGothic" charset="0"/>
              </a:rPr>
              <a:t> a </a:t>
            </a:r>
            <a:r>
              <a:rPr lang="en-US" dirty="0" err="1">
                <a:latin typeface="Arial" charset="0"/>
                <a:ea typeface="MS PGothic" charset="0"/>
              </a:rPr>
              <a:t>mesajului</a:t>
            </a:r>
            <a:endParaRPr lang="en-US" dirty="0">
              <a:solidFill>
                <a:srgbClr val="0000FF"/>
              </a:solidFill>
              <a:latin typeface="Arial" charset="0"/>
              <a:ea typeface="MS PGothic" charset="0"/>
            </a:endParaRP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000" dirty="0">
                <a:latin typeface="Arial" charset="0"/>
                <a:ea typeface="MS PGothic" charset="0"/>
              </a:rPr>
              <a:t>In </a:t>
            </a:r>
            <a:r>
              <a:rPr lang="en-US" sz="2000" dirty="0" err="1">
                <a:latin typeface="Arial" charset="0"/>
                <a:ea typeface="MS PGothic" charset="0"/>
              </a:rPr>
              <a:t>fiecare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faza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algoritmul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calculeaza</a:t>
            </a:r>
            <a:r>
              <a:rPr lang="en-US" sz="2000" dirty="0">
                <a:latin typeface="Arial" charset="0"/>
                <a:ea typeface="MS PGothic" charset="0"/>
              </a:rPr>
              <a:t> un </a:t>
            </a:r>
            <a:r>
              <a:rPr lang="en-US" sz="2000" dirty="0" err="1">
                <a:latin typeface="Arial" charset="0"/>
                <a:ea typeface="MS PGothic" charset="0"/>
              </a:rPr>
              <a:t>nou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rezumat</a:t>
            </a:r>
            <a:r>
              <a:rPr lang="en-US" sz="2000" dirty="0">
                <a:latin typeface="Arial" charset="0"/>
                <a:ea typeface="MS PGothic" charset="0"/>
              </a:rPr>
              <a:t> din </a:t>
            </a:r>
            <a:r>
              <a:rPr lang="en-US" sz="2000" dirty="0" err="1">
                <a:latin typeface="Arial" charset="0"/>
                <a:ea typeface="MS PGothic" charset="0"/>
              </a:rPr>
              <a:t>rezumatul</a:t>
            </a:r>
            <a:r>
              <a:rPr lang="en-US" sz="2000" dirty="0">
                <a:latin typeface="Arial" charset="0"/>
                <a:ea typeface="MS PGothic" charset="0"/>
              </a:rPr>
              <a:t> anterior </a:t>
            </a:r>
            <a:r>
              <a:rPr lang="en-US" sz="2000" dirty="0" err="1">
                <a:latin typeface="Arial" charset="0"/>
                <a:ea typeface="MS PGothic" charset="0"/>
              </a:rPr>
              <a:t>si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rezumatul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unui</a:t>
            </a:r>
            <a:r>
              <a:rPr lang="en-US" sz="2000" dirty="0">
                <a:latin typeface="Arial" charset="0"/>
                <a:ea typeface="MS PGothic" charset="0"/>
              </a:rPr>
              <a:t> bloc de 512 </a:t>
            </a:r>
            <a:r>
              <a:rPr lang="en-US" sz="2000" dirty="0" err="1">
                <a:latin typeface="Arial" charset="0"/>
                <a:ea typeface="MS PGothic" charset="0"/>
              </a:rPr>
              <a:t>biti</a:t>
            </a:r>
            <a:r>
              <a:rPr lang="en-US" sz="2000" dirty="0">
                <a:latin typeface="Arial" charset="0"/>
                <a:ea typeface="MS PGothic" charset="0"/>
              </a:rPr>
              <a:t>. </a:t>
            </a: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000" dirty="0" err="1">
                <a:latin typeface="Arial" charset="0"/>
                <a:ea typeface="MS PGothic" charset="0"/>
              </a:rPr>
              <a:t>Primul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rezumat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este</a:t>
            </a:r>
            <a:r>
              <a:rPr lang="en-US" sz="2000" dirty="0">
                <a:latin typeface="Arial" charset="0"/>
                <a:ea typeface="MS PGothic" charset="0"/>
              </a:rPr>
              <a:t> o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constanta</a:t>
            </a:r>
            <a:r>
              <a:rPr lang="en-US" sz="2000" dirty="0">
                <a:latin typeface="Arial" charset="0"/>
                <a:ea typeface="MS PGothic" charset="0"/>
              </a:rPr>
              <a:t> de 128 </a:t>
            </a:r>
            <a:r>
              <a:rPr lang="en-US" sz="2000" dirty="0" err="1">
                <a:latin typeface="Arial" charset="0"/>
                <a:ea typeface="MS PGothic" charset="0"/>
              </a:rPr>
              <a:t>biti</a:t>
            </a:r>
            <a:endParaRPr lang="en-US" sz="2000" dirty="0">
              <a:latin typeface="Arial" charset="0"/>
              <a:ea typeface="MS PGothic" charset="0"/>
            </a:endParaRPr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040"/>
            <a:ext cx="68770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B8A67B0-A27E-7647-BE4D-1B015F89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3425" cy="431800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Slabiciune Needham-Schroeder</a:t>
            </a:r>
          </a:p>
        </p:txBody>
      </p:sp>
      <p:pic>
        <p:nvPicPr>
          <p:cNvPr id="65538" name="Picture 3" descr="N_S_replay_me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765175"/>
            <a:ext cx="7050087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179388" y="5949950"/>
            <a:ext cx="89646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US">
                <a:solidFill>
                  <a:schemeClr val="tx1"/>
                </a:solidFill>
                <a:latin typeface="Tahoma" charset="0"/>
                <a:cs typeface="Arial" charset="0"/>
              </a:rPr>
              <a:t>Chuck afla cheia K</a:t>
            </a:r>
            <a:r>
              <a:rPr lang="en-US" baseline="-25000">
                <a:solidFill>
                  <a:schemeClr val="tx1"/>
                </a:solidFill>
                <a:latin typeface="Tahoma" charset="0"/>
                <a:cs typeface="Arial" charset="0"/>
              </a:rPr>
              <a:t>AB</a:t>
            </a:r>
            <a:r>
              <a:rPr lang="en-US">
                <a:solidFill>
                  <a:schemeClr val="tx1"/>
                </a:solidFill>
                <a:latin typeface="Tahoma" charset="0"/>
                <a:cs typeface="Arial" charset="0"/>
              </a:rPr>
              <a:t> si rejoaca mesajul 3, pretinzând ca e Alice</a:t>
            </a:r>
          </a:p>
        </p:txBody>
      </p:sp>
      <p:sp>
        <p:nvSpPr>
          <p:cNvPr id="65540" name="Line 6"/>
          <p:cNvSpPr>
            <a:spLocks noChangeShapeType="1"/>
          </p:cNvSpPr>
          <p:nvPr/>
        </p:nvSpPr>
        <p:spPr bwMode="auto">
          <a:xfrm>
            <a:off x="2339975" y="2924175"/>
            <a:ext cx="1223963" cy="6492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DDF3D-283B-9F43-B88E-37DA06F4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11163"/>
            <a:ext cx="8353425" cy="55245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Autentificarea folosind Protocolul Otway-Rees 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05263"/>
            <a:ext cx="8785225" cy="2519362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Protocolul Otway-Rees (simplificat).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KDC trimite cheia de sesiune K</a:t>
            </a:r>
            <a:r>
              <a:rPr lang="en-US" baseline="-25000">
                <a:latin typeface="Arial" charset="0"/>
                <a:cs typeface="Lucida Sans Unicode" charset="0"/>
              </a:rPr>
              <a:t>S</a:t>
            </a:r>
            <a:r>
              <a:rPr lang="en-US">
                <a:latin typeface="Arial" charset="0"/>
                <a:cs typeface="Lucida Sans Unicode" charset="0"/>
              </a:rPr>
              <a:t> dupa ce verifica daca identificatorul comun R apare in ambele parti criptate ale  mesajului 2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R</a:t>
            </a:r>
            <a:r>
              <a:rPr lang="en-US" baseline="-25000">
                <a:latin typeface="Arial" charset="0"/>
                <a:cs typeface="Lucida Sans Unicode" charset="0"/>
              </a:rPr>
              <a:t>A</a:t>
            </a:r>
            <a:r>
              <a:rPr lang="en-US">
                <a:latin typeface="Arial" charset="0"/>
                <a:cs typeface="Lucida Sans Unicode" charset="0"/>
              </a:rPr>
              <a:t>, R</a:t>
            </a:r>
            <a:r>
              <a:rPr lang="en-US" baseline="-25000">
                <a:latin typeface="Arial" charset="0"/>
                <a:cs typeface="Lucida Sans Unicode" charset="0"/>
              </a:rPr>
              <a:t>B</a:t>
            </a:r>
            <a:r>
              <a:rPr lang="en-US">
                <a:latin typeface="Arial" charset="0"/>
                <a:cs typeface="Lucida Sans Unicode" charset="0"/>
              </a:rPr>
              <a:t> – numere aleatoare folosite de KDC in mesajele 3 si 4 pentru a face legatura cu mesajele 1 si 2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>
              <a:spcBef>
                <a:spcPts val="1800"/>
              </a:spcBef>
              <a:buFont typeface="Arial" charset="0"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Problema</a:t>
            </a:r>
            <a:r>
              <a:rPr lang="en-US" sz="2000">
                <a:latin typeface="Arial" charset="0"/>
                <a:ea typeface="MS PGothic" charset="0"/>
              </a:rPr>
              <a:t>: Alice ar putea folosi cheia secreta inainte ca Bob sa afle de ea</a:t>
            </a:r>
          </a:p>
        </p:txBody>
      </p:sp>
      <p:pic>
        <p:nvPicPr>
          <p:cNvPr id="66563" name="Picture 4" descr="8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8534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484438" y="1557338"/>
            <a:ext cx="2879725" cy="143986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arrow" w="med" len="med"/>
          </a:ln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6516688" y="2349500"/>
            <a:ext cx="576262" cy="503238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arrow" w="med" len="med"/>
          </a:ln>
        </p:spPr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9F2902D-0611-8E40-8C06-9C89C239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46075"/>
            <a:ext cx="8839200" cy="561975"/>
          </a:xfrm>
        </p:spPr>
        <p:txBody>
          <a:bodyPr/>
          <a:lstStyle/>
          <a:p>
            <a:pPr algn="l"/>
            <a:r>
              <a:rPr lang="en-US">
                <a:latin typeface="Arial" charset="0"/>
                <a:ea typeface="MS PGothic" charset="0"/>
              </a:rPr>
              <a:t>Securitatea E-Mail - PGP – Pretty Good Privacy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353425" cy="5399087"/>
          </a:xfrm>
        </p:spPr>
        <p:txBody>
          <a:bodyPr/>
          <a:lstStyle/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Autor: Phil Zimmermann</a:t>
            </a: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Ofera 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MS PGothic" charset="0"/>
              </a:rPr>
              <a:t>gama completa</a:t>
            </a:r>
            <a:r>
              <a:rPr lang="en-US" sz="2400">
                <a:latin typeface="Arial" charset="0"/>
                <a:ea typeface="MS PGothic" charset="0"/>
              </a:rPr>
              <a:t> de servicii de securitate</a:t>
            </a:r>
          </a:p>
          <a:p>
            <a:pPr lvl="1"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intimitate (privacy)</a:t>
            </a:r>
          </a:p>
          <a:p>
            <a:pPr lvl="1"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autentificare</a:t>
            </a:r>
          </a:p>
          <a:p>
            <a:pPr lvl="1"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semnatura digitala (integritate)</a:t>
            </a:r>
          </a:p>
          <a:p>
            <a:pPr lvl="1">
              <a:spcAft>
                <a:spcPts val="600"/>
              </a:spcAft>
            </a:pPr>
            <a:r>
              <a:rPr lang="en-US" sz="2200">
                <a:latin typeface="Arial" charset="0"/>
                <a:cs typeface="Lucida Sans Unicode" charset="0"/>
              </a:rPr>
              <a:t>compresie</a:t>
            </a: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400">
                <a:latin typeface="Arial" charset="0"/>
                <a:ea typeface="MS PGothic" charset="0"/>
              </a:rPr>
              <a:t>Intregul pachet PGP (inclusiv codul sursa) este </a:t>
            </a:r>
            <a:r>
              <a:rPr lang="en-US" sz="2400">
                <a:solidFill>
                  <a:srgbClr val="0000FF"/>
                </a:solidFill>
                <a:latin typeface="Arial" charset="0"/>
                <a:ea typeface="MS PGothic" charset="0"/>
              </a:rPr>
              <a:t>distribuit gratuit</a:t>
            </a:r>
            <a:r>
              <a:rPr lang="en-US" sz="2400">
                <a:latin typeface="Arial" charset="0"/>
                <a:ea typeface="MS PGothic" charset="0"/>
              </a:rPr>
              <a:t> pe Internet </a:t>
            </a: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MS PGothic" charset="0"/>
              </a:rPr>
              <a:t>Cripteaza </a:t>
            </a:r>
            <a:r>
              <a:rPr lang="en-US" sz="2400">
                <a:latin typeface="Arial" charset="0"/>
                <a:ea typeface="MS PGothic" charset="0"/>
              </a:rPr>
              <a:t>date folosind IDEA (International Data Encryption Algorithm) – similar cu DES si AES</a:t>
            </a: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400">
                <a:solidFill>
                  <a:srgbClr val="0000FF"/>
                </a:solidFill>
                <a:latin typeface="Arial" charset="0"/>
                <a:ea typeface="MS PGothic" charset="0"/>
              </a:rPr>
              <a:t>Semneaza </a:t>
            </a:r>
            <a:r>
              <a:rPr lang="en-US" sz="2400">
                <a:latin typeface="Arial" charset="0"/>
                <a:ea typeface="MS PGothic" charset="0"/>
              </a:rPr>
              <a:t>mesajele folosind RSA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18D880-ACD6-5543-871F-74BA1602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561975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Folosirea PGP pentru a trimite un mesaj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445125"/>
            <a:ext cx="8353425" cy="1079500"/>
          </a:xfrm>
        </p:spPr>
        <p:txBody>
          <a:bodyPr/>
          <a:lstStyle/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000" dirty="0">
                <a:latin typeface="Arial" charset="0"/>
                <a:ea typeface="MS PGothic" charset="0"/>
              </a:rPr>
              <a:t>K</a:t>
            </a:r>
            <a:r>
              <a:rPr lang="en-US" sz="2000" baseline="-25000" dirty="0">
                <a:latin typeface="Arial" charset="0"/>
                <a:ea typeface="MS PGothic" charset="0"/>
              </a:rPr>
              <a:t>M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cheie</a:t>
            </a:r>
            <a:r>
              <a:rPr lang="en-US" sz="2000" dirty="0">
                <a:latin typeface="Arial" charset="0"/>
                <a:ea typeface="MS PGothic" charset="0"/>
              </a:rPr>
              <a:t> de </a:t>
            </a:r>
            <a:r>
              <a:rPr lang="en-US" sz="2000" dirty="0" err="1">
                <a:latin typeface="Arial" charset="0"/>
                <a:ea typeface="MS PGothic" charset="0"/>
              </a:rPr>
              <a:t>sesiune</a:t>
            </a:r>
            <a:r>
              <a:rPr lang="en-US" sz="2000" dirty="0">
                <a:latin typeface="Arial" charset="0"/>
                <a:ea typeface="MS PGothic" charset="0"/>
              </a:rPr>
              <a:t> 128-biti </a:t>
            </a:r>
            <a:r>
              <a:rPr lang="en-US" sz="2000" dirty="0" err="1">
                <a:latin typeface="Arial" charset="0"/>
                <a:ea typeface="MS PGothic" charset="0"/>
              </a:rPr>
              <a:t>produsa</a:t>
            </a:r>
            <a:r>
              <a:rPr lang="en-US" sz="2000" dirty="0">
                <a:latin typeface="Arial" charset="0"/>
                <a:ea typeface="MS PGothic" charset="0"/>
              </a:rPr>
              <a:t> din </a:t>
            </a:r>
            <a:r>
              <a:rPr lang="en-US" sz="2000" dirty="0" err="1">
                <a:latin typeface="Arial" charset="0"/>
                <a:ea typeface="MS PGothic" charset="0"/>
              </a:rPr>
              <a:t>textul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introdus</a:t>
            </a:r>
            <a:r>
              <a:rPr lang="en-US" sz="2000" dirty="0">
                <a:latin typeface="Arial" charset="0"/>
                <a:ea typeface="MS PGothic" charset="0"/>
              </a:rPr>
              <a:t> de Alice</a:t>
            </a:r>
          </a:p>
        </p:txBody>
      </p:sp>
      <p:grpSp>
        <p:nvGrpSpPr>
          <p:cNvPr id="68611" name="Group 19"/>
          <p:cNvGrpSpPr>
            <a:grpSpLocks/>
          </p:cNvGrpSpPr>
          <p:nvPr/>
        </p:nvGrpSpPr>
        <p:grpSpPr bwMode="auto">
          <a:xfrm>
            <a:off x="71438" y="971550"/>
            <a:ext cx="8964612" cy="4041775"/>
            <a:chOff x="72008" y="972016"/>
            <a:chExt cx="8964488" cy="4041160"/>
          </a:xfrm>
        </p:grpSpPr>
        <p:grpSp>
          <p:nvGrpSpPr>
            <p:cNvPr id="68612" name="Group 17"/>
            <p:cNvGrpSpPr>
              <a:grpSpLocks/>
            </p:cNvGrpSpPr>
            <p:nvPr/>
          </p:nvGrpSpPr>
          <p:grpSpPr bwMode="auto">
            <a:xfrm>
              <a:off x="72008" y="1559694"/>
              <a:ext cx="8964488" cy="3453482"/>
              <a:chOff x="179512" y="1052736"/>
              <a:chExt cx="8928992" cy="3453482"/>
            </a:xfrm>
          </p:grpSpPr>
          <p:pic>
            <p:nvPicPr>
              <p:cNvPr id="68614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512" y="1052736"/>
                <a:ext cx="8589917" cy="2304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691132" y="1339638"/>
                <a:ext cx="2016020" cy="5856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Arial" charset="0"/>
                  <a:buNone/>
                  <a:defRPr/>
                </a:pP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Cheia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RSA </a:t>
                </a: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privata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Alice, D</a:t>
                </a:r>
                <a:r>
                  <a:rPr lang="en-GB" sz="1600" b="1" baseline="-1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52247" y="3491960"/>
                <a:ext cx="1582773" cy="3380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Arial" charset="0"/>
                  <a:buNone/>
                  <a:defRPr/>
                </a:pP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Text </a:t>
                </a: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clar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Alice</a:t>
                </a:r>
                <a:endParaRPr lang="en-GB" sz="1600" b="1" baseline="-1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27198" y="3428470"/>
                <a:ext cx="1657089" cy="8317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Arial" charset="0"/>
                  <a:buNone/>
                  <a:defRPr/>
                </a:pP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Concatenare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</a:t>
                </a: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mesaj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P </a:t>
                </a: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si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</a:t>
                </a: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semnatura</a:t>
                </a:r>
                <a:endParaRPr lang="en-GB" sz="1600" b="1" baseline="-1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39795" y="3428470"/>
                <a:ext cx="1872132" cy="1077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Arial" charset="0"/>
                  <a:buNone/>
                  <a:defRPr/>
                </a:pP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Concatenare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P1.Z </a:t>
                </a: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criptat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cu IDEA </a:t>
                </a: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si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K</a:t>
                </a:r>
                <a:r>
                  <a:rPr lang="en-GB" sz="1600" b="1" baseline="-1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M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</a:t>
                </a: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criptata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 cu E</a:t>
                </a:r>
                <a:r>
                  <a:rPr lang="en-GB" sz="1600" b="1" baseline="-13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88687" y="3068162"/>
                <a:ext cx="1582774" cy="3396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Arial" charset="0"/>
                  <a:buNone/>
                  <a:defRPr/>
                </a:pP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P1 </a:t>
                </a:r>
                <a:r>
                  <a:rPr lang="en-GB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compresat</a:t>
                </a:r>
                <a:endParaRPr lang="en-GB" sz="1600" b="1" baseline="-1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740773" y="3212603"/>
                <a:ext cx="1223843" cy="3380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Arial" charset="0"/>
                  <a:buNone/>
                  <a:defRPr/>
                </a:pP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ＭＳ Ｐゴシック" charset="0"/>
                    <a:cs typeface="ＭＳ Ｐゴシック" charset="0"/>
                  </a:rPr>
                  <a:t>Text ASCII</a:t>
                </a:r>
                <a:endParaRPr lang="en-GB" sz="1600" b="1" baseline="-1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68621" name="Straight Arrow Connector 4"/>
              <p:cNvCxnSpPr>
                <a:cxnSpLocks noChangeShapeType="1"/>
                <a:endCxn id="68622" idx="2"/>
              </p:cNvCxnSpPr>
              <p:nvPr/>
            </p:nvCxnSpPr>
            <p:spPr bwMode="auto">
              <a:xfrm flipV="1">
                <a:off x="8676456" y="2671301"/>
                <a:ext cx="219335" cy="5416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68622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3077" y="2492896"/>
                <a:ext cx="425427" cy="178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6012351" y="972016"/>
              <a:ext cx="1871636" cy="584111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GB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0"/>
                  <a:cs typeface="ＭＳ Ｐゴシック" charset="0"/>
                </a:rPr>
                <a:t>cheia</a:t>
              </a:r>
              <a:r>
                <a:rPr lang="en-GB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0"/>
                  <a:cs typeface="ＭＳ Ｐゴシック" charset="0"/>
                </a:rPr>
                <a:t> RSA </a:t>
              </a:r>
              <a:r>
                <a:rPr lang="en-GB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0"/>
                  <a:cs typeface="ＭＳ Ｐゴシック" charset="0"/>
                </a:rPr>
                <a:t>publica</a:t>
              </a:r>
              <a:r>
                <a:rPr lang="en-GB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0"/>
                  <a:cs typeface="ＭＳ Ｐゴシック" charset="0"/>
                </a:rPr>
                <a:t> a </a:t>
              </a:r>
              <a:r>
                <a:rPr lang="en-GB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0"/>
                  <a:cs typeface="ＭＳ Ｐゴシック" charset="0"/>
                </a:rPr>
                <a:t>lui</a:t>
              </a:r>
              <a:r>
                <a:rPr lang="en-GB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ＭＳ Ｐゴシック" charset="0"/>
                  <a:cs typeface="ＭＳ Ｐゴシック" charset="0"/>
                </a:rPr>
                <a:t> Bob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37BAB9D-C126-A645-A382-749D3D43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53425" cy="552450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PGP – Formatul mesajului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292600"/>
            <a:ext cx="8353425" cy="21605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spcAft>
                <a:spcPct val="40000"/>
              </a:spcAft>
              <a:buFont typeface="Arial" charset="0"/>
              <a:buNone/>
            </a:pPr>
            <a:r>
              <a:rPr lang="en-US" sz="1800">
                <a:solidFill>
                  <a:schemeClr val="accent2"/>
                </a:solidFill>
                <a:latin typeface="Arial" charset="0"/>
                <a:ea typeface="MS PGothic" charset="0"/>
              </a:rPr>
              <a:t>File name</a:t>
            </a:r>
            <a:r>
              <a:rPr lang="en-US" sz="1800">
                <a:latin typeface="Arial" charset="0"/>
                <a:ea typeface="MS PGothic" charset="0"/>
              </a:rPr>
              <a:t> – nume implicit al fisierului de utilizat la receptie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MS PGothic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40000"/>
              </a:spcAft>
              <a:buFont typeface="Arial" charset="0"/>
              <a:buNone/>
            </a:pPr>
            <a:r>
              <a:rPr lang="en-US" sz="1800">
                <a:solidFill>
                  <a:schemeClr val="accent2"/>
                </a:solidFill>
                <a:latin typeface="Arial" charset="0"/>
                <a:ea typeface="MS PGothic" charset="0"/>
              </a:rPr>
              <a:t>Types</a:t>
            </a:r>
            <a:r>
              <a:rPr lang="en-US" sz="1800">
                <a:latin typeface="Arial" charset="0"/>
                <a:ea typeface="MS PGothic" charset="0"/>
              </a:rPr>
              <a:t> – identifica algoritmul de criptare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40000"/>
              </a:spcAft>
              <a:buFont typeface="Arial" charset="0"/>
              <a:buNone/>
            </a:pPr>
            <a:r>
              <a:rPr lang="en-US" sz="1800">
                <a:solidFill>
                  <a:schemeClr val="accent2"/>
                </a:solidFill>
                <a:latin typeface="Arial" charset="0"/>
                <a:ea typeface="MS PGothic" charset="0"/>
              </a:rPr>
              <a:t>ID of E</a:t>
            </a:r>
            <a:r>
              <a:rPr lang="en-US" sz="1800" baseline="-25000">
                <a:solidFill>
                  <a:schemeClr val="accent2"/>
                </a:solidFill>
                <a:latin typeface="Arial" charset="0"/>
                <a:ea typeface="MS PGothic" charset="0"/>
              </a:rPr>
              <a:t>A</a:t>
            </a:r>
            <a:r>
              <a:rPr lang="en-US" sz="1800">
                <a:latin typeface="Arial" charset="0"/>
                <a:ea typeface="MS PGothic" charset="0"/>
              </a:rPr>
              <a:t> – A poate avea mai multe perechi de chei publica/privata E</a:t>
            </a:r>
            <a:r>
              <a:rPr lang="en-US" sz="1800" baseline="-25000">
                <a:latin typeface="Arial" charset="0"/>
                <a:ea typeface="MS PGothic" charset="0"/>
              </a:rPr>
              <a:t>A</a:t>
            </a:r>
            <a:r>
              <a:rPr lang="en-US" sz="1800">
                <a:latin typeface="Arial" charset="0"/>
                <a:ea typeface="MS PGothic" charset="0"/>
              </a:rPr>
              <a:t>/D</a:t>
            </a:r>
            <a:r>
              <a:rPr lang="en-US" sz="1800" baseline="-25000">
                <a:latin typeface="Arial" charset="0"/>
                <a:ea typeface="MS PGothic" charset="0"/>
              </a:rPr>
              <a:t>A</a:t>
            </a:r>
            <a:r>
              <a:rPr lang="en-US" sz="1800">
                <a:latin typeface="Arial" charset="0"/>
                <a:ea typeface="MS PGothic" charset="0"/>
              </a:rPr>
              <a:t>; fiecare pereche are un identificator ID (ultimii 64 biti ai cheii publice) </a:t>
            </a:r>
          </a:p>
          <a:p>
            <a:pPr>
              <a:spcBef>
                <a:spcPct val="10000"/>
              </a:spcBef>
              <a:spcAft>
                <a:spcPct val="40000"/>
              </a:spcAft>
              <a:buFont typeface="Arial" charset="0"/>
              <a:buNone/>
            </a:pPr>
            <a:r>
              <a:rPr lang="en-US" sz="1800">
                <a:solidFill>
                  <a:schemeClr val="accent2"/>
                </a:solidFill>
                <a:latin typeface="Arial" charset="0"/>
                <a:ea typeface="MS PGothic" charset="0"/>
              </a:rPr>
              <a:t>ID of E</a:t>
            </a:r>
            <a:r>
              <a:rPr lang="en-US" sz="1800" baseline="-25000">
                <a:solidFill>
                  <a:schemeClr val="accent2"/>
                </a:solidFill>
                <a:latin typeface="Arial" charset="0"/>
                <a:ea typeface="MS PGothic" charset="0"/>
              </a:rPr>
              <a:t>B</a:t>
            </a:r>
            <a:r>
              <a:rPr lang="en-US" sz="1800">
                <a:latin typeface="Arial" charset="0"/>
                <a:ea typeface="MS PGothic" charset="0"/>
              </a:rPr>
              <a:t> – fiecare B poate avea mai multe chei publice; fiecare cheie are un identificator, ID (64 biti) si un indicator de </a:t>
            </a:r>
            <a:r>
              <a:rPr lang="en-US" sz="1800">
                <a:solidFill>
                  <a:schemeClr val="accent2"/>
                </a:solidFill>
                <a:latin typeface="Arial" charset="0"/>
                <a:ea typeface="MS PGothic" charset="0"/>
              </a:rPr>
              <a:t>trust</a:t>
            </a:r>
            <a:r>
              <a:rPr lang="en-US" sz="1800">
                <a:solidFill>
                  <a:schemeClr val="tx1"/>
                </a:solidFill>
                <a:latin typeface="Arial" charset="0"/>
                <a:ea typeface="MS PGothic" charset="0"/>
              </a:rPr>
              <a:t> (cata incredere are A in aceasta cheie</a:t>
            </a:r>
            <a:endParaRPr lang="en-US" sz="1800">
              <a:latin typeface="Arial" charset="0"/>
              <a:ea typeface="MS PGothic" charset="0"/>
            </a:endParaRPr>
          </a:p>
        </p:txBody>
      </p:sp>
      <p:grpSp>
        <p:nvGrpSpPr>
          <p:cNvPr id="69635" name="Group 4"/>
          <p:cNvGrpSpPr>
            <a:grpSpLocks/>
          </p:cNvGrpSpPr>
          <p:nvPr/>
        </p:nvGrpSpPr>
        <p:grpSpPr bwMode="auto">
          <a:xfrm>
            <a:off x="107950" y="908050"/>
            <a:ext cx="8928100" cy="3244850"/>
            <a:chOff x="0" y="908720"/>
            <a:chExt cx="9144000" cy="3243743"/>
          </a:xfrm>
        </p:grpSpPr>
        <p:pic>
          <p:nvPicPr>
            <p:cNvPr id="6963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08720"/>
              <a:ext cx="9144000" cy="324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7" name="TextBox 2"/>
            <p:cNvSpPr txBox="1">
              <a:spLocks noChangeArrowheads="1"/>
            </p:cNvSpPr>
            <p:nvPr/>
          </p:nvSpPr>
          <p:spPr bwMode="auto">
            <a:xfrm>
              <a:off x="179512" y="1340768"/>
              <a:ext cx="864096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sz="1600">
                  <a:solidFill>
                    <a:srgbClr val="595959"/>
                  </a:solidFill>
                  <a:cs typeface="Lucida Sans Unicode" charset="0"/>
                </a:rPr>
                <a:t>cheie IDEA</a:t>
              </a:r>
            </a:p>
          </p:txBody>
        </p:sp>
        <p:sp>
          <p:nvSpPr>
            <p:cNvPr id="69638" name="TextBox 7"/>
            <p:cNvSpPr txBox="1">
              <a:spLocks noChangeArrowheads="1"/>
            </p:cNvSpPr>
            <p:nvPr/>
          </p:nvSpPr>
          <p:spPr bwMode="auto">
            <a:xfrm>
              <a:off x="1691679" y="1578278"/>
              <a:ext cx="170045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sz="1600">
                  <a:solidFill>
                    <a:srgbClr val="595959"/>
                  </a:solidFill>
                  <a:cs typeface="Lucida Sans Unicode" charset="0"/>
                </a:rPr>
                <a:t>semnatura</a:t>
              </a:r>
            </a:p>
          </p:txBody>
        </p:sp>
        <p:sp>
          <p:nvSpPr>
            <p:cNvPr id="69639" name="TextBox 8"/>
            <p:cNvSpPr txBox="1">
              <a:spLocks noChangeArrowheads="1"/>
            </p:cNvSpPr>
            <p:nvPr/>
          </p:nvSpPr>
          <p:spPr bwMode="auto">
            <a:xfrm>
              <a:off x="5724128" y="1556792"/>
              <a:ext cx="1368152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sz="1600">
                  <a:solidFill>
                    <a:srgbClr val="595959"/>
                  </a:solidFill>
                  <a:cs typeface="Lucida Sans Unicode" charset="0"/>
                </a:rPr>
                <a:t>mesajul</a:t>
              </a:r>
            </a:p>
          </p:txBody>
        </p:sp>
        <p:sp>
          <p:nvSpPr>
            <p:cNvPr id="69640" name="TextBox 9"/>
            <p:cNvSpPr txBox="1">
              <a:spLocks noChangeArrowheads="1"/>
            </p:cNvSpPr>
            <p:nvPr/>
          </p:nvSpPr>
          <p:spPr bwMode="auto">
            <a:xfrm>
              <a:off x="3347864" y="1290246"/>
              <a:ext cx="3215367" cy="338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sz="1600">
                  <a:solidFill>
                    <a:srgbClr val="595959"/>
                  </a:solidFill>
                  <a:cs typeface="Lucida Sans Unicode" charset="0"/>
                </a:rPr>
                <a:t>compresat si criptat cu IDEA</a:t>
              </a:r>
            </a:p>
          </p:txBody>
        </p:sp>
        <p:sp>
          <p:nvSpPr>
            <p:cNvPr id="69641" name="TextBox 10"/>
            <p:cNvSpPr txBox="1">
              <a:spLocks noChangeArrowheads="1"/>
            </p:cNvSpPr>
            <p:nvPr/>
          </p:nvSpPr>
          <p:spPr bwMode="auto">
            <a:xfrm>
              <a:off x="3491880" y="908720"/>
              <a:ext cx="1368152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GB" sz="1600">
                  <a:solidFill>
                    <a:srgbClr val="595959"/>
                  </a:solidFill>
                  <a:cs typeface="Lucida Sans Unicode" charset="0"/>
                </a:rPr>
                <a:t>Base64</a:t>
              </a:r>
            </a:p>
          </p:txBody>
        </p:sp>
      </p:grp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62121C5-9E72-0F49-8408-F16C109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Management chei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ct val="40000"/>
              </a:spcAft>
              <a:buFont typeface="Arial" charset="0"/>
              <a:buNone/>
            </a:pPr>
            <a:r>
              <a:rPr lang="en-US" sz="2400">
                <a:solidFill>
                  <a:schemeClr val="tx1"/>
                </a:solidFill>
                <a:latin typeface="Arial" charset="0"/>
                <a:cs typeface="Lucida Sans Unicode" charset="0"/>
              </a:rPr>
              <a:t>Foloseste doua </a:t>
            </a:r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fisiere</a:t>
            </a:r>
            <a:r>
              <a:rPr lang="en-US" sz="2400">
                <a:solidFill>
                  <a:schemeClr val="tx1"/>
                </a:solidFill>
                <a:latin typeface="Arial" charset="0"/>
                <a:cs typeface="Lucida Sans Unicode" charset="0"/>
              </a:rPr>
              <a:t> in care se păstrează</a:t>
            </a:r>
          </a:p>
          <a:p>
            <a:pPr lvl="1">
              <a:spcAft>
                <a:spcPct val="40000"/>
              </a:spcAft>
            </a:pPr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Private key ring</a:t>
            </a:r>
            <a:r>
              <a:rPr lang="en-US" sz="2400">
                <a:latin typeface="Arial" charset="0"/>
                <a:cs typeface="Lucida Sans Unicode" charset="0"/>
              </a:rPr>
              <a:t> contine propriile perechi de chei (publica, privata) impreuna cu identificatorii lor </a:t>
            </a:r>
          </a:p>
          <a:p>
            <a:pPr lvl="1">
              <a:spcAft>
                <a:spcPct val="40000"/>
              </a:spcAft>
            </a:pPr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Public key ring</a:t>
            </a:r>
            <a:r>
              <a:rPr lang="en-US" sz="2400">
                <a:latin typeface="Arial" charset="0"/>
                <a:cs typeface="Lucida Sans Unicode" charset="0"/>
              </a:rPr>
              <a:t> contine perechi </a:t>
            </a:r>
            <a:r>
              <a:rPr lang="en-US" sz="2400">
                <a:solidFill>
                  <a:schemeClr val="accent2"/>
                </a:solidFill>
                <a:latin typeface="Arial" charset="0"/>
                <a:cs typeface="Lucida Sans Unicode" charset="0"/>
              </a:rPr>
              <a:t>(key, trust indicator)</a:t>
            </a:r>
            <a:r>
              <a:rPr lang="en-US" sz="2400">
                <a:latin typeface="Arial" charset="0"/>
                <a:cs typeface="Lucida Sans Unicode" charset="0"/>
              </a:rPr>
              <a:t> ptr cheile publice ale partenerilor</a:t>
            </a:r>
          </a:p>
          <a:p>
            <a:pPr lvl="1">
              <a:spcAft>
                <a:spcPct val="40000"/>
              </a:spcAft>
              <a:buFont typeface="Arial" charset="0"/>
              <a:buNone/>
            </a:pPr>
            <a:r>
              <a:rPr lang="en-US" sz="2400">
                <a:solidFill>
                  <a:schemeClr val="tx1"/>
                </a:solidFill>
                <a:latin typeface="Arial" charset="0"/>
                <a:cs typeface="Lucida Sans Unicode" charset="0"/>
              </a:rPr>
              <a:t>Cheile private se țin criptate cu o parola speciala </a:t>
            </a:r>
          </a:p>
          <a:p>
            <a:pPr lvl="1">
              <a:spcAft>
                <a:spcPct val="40000"/>
              </a:spcAft>
              <a:buFont typeface="Arial" charset="0"/>
              <a:buNone/>
            </a:pPr>
            <a:endParaRPr lang="en-US" sz="2400">
              <a:latin typeface="Arial" charset="0"/>
              <a:cs typeface="Lucida Sans Unicode" charset="0"/>
            </a:endParaRPr>
          </a:p>
          <a:p>
            <a:pPr lvl="1">
              <a:spcAft>
                <a:spcPct val="40000"/>
              </a:spcAft>
              <a:buFont typeface="Arial" charset="0"/>
              <a:buNone/>
            </a:pPr>
            <a:r>
              <a:rPr lang="en-US" sz="2400">
                <a:latin typeface="Arial" charset="0"/>
                <a:cs typeface="Lucida Sans Unicode" charset="0"/>
              </a:rPr>
              <a:t>Versiunile actuale PGP folosesc certificate X.509</a:t>
            </a:r>
          </a:p>
          <a:p>
            <a:endParaRPr lang="en-US" sz="2400">
              <a:latin typeface="Arial" charset="0"/>
              <a:ea typeface="MS PGothic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BBE258F1-3C2A-534E-86FA-A1CDB7F4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Securitatea Web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6106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>
                <a:latin typeface="Arial" charset="0"/>
                <a:ea typeface="MS PGothic" charset="0"/>
              </a:rPr>
              <a:t>Atacuri</a:t>
            </a:r>
          </a:p>
          <a:p>
            <a:pPr lvl="1">
              <a:spcBef>
                <a:spcPts val="1200"/>
              </a:spcBef>
            </a:pPr>
            <a:r>
              <a:rPr lang="en-US" sz="2800">
                <a:latin typeface="Arial" charset="0"/>
                <a:cs typeface="Lucida Sans Unicode" charset="0"/>
              </a:rPr>
              <a:t>inlocuire Home page</a:t>
            </a:r>
          </a:p>
          <a:p>
            <a:pPr lvl="1">
              <a:spcBef>
                <a:spcPts val="1200"/>
              </a:spcBef>
            </a:pPr>
            <a:r>
              <a:rPr lang="en-US" sz="2800">
                <a:latin typeface="Arial" charset="0"/>
                <a:cs typeface="Lucida Sans Unicode" charset="0"/>
              </a:rPr>
              <a:t>Denial-of-service</a:t>
            </a:r>
          </a:p>
          <a:p>
            <a:pPr lvl="1">
              <a:spcBef>
                <a:spcPts val="1200"/>
              </a:spcBef>
            </a:pPr>
            <a:r>
              <a:rPr lang="en-US" sz="2800">
                <a:latin typeface="Arial" charset="0"/>
                <a:cs typeface="Lucida Sans Unicode" charset="0"/>
              </a:rPr>
              <a:t>Citire mail-uri</a:t>
            </a:r>
          </a:p>
          <a:p>
            <a:pPr lvl="1">
              <a:spcBef>
                <a:spcPts val="1200"/>
              </a:spcBef>
            </a:pPr>
            <a:r>
              <a:rPr lang="en-US" sz="2800">
                <a:latin typeface="Arial" charset="0"/>
                <a:cs typeface="Lucida Sans Unicode" charset="0"/>
              </a:rPr>
              <a:t>Furt numere credit card</a:t>
            </a:r>
          </a:p>
          <a:p>
            <a:pPr>
              <a:spcBef>
                <a:spcPts val="1200"/>
              </a:spcBef>
            </a:pPr>
            <a:r>
              <a:rPr lang="en-US" sz="2800">
                <a:latin typeface="Arial" charset="0"/>
                <a:ea typeface="MS PGothic" charset="0"/>
              </a:rPr>
              <a:t>Solutii</a:t>
            </a:r>
          </a:p>
          <a:p>
            <a:pPr lvl="1">
              <a:spcBef>
                <a:spcPts val="1200"/>
              </a:spcBef>
            </a:pPr>
            <a:r>
              <a:rPr lang="en-US" sz="2800">
                <a:latin typeface="Arial" charset="0"/>
                <a:cs typeface="Lucida Sans Unicode" charset="0"/>
              </a:rPr>
              <a:t>Secure Naming</a:t>
            </a:r>
          </a:p>
          <a:p>
            <a:pPr lvl="1">
              <a:spcBef>
                <a:spcPts val="1200"/>
              </a:spcBef>
            </a:pPr>
            <a:r>
              <a:rPr lang="en-US" sz="2800">
                <a:latin typeface="Arial" charset="0"/>
                <a:cs typeface="Lucida Sans Unicode" charset="0"/>
              </a:rPr>
              <a:t>SSL – The Secure Sockets Layer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A9BA46F0-331D-D345-B950-7A213079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Necesitate Secure Naming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365625"/>
            <a:ext cx="3457575" cy="20875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solidFill>
                  <a:srgbClr val="0000FF"/>
                </a:solidFill>
                <a:latin typeface="Arial" charset="0"/>
                <a:ea typeface="MS PGothic" charset="0"/>
              </a:rPr>
              <a:t>Situatie Normala. 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1. Da-mi adresa IP Bob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2. 36.1.2.3 (adr IP Bob)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3. GET index.html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4. Pagina home Bob 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4356100" y="4365625"/>
            <a:ext cx="47879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333399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Un atac bazat pe modificarea inregistrarii lui Bob in DNS.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</a:rPr>
              <a:t>1. Da-mi adresa IP Bob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</a:rPr>
              <a:t>2. 42.9.9.9 (</a:t>
            </a:r>
            <a:r>
              <a:rPr lang="en-US" sz="2200">
                <a:solidFill>
                  <a:srgbClr val="FF3300"/>
                </a:solidFill>
              </a:rPr>
              <a:t>adr IP Trudy</a:t>
            </a:r>
            <a:r>
              <a:rPr lang="en-US" sz="2200">
                <a:solidFill>
                  <a:schemeClr val="tx1"/>
                </a:solidFill>
              </a:rPr>
              <a:t>)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</a:rPr>
              <a:t>3. GET index.html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chemeClr val="tx1"/>
                </a:solidFill>
              </a:rPr>
              <a:t>4. Pagina Bob falsificata de Trudy </a:t>
            </a:r>
          </a:p>
        </p:txBody>
      </p:sp>
      <p:pic>
        <p:nvPicPr>
          <p:cNvPr id="7270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63638"/>
            <a:ext cx="36068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125538"/>
            <a:ext cx="35988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1EADF42-04B1-1E48-A433-396C5527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163" y="1058863"/>
            <a:ext cx="3600450" cy="1146175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 Trudy pacaleste ISP-ul lui Alice</a:t>
            </a:r>
          </a:p>
        </p:txBody>
      </p:sp>
      <p:pic>
        <p:nvPicPr>
          <p:cNvPr id="737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4813"/>
            <a:ext cx="4932363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250825" y="3357563"/>
            <a:ext cx="8785225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857250" indent="-3429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 b="1">
                <a:solidFill>
                  <a:schemeClr val="accent2"/>
                </a:solidFill>
                <a:cs typeface="Arial" charset="0"/>
              </a:rPr>
              <a:t>Probleme</a:t>
            </a:r>
            <a:r>
              <a:rPr lang="en-US" sz="2200">
                <a:solidFill>
                  <a:srgbClr val="000000"/>
                </a:solidFill>
                <a:cs typeface="Arial" charset="0"/>
              </a:rPr>
              <a:t>: ISP verifică adresa IP de la care vin răspunsurile DNS</a:t>
            </a: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Trudy poate folosi adresa IP a unui server DNS de nivel inalt (care este publica) pentru a construi un raspuns fals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>
                <a:solidFill>
                  <a:srgbClr val="000000"/>
                </a:solidFill>
                <a:cs typeface="Arial" charset="0"/>
              </a:rPr>
              <a:t>DNS se bazeaza pe UDP </a:t>
            </a:r>
            <a:r>
              <a:rPr lang="en-US" sz="2200">
                <a:solidFill>
                  <a:schemeClr val="accent2"/>
                </a:solidFill>
                <a:cs typeface="Arial" charset="0"/>
                <a:sym typeface="Wingdings" charset="0"/>
              </a:rPr>
              <a:t></a:t>
            </a:r>
            <a:r>
              <a:rPr lang="en-US" sz="2200">
                <a:solidFill>
                  <a:srgbClr val="000000"/>
                </a:solidFill>
                <a:cs typeface="Arial" charset="0"/>
              </a:rPr>
              <a:t> DNS foloseste</a:t>
            </a: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200" b="1">
                <a:solidFill>
                  <a:schemeClr val="accent2"/>
                </a:solidFill>
              </a:rPr>
              <a:t>		sequence numbers</a:t>
            </a:r>
            <a:r>
              <a:rPr lang="en-US" sz="2200" b="1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</a:rPr>
              <a:t>pentru a mapa cererile si </a:t>
            </a:r>
            <a:r>
              <a:rPr lang="en-US" sz="2200">
                <a:solidFill>
                  <a:srgbClr val="000000"/>
                </a:solidFill>
                <a:cs typeface="Arial" charset="0"/>
              </a:rPr>
              <a:t>raspunsurile</a:t>
            </a:r>
            <a:endParaRPr lang="en-US" sz="2000">
              <a:solidFill>
                <a:srgbClr val="000000"/>
              </a:solidFill>
              <a:cs typeface="Arial" charset="0"/>
            </a:endParaRP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000">
                <a:solidFill>
                  <a:srgbClr val="000000"/>
                </a:solidFill>
                <a:cs typeface="Arial" charset="0"/>
              </a:rPr>
              <a:t>  Trudy inregistreaza un domeniu</a:t>
            </a:r>
            <a:r>
              <a:rPr lang="en-US" sz="2000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cs typeface="Arial" charset="0"/>
              </a:rPr>
              <a:t>trudy-the-intruder.com</a:t>
            </a:r>
            <a:r>
              <a:rPr lang="en-US" sz="2000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(IP 42.9.9.9) si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000">
                <a:solidFill>
                  <a:srgbClr val="000000"/>
                </a:solidFill>
                <a:cs typeface="Arial" charset="0"/>
              </a:rPr>
              <a:t>  Creaza un server DNS</a:t>
            </a:r>
            <a:r>
              <a:rPr lang="en-US" sz="2000" b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cs typeface="Arial" charset="0"/>
              </a:rPr>
              <a:t>dns.trudy-the-intruder.com</a:t>
            </a:r>
            <a:r>
              <a:rPr lang="en-US" sz="2000" b="1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(aceeasi IP 42.9.9.9)</a:t>
            </a:r>
            <a:endParaRPr lang="en-US" sz="2000">
              <a:cs typeface="Arial" charset="0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33BA87E-E427-194F-9CEB-9B67B75D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18088" y="908050"/>
            <a:ext cx="3730625" cy="865188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 Trudy pacaleste ISP-ul lui Alice (2)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3644900"/>
            <a:ext cx="8785225" cy="2879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388"/>
              </a:spcAft>
              <a:buFont typeface="Arial" charset="0"/>
              <a:buNone/>
            </a:pPr>
            <a:r>
              <a:rPr lang="en-US" b="1">
                <a:latin typeface="Arial" charset="0"/>
                <a:ea typeface="MS PGothic" charset="0"/>
              </a:rPr>
              <a:t>1. </a:t>
            </a:r>
            <a:r>
              <a:rPr lang="en-US">
                <a:latin typeface="Arial" charset="0"/>
                <a:ea typeface="MS PGothic" charset="0"/>
              </a:rPr>
              <a:t>Cere adresa</a:t>
            </a:r>
            <a:r>
              <a:rPr lang="en-US" b="1">
                <a:latin typeface="Arial" charset="0"/>
                <a:ea typeface="MS PGothic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Arial" charset="0"/>
                <a:ea typeface="MS PGothic" charset="0"/>
              </a:rPr>
              <a:t>foobar.trudy-the-intruder.com</a:t>
            </a:r>
            <a:r>
              <a:rPr lang="en-US" b="1">
                <a:latin typeface="Arial" charset="0"/>
                <a:ea typeface="MS PGothic" charset="0"/>
              </a:rPr>
              <a:t> - </a:t>
            </a:r>
            <a:r>
              <a:rPr lang="en-US">
                <a:latin typeface="Arial" charset="0"/>
                <a:ea typeface="MS PGothic" charset="0"/>
              </a:rPr>
              <a:t>ISP-ul lui Alice afla de la serverul </a:t>
            </a:r>
            <a:r>
              <a:rPr lang="en-US" b="1">
                <a:solidFill>
                  <a:srgbClr val="0000FF"/>
                </a:solidFill>
                <a:latin typeface="Arial" charset="0"/>
                <a:ea typeface="MS PGothic" charset="0"/>
              </a:rPr>
              <a:t>com</a:t>
            </a:r>
            <a:r>
              <a:rPr lang="en-US">
                <a:latin typeface="Arial" charset="0"/>
                <a:ea typeface="MS PGothic" charset="0"/>
              </a:rPr>
              <a:t> despre noul</a:t>
            </a:r>
            <a:r>
              <a:rPr lang="en-US" b="1">
                <a:latin typeface="Arial" charset="0"/>
                <a:ea typeface="MS PGothic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Arial" charset="0"/>
                <a:ea typeface="MS PGothic" charset="0"/>
              </a:rPr>
              <a:t>dns.trudy-the-intruder.com</a:t>
            </a:r>
            <a:r>
              <a:rPr lang="en-US" b="1">
                <a:latin typeface="Arial" charset="0"/>
                <a:ea typeface="MS PGothic" charset="0"/>
              </a:rPr>
              <a:t> </a:t>
            </a:r>
            <a:r>
              <a:rPr lang="en-US">
                <a:latin typeface="Arial" charset="0"/>
                <a:ea typeface="MS PGothic" charset="0"/>
              </a:rPr>
              <a:t>si il pune in cache</a:t>
            </a:r>
          </a:p>
          <a:p>
            <a:pPr>
              <a:spcBef>
                <a:spcPts val="600"/>
              </a:spcBef>
              <a:spcAft>
                <a:spcPts val="1388"/>
              </a:spcAft>
              <a:buFont typeface="Arial" charset="0"/>
              <a:buNone/>
            </a:pPr>
            <a:r>
              <a:rPr lang="en-US" b="1">
                <a:latin typeface="Arial" charset="0"/>
                <a:ea typeface="MS PGothic" charset="0"/>
              </a:rPr>
              <a:t>2. </a:t>
            </a:r>
            <a:r>
              <a:rPr lang="en-US">
                <a:latin typeface="Arial" charset="0"/>
                <a:ea typeface="MS PGothic" charset="0"/>
              </a:rPr>
              <a:t>Cere ISP-ului adresa pentru </a:t>
            </a:r>
            <a:r>
              <a:rPr lang="en-US" b="1" i="1">
                <a:solidFill>
                  <a:schemeClr val="accent2"/>
                </a:solidFill>
                <a:latin typeface="Arial" charset="0"/>
                <a:ea typeface="MS PGothic" charset="0"/>
              </a:rPr>
              <a:t>www.trudy-the-intruder.com</a:t>
            </a:r>
            <a:r>
              <a:rPr lang="en-US" b="1">
                <a:latin typeface="Arial" charset="0"/>
                <a:ea typeface="MS PGothic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1388"/>
              </a:spcAft>
              <a:buFont typeface="Arial" charset="0"/>
              <a:buNone/>
            </a:pPr>
            <a:r>
              <a:rPr lang="en-US" b="1">
                <a:latin typeface="Arial" charset="0"/>
                <a:ea typeface="MS PGothic" charset="0"/>
              </a:rPr>
              <a:t>3.</a:t>
            </a:r>
            <a:r>
              <a:rPr lang="en-US">
                <a:latin typeface="Arial" charset="0"/>
                <a:ea typeface="MS PGothic" charset="0"/>
              </a:rPr>
              <a:t> ISP intreaba DNS-ul lui Trudy; intrebarea are un numar de secventa, </a:t>
            </a:r>
            <a:r>
              <a:rPr lang="en-US" b="1">
                <a:solidFill>
                  <a:schemeClr val="accent2"/>
                </a:solidFill>
                <a:latin typeface="Arial" charset="0"/>
                <a:ea typeface="MS PGothic" charset="0"/>
              </a:rPr>
              <a:t>n</a:t>
            </a:r>
            <a:r>
              <a:rPr lang="en-US">
                <a:latin typeface="Arial" charset="0"/>
                <a:ea typeface="MS PGothic" charset="0"/>
              </a:rPr>
              <a:t> asteptat de Trudy</a:t>
            </a:r>
          </a:p>
        </p:txBody>
      </p:sp>
      <p:pic>
        <p:nvPicPr>
          <p:cNvPr id="747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431958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08DBF72-91F2-7B43-ABB0-CFF6E617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53425" cy="425450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Functii Hash: MD5 (2)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58825"/>
            <a:ext cx="8856662" cy="30305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O </a:t>
            </a: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faza</a:t>
            </a:r>
            <a:r>
              <a:rPr lang="en-US" sz="2000">
                <a:latin typeface="Arial" charset="0"/>
                <a:ea typeface="MS PGothic" charset="0"/>
              </a:rPr>
              <a:t> transforma un </a:t>
            </a: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bloc</a:t>
            </a:r>
            <a:r>
              <a:rPr lang="en-US" sz="2000">
                <a:latin typeface="Arial" charset="0"/>
                <a:ea typeface="MS PGothic" charset="0"/>
              </a:rPr>
              <a:t> de mesaj de 512 biti. Are 4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runde</a:t>
            </a:r>
            <a:r>
              <a:rPr lang="en-US" sz="2000">
                <a:latin typeface="Arial" charset="0"/>
                <a:ea typeface="MS PGothic" charset="0"/>
              </a:rPr>
              <a:t>.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Fiecare </a:t>
            </a: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runda</a:t>
            </a:r>
            <a:r>
              <a:rPr lang="en-US" sz="2000">
                <a:latin typeface="Arial" charset="0"/>
                <a:ea typeface="MS PGothic" charset="0"/>
              </a:rPr>
              <a:t> foloseste o functie diferita:</a:t>
            </a:r>
          </a:p>
          <a:p>
            <a:pPr lvl="2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F(x,y,z) = (x AND y) OR ((NOT x) AND z)</a:t>
            </a:r>
          </a:p>
          <a:p>
            <a:pPr lvl="2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G(x,y,z) = (x AND z) OR (y AND (NOT z))</a:t>
            </a:r>
          </a:p>
          <a:p>
            <a:pPr lvl="2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H(x,y,z) = x XOR y XOR z</a:t>
            </a:r>
          </a:p>
          <a:p>
            <a:pPr lvl="2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I(x,y,z)  = y XOR (x OR (NOT z))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O </a:t>
            </a:r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runda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MS PGothic" charset="0"/>
              </a:rPr>
              <a:t> are </a:t>
            </a:r>
            <a:r>
              <a:rPr lang="en-US" sz="2000">
                <a:latin typeface="Arial" charset="0"/>
                <a:ea typeface="MS PGothic" charset="0"/>
              </a:rPr>
              <a:t>16 </a:t>
            </a: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iteratii</a:t>
            </a:r>
            <a:r>
              <a:rPr lang="en-US" sz="2000">
                <a:latin typeface="Arial" charset="0"/>
                <a:ea typeface="MS PGothic" charset="0"/>
              </a:rPr>
              <a:t>.</a:t>
            </a:r>
            <a:endParaRPr lang="en-US">
              <a:latin typeface="Arial" charset="0"/>
              <a:ea typeface="MS PGothic" charset="0"/>
            </a:endParaRPr>
          </a:p>
          <a:p>
            <a:pPr>
              <a:spcAft>
                <a:spcPct val="200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b</a:t>
            </a:r>
            <a:r>
              <a:rPr lang="en-US" sz="2000" baseline="-25000">
                <a:latin typeface="Arial" charset="0"/>
                <a:ea typeface="MS PGothic" charset="0"/>
              </a:rPr>
              <a:t>0</a:t>
            </a:r>
            <a:r>
              <a:rPr lang="en-US" sz="2000">
                <a:latin typeface="Arial" charset="0"/>
                <a:ea typeface="MS PGothic" charset="0"/>
              </a:rPr>
              <a:t>,…,b</a:t>
            </a:r>
            <a:r>
              <a:rPr lang="en-US" sz="2000" baseline="-25000">
                <a:latin typeface="Arial" charset="0"/>
                <a:ea typeface="MS PGothic" charset="0"/>
              </a:rPr>
              <a:t>15</a:t>
            </a:r>
            <a:r>
              <a:rPr lang="en-US" sz="2000">
                <a:latin typeface="Arial" charset="0"/>
                <a:ea typeface="MS PGothic" charset="0"/>
              </a:rPr>
              <a:t> – </a:t>
            </a:r>
            <a:r>
              <a:rPr lang="en-US" sz="2000" b="1">
                <a:solidFill>
                  <a:schemeClr val="accent2"/>
                </a:solidFill>
                <a:latin typeface="Arial" charset="0"/>
                <a:ea typeface="MS PGothic" charset="0"/>
              </a:rPr>
              <a:t>sub-blocuri</a:t>
            </a:r>
            <a:r>
              <a:rPr lang="en-US" sz="2000">
                <a:latin typeface="Arial" charset="0"/>
                <a:ea typeface="MS PGothic" charset="0"/>
              </a:rPr>
              <a:t> 32-biti (total 512 biti)	p, q, r, s – variabile	</a:t>
            </a:r>
            <a:r>
              <a:rPr lang="en-US" sz="2000" i="1">
                <a:latin typeface="Arial" charset="0"/>
                <a:ea typeface="MS PGothic" charset="0"/>
              </a:rPr>
              <a:t>digest</a:t>
            </a:r>
          </a:p>
          <a:p>
            <a:pPr>
              <a:spcAft>
                <a:spcPct val="20000"/>
              </a:spcAft>
              <a:buFont typeface="Arial" charset="0"/>
              <a:buNone/>
            </a:pPr>
            <a:r>
              <a:rPr lang="en-US" sz="2000">
                <a:latin typeface="Arial" charset="0"/>
                <a:ea typeface="MS PGothic" charset="0"/>
              </a:rPr>
              <a:t>C</a:t>
            </a:r>
            <a:r>
              <a:rPr lang="en-US" sz="2000" baseline="-25000">
                <a:latin typeface="Arial" charset="0"/>
                <a:ea typeface="MS PGothic" charset="0"/>
              </a:rPr>
              <a:t>1</a:t>
            </a:r>
            <a:r>
              <a:rPr lang="en-US" sz="2000">
                <a:latin typeface="Arial" charset="0"/>
                <a:ea typeface="MS PGothic" charset="0"/>
              </a:rPr>
              <a:t>, …, C</a:t>
            </a:r>
            <a:r>
              <a:rPr lang="en-US" sz="2000" baseline="-25000">
                <a:latin typeface="Arial" charset="0"/>
                <a:ea typeface="MS PGothic" charset="0"/>
              </a:rPr>
              <a:t>16</a:t>
            </a:r>
            <a:r>
              <a:rPr lang="en-US" sz="2000">
                <a:latin typeface="Arial" charset="0"/>
                <a:ea typeface="MS PGothic" charset="0"/>
              </a:rPr>
              <a:t> – constante (in total 64)				&lt;&lt;&lt; denota rotatie stanga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11600"/>
            <a:ext cx="8751887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30F0324-DFB8-564E-BACE-D17E43DF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56100" y="555625"/>
            <a:ext cx="3902075" cy="857250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 Trudy pacaleste ISP-ul lui Alice (3)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2852738"/>
            <a:ext cx="8785225" cy="3671887"/>
          </a:xfrm>
        </p:spPr>
        <p:txBody>
          <a:bodyPr/>
          <a:lstStyle/>
          <a:p>
            <a:pPr>
              <a:spcAft>
                <a:spcPct val="3000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ea typeface="MS PGothic" charset="0"/>
              </a:rPr>
              <a:t>4.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Repede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cere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adresa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bob.com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fortand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ISP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intrebe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serverul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MS PGothic" charset="0"/>
              </a:rPr>
              <a:t>com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pasul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5)</a:t>
            </a:r>
          </a:p>
          <a:p>
            <a:pPr>
              <a:spcAft>
                <a:spcPct val="3000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ea typeface="MS PGothic" charset="0"/>
              </a:rPr>
              <a:t>5.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ISP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transmite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cererea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cu nr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secv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n+1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catre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serverul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MS PGothic" charset="0"/>
              </a:rPr>
              <a:t>com</a:t>
            </a:r>
          </a:p>
          <a:p>
            <a:pPr>
              <a:spcAft>
                <a:spcPct val="3000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ea typeface="MS PGothic" charset="0"/>
              </a:rPr>
              <a:t>6.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Trudy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transmite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repede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un </a:t>
            </a:r>
            <a:r>
              <a:rPr lang="en-US" b="1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raspuns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MS PGothic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fals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cu nr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secv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=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MS PGothic" charset="0"/>
              </a:rPr>
              <a:t>n+1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adresa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IP a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serverului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MS PGothic" charset="0"/>
              </a:rPr>
              <a:t>com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drept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sursa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raspunsului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si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adresa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42.9.9.9 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drept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adresa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lui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Bob;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raspunsul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considerat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bun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si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pus in cache-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ul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ISP</a:t>
            </a:r>
          </a:p>
          <a:p>
            <a:pPr>
              <a:spcAft>
                <a:spcPct val="3000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Arial" charset="0"/>
                <a:ea typeface="MS PGothic" charset="0"/>
              </a:rPr>
              <a:t>7.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Cand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soseste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raspunsul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adevarat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, ISP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il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S PGothic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rejecteaza</a:t>
            </a:r>
            <a:endParaRPr lang="en-US" dirty="0">
              <a:solidFill>
                <a:schemeClr val="tx1"/>
              </a:solidFill>
              <a:latin typeface="Arial" charset="0"/>
              <a:ea typeface="MS PGothic" charset="0"/>
            </a:endParaRPr>
          </a:p>
          <a:p>
            <a:pPr marL="0" indent="0">
              <a:spcBef>
                <a:spcPts val="1200"/>
              </a:spcBef>
              <a:spcAft>
                <a:spcPct val="30000"/>
              </a:spcAft>
              <a:buFont typeface="Arial" charset="0"/>
              <a:buNone/>
              <a:defRPr/>
            </a:pPr>
            <a:r>
              <a:rPr lang="en-US" dirty="0" err="1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Cand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 Alice </a:t>
            </a:r>
            <a:r>
              <a:rPr lang="en-US" dirty="0" err="1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cauta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bob.com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primeste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adresa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falsa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MS PGothic" charset="0"/>
                <a:sym typeface="Wingdings" charset="0"/>
              </a:rPr>
              <a:t> din cache ISP</a:t>
            </a:r>
            <a:endParaRPr lang="en-US" dirty="0">
              <a:solidFill>
                <a:schemeClr val="accent2"/>
              </a:solidFill>
              <a:latin typeface="Arial" charset="0"/>
              <a:ea typeface="MS PGothic" charset="0"/>
            </a:endParaRPr>
          </a:p>
        </p:txBody>
      </p:sp>
      <p:pic>
        <p:nvPicPr>
          <p:cNvPr id="757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3375"/>
            <a:ext cx="345598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BD67926-953F-0E47-B861-6DA62A9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1163"/>
            <a:ext cx="8353425" cy="496887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Secure DNS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79388" y="2276475"/>
            <a:ext cx="87852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b="1">
                <a:solidFill>
                  <a:schemeClr val="accent2"/>
                </a:solidFill>
                <a:cs typeface="Arial" charset="0"/>
              </a:rPr>
              <a:t>Pentru securitate</a:t>
            </a:r>
            <a:r>
              <a:rPr lang="en-US" sz="220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</a:rPr>
              <a:t>fiecarei zone DNS i se aloca o </a:t>
            </a:r>
            <a:r>
              <a:rPr lang="en-US" sz="2200" b="1">
                <a:solidFill>
                  <a:schemeClr val="accent2"/>
                </a:solidFill>
              </a:rPr>
              <a:t>pereche de chei</a:t>
            </a:r>
            <a:r>
              <a:rPr lang="en-US" sz="2200">
                <a:solidFill>
                  <a:schemeClr val="tx1"/>
                </a:solidFill>
              </a:rPr>
              <a:t> publica/privata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  <a:cs typeface="Arial" charset="0"/>
              </a:rPr>
              <a:t>Se adauga doua noi tipuri de inregistrari</a:t>
            </a:r>
            <a:endParaRPr lang="en-US" sz="2200" b="1">
              <a:solidFill>
                <a:schemeClr val="tx1"/>
              </a:solidFill>
              <a:cs typeface="Arial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sz="2200" b="1" i="1">
                <a:solidFill>
                  <a:schemeClr val="tx1"/>
                </a:solidFill>
                <a:cs typeface="Arial" charset="0"/>
              </a:rPr>
              <a:t>KEY</a:t>
            </a:r>
            <a:r>
              <a:rPr lang="en-US" sz="2200" b="1">
                <a:solidFill>
                  <a:schemeClr val="tx1"/>
                </a:solidFill>
                <a:cs typeface="Arial" charset="0"/>
              </a:rPr>
              <a:t> record </a:t>
            </a:r>
            <a:r>
              <a:rPr lang="en-US" sz="2200">
                <a:solidFill>
                  <a:schemeClr val="tx1"/>
                </a:solidFill>
                <a:cs typeface="Arial" charset="0"/>
              </a:rPr>
              <a:t>– cheia publica a unei zone, utilizator, host, etc. 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200" b="1" i="1">
                <a:solidFill>
                  <a:schemeClr val="tx1"/>
                </a:solidFill>
                <a:cs typeface="Arial" charset="0"/>
              </a:rPr>
              <a:t>SIG</a:t>
            </a:r>
            <a:r>
              <a:rPr lang="en-US" sz="2200" b="1">
                <a:solidFill>
                  <a:schemeClr val="tx1"/>
                </a:solidFill>
                <a:cs typeface="Arial" charset="0"/>
              </a:rPr>
              <a:t> record </a:t>
            </a:r>
            <a:r>
              <a:rPr lang="en-US" sz="2200">
                <a:solidFill>
                  <a:schemeClr val="tx1"/>
                </a:solidFill>
                <a:cs typeface="Arial" charset="0"/>
              </a:rPr>
              <a:t>- </a:t>
            </a:r>
            <a:r>
              <a:rPr lang="en-US" sz="2200" b="1">
                <a:solidFill>
                  <a:schemeClr val="accent2"/>
                </a:solidFill>
                <a:cs typeface="Arial" charset="0"/>
              </a:rPr>
              <a:t>hash</a:t>
            </a:r>
            <a:r>
              <a:rPr lang="en-US" sz="2200">
                <a:solidFill>
                  <a:schemeClr val="tx1"/>
                </a:solidFill>
                <a:cs typeface="Arial" charset="0"/>
              </a:rPr>
              <a:t> semnat al inregistrarilor </a:t>
            </a:r>
            <a:r>
              <a:rPr lang="en-US" sz="2200" i="1">
                <a:solidFill>
                  <a:schemeClr val="tx1"/>
                </a:solidFill>
                <a:cs typeface="Arial" charset="0"/>
              </a:rPr>
              <a:t>A</a:t>
            </a:r>
            <a:r>
              <a:rPr lang="en-US" sz="2200">
                <a:solidFill>
                  <a:schemeClr val="tx1"/>
                </a:solidFill>
                <a:cs typeface="Arial" charset="0"/>
              </a:rPr>
              <a:t> si </a:t>
            </a:r>
            <a:r>
              <a:rPr lang="en-US" sz="2200" i="1">
                <a:solidFill>
                  <a:schemeClr val="tx1"/>
                </a:solidFill>
                <a:cs typeface="Arial" charset="0"/>
              </a:rPr>
              <a:t>KEY </a:t>
            </a:r>
            <a:r>
              <a:rPr lang="en-US" sz="2200">
                <a:solidFill>
                  <a:schemeClr val="tx1"/>
                </a:solidFill>
                <a:cs typeface="Arial" charset="0"/>
              </a:rPr>
              <a:t> pentru verificarea autenticitatii.</a:t>
            </a:r>
          </a:p>
        </p:txBody>
      </p:sp>
      <p:pic>
        <p:nvPicPr>
          <p:cNvPr id="7680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79216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853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latin typeface="Tahoma" charset="0"/>
                <a:cs typeface="Arial" charset="0"/>
              </a:rPr>
              <a:t>Inregistrarile din DNS au forma</a:t>
            </a:r>
            <a:endParaRPr lang="en-US" sz="1600" b="1">
              <a:solidFill>
                <a:schemeClr val="tx1"/>
              </a:solidFill>
              <a:latin typeface="Tahoma" charset="0"/>
              <a:cs typeface="Arial" charset="0"/>
            </a:endParaRPr>
          </a:p>
        </p:txBody>
      </p:sp>
      <p:pic>
        <p:nvPicPr>
          <p:cNvPr id="47112" name="Picture 4" descr="8-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084763"/>
            <a:ext cx="7731125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27CA42D-8A06-4E47-92C7-79C7287B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11163"/>
            <a:ext cx="8353425" cy="496887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Secure DNS (2)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50825" y="2852738"/>
            <a:ext cx="85344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b="1">
                <a:solidFill>
                  <a:schemeClr val="accent2"/>
                </a:solidFill>
                <a:cs typeface="Arial" charset="0"/>
              </a:rPr>
              <a:t>Gruparea obtinuta se numeste RRSet (Resource Record Set)</a:t>
            </a:r>
            <a:endParaRPr lang="en-US" sz="2200" b="1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endParaRPr lang="en-US" sz="2200" b="1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200">
                <a:solidFill>
                  <a:schemeClr val="accent2"/>
                </a:solidFill>
                <a:cs typeface="Arial" charset="0"/>
              </a:rPr>
              <a:t>Clientii</a:t>
            </a:r>
            <a:r>
              <a:rPr lang="en-US" sz="2200">
                <a:solidFill>
                  <a:schemeClr val="tx1"/>
                </a:solidFill>
                <a:cs typeface="Arial" charset="0"/>
              </a:rPr>
              <a:t> primesc de la DNS un </a:t>
            </a:r>
            <a:r>
              <a:rPr lang="en-US" sz="2200">
                <a:solidFill>
                  <a:schemeClr val="accent2"/>
                </a:solidFill>
                <a:cs typeface="Arial" charset="0"/>
              </a:rPr>
              <a:t>RRS cu semnatura SIG</a:t>
            </a:r>
          </a:p>
          <a:p>
            <a:pPr eaLnBrk="1" hangingPunct="1">
              <a:spcBef>
                <a:spcPct val="30000"/>
              </a:spcBef>
            </a:pPr>
            <a:r>
              <a:rPr lang="en-US" sz="2200">
                <a:solidFill>
                  <a:schemeClr val="tx1"/>
                </a:solidFill>
                <a:cs typeface="Arial" charset="0"/>
              </a:rPr>
              <a:t>	aplica cheia publica a zonei pentru a decripta SIG </a:t>
            </a:r>
          </a:p>
          <a:p>
            <a:pPr eaLnBrk="1" hangingPunct="1">
              <a:spcBef>
                <a:spcPct val="30000"/>
              </a:spcBef>
            </a:pPr>
            <a:r>
              <a:rPr lang="en-US" sz="2200">
                <a:solidFill>
                  <a:schemeClr val="tx1"/>
                </a:solidFill>
                <a:cs typeface="Arial" charset="0"/>
              </a:rPr>
              <a:t>	calculeaza hash-ul pentru A si KEY</a:t>
            </a:r>
          </a:p>
          <a:p>
            <a:pPr eaLnBrk="1" hangingPunct="1">
              <a:spcBef>
                <a:spcPct val="30000"/>
              </a:spcBef>
            </a:pPr>
            <a:r>
              <a:rPr lang="en-US" sz="2200">
                <a:solidFill>
                  <a:schemeClr val="tx1"/>
                </a:solidFill>
                <a:cs typeface="Arial" charset="0"/>
              </a:rPr>
              <a:t>	compara cele doua valori (calculata si decriptata)</a:t>
            </a:r>
          </a:p>
        </p:txBody>
      </p:sp>
      <p:pic>
        <p:nvPicPr>
          <p:cNvPr id="77827" name="Picture 4" descr="8-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73112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D83F19A-106A-E34C-A886-DC8F9103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7"/>
          <p:cNvSpPr>
            <a:spLocks noGrp="1"/>
          </p:cNvSpPr>
          <p:nvPr>
            <p:ph type="title"/>
          </p:nvPr>
        </p:nvSpPr>
        <p:spPr>
          <a:xfrm>
            <a:off x="381000" y="332656"/>
            <a:ext cx="8382000" cy="360362"/>
          </a:xfrm>
        </p:spPr>
        <p:txBody>
          <a:bodyPr/>
          <a:lstStyle/>
          <a:p>
            <a:r>
              <a:rPr lang="en-GB" sz="2400" dirty="0" err="1">
                <a:latin typeface="Arial" charset="0"/>
                <a:ea typeface="MS PGothic" charset="0"/>
              </a:rPr>
              <a:t>Studiu</a:t>
            </a:r>
            <a:r>
              <a:rPr lang="en-GB" sz="2400" dirty="0">
                <a:latin typeface="Arial" charset="0"/>
                <a:ea typeface="MS PGothic" charset="0"/>
              </a:rPr>
              <a:t> individual</a:t>
            </a:r>
          </a:p>
        </p:txBody>
      </p:sp>
      <p:sp>
        <p:nvSpPr>
          <p:cNvPr id="37890" name="Content Placeholder 8"/>
          <p:cNvSpPr>
            <a:spLocks noGrp="1"/>
          </p:cNvSpPr>
          <p:nvPr>
            <p:ph idx="1"/>
          </p:nvPr>
        </p:nvSpPr>
        <p:spPr>
          <a:xfrm>
            <a:off x="395288" y="764704"/>
            <a:ext cx="8382000" cy="5636096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A.</a:t>
            </a:r>
            <a:r>
              <a:rPr lang="ro-RO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S.</a:t>
            </a:r>
            <a:r>
              <a:rPr lang="ro-RO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Tanenbaum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Reţele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de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calculatoare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,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ed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4-a, BYBLOS 2003</a:t>
            </a:r>
            <a:endParaRPr lang="en-US" sz="2000" dirty="0">
              <a:solidFill>
                <a:srgbClr val="0000FF"/>
              </a:solidFill>
              <a:latin typeface="Arial" charset="0"/>
              <a:ea typeface="MS PGothic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8.4  SEMNĂTURI DIGITALE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8.5  GESTIONAREA CHEILOR PUBLICE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8.6  SECURITATEA COMUNICAŢIEI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8.7  PROTOCOALE DE AUTENTIFICARE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8.8  CONFIDENŢIALITATEA POŞTEI ELECTRONICE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8.9  SECURITATEA WEB-ULUI </a:t>
            </a:r>
          </a:p>
          <a:p>
            <a:pPr marL="0" indent="0">
              <a:buFont typeface="Arial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A.</a:t>
            </a:r>
            <a:r>
              <a:rPr lang="ro-RO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S.</a:t>
            </a:r>
            <a:r>
              <a:rPr lang="ro-RO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Arial" charset="0"/>
                <a:ea typeface="MS PGothic" charset="0"/>
              </a:rPr>
              <a:t>Tanenbaum</a:t>
            </a:r>
            <a:r>
              <a:rPr lang="pt-BR" sz="2000" dirty="0">
                <a:solidFill>
                  <a:srgbClr val="0000FF"/>
                </a:solidFill>
                <a:latin typeface="Arial" charset="0"/>
                <a:ea typeface="MS PGothic" charset="0"/>
              </a:rPr>
              <a:t> Computer networks, 5-th ed. PEARSON 2011</a:t>
            </a:r>
            <a:endParaRPr lang="en-US" sz="2000" dirty="0">
              <a:solidFill>
                <a:srgbClr val="0000FF"/>
              </a:solidFill>
              <a:latin typeface="Arial" charset="0"/>
              <a:ea typeface="MS PGothic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8.4 DIGITAL SIGNATURES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8.5 MANAGEMENT OF PUBLIC KEYS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8.6 COMMUNICATION SECURITY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8.7 AUTHENTICATION PROTOCOLS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8.8 EMAIL SECURITY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/>
              <a:t>8.9 WEB SECURITY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Arial" charset="0"/>
              <a:ea typeface="MS PGothic" charset="0"/>
            </a:endParaRPr>
          </a:p>
        </p:txBody>
      </p:sp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A68B768-FA66-7945-980C-C567948A082C}" type="slidenum">
              <a:rPr lang="ro-RO" sz="900">
                <a:ea typeface="ＭＳ Ｐゴシック" charset="0"/>
                <a:cs typeface="ＭＳ Ｐゴシック" charset="0"/>
              </a:rPr>
              <a:pPr/>
              <a:t>53</a:t>
            </a:fld>
            <a:endParaRPr lang="ro-RO" sz="90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41B10EB-C3E5-7D47-8278-8BECB649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  <p:extLst>
      <p:ext uri="{BB962C8B-B14F-4D97-AF65-F5344CB8AC3E}">
        <p14:creationId xmlns:p14="http://schemas.microsoft.com/office/powerpoint/2010/main" val="362231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MS PGothic" charset="0"/>
              </a:rPr>
              <a:t>Comentarii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463"/>
              </a:spcAft>
            </a:pPr>
            <a:r>
              <a:rPr lang="en-GB">
                <a:solidFill>
                  <a:srgbClr val="0000FF"/>
                </a:solidFill>
                <a:latin typeface="Arial" charset="0"/>
                <a:ea typeface="MS PGothic" charset="0"/>
              </a:rPr>
              <a:t>Rezistenta la coliziuni</a:t>
            </a:r>
          </a:p>
          <a:p>
            <a:pPr lvl="1">
              <a:spcAft>
                <a:spcPts val="1463"/>
              </a:spcAft>
            </a:pPr>
            <a:r>
              <a:rPr lang="en-GB" sz="2200">
                <a:latin typeface="Arial" charset="0"/>
                <a:cs typeface="Lucida Sans Unicode" charset="0"/>
              </a:rPr>
              <a:t>o functie H este rezistenta la coliziuni daca este foarte greu sa se gaseasca a si b, a#b astfel ca H(a) = H(b)</a:t>
            </a:r>
          </a:p>
          <a:p>
            <a:pPr>
              <a:spcAft>
                <a:spcPts val="1463"/>
              </a:spcAft>
            </a:pPr>
            <a:r>
              <a:rPr lang="en-GB">
                <a:latin typeface="Arial" charset="0"/>
                <a:ea typeface="MS PGothic" charset="0"/>
              </a:rPr>
              <a:t>In 2004 s-a aratat ca MD5 nu este rezistent la coliziuni</a:t>
            </a:r>
          </a:p>
          <a:p>
            <a:pPr>
              <a:spcAft>
                <a:spcPts val="1463"/>
              </a:spcAft>
            </a:pPr>
            <a:r>
              <a:rPr lang="en-GB">
                <a:latin typeface="Arial" charset="0"/>
                <a:ea typeface="MS PGothic" charset="0"/>
              </a:rPr>
              <a:t>S-au dezvoltat si recomandat alte functii de hash</a:t>
            </a:r>
          </a:p>
          <a:p>
            <a:pPr lvl="1">
              <a:spcAft>
                <a:spcPts val="1463"/>
              </a:spcAft>
            </a:pPr>
            <a:r>
              <a:rPr lang="en-GB" sz="2200">
                <a:latin typeface="Arial" charset="0"/>
                <a:cs typeface="Lucida Sans Unicode" charset="0"/>
              </a:rPr>
              <a:t>SHA1, SHA2</a:t>
            </a:r>
          </a:p>
          <a:p>
            <a:pPr>
              <a:spcAft>
                <a:spcPts val="1463"/>
              </a:spcAft>
            </a:pPr>
            <a:endParaRPr lang="en-GB" sz="2400">
              <a:latin typeface="Arial" charset="0"/>
              <a:ea typeface="MS PGothic" charset="0"/>
            </a:endParaRPr>
          </a:p>
          <a:p>
            <a:pPr>
              <a:spcAft>
                <a:spcPts val="1463"/>
              </a:spcAft>
            </a:pPr>
            <a:r>
              <a:rPr lang="en-GB" sz="2400">
                <a:solidFill>
                  <a:srgbClr val="0000FF"/>
                </a:solidFill>
                <a:latin typeface="Arial" charset="0"/>
                <a:ea typeface="MS PGothic" charset="0"/>
              </a:rPr>
              <a:t>Obs. </a:t>
            </a:r>
          </a:p>
          <a:p>
            <a:pPr lvl="1">
              <a:spcAft>
                <a:spcPts val="1463"/>
              </a:spcAft>
            </a:pPr>
            <a:r>
              <a:rPr lang="en-GB" sz="2200">
                <a:solidFill>
                  <a:srgbClr val="0000FF"/>
                </a:solidFill>
                <a:latin typeface="Arial" charset="0"/>
                <a:cs typeface="Lucida Sans Unicode" charset="0"/>
              </a:rPr>
              <a:t>criptare # rezumare!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A4B826E-DD21-8E46-B1FA-04A21E70DB43}" type="slidenum">
              <a:rPr lang="en-GB" sz="900">
                <a:solidFill>
                  <a:srgbClr val="FFFFFF"/>
                </a:solidFill>
                <a:cs typeface="Arial" charset="0"/>
              </a:rPr>
              <a:pPr/>
              <a:t>6</a:t>
            </a:fld>
            <a:endParaRPr lang="en-GB" sz="9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5C2FF15-49E5-6D42-9E69-889DC2DB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Semnaturi Digitale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1725" y="1693863"/>
            <a:ext cx="7092950" cy="4287837"/>
          </a:xfrm>
        </p:spPr>
        <p:txBody>
          <a:bodyPr/>
          <a:lstStyle/>
          <a:p>
            <a:r>
              <a:rPr lang="en-US" sz="3500">
                <a:latin typeface="Arial" charset="0"/>
                <a:ea typeface="MS PGothic" charset="0"/>
              </a:rPr>
              <a:t>Bazate pe</a:t>
            </a:r>
          </a:p>
          <a:p>
            <a:pPr lvl="1"/>
            <a:r>
              <a:rPr lang="en-US" sz="3200">
                <a:latin typeface="Arial" charset="0"/>
                <a:cs typeface="Lucida Sans Unicode" charset="0"/>
              </a:rPr>
              <a:t>Chei simetrice</a:t>
            </a:r>
          </a:p>
          <a:p>
            <a:pPr lvl="1"/>
            <a:r>
              <a:rPr lang="en-US" sz="3200">
                <a:latin typeface="Arial" charset="0"/>
                <a:cs typeface="Lucida Sans Unicode" charset="0"/>
              </a:rPr>
              <a:t>Chei publice</a:t>
            </a:r>
          </a:p>
          <a:p>
            <a:r>
              <a:rPr lang="en-US" sz="3500">
                <a:latin typeface="Arial" charset="0"/>
                <a:ea typeface="MS PGothic" charset="0"/>
              </a:rPr>
              <a:t>Rezumate de mesaje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54FF005A-ECF8-7C43-A612-459C364A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Semnaturi cu chei simetrice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790031"/>
            <a:ext cx="8642350" cy="3663305"/>
          </a:xfrm>
        </p:spPr>
        <p:txBody>
          <a:bodyPr/>
          <a:lstStyle/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000" dirty="0" err="1">
                <a:latin typeface="Arial" charset="0"/>
                <a:ea typeface="MS PGothic" charset="0"/>
              </a:rPr>
              <a:t>Semnaturi</a:t>
            </a:r>
            <a:r>
              <a:rPr lang="en-US" sz="2000" dirty="0">
                <a:latin typeface="Arial" charset="0"/>
                <a:ea typeface="MS PGothic" charset="0"/>
              </a:rPr>
              <a:t> </a:t>
            </a:r>
            <a:r>
              <a:rPr lang="en-US" sz="2000" dirty="0" err="1">
                <a:latin typeface="Arial" charset="0"/>
                <a:ea typeface="MS PGothic" charset="0"/>
              </a:rPr>
              <a:t>digitale</a:t>
            </a:r>
            <a:r>
              <a:rPr lang="en-US" sz="2000" dirty="0">
                <a:latin typeface="Arial" charset="0"/>
                <a:ea typeface="MS PGothic" charset="0"/>
              </a:rPr>
              <a:t> cu Big Brother.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Arial" charset="0"/>
                <a:cs typeface="Lucida Sans Unicode" charset="0"/>
              </a:rPr>
              <a:t>R</a:t>
            </a:r>
            <a:r>
              <a:rPr lang="en-US" sz="2000" baseline="-25000" dirty="0">
                <a:latin typeface="Arial" charset="0"/>
                <a:cs typeface="Lucida Sans Unicode" charset="0"/>
              </a:rPr>
              <a:t>A</a:t>
            </a:r>
            <a:r>
              <a:rPr lang="en-US" sz="2000" dirty="0">
                <a:latin typeface="Arial" charset="0"/>
                <a:cs typeface="Lucida Sans Unicode" charset="0"/>
              </a:rPr>
              <a:t> – </a:t>
            </a:r>
            <a:r>
              <a:rPr lang="en-US" sz="2000" dirty="0" err="1">
                <a:latin typeface="Arial" charset="0"/>
                <a:cs typeface="Lucida Sans Unicode" charset="0"/>
              </a:rPr>
              <a:t>numar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aleator</a:t>
            </a:r>
            <a:r>
              <a:rPr lang="en-US" sz="2000" dirty="0">
                <a:latin typeface="Arial" charset="0"/>
                <a:cs typeface="Lucida Sans Unicode" charset="0"/>
              </a:rPr>
              <a:t> (control </a:t>
            </a:r>
            <a:r>
              <a:rPr lang="en-US" sz="2000" dirty="0" err="1">
                <a:latin typeface="Arial" charset="0"/>
                <a:cs typeface="Lucida Sans Unicode" charset="0"/>
              </a:rPr>
              <a:t>replici</a:t>
            </a:r>
            <a:r>
              <a:rPr lang="en-US" sz="2000" dirty="0">
                <a:latin typeface="Arial" charset="0"/>
                <a:cs typeface="Lucida Sans Unicode" charset="0"/>
              </a:rPr>
              <a:t>)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Arial" charset="0"/>
                <a:cs typeface="Lucida Sans Unicode" charset="0"/>
              </a:rPr>
              <a:t>t – timestamp (</a:t>
            </a:r>
            <a:r>
              <a:rPr lang="en-US" sz="2000" dirty="0" err="1">
                <a:latin typeface="Arial" charset="0"/>
                <a:cs typeface="Lucida Sans Unicode" charset="0"/>
              </a:rPr>
              <a:t>mesaj</a:t>
            </a:r>
            <a:r>
              <a:rPr lang="en-US" sz="2000" dirty="0">
                <a:latin typeface="Arial" charset="0"/>
                <a:cs typeface="Lucida Sans Unicode" charset="0"/>
              </a:rPr>
              <a:t> recent)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Arial" charset="0"/>
                <a:cs typeface="Lucida Sans Unicode" charset="0"/>
              </a:rPr>
              <a:t>K</a:t>
            </a:r>
            <a:r>
              <a:rPr lang="en-US" sz="2000" baseline="-25000" dirty="0">
                <a:latin typeface="Arial" charset="0"/>
                <a:cs typeface="Lucida Sans Unicode" charset="0"/>
              </a:rPr>
              <a:t>A</a:t>
            </a:r>
            <a:r>
              <a:rPr lang="en-US" sz="2000" dirty="0">
                <a:latin typeface="Arial" charset="0"/>
                <a:cs typeface="Lucida Sans Unicode" charset="0"/>
              </a:rPr>
              <a:t> – </a:t>
            </a:r>
            <a:r>
              <a:rPr lang="en-US" sz="2000" dirty="0" err="1">
                <a:latin typeface="Arial" charset="0"/>
                <a:cs typeface="Lucida Sans Unicode" charset="0"/>
              </a:rPr>
              <a:t>cheie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secreta</a:t>
            </a:r>
            <a:r>
              <a:rPr lang="en-US" sz="2000" dirty="0">
                <a:latin typeface="Arial" charset="0"/>
                <a:cs typeface="Lucida Sans Unicode" charset="0"/>
              </a:rPr>
              <a:t> a </a:t>
            </a:r>
            <a:r>
              <a:rPr lang="en-US" sz="2000" dirty="0" err="1">
                <a:latin typeface="Arial" charset="0"/>
                <a:cs typeface="Lucida Sans Unicode" charset="0"/>
              </a:rPr>
              <a:t>lui</a:t>
            </a:r>
            <a:r>
              <a:rPr lang="en-US" sz="2000" dirty="0">
                <a:latin typeface="Arial" charset="0"/>
                <a:cs typeface="Lucida Sans Unicode" charset="0"/>
              </a:rPr>
              <a:t> A (</a:t>
            </a:r>
            <a:r>
              <a:rPr lang="en-US" sz="2000" dirty="0" err="1">
                <a:latin typeface="Arial" charset="0"/>
                <a:cs typeface="Lucida Sans Unicode" charset="0"/>
              </a:rPr>
              <a:t>cunoscuta</a:t>
            </a:r>
            <a:r>
              <a:rPr lang="en-US" sz="2000" dirty="0">
                <a:latin typeface="Arial" charset="0"/>
                <a:cs typeface="Lucida Sans Unicode" charset="0"/>
              </a:rPr>
              <a:t> de BB)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Arial" charset="0"/>
                <a:cs typeface="Lucida Sans Unicode" charset="0"/>
              </a:rPr>
              <a:t>K</a:t>
            </a:r>
            <a:r>
              <a:rPr lang="en-US" sz="2000" baseline="-25000" dirty="0">
                <a:latin typeface="Arial" charset="0"/>
                <a:cs typeface="Lucida Sans Unicode" charset="0"/>
              </a:rPr>
              <a:t>B</a:t>
            </a:r>
            <a:r>
              <a:rPr lang="en-US" sz="2000" dirty="0">
                <a:latin typeface="Arial" charset="0"/>
                <a:cs typeface="Lucida Sans Unicode" charset="0"/>
              </a:rPr>
              <a:t> – </a:t>
            </a:r>
            <a:r>
              <a:rPr lang="en-US" sz="2000" dirty="0" err="1">
                <a:latin typeface="Arial" charset="0"/>
                <a:cs typeface="Lucida Sans Unicode" charset="0"/>
              </a:rPr>
              <a:t>cheie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secreta</a:t>
            </a:r>
            <a:r>
              <a:rPr lang="en-US" sz="2000" dirty="0">
                <a:latin typeface="Arial" charset="0"/>
                <a:cs typeface="Lucida Sans Unicode" charset="0"/>
              </a:rPr>
              <a:t> a </a:t>
            </a:r>
            <a:r>
              <a:rPr lang="en-US" sz="2000" dirty="0" err="1">
                <a:latin typeface="Arial" charset="0"/>
                <a:cs typeface="Lucida Sans Unicode" charset="0"/>
              </a:rPr>
              <a:t>lui</a:t>
            </a:r>
            <a:r>
              <a:rPr lang="en-US" sz="2000" dirty="0">
                <a:latin typeface="Arial" charset="0"/>
                <a:cs typeface="Lucida Sans Unicode" charset="0"/>
              </a:rPr>
              <a:t> B (</a:t>
            </a:r>
            <a:r>
              <a:rPr lang="en-US" sz="2000" dirty="0" err="1">
                <a:latin typeface="Arial" charset="0"/>
                <a:cs typeface="Lucida Sans Unicode" charset="0"/>
              </a:rPr>
              <a:t>cunoscuta</a:t>
            </a:r>
            <a:r>
              <a:rPr lang="en-US" sz="2000" dirty="0">
                <a:latin typeface="Arial" charset="0"/>
                <a:cs typeface="Lucida Sans Unicode" charset="0"/>
              </a:rPr>
              <a:t> de BB)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Arial" charset="0"/>
                <a:cs typeface="Lucida Sans Unicode" charset="0"/>
              </a:rPr>
              <a:t>K</a:t>
            </a:r>
            <a:r>
              <a:rPr lang="en-US" sz="2000" baseline="-25000" dirty="0">
                <a:latin typeface="Arial" charset="0"/>
                <a:cs typeface="Lucida Sans Unicode" charset="0"/>
              </a:rPr>
              <a:t>BB</a:t>
            </a:r>
            <a:r>
              <a:rPr lang="en-US" sz="2000" dirty="0">
                <a:latin typeface="Arial" charset="0"/>
                <a:cs typeface="Lucida Sans Unicode" charset="0"/>
              </a:rPr>
              <a:t> – </a:t>
            </a:r>
            <a:r>
              <a:rPr lang="en-US" sz="2000" dirty="0" err="1">
                <a:latin typeface="Arial" charset="0"/>
                <a:cs typeface="Lucida Sans Unicode" charset="0"/>
              </a:rPr>
              <a:t>cheie</a:t>
            </a:r>
            <a:r>
              <a:rPr lang="en-US" sz="2000" dirty="0">
                <a:latin typeface="Arial" charset="0"/>
                <a:cs typeface="Lucida Sans Unicode" charset="0"/>
              </a:rPr>
              <a:t> </a:t>
            </a:r>
            <a:r>
              <a:rPr lang="en-US" sz="2000" dirty="0" err="1">
                <a:latin typeface="Arial" charset="0"/>
                <a:cs typeface="Lucida Sans Unicode" charset="0"/>
              </a:rPr>
              <a:t>secreta</a:t>
            </a:r>
            <a:r>
              <a:rPr lang="en-US" sz="2000" dirty="0">
                <a:latin typeface="Arial" charset="0"/>
                <a:cs typeface="Lucida Sans Unicode" charset="0"/>
              </a:rPr>
              <a:t> Big Brother (</a:t>
            </a:r>
            <a:r>
              <a:rPr lang="en-US" sz="2000" dirty="0" err="1">
                <a:latin typeface="Arial" charset="0"/>
                <a:cs typeface="Lucida Sans Unicode" charset="0"/>
              </a:rPr>
              <a:t>doar</a:t>
            </a:r>
            <a:r>
              <a:rPr lang="en-US" sz="2000" dirty="0">
                <a:latin typeface="Arial" charset="0"/>
                <a:cs typeface="Lucida Sans Unicode" charset="0"/>
              </a:rPr>
              <a:t> el o </a:t>
            </a:r>
            <a:r>
              <a:rPr lang="en-US" sz="2000" dirty="0" err="1">
                <a:latin typeface="Arial" charset="0"/>
                <a:cs typeface="Lucida Sans Unicode" charset="0"/>
              </a:rPr>
              <a:t>cunoaste</a:t>
            </a:r>
            <a:r>
              <a:rPr lang="en-US" sz="2000" dirty="0">
                <a:latin typeface="Arial" charset="0"/>
                <a:cs typeface="Lucida Sans Unicode" charset="0"/>
              </a:rPr>
              <a:t>)</a:t>
            </a:r>
          </a:p>
          <a:p>
            <a:pPr>
              <a:spcAft>
                <a:spcPts val="600"/>
              </a:spcAft>
              <a:buFont typeface="Arial" charset="0"/>
              <a:buNone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  <a:ea typeface="MS PGothic" charset="0"/>
              </a:rPr>
              <a:t>Comentarii</a:t>
            </a:r>
            <a:endParaRPr lang="en-US" sz="2000" dirty="0">
              <a:solidFill>
                <a:schemeClr val="accent2"/>
              </a:solidFill>
              <a:latin typeface="Arial" charset="0"/>
              <a:ea typeface="MS PGothic" charset="0"/>
            </a:endParaRP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 dirty="0">
                <a:latin typeface="Arial" charset="0"/>
                <a:cs typeface="Lucida Sans Unicode" charset="0"/>
              </a:rPr>
              <a:t>t </a:t>
            </a:r>
            <a:r>
              <a:rPr lang="en-US" dirty="0" err="1">
                <a:latin typeface="Arial" charset="0"/>
                <a:cs typeface="Lucida Sans Unicode" charset="0"/>
              </a:rPr>
              <a:t>si</a:t>
            </a:r>
            <a:r>
              <a:rPr lang="en-US" dirty="0">
                <a:latin typeface="Arial" charset="0"/>
                <a:cs typeface="Lucida Sans Unicode" charset="0"/>
              </a:rPr>
              <a:t> R</a:t>
            </a:r>
            <a:r>
              <a:rPr lang="en-US" sz="2400" baseline="-25000" dirty="0">
                <a:latin typeface="Arial" charset="0"/>
                <a:cs typeface="Lucida Sans Unicode" charset="0"/>
              </a:rPr>
              <a:t>A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folosite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ptr</a:t>
            </a:r>
            <a:r>
              <a:rPr lang="en-US" dirty="0">
                <a:latin typeface="Arial" charset="0"/>
                <a:cs typeface="Lucida Sans Unicode" charset="0"/>
              </a:rPr>
              <a:t>. </a:t>
            </a:r>
            <a:r>
              <a:rPr lang="en-US" dirty="0" err="1">
                <a:latin typeface="Arial" charset="0"/>
                <a:cs typeface="Lucida Sans Unicode" charset="0"/>
              </a:rPr>
              <a:t>detectie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atacuri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prin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replicare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mesaje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mai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vechi</a:t>
            </a:r>
            <a:endParaRPr lang="en-US" dirty="0">
              <a:latin typeface="Arial" charset="0"/>
              <a:cs typeface="Lucida Sans Unicode" charset="0"/>
            </a:endParaRP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 dirty="0">
                <a:latin typeface="Arial" charset="0"/>
                <a:cs typeface="Lucida Sans Unicode" charset="0"/>
              </a:rPr>
              <a:t>K</a:t>
            </a:r>
            <a:r>
              <a:rPr lang="en-US" baseline="-25000" dirty="0">
                <a:latin typeface="Arial" charset="0"/>
                <a:cs typeface="Lucida Sans Unicode" charset="0"/>
              </a:rPr>
              <a:t>BB</a:t>
            </a:r>
            <a:r>
              <a:rPr lang="en-US" dirty="0">
                <a:latin typeface="Arial" charset="0"/>
                <a:cs typeface="Lucida Sans Unicode" charset="0"/>
              </a:rPr>
              <a:t> (A, t, P) </a:t>
            </a:r>
            <a:r>
              <a:rPr lang="en-US" dirty="0" err="1">
                <a:latin typeface="Arial" charset="0"/>
                <a:cs typeface="Lucida Sans Unicode" charset="0"/>
              </a:rPr>
              <a:t>folosit</a:t>
            </a:r>
            <a:r>
              <a:rPr lang="en-US" dirty="0">
                <a:latin typeface="Arial" charset="0"/>
                <a:cs typeface="Lucida Sans Unicode" charset="0"/>
              </a:rPr>
              <a:t> </a:t>
            </a:r>
            <a:r>
              <a:rPr lang="en-US" dirty="0" err="1">
                <a:latin typeface="Arial" charset="0"/>
                <a:cs typeface="Lucida Sans Unicode" charset="0"/>
              </a:rPr>
              <a:t>pentru</a:t>
            </a:r>
            <a:r>
              <a:rPr lang="en-US" dirty="0">
                <a:latin typeface="Arial" charset="0"/>
                <a:cs typeface="Lucida Sans Unicode" charset="0"/>
              </a:rPr>
              <a:t> non-</a:t>
            </a:r>
            <a:r>
              <a:rPr lang="en-US" dirty="0" err="1">
                <a:latin typeface="Arial" charset="0"/>
                <a:cs typeface="Lucida Sans Unicode" charset="0"/>
              </a:rPr>
              <a:t>repudiere</a:t>
            </a:r>
            <a:endParaRPr lang="en-US" dirty="0">
              <a:latin typeface="Arial" charset="0"/>
              <a:cs typeface="Lucida Sans Unicode" charset="0"/>
            </a:endParaRPr>
          </a:p>
        </p:txBody>
      </p:sp>
      <p:pic>
        <p:nvPicPr>
          <p:cNvPr id="24579" name="Picture 4" descr="8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2736"/>
            <a:ext cx="79533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5848613-1765-6847-8F80-4E6769AD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11163"/>
            <a:ext cx="7920038" cy="1649412"/>
          </a:xfrm>
        </p:spPr>
        <p:txBody>
          <a:bodyPr/>
          <a:lstStyle/>
          <a:p>
            <a:r>
              <a:rPr lang="en-US" sz="2400">
                <a:latin typeface="Arial" charset="0"/>
                <a:ea typeface="MS PGothic" charset="0"/>
              </a:rPr>
              <a:t>Semnaturi cu chei publice</a:t>
            </a:r>
            <a:br>
              <a:rPr lang="en-US" sz="2400">
                <a:latin typeface="Arial" charset="0"/>
                <a:ea typeface="MS PGothic" charset="0"/>
              </a:rPr>
            </a:br>
            <a:br>
              <a:rPr lang="en-US" sz="2400">
                <a:latin typeface="Arial" charset="0"/>
                <a:ea typeface="MS PGothic" charset="0"/>
              </a:rPr>
            </a:br>
            <a:r>
              <a:rPr lang="en-US" sz="2400" b="0">
                <a:latin typeface="Arial" charset="0"/>
                <a:ea typeface="MS PGothic" charset="0"/>
              </a:rPr>
              <a:t>Utilizarea SHA-1 si RSA pentru semnarea mesajelor nesecrete.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868863"/>
            <a:ext cx="8713788" cy="15033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ea typeface="MS PGothic" charset="0"/>
              </a:rPr>
              <a:t>Caracteristici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Rezumatul SHA-1 este semnat cu cheia secreta a transmitatorului D</a:t>
            </a:r>
            <a:r>
              <a:rPr lang="en-US" baseline="-25000">
                <a:latin typeface="Arial" charset="0"/>
                <a:cs typeface="Lucida Sans Unicode" charset="0"/>
              </a:rPr>
              <a:t>A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Lucida Sans Unicode" charset="0"/>
              </a:rPr>
              <a:t>Mesajul M este transmis in clar</a:t>
            </a:r>
          </a:p>
        </p:txBody>
      </p:sp>
      <p:pic>
        <p:nvPicPr>
          <p:cNvPr id="25603" name="Picture 4" descr="8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82708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EFEFBB4-2B3B-4648-BE93-0F7C7C1A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4543425" cy="2762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Protocoale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de </a:t>
            </a:r>
            <a:r>
              <a:rPr lang="en-GB" sz="1000" dirty="0" err="1">
                <a:solidFill>
                  <a:srgbClr val="FFFFFF"/>
                </a:solidFill>
                <a:cs typeface="Arial" charset="0"/>
              </a:rPr>
              <a:t>comunicaţie</a:t>
            </a:r>
            <a:r>
              <a:rPr lang="en-GB" sz="1000" dirty="0">
                <a:solidFill>
                  <a:srgbClr val="FFFFFF"/>
                </a:solidFill>
                <a:cs typeface="Arial" charset="0"/>
              </a:rPr>
              <a:t> - Curs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3884</Words>
  <Application>Microsoft Macintosh PowerPoint</Application>
  <PresentationFormat>On-screen Show (4:3)</PresentationFormat>
  <Paragraphs>538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HSTimp</vt:lpstr>
      <vt:lpstr>Tahoma</vt:lpstr>
      <vt:lpstr>Times New Roman</vt:lpstr>
      <vt:lpstr>Default Design</vt:lpstr>
      <vt:lpstr>Protocoale de Securitate</vt:lpstr>
      <vt:lpstr>Cuprins</vt:lpstr>
      <vt:lpstr>Rezumatele mesajelor</vt:lpstr>
      <vt:lpstr>Functii Hash: MD5 - Message Digest 5</vt:lpstr>
      <vt:lpstr>Functii Hash: MD5 (2)</vt:lpstr>
      <vt:lpstr>Comentarii</vt:lpstr>
      <vt:lpstr>Semnaturi Digitale</vt:lpstr>
      <vt:lpstr>Semnaturi cu chei simetrice</vt:lpstr>
      <vt:lpstr>Semnaturi cu chei publice  Utilizarea SHA-1 si RSA pentru semnarea mesajelor nesecrete.</vt:lpstr>
      <vt:lpstr>Verificare semnatura digitala</vt:lpstr>
      <vt:lpstr>Probleme cu difuzarea cheilor publice</vt:lpstr>
      <vt:lpstr>Certificate de securitate </vt:lpstr>
      <vt:lpstr>Certificate</vt:lpstr>
      <vt:lpstr>Campurile de baza dintr-un certificat X.509</vt:lpstr>
      <vt:lpstr>PKI - Public Key Infrastructure</vt:lpstr>
      <vt:lpstr>CA - Certificate Authority</vt:lpstr>
      <vt:lpstr>PKI – verificarea cheilor</vt:lpstr>
      <vt:lpstr>Revocarea Certificatelor</vt:lpstr>
      <vt:lpstr>Verificarea revocarii Certificatelor</vt:lpstr>
      <vt:lpstr>Securitatea Comunicatiei</vt:lpstr>
      <vt:lpstr>IP Security Protocol - IPSec</vt:lpstr>
      <vt:lpstr>Parametri de securitate </vt:lpstr>
      <vt:lpstr>SA Database</vt:lpstr>
      <vt:lpstr>SA Database (2)</vt:lpstr>
      <vt:lpstr>Protocol AH – in mod transport pentru IPv4</vt:lpstr>
      <vt:lpstr>ESP in modurile transport si tunel</vt:lpstr>
      <vt:lpstr>ESP in modurile transport si tunel</vt:lpstr>
      <vt:lpstr>Gestiunea cheilor</vt:lpstr>
      <vt:lpstr>Caracteristici Protocol IPSEC</vt:lpstr>
      <vt:lpstr>Protocoale de Autentificare</vt:lpstr>
      <vt:lpstr>Autentificare cu cheie secreta partajata</vt:lpstr>
      <vt:lpstr>Autentificare cu cheie secreta partajata (2)</vt:lpstr>
      <vt:lpstr>Atacul prin reflexie</vt:lpstr>
      <vt:lpstr>Atacul prin reflexie pe protocolul initial</vt:lpstr>
      <vt:lpstr>Autentificarea cu HMACs</vt:lpstr>
      <vt:lpstr>Stabilire cheie partajata: Diffie-Hellman key exchange</vt:lpstr>
      <vt:lpstr>Atacul man-in-the-middle</vt:lpstr>
      <vt:lpstr>Autentificarea folosind Key Distribution Center</vt:lpstr>
      <vt:lpstr>Autentificarea cu protocolul Needham-Schroeder</vt:lpstr>
      <vt:lpstr>Slabiciune Needham-Schroeder</vt:lpstr>
      <vt:lpstr>Autentificarea folosind Protocolul Otway-Rees </vt:lpstr>
      <vt:lpstr>Securitatea E-Mail - PGP – Pretty Good Privacy</vt:lpstr>
      <vt:lpstr>Folosirea PGP pentru a trimite un mesaj</vt:lpstr>
      <vt:lpstr>PGP – Formatul mesajului</vt:lpstr>
      <vt:lpstr>Management chei</vt:lpstr>
      <vt:lpstr>Securitatea Web</vt:lpstr>
      <vt:lpstr>Necesitate Secure Naming</vt:lpstr>
      <vt:lpstr> Trudy pacaleste ISP-ul lui Alice</vt:lpstr>
      <vt:lpstr> Trudy pacaleste ISP-ul lui Alice (2)</vt:lpstr>
      <vt:lpstr> Trudy pacaleste ISP-ul lui Alice (3)</vt:lpstr>
      <vt:lpstr>Secure DNS</vt:lpstr>
      <vt:lpstr>Secure DNS (2)</vt:lpstr>
      <vt:lpstr>Studiu individual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layer</dc:title>
  <dc:creator>valentin</dc:creator>
  <cp:lastModifiedBy>Ciprian Mihai DOBRE (24408)</cp:lastModifiedBy>
  <cp:revision>289</cp:revision>
  <cp:lastPrinted>2020-03-14T09:02:42Z</cp:lastPrinted>
  <dcterms:modified xsi:type="dcterms:W3CDTF">2020-03-14T09:02:45Z</dcterms:modified>
</cp:coreProperties>
</file>