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sldIdLst>
    <p:sldId id="256" r:id="rId2"/>
    <p:sldId id="374" r:id="rId3"/>
    <p:sldId id="334" r:id="rId4"/>
    <p:sldId id="260" r:id="rId5"/>
    <p:sldId id="261" r:id="rId6"/>
    <p:sldId id="335" r:id="rId7"/>
    <p:sldId id="263" r:id="rId8"/>
    <p:sldId id="264" r:id="rId9"/>
    <p:sldId id="265" r:id="rId10"/>
    <p:sldId id="266" r:id="rId11"/>
    <p:sldId id="267" r:id="rId12"/>
    <p:sldId id="336" r:id="rId13"/>
    <p:sldId id="352" r:id="rId14"/>
    <p:sldId id="337" r:id="rId15"/>
    <p:sldId id="270" r:id="rId16"/>
    <p:sldId id="304" r:id="rId17"/>
    <p:sldId id="339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51" r:id="rId26"/>
    <p:sldId id="354" r:id="rId27"/>
    <p:sldId id="315" r:id="rId28"/>
    <p:sldId id="314" r:id="rId29"/>
    <p:sldId id="313" r:id="rId30"/>
    <p:sldId id="317" r:id="rId31"/>
    <p:sldId id="318" r:id="rId32"/>
    <p:sldId id="357" r:id="rId33"/>
    <p:sldId id="319" r:id="rId34"/>
    <p:sldId id="320" r:id="rId35"/>
    <p:sldId id="321" r:id="rId36"/>
    <p:sldId id="322" r:id="rId37"/>
    <p:sldId id="323" r:id="rId38"/>
    <p:sldId id="347" r:id="rId39"/>
    <p:sldId id="344" r:id="rId40"/>
    <p:sldId id="348" r:id="rId41"/>
    <p:sldId id="342" r:id="rId42"/>
    <p:sldId id="328" r:id="rId43"/>
    <p:sldId id="329" r:id="rId44"/>
    <p:sldId id="330" r:id="rId45"/>
    <p:sldId id="331" r:id="rId46"/>
    <p:sldId id="332" r:id="rId47"/>
    <p:sldId id="333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5" r:id="rId65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4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5" name="AutoShape 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6" name="AutoShape 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7" name="AutoShape 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8" name="AutoShape 9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9" name="AutoShape 10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60" name="AutoShape 1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61" name="AutoShape 1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62" name="AutoShape 1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63" name="AutoShape 1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64" name="AutoShape 1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65" name="AutoShape 1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66" name="AutoShape 1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67" name="AutoShape 1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68" name="AutoShape 19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69" name="AutoShape 20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70" name="AutoShape 2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71" name="AutoShape 2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72" name="AutoShape 2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73" name="AutoShape 2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74" name="AutoShape 2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75" name="AutoShape 2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" name="Rectangle 2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35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35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66" name="Rectangle 2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076825" cy="3797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Rectangle 30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388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35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35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9B42B2F5-D8C4-4349-8F24-5B6B97121B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30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Galois_field" TargetMode="External"/><Relationship Id="rId3" Type="http://schemas.openxmlformats.org/officeDocument/2006/relationships/hyperlink" Target="http://en.wikipedia.org/wiki/BCH" TargetMode="External"/><Relationship Id="rId7" Type="http://schemas.openxmlformats.org/officeDocument/2006/relationships/hyperlink" Target="http://en.wikipedia.org/wiki/Rijndae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Cryptography" TargetMode="External"/><Relationship Id="rId11" Type="http://schemas.openxmlformats.org/officeDocument/2006/relationships/hyperlink" Target="http://en.wikipedia.org/wiki/Characteristic_(algebra)" TargetMode="External"/><Relationship Id="rId5" Type="http://schemas.openxmlformats.org/officeDocument/2006/relationships/hyperlink" Target="http://en.wikipedia.org/wiki/Coding_theory" TargetMode="External"/><Relationship Id="rId10" Type="http://schemas.openxmlformats.org/officeDocument/2006/relationships/hyperlink" Target="http://en.wikipedia.org/wiki/Prime_number" TargetMode="External"/><Relationship Id="rId4" Type="http://schemas.openxmlformats.org/officeDocument/2006/relationships/hyperlink" Target="http://en.wikipedia.org/wiki/RS" TargetMode="External"/><Relationship Id="rId9" Type="http://schemas.openxmlformats.org/officeDocument/2006/relationships/hyperlink" Target="http://en.wikipedia.org/wiki/Cardinal_number" TargetMode="Externa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Galois_field" TargetMode="External"/><Relationship Id="rId3" Type="http://schemas.openxmlformats.org/officeDocument/2006/relationships/hyperlink" Target="http://en.wikipedia.org/wiki/BCH" TargetMode="External"/><Relationship Id="rId7" Type="http://schemas.openxmlformats.org/officeDocument/2006/relationships/hyperlink" Target="http://en.wikipedia.org/wiki/Rijndae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Cryptography" TargetMode="External"/><Relationship Id="rId11" Type="http://schemas.openxmlformats.org/officeDocument/2006/relationships/hyperlink" Target="http://en.wikipedia.org/wiki/Characteristic_(algebra)" TargetMode="External"/><Relationship Id="rId5" Type="http://schemas.openxmlformats.org/officeDocument/2006/relationships/hyperlink" Target="http://en.wikipedia.org/wiki/Coding_theory" TargetMode="External"/><Relationship Id="rId10" Type="http://schemas.openxmlformats.org/officeDocument/2006/relationships/hyperlink" Target="http://en.wikipedia.org/wiki/Prime_number" TargetMode="External"/><Relationship Id="rId4" Type="http://schemas.openxmlformats.org/officeDocument/2006/relationships/hyperlink" Target="http://en.wikipedia.org/wiki/RS" TargetMode="External"/><Relationship Id="rId9" Type="http://schemas.openxmlformats.org/officeDocument/2006/relationships/hyperlink" Target="http://en.wikipedia.org/wiki/Cardinal_number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AADF00B8-A80C-BA41-B873-E1B64DA57803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1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40387" cy="45640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6950" y="768350"/>
            <a:ext cx="5064125" cy="37973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sz="1600">
                <a:latin typeface="Times New Roman" charset="0"/>
                <a:ea typeface="MS PGothic" charset="0"/>
              </a:rPr>
              <a:t>decoder 3 to 8 – transforma 3 biti intr-un sir de 8 biti din care doar unul are valoarea1</a:t>
            </a:r>
          </a:p>
          <a:p>
            <a:pPr>
              <a:defRPr/>
            </a:pPr>
            <a:endParaRPr lang="en-GB">
              <a:latin typeface="Times New Roman" charset="0"/>
              <a:ea typeface="MS PGothic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9F33B807-4A72-9F43-8CD1-0A4C79301B03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19</a:t>
            </a:fld>
            <a:endParaRPr lang="en-GB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MS PGothic" charset="0"/>
              </a:rPr>
              <a:t>In notatia p^n, p este un numar prim (caracteristica) iar n est4e un intreg pozitiv.</a:t>
            </a:r>
          </a:p>
          <a:p>
            <a:pPr>
              <a:defRPr/>
            </a:pPr>
            <a:r>
              <a:rPr lang="en-US">
                <a:latin typeface="Times New Roman" charset="0"/>
                <a:ea typeface="MS PGothic" charset="0"/>
              </a:rPr>
              <a:t>p^n este numarul de elemente din campul finit</a:t>
            </a:r>
          </a:p>
          <a:p>
            <a:pPr>
              <a:defRPr/>
            </a:pPr>
            <a:endParaRPr lang="en-US">
              <a:latin typeface="Times New Roman" charset="0"/>
              <a:ea typeface="MS PGothic" charset="0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MS PGothic" charset="0"/>
              </a:rPr>
              <a:t>Finite fields are used in a variety of applications, including linear block codes such as </a:t>
            </a:r>
            <a:r>
              <a:rPr lang="en-US">
                <a:latin typeface="Times New Roman" charset="0"/>
                <a:ea typeface="MS PGothic" charset="0"/>
                <a:hlinkClick r:id="rId3" tooltip="BCH"/>
              </a:rPr>
              <a:t>BCH</a:t>
            </a:r>
            <a:r>
              <a:rPr lang="en-US">
                <a:latin typeface="Times New Roman" charset="0"/>
                <a:ea typeface="MS PGothic" charset="0"/>
              </a:rPr>
              <a:t> and </a:t>
            </a:r>
            <a:r>
              <a:rPr lang="en-US">
                <a:latin typeface="Times New Roman" charset="0"/>
                <a:ea typeface="MS PGothic" charset="0"/>
                <a:hlinkClick r:id="rId4" tooltip="RS"/>
              </a:rPr>
              <a:t>RS</a:t>
            </a:r>
            <a:r>
              <a:rPr lang="en-US">
                <a:latin typeface="Times New Roman" charset="0"/>
                <a:ea typeface="MS PGothic" charset="0"/>
              </a:rPr>
              <a:t> codes in classical </a:t>
            </a:r>
            <a:r>
              <a:rPr lang="en-US">
                <a:latin typeface="Times New Roman" charset="0"/>
                <a:ea typeface="MS PGothic" charset="0"/>
                <a:hlinkClick r:id="rId5" tooltip="Coding theory"/>
              </a:rPr>
              <a:t>coding theory</a:t>
            </a:r>
            <a:r>
              <a:rPr lang="en-US">
                <a:latin typeface="Times New Roman" charset="0"/>
                <a:ea typeface="MS PGothic" charset="0"/>
              </a:rPr>
              <a:t> and in </a:t>
            </a:r>
            <a:r>
              <a:rPr lang="en-US">
                <a:latin typeface="Times New Roman" charset="0"/>
                <a:ea typeface="MS PGothic" charset="0"/>
                <a:hlinkClick r:id="rId6" tooltip="Cryptography"/>
              </a:rPr>
              <a:t>cryptography</a:t>
            </a:r>
            <a:r>
              <a:rPr lang="en-US">
                <a:latin typeface="Times New Roman" charset="0"/>
                <a:ea typeface="MS PGothic" charset="0"/>
              </a:rPr>
              <a:t> algorithms such as the </a:t>
            </a:r>
            <a:r>
              <a:rPr lang="en-US">
                <a:latin typeface="Times New Roman" charset="0"/>
                <a:ea typeface="MS PGothic" charset="0"/>
                <a:hlinkClick r:id="rId7" tooltip="Rijndael"/>
              </a:rPr>
              <a:t>Rijndael</a:t>
            </a:r>
            <a:r>
              <a:rPr lang="en-US">
                <a:latin typeface="Times New Roman" charset="0"/>
                <a:ea typeface="MS PGothic" charset="0"/>
              </a:rPr>
              <a:t> encryption algorithm. In computer science applications, the operations are simplified for finite fields of characteristic 2, also called GF(2^n) </a:t>
            </a:r>
            <a:r>
              <a:rPr lang="en-US">
                <a:latin typeface="Times New Roman" charset="0"/>
                <a:ea typeface="MS PGothic" charset="0"/>
                <a:hlinkClick r:id="rId8" tooltip="Galois field"/>
              </a:rPr>
              <a:t>Galois fields</a:t>
            </a:r>
            <a:r>
              <a:rPr lang="en-US">
                <a:latin typeface="Times New Roman" charset="0"/>
                <a:ea typeface="MS PGothic" charset="0"/>
              </a:rPr>
              <a:t>, making these fields especially popular choices for applications.</a:t>
            </a:r>
          </a:p>
          <a:p>
            <a:pPr>
              <a:defRPr/>
            </a:pPr>
            <a:r>
              <a:rPr lang="en-US">
                <a:latin typeface="Times New Roman" charset="0"/>
                <a:ea typeface="MS PGothic" charset="0"/>
              </a:rPr>
              <a:t>There are infinitely many different finite fields; however, their number of elements (or </a:t>
            </a:r>
            <a:r>
              <a:rPr lang="en-US">
                <a:latin typeface="Times New Roman" charset="0"/>
                <a:ea typeface="MS PGothic" charset="0"/>
                <a:hlinkClick r:id="rId9" tooltip="Cardinal number"/>
              </a:rPr>
              <a:t>cardinal</a:t>
            </a:r>
            <a:r>
              <a:rPr lang="en-US">
                <a:latin typeface="Times New Roman" charset="0"/>
                <a:ea typeface="MS PGothic" charset="0"/>
              </a:rPr>
              <a:t>) is necessarily of the form </a:t>
            </a:r>
            <a:r>
              <a:rPr lang="en-US" i="1">
                <a:latin typeface="Times New Roman" charset="0"/>
                <a:ea typeface="MS PGothic" charset="0"/>
              </a:rPr>
              <a:t>pn</a:t>
            </a:r>
            <a:r>
              <a:rPr lang="en-US">
                <a:latin typeface="Times New Roman" charset="0"/>
                <a:ea typeface="MS PGothic" charset="0"/>
              </a:rPr>
              <a:t> where </a:t>
            </a:r>
            <a:r>
              <a:rPr lang="en-US" i="1">
                <a:latin typeface="Times New Roman" charset="0"/>
                <a:ea typeface="MS PGothic" charset="0"/>
              </a:rPr>
              <a:t>p</a:t>
            </a:r>
            <a:r>
              <a:rPr lang="en-US">
                <a:latin typeface="Times New Roman" charset="0"/>
                <a:ea typeface="MS PGothic" charset="0"/>
              </a:rPr>
              <a:t> is a </a:t>
            </a:r>
            <a:r>
              <a:rPr lang="en-US">
                <a:latin typeface="Times New Roman" charset="0"/>
                <a:ea typeface="MS PGothic" charset="0"/>
                <a:hlinkClick r:id="rId10" tooltip="Prime number"/>
              </a:rPr>
              <a:t>prime number</a:t>
            </a:r>
            <a:r>
              <a:rPr lang="en-US">
                <a:latin typeface="Times New Roman" charset="0"/>
                <a:ea typeface="MS PGothic" charset="0"/>
              </a:rPr>
              <a:t>, the </a:t>
            </a:r>
            <a:r>
              <a:rPr lang="en-US">
                <a:latin typeface="Times New Roman" charset="0"/>
                <a:ea typeface="MS PGothic" charset="0"/>
                <a:hlinkClick r:id="rId11" tooltip="Characteristic (algebra)"/>
              </a:rPr>
              <a:t>characteristic</a:t>
            </a:r>
            <a:r>
              <a:rPr lang="en-US">
                <a:latin typeface="Times New Roman" charset="0"/>
                <a:ea typeface="MS PGothic" charset="0"/>
              </a:rPr>
              <a:t> of the field.</a:t>
            </a:r>
          </a:p>
          <a:p>
            <a:pPr>
              <a:defRPr/>
            </a:pPr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MS PGothic" charset="0"/>
              </a:rPr>
              <a:t>In notatia p^n, p este un numar prim (caracteristica) iar n est4e un intreg pozitiv.</a:t>
            </a:r>
          </a:p>
          <a:p>
            <a:pPr>
              <a:defRPr/>
            </a:pPr>
            <a:r>
              <a:rPr lang="en-US">
                <a:latin typeface="Times New Roman" charset="0"/>
                <a:ea typeface="MS PGothic" charset="0"/>
              </a:rPr>
              <a:t>p^n este numarul de elemente din campul finit</a:t>
            </a:r>
          </a:p>
          <a:p>
            <a:pPr>
              <a:defRPr/>
            </a:pPr>
            <a:endParaRPr lang="en-US">
              <a:latin typeface="Times New Roman" charset="0"/>
              <a:ea typeface="MS PGothic" charset="0"/>
            </a:endParaRPr>
          </a:p>
          <a:p>
            <a:pPr>
              <a:defRPr/>
            </a:pPr>
            <a:r>
              <a:rPr lang="en-US">
                <a:latin typeface="Times New Roman" charset="0"/>
                <a:ea typeface="MS PGothic" charset="0"/>
              </a:rPr>
              <a:t>Finite fields are used in a variety of applications, including linear block codes such as </a:t>
            </a:r>
            <a:r>
              <a:rPr lang="en-US">
                <a:latin typeface="Times New Roman" charset="0"/>
                <a:ea typeface="MS PGothic" charset="0"/>
                <a:hlinkClick r:id="rId3" tooltip="BCH"/>
              </a:rPr>
              <a:t>BCH</a:t>
            </a:r>
            <a:r>
              <a:rPr lang="en-US">
                <a:latin typeface="Times New Roman" charset="0"/>
                <a:ea typeface="MS PGothic" charset="0"/>
              </a:rPr>
              <a:t> and </a:t>
            </a:r>
            <a:r>
              <a:rPr lang="en-US">
                <a:latin typeface="Times New Roman" charset="0"/>
                <a:ea typeface="MS PGothic" charset="0"/>
                <a:hlinkClick r:id="rId4" tooltip="RS"/>
              </a:rPr>
              <a:t>RS</a:t>
            </a:r>
            <a:r>
              <a:rPr lang="en-US">
                <a:latin typeface="Times New Roman" charset="0"/>
                <a:ea typeface="MS PGothic" charset="0"/>
              </a:rPr>
              <a:t> codes in classical </a:t>
            </a:r>
            <a:r>
              <a:rPr lang="en-US">
                <a:latin typeface="Times New Roman" charset="0"/>
                <a:ea typeface="MS PGothic" charset="0"/>
                <a:hlinkClick r:id="rId5" tooltip="Coding theory"/>
              </a:rPr>
              <a:t>coding theory</a:t>
            </a:r>
            <a:r>
              <a:rPr lang="en-US">
                <a:latin typeface="Times New Roman" charset="0"/>
                <a:ea typeface="MS PGothic" charset="0"/>
              </a:rPr>
              <a:t> and in </a:t>
            </a:r>
            <a:r>
              <a:rPr lang="en-US">
                <a:latin typeface="Times New Roman" charset="0"/>
                <a:ea typeface="MS PGothic" charset="0"/>
                <a:hlinkClick r:id="rId6" tooltip="Cryptography"/>
              </a:rPr>
              <a:t>cryptography</a:t>
            </a:r>
            <a:r>
              <a:rPr lang="en-US">
                <a:latin typeface="Times New Roman" charset="0"/>
                <a:ea typeface="MS PGothic" charset="0"/>
              </a:rPr>
              <a:t> algorithms such as the </a:t>
            </a:r>
            <a:r>
              <a:rPr lang="en-US">
                <a:latin typeface="Times New Roman" charset="0"/>
                <a:ea typeface="MS PGothic" charset="0"/>
                <a:hlinkClick r:id="rId7" tooltip="Rijndael"/>
              </a:rPr>
              <a:t>Rijndael</a:t>
            </a:r>
            <a:r>
              <a:rPr lang="en-US">
                <a:latin typeface="Times New Roman" charset="0"/>
                <a:ea typeface="MS PGothic" charset="0"/>
              </a:rPr>
              <a:t> encryption algorithm. In computer science applications, the operations are simplified for finite fields of characteristic 2, also called GF(2^n) </a:t>
            </a:r>
            <a:r>
              <a:rPr lang="en-US">
                <a:latin typeface="Times New Roman" charset="0"/>
                <a:ea typeface="MS PGothic" charset="0"/>
                <a:hlinkClick r:id="rId8" tooltip="Galois field"/>
              </a:rPr>
              <a:t>Galois fields</a:t>
            </a:r>
            <a:r>
              <a:rPr lang="en-US">
                <a:latin typeface="Times New Roman" charset="0"/>
                <a:ea typeface="MS PGothic" charset="0"/>
              </a:rPr>
              <a:t>, making these fields especially popular choices for applications.</a:t>
            </a:r>
          </a:p>
          <a:p>
            <a:pPr>
              <a:defRPr/>
            </a:pPr>
            <a:r>
              <a:rPr lang="en-US">
                <a:latin typeface="Times New Roman" charset="0"/>
                <a:ea typeface="MS PGothic" charset="0"/>
              </a:rPr>
              <a:t>There are infinitely many different finite fields; however, their number of elements (or </a:t>
            </a:r>
            <a:r>
              <a:rPr lang="en-US">
                <a:latin typeface="Times New Roman" charset="0"/>
                <a:ea typeface="MS PGothic" charset="0"/>
                <a:hlinkClick r:id="rId9" tooltip="Cardinal number"/>
              </a:rPr>
              <a:t>cardinal</a:t>
            </a:r>
            <a:r>
              <a:rPr lang="en-US">
                <a:latin typeface="Times New Roman" charset="0"/>
                <a:ea typeface="MS PGothic" charset="0"/>
              </a:rPr>
              <a:t>) is necessarily of the form </a:t>
            </a:r>
            <a:r>
              <a:rPr lang="en-US" i="1">
                <a:latin typeface="Times New Roman" charset="0"/>
                <a:ea typeface="MS PGothic" charset="0"/>
              </a:rPr>
              <a:t>pn</a:t>
            </a:r>
            <a:r>
              <a:rPr lang="en-US">
                <a:latin typeface="Times New Roman" charset="0"/>
                <a:ea typeface="MS PGothic" charset="0"/>
              </a:rPr>
              <a:t> where </a:t>
            </a:r>
            <a:r>
              <a:rPr lang="en-US" i="1">
                <a:latin typeface="Times New Roman" charset="0"/>
                <a:ea typeface="MS PGothic" charset="0"/>
              </a:rPr>
              <a:t>p</a:t>
            </a:r>
            <a:r>
              <a:rPr lang="en-US">
                <a:latin typeface="Times New Roman" charset="0"/>
                <a:ea typeface="MS PGothic" charset="0"/>
              </a:rPr>
              <a:t> is a </a:t>
            </a:r>
            <a:r>
              <a:rPr lang="en-US">
                <a:latin typeface="Times New Roman" charset="0"/>
                <a:ea typeface="MS PGothic" charset="0"/>
                <a:hlinkClick r:id="rId10" tooltip="Prime number"/>
              </a:rPr>
              <a:t>prime number</a:t>
            </a:r>
            <a:r>
              <a:rPr lang="en-US">
                <a:latin typeface="Times New Roman" charset="0"/>
                <a:ea typeface="MS PGothic" charset="0"/>
              </a:rPr>
              <a:t>, the </a:t>
            </a:r>
            <a:r>
              <a:rPr lang="en-US">
                <a:latin typeface="Times New Roman" charset="0"/>
                <a:ea typeface="MS PGothic" charset="0"/>
                <a:hlinkClick r:id="rId11" tooltip="Characteristic (algebra)"/>
              </a:rPr>
              <a:t>characteristic</a:t>
            </a:r>
            <a:r>
              <a:rPr lang="en-US">
                <a:latin typeface="Times New Roman" charset="0"/>
                <a:ea typeface="MS PGothic" charset="0"/>
              </a:rPr>
              <a:t> of the field.</a:t>
            </a:r>
          </a:p>
          <a:p>
            <a:pPr>
              <a:defRPr/>
            </a:pPr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MS PGothic" charset="0"/>
              </a:rPr>
              <a:t>daca suma este intre a[k] si a[k+1] atunci a[k] trebuie inclus</a:t>
            </a:r>
          </a:p>
          <a:p>
            <a:pPr>
              <a:defRPr/>
            </a:pPr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BF81F4B5-92FB-C54D-BCD1-4A4666691193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49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2FCCC7FB-E4A4-6C4D-8378-40975522FC64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50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584222B9-4E94-F049-83D6-0615D7C93428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51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BE44E8C7-A9AD-F54F-A37D-497CC72ACBAE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52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A8D526-0671-9048-8E2C-B555ED18AFB6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54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F3365C22-1014-4A4C-901B-B135D067C0B1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55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49849E99-398A-2F4C-96C2-14841EFE3E3C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4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C709148F-639A-4647-B1BD-3DE851F9EB17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56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C887C7D7-DA1E-2A49-9A59-9984136C2C0F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57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A0DB1CC6-D102-2642-8943-670C250C337E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58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34851EB-14E2-844D-B1D0-D6C844B79065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59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07D642A5-EC6F-714F-A619-F37D2C410105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60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2FD33896-FEC4-E141-A976-8F7A2719AED4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61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D21C7EF0-A9C3-7B41-B0A0-41CC26835C62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62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83AB6AAB-60C1-D44B-B9BD-E25E866C903B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63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5F06E3E-7205-FD4C-BC72-1AE834A0C677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5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922CBF71-4C58-854F-8133-9FB4D7D17830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7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01F3865-F28B-8A43-B307-9527B2200E96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8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088CD86A-947C-2846-9B08-4BFBE94D6578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9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BF087DD2-0526-D241-B06D-9FB5F804A330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10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2671BC24-2436-7F4D-88FC-31F643DE7E60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11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2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8E61DB25-7EE6-0A43-BB09-929EE6FB5227}" type="slidenum">
              <a:rPr lang="en-GB" smtClean="0">
                <a:latin typeface="Arial" charset="0"/>
                <a:cs typeface="Arial" charset="0"/>
              </a:rPr>
              <a:pPr>
                <a:defRPr/>
              </a:pPr>
              <a:t>15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65713" cy="37988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40387" cy="44751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Clic pentru a edita stilul de subtitlu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5D433-6E06-2B45-A788-3AA6D7CEF0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8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6F406-B053-E94E-8505-F5B858590C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37338" y="411163"/>
            <a:ext cx="2084387" cy="5948362"/>
          </a:xfr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381000" y="411163"/>
            <a:ext cx="6103938" cy="5948362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A7D5E-0FE3-634C-A8BE-49E208859F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5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pect particulari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81000" y="411163"/>
            <a:ext cx="8340725" cy="539750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9A6B6-5344-5147-A047-DD85E55D54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C965F-B24B-804B-A0C3-740EBB1D9F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8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16369-A806-4B47-A581-6D4950441B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42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94163" cy="514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27563" y="1219200"/>
            <a:ext cx="4094162" cy="514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F6BDC-2052-0B4C-A5E3-276F589A49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1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EA064-BEAF-C549-911E-1B10ADF531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2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0EF6-35C9-D54B-BEC4-F75DC36C3F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38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077A3-774E-D142-9EA6-E4BA1FCA25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621B-EE58-1B45-B539-771AC09308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6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D3B97-ABE8-C14D-8692-D517C2A595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5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4072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76200" y="6553200"/>
            <a:ext cx="20923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FFFFFF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00" b="1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26 mai 2008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362200" y="6553200"/>
            <a:ext cx="45307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 smtClean="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Protocoale de comunicaţie – Curs 13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b="1">
                <a:solidFill>
                  <a:srgbClr val="FFFFFF"/>
                </a:solidFill>
                <a:cs typeface="Arial" charset="0"/>
              </a:rPr>
              <a:t>Universitatea Politehnica Bucureşti - Facultatea de Automatică şi Calculatoare</a:t>
            </a: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76200"/>
            <a:ext cx="79216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308225" y="0"/>
            <a:ext cx="184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553200"/>
            <a:ext cx="20923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00" b="1" smtClean="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CF08023B-EC82-2242-95CE-54E5203F1B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11163"/>
            <a:ext cx="83407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rgbClr val="333399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rgbClr val="333399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rgbClr val="333399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rgbClr val="333399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rgbClr val="333399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9pPr>
    </p:titleStyle>
    <p:bodyStyle>
      <a:lvl1pPr marL="301625" indent="-301625" algn="l" defTabSz="449263" rtl="0" eaLnBrk="0" fontAlgn="base" hangingPunct="0">
        <a:lnSpc>
          <a:spcPct val="85000"/>
        </a:lnSpc>
        <a:spcBef>
          <a:spcPts val="575"/>
        </a:spcBef>
        <a:spcAft>
          <a:spcPts val="575"/>
        </a:spcAft>
        <a:buClr>
          <a:srgbClr val="333399"/>
        </a:buClr>
        <a:buSzPct val="100000"/>
        <a:buFont typeface="Arial" charset="0"/>
        <a:buChar char="•"/>
        <a:defRPr sz="2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01675" indent="-244475" algn="l" defTabSz="449263" rtl="0" eaLnBrk="0" fontAlgn="base" hangingPunct="0">
        <a:lnSpc>
          <a:spcPct val="75000"/>
        </a:lnSpc>
        <a:spcBef>
          <a:spcPts val="575"/>
        </a:spcBef>
        <a:spcAft>
          <a:spcPts val="288"/>
        </a:spcAft>
        <a:buClr>
          <a:srgbClr val="FF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143000" indent="-228600" algn="l" defTabSz="449263" rtl="0" eaLnBrk="0" fontAlgn="base" hangingPunct="0">
        <a:lnSpc>
          <a:spcPct val="75000"/>
        </a:lnSpc>
        <a:spcBef>
          <a:spcPts val="575"/>
        </a:spcBef>
        <a:spcAft>
          <a:spcPts val="288"/>
        </a:spcAft>
        <a:buClr>
          <a:srgbClr val="333399"/>
        </a:buClr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600200" indent="-228600" algn="l" defTabSz="449263" rtl="0" eaLnBrk="0" fontAlgn="base" hangingPunct="0">
        <a:lnSpc>
          <a:spcPct val="75000"/>
        </a:lnSpc>
        <a:spcBef>
          <a:spcPts val="4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057400" indent="-228600" algn="l" defTabSz="449263" rtl="0" eaLnBrk="0" fontAlgn="base" hangingPunct="0">
        <a:spcBef>
          <a:spcPts val="288"/>
        </a:spcBef>
        <a:spcAft>
          <a:spcPts val="288"/>
        </a:spcAft>
        <a:buClr>
          <a:srgbClr val="FF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514600" indent="-228600" algn="l" defTabSz="449263" rtl="0" fontAlgn="base">
        <a:spcBef>
          <a:spcPts val="288"/>
        </a:spcBef>
        <a:spcAft>
          <a:spcPts val="288"/>
        </a:spcAft>
        <a:buClr>
          <a:srgbClr val="FF0000"/>
        </a:buClr>
        <a:buSzPct val="10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288"/>
        </a:spcBef>
        <a:spcAft>
          <a:spcPts val="288"/>
        </a:spcAft>
        <a:buClr>
          <a:srgbClr val="FF0000"/>
        </a:buClr>
        <a:buSzPct val="10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288"/>
        </a:spcBef>
        <a:spcAft>
          <a:spcPts val="288"/>
        </a:spcAft>
        <a:buClr>
          <a:srgbClr val="FF0000"/>
        </a:buClr>
        <a:buSzPct val="10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288"/>
        </a:spcBef>
        <a:spcAft>
          <a:spcPts val="288"/>
        </a:spcAft>
        <a:buClr>
          <a:srgbClr val="FF0000"/>
        </a:buClr>
        <a:buSzPct val="10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stituent subsol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3076" name="Substituent număr diapozitiv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753764A1-F6C6-2342-BCD3-624D575A0EB9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1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latin typeface="Arial" charset="0"/>
                <a:ea typeface="MS PGothic" charset="0"/>
              </a:rPr>
              <a:t>Protocoale de Securitate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17412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F72E620D-18B5-894B-9F1C-9164480D7F1C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10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Cerinţe criptosisteme cu chei secrete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42313" cy="5053013"/>
          </a:xfrm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Cerinţe generale:</a:t>
            </a:r>
          </a:p>
          <a:p>
            <a:pPr lvl="1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Cifrare şi descifrare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eficiente </a:t>
            </a:r>
            <a:r>
              <a:rPr lang="en-GB">
                <a:latin typeface="Arial" charset="0"/>
                <a:cs typeface="Lucida Sans Unicode" charset="0"/>
              </a:rPr>
              <a:t>pentru toate cheile.</a:t>
            </a:r>
          </a:p>
          <a:p>
            <a:pPr lvl="1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Sistem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uşor de folosit </a:t>
            </a:r>
            <a:r>
              <a:rPr lang="en-GB">
                <a:latin typeface="Arial" charset="0"/>
                <a:cs typeface="Lucida Sans Unicode" charset="0"/>
              </a:rPr>
              <a:t>(gasire chei de transformare).</a:t>
            </a:r>
          </a:p>
          <a:p>
            <a:pPr lvl="1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Securitatea să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depindă de chei</a:t>
            </a:r>
            <a:r>
              <a:rPr lang="en-GB">
                <a:latin typeface="Arial" charset="0"/>
                <a:cs typeface="Lucida Sans Unicode" charset="0"/>
              </a:rPr>
              <a:t>, nu de algoritm.</a:t>
            </a:r>
          </a:p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Cerinţe specifice pentru </a:t>
            </a:r>
            <a:r>
              <a:rPr lang="en-GB">
                <a:solidFill>
                  <a:srgbClr val="DC2300"/>
                </a:solidFill>
                <a:latin typeface="Arial" charset="0"/>
                <a:ea typeface="MS PGothic" charset="0"/>
              </a:rPr>
              <a:t>confidenţialitate</a:t>
            </a:r>
            <a:r>
              <a:rPr lang="en-GB">
                <a:latin typeface="Arial" charset="0"/>
                <a:ea typeface="MS PGothic" charset="0"/>
              </a:rPr>
              <a:t>: să fie imposibil computaţional ca un criptanalist să determine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sistematic</a:t>
            </a:r>
            <a:r>
              <a:rPr lang="en-GB">
                <a:latin typeface="Arial" charset="0"/>
                <a:ea typeface="MS PGothic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Transformarea D</a:t>
            </a:r>
            <a:r>
              <a:rPr lang="en-GB" baseline="-33000">
                <a:latin typeface="Arial" charset="0"/>
                <a:cs typeface="Lucida Sans Unicode" charset="0"/>
              </a:rPr>
              <a:t>k</a:t>
            </a:r>
            <a:r>
              <a:rPr lang="en-GB">
                <a:latin typeface="Arial" charset="0"/>
                <a:cs typeface="Lucida Sans Unicode" charset="0"/>
              </a:rPr>
              <a:t> din C, chiar dacă ar cunoaşte M.</a:t>
            </a:r>
          </a:p>
          <a:p>
            <a:pPr lvl="1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M din C (fără a cunoaste D</a:t>
            </a:r>
            <a:r>
              <a:rPr lang="en-GB" baseline="-33000">
                <a:latin typeface="Arial" charset="0"/>
                <a:cs typeface="Lucida Sans Unicode" charset="0"/>
              </a:rPr>
              <a:t>k</a:t>
            </a:r>
            <a:r>
              <a:rPr lang="en-GB">
                <a:latin typeface="Arial" charset="0"/>
                <a:cs typeface="Lucida Sans Unicode" charset="0"/>
              </a:rPr>
              <a:t>).</a:t>
            </a:r>
          </a:p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Cerinţe specifice pentru </a:t>
            </a:r>
            <a:r>
              <a:rPr lang="en-GB">
                <a:solidFill>
                  <a:srgbClr val="DC2300"/>
                </a:solidFill>
                <a:latin typeface="Arial" charset="0"/>
                <a:ea typeface="MS PGothic" charset="0"/>
              </a:rPr>
              <a:t>integritate</a:t>
            </a:r>
            <a:r>
              <a:rPr lang="en-GB">
                <a:latin typeface="Arial" charset="0"/>
                <a:ea typeface="MS PGothic" charset="0"/>
              </a:rPr>
              <a:t>: să fie imposibil computaţional ca un criptanalist să determine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sistematic</a:t>
            </a:r>
            <a:r>
              <a:rPr lang="en-GB">
                <a:latin typeface="Arial" charset="0"/>
                <a:ea typeface="MS PGothic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Transformarea E</a:t>
            </a:r>
            <a:r>
              <a:rPr lang="en-GB" baseline="-33000">
                <a:latin typeface="Arial" charset="0"/>
                <a:cs typeface="Lucida Sans Unicode" charset="0"/>
              </a:rPr>
              <a:t>k</a:t>
            </a:r>
            <a:r>
              <a:rPr lang="en-GB">
                <a:latin typeface="Arial" charset="0"/>
                <a:cs typeface="Lucida Sans Unicode" charset="0"/>
              </a:rPr>
              <a:t>, din C, chiar dacă ar cunoaşte M.</a:t>
            </a:r>
          </a:p>
          <a:p>
            <a:pPr lvl="1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Cifrul C' astfel ca D</a:t>
            </a:r>
            <a:r>
              <a:rPr lang="en-GB" baseline="-33000">
                <a:latin typeface="Arial" charset="0"/>
                <a:cs typeface="Lucida Sans Unicode" charset="0"/>
              </a:rPr>
              <a:t>k</a:t>
            </a:r>
            <a:r>
              <a:rPr lang="en-GB">
                <a:latin typeface="Arial" charset="0"/>
                <a:cs typeface="Lucida Sans Unicode" charset="0"/>
              </a:rPr>
              <a:t>(C') să fie un mesaj valid (fără a cunoaşte E</a:t>
            </a:r>
            <a:r>
              <a:rPr lang="en-GB" baseline="-33000">
                <a:latin typeface="Arial" charset="0"/>
                <a:cs typeface="Lucida Sans Unicode" charset="0"/>
              </a:rPr>
              <a:t>k</a:t>
            </a:r>
            <a:r>
              <a:rPr lang="en-GB">
                <a:latin typeface="Arial" charset="0"/>
                <a:cs typeface="Lucida Sans Unicode" charset="0"/>
              </a:rPr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19460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741BD444-4313-3046-993D-F77A9B2107F2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11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1748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Modelul criptografic cu chei publice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42313" cy="5334000"/>
          </a:xfrm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Sistemele criptografice: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Simetrice</a:t>
            </a:r>
            <a:r>
              <a:rPr lang="en-GB" sz="2200">
                <a:latin typeface="Arial" charset="0"/>
                <a:cs typeface="Lucida Sans Unicode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Asimetrice</a:t>
            </a:r>
            <a:r>
              <a:rPr lang="en-GB" sz="2200">
                <a:latin typeface="Arial" charset="0"/>
                <a:cs typeface="Lucida Sans Unicode" charset="0"/>
              </a:rPr>
              <a:t>: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Propuse de Diffie şi Hellman în 1976.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Chei diferite de cifrare E şi descifrare D cu proprietatea</a:t>
            </a:r>
          </a:p>
          <a:p>
            <a:pPr lvl="3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D(E(M)) = M.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Nu se pot deduce (uşor) una din alta, mai precis:</a:t>
            </a:r>
          </a:p>
          <a:p>
            <a:pPr lvl="3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Este extrem de greu să se deducă D din E;</a:t>
            </a:r>
          </a:p>
          <a:p>
            <a:pPr lvl="3"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D nu poate fi "spart" prin </a:t>
            </a: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criptanaliză cu text clar ales</a:t>
            </a:r>
            <a:r>
              <a:rPr lang="en-GB" sz="2200">
                <a:latin typeface="Arial" charset="0"/>
                <a:cs typeface="Lucida Sans Unicode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1"/>
          <p:cNvGrpSpPr>
            <a:grpSpLocks/>
          </p:cNvGrpSpPr>
          <p:nvPr/>
        </p:nvGrpSpPr>
        <p:grpSpPr bwMode="auto">
          <a:xfrm>
            <a:off x="179388" y="1447800"/>
            <a:ext cx="8810625" cy="1219200"/>
            <a:chOff x="179388" y="908050"/>
            <a:chExt cx="8810625" cy="1219200"/>
          </a:xfrm>
        </p:grpSpPr>
        <p:grpSp>
          <p:nvGrpSpPr>
            <p:cNvPr id="33796" name="Group 2"/>
            <p:cNvGrpSpPr>
              <a:grpSpLocks/>
            </p:cNvGrpSpPr>
            <p:nvPr/>
          </p:nvGrpSpPr>
          <p:grpSpPr bwMode="auto">
            <a:xfrm>
              <a:off x="755650" y="908050"/>
              <a:ext cx="7727950" cy="1219200"/>
              <a:chOff x="1161" y="3009"/>
              <a:chExt cx="13320" cy="1980"/>
            </a:xfrm>
          </p:grpSpPr>
          <p:sp>
            <p:nvSpPr>
              <p:cNvPr id="33799" name="Text Box 3"/>
              <p:cNvSpPr txBox="1">
                <a:spLocks noChangeArrowheads="1"/>
              </p:cNvSpPr>
              <p:nvPr/>
            </p:nvSpPr>
            <p:spPr bwMode="auto">
              <a:xfrm>
                <a:off x="3501" y="3009"/>
                <a:ext cx="23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Eb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3800" name="Text Box 4"/>
              <p:cNvSpPr txBox="1">
                <a:spLocks noChangeArrowheads="1"/>
              </p:cNvSpPr>
              <p:nvPr/>
            </p:nvSpPr>
            <p:spPr bwMode="auto">
              <a:xfrm>
                <a:off x="9621" y="3009"/>
                <a:ext cx="25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Db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3801" name="Line 5"/>
              <p:cNvSpPr>
                <a:spLocks noChangeShapeType="1"/>
              </p:cNvSpPr>
              <p:nvPr/>
            </p:nvSpPr>
            <p:spPr bwMode="auto">
              <a:xfrm>
                <a:off x="1161" y="3549"/>
                <a:ext cx="234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2" name="Line 6"/>
              <p:cNvSpPr>
                <a:spLocks noChangeShapeType="1"/>
              </p:cNvSpPr>
              <p:nvPr/>
            </p:nvSpPr>
            <p:spPr bwMode="auto">
              <a:xfrm>
                <a:off x="5841" y="3549"/>
                <a:ext cx="378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3" name="Line 7"/>
              <p:cNvSpPr>
                <a:spLocks noChangeShapeType="1"/>
              </p:cNvSpPr>
              <p:nvPr/>
            </p:nvSpPr>
            <p:spPr bwMode="auto">
              <a:xfrm>
                <a:off x="12141" y="3549"/>
                <a:ext cx="234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4" name="Text Box 8"/>
              <p:cNvSpPr txBox="1">
                <a:spLocks noChangeArrowheads="1"/>
              </p:cNvSpPr>
              <p:nvPr/>
            </p:nvSpPr>
            <p:spPr bwMode="auto">
              <a:xfrm>
                <a:off x="1881" y="3189"/>
                <a:ext cx="10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M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3805" name="Text Box 9"/>
              <p:cNvSpPr txBox="1">
                <a:spLocks noChangeArrowheads="1"/>
              </p:cNvSpPr>
              <p:nvPr/>
            </p:nvSpPr>
            <p:spPr bwMode="auto">
              <a:xfrm>
                <a:off x="6561" y="3189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Eb(M)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3806" name="Text Box 10"/>
              <p:cNvSpPr txBox="1">
                <a:spLocks noChangeArrowheads="1"/>
              </p:cNvSpPr>
              <p:nvPr/>
            </p:nvSpPr>
            <p:spPr bwMode="auto">
              <a:xfrm>
                <a:off x="12681" y="3189"/>
                <a:ext cx="10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M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3807" name="Text Box 11"/>
              <p:cNvSpPr txBox="1">
                <a:spLocks noChangeArrowheads="1"/>
              </p:cNvSpPr>
              <p:nvPr/>
            </p:nvSpPr>
            <p:spPr bwMode="auto">
              <a:xfrm>
                <a:off x="3681" y="4269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publică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3808" name="Text Box 12"/>
              <p:cNvSpPr txBox="1">
                <a:spLocks noChangeArrowheads="1"/>
              </p:cNvSpPr>
              <p:nvPr/>
            </p:nvSpPr>
            <p:spPr bwMode="auto">
              <a:xfrm>
                <a:off x="9801" y="4449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privată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33797" name="Text Box 30"/>
            <p:cNvSpPr txBox="1">
              <a:spLocks noChangeArrowheads="1"/>
            </p:cNvSpPr>
            <p:nvPr/>
          </p:nvSpPr>
          <p:spPr bwMode="auto">
            <a:xfrm>
              <a:off x="179388" y="10525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33798" name="Text Box 31"/>
            <p:cNvSpPr txBox="1">
              <a:spLocks noChangeArrowheads="1"/>
            </p:cNvSpPr>
            <p:nvPr/>
          </p:nvSpPr>
          <p:spPr bwMode="auto">
            <a:xfrm>
              <a:off x="8532813" y="10525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cs typeface="Arial" charset="0"/>
                </a:rPr>
                <a:t>B</a:t>
              </a:r>
            </a:p>
          </p:txBody>
        </p:sp>
      </p:grpSp>
      <p:sp>
        <p:nvSpPr>
          <p:cNvPr id="33794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40725" cy="6096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Schema de confidențialitate</a:t>
            </a:r>
            <a:endParaRPr lang="en-GB">
              <a:latin typeface="Arial" charset="0"/>
              <a:ea typeface="MS PGothic" charset="0"/>
            </a:endParaRPr>
          </a:p>
        </p:txBody>
      </p:sp>
      <p:sp>
        <p:nvSpPr>
          <p:cNvPr id="33795" name="Content Placeholder 3"/>
          <p:cNvSpPr>
            <a:spLocks noGrp="1"/>
          </p:cNvSpPr>
          <p:nvPr>
            <p:ph idx="1"/>
          </p:nvPr>
        </p:nvSpPr>
        <p:spPr>
          <a:xfrm>
            <a:off x="381000" y="3276600"/>
            <a:ext cx="8340725" cy="30829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Într-un sistem asimetric, un utilizator B: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Face publică </a:t>
            </a:r>
            <a:r>
              <a:rPr lang="en-GB" sz="2200">
                <a:latin typeface="Arial" charset="0"/>
                <a:cs typeface="Lucida Sans Unicode" charset="0"/>
              </a:rPr>
              <a:t>cheia (transformarea) E</a:t>
            </a:r>
            <a:r>
              <a:rPr lang="en-GB" sz="2200" baseline="-33000">
                <a:latin typeface="Arial" charset="0"/>
                <a:cs typeface="Lucida Sans Unicode" charset="0"/>
              </a:rPr>
              <a:t>b</a:t>
            </a:r>
            <a:r>
              <a:rPr lang="en-GB" sz="2200">
                <a:latin typeface="Arial" charset="0"/>
                <a:cs typeface="Lucida Sans Unicode" charset="0"/>
              </a:rPr>
              <a:t> de cifrare.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Păstrează secretă </a:t>
            </a:r>
            <a:r>
              <a:rPr lang="en-GB" sz="2200">
                <a:latin typeface="Arial" charset="0"/>
                <a:cs typeface="Lucida Sans Unicode" charset="0"/>
              </a:rPr>
              <a:t>cheia (transformarea) D</a:t>
            </a:r>
            <a:r>
              <a:rPr lang="en-GB" sz="2200" baseline="-33000">
                <a:latin typeface="Arial" charset="0"/>
                <a:cs typeface="Lucida Sans Unicode" charset="0"/>
              </a:rPr>
              <a:t>b</a:t>
            </a:r>
            <a:r>
              <a:rPr lang="en-GB" sz="2200">
                <a:latin typeface="Arial" charset="0"/>
                <a:cs typeface="Lucida Sans Unicode" charset="0"/>
              </a:rPr>
              <a:t> de descifrare. 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>
              <a:latin typeface="Arial" charset="0"/>
              <a:ea typeface="MS PGothic" charset="0"/>
            </a:endParaRP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Se asigură 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confidentialitatea 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200">
                <a:solidFill>
                  <a:schemeClr val="tx1"/>
                </a:solidFill>
                <a:latin typeface="Arial" charset="0"/>
                <a:cs typeface="Lucida Sans Unicode" charset="0"/>
              </a:rPr>
              <a:t>doar B, care are cheia privată Db poate intelege mesajul M</a:t>
            </a:r>
            <a:endParaRPr lang="en-GB" sz="2200">
              <a:latin typeface="Arial" charset="0"/>
              <a:cs typeface="Lucida Sans Unicode" charset="0"/>
            </a:endParaRPr>
          </a:p>
        </p:txBody>
      </p:sp>
      <p:sp>
        <p:nvSpPr>
          <p:cNvPr id="18" name="Substituent subsol 3">
            <a:extLst>
              <a:ext uri="{FF2B5EF4-FFF2-40B4-BE49-F238E27FC236}">
                <a16:creationId xmlns:a16="http://schemas.microsoft.com/office/drawing/2014/main" id="{DCF80D2E-EABF-E047-B736-58984A25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3"/>
          <p:cNvGrpSpPr>
            <a:grpSpLocks/>
          </p:cNvGrpSpPr>
          <p:nvPr/>
        </p:nvGrpSpPr>
        <p:grpSpPr bwMode="auto">
          <a:xfrm>
            <a:off x="185738" y="1143000"/>
            <a:ext cx="8810625" cy="1095375"/>
            <a:chOff x="185738" y="1447800"/>
            <a:chExt cx="8810625" cy="1095375"/>
          </a:xfrm>
        </p:grpSpPr>
        <p:grpSp>
          <p:nvGrpSpPr>
            <p:cNvPr id="34820" name="Group 2"/>
            <p:cNvGrpSpPr>
              <a:grpSpLocks/>
            </p:cNvGrpSpPr>
            <p:nvPr/>
          </p:nvGrpSpPr>
          <p:grpSpPr bwMode="auto">
            <a:xfrm>
              <a:off x="762000" y="1447800"/>
              <a:ext cx="7727950" cy="1095375"/>
              <a:chOff x="1161" y="3009"/>
              <a:chExt cx="13320" cy="1778"/>
            </a:xfrm>
          </p:grpSpPr>
          <p:sp>
            <p:nvSpPr>
              <p:cNvPr id="34823" name="Text Box 3"/>
              <p:cNvSpPr txBox="1">
                <a:spLocks noChangeArrowheads="1"/>
              </p:cNvSpPr>
              <p:nvPr/>
            </p:nvSpPr>
            <p:spPr bwMode="auto">
              <a:xfrm>
                <a:off x="3501" y="3009"/>
                <a:ext cx="23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Da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4824" name="Text Box 4"/>
              <p:cNvSpPr txBox="1">
                <a:spLocks noChangeArrowheads="1"/>
              </p:cNvSpPr>
              <p:nvPr/>
            </p:nvSpPr>
            <p:spPr bwMode="auto">
              <a:xfrm>
                <a:off x="9621" y="3009"/>
                <a:ext cx="25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Ea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4825" name="Line 5"/>
              <p:cNvSpPr>
                <a:spLocks noChangeShapeType="1"/>
              </p:cNvSpPr>
              <p:nvPr/>
            </p:nvSpPr>
            <p:spPr bwMode="auto">
              <a:xfrm>
                <a:off x="1161" y="3549"/>
                <a:ext cx="234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26" name="Line 6"/>
              <p:cNvSpPr>
                <a:spLocks noChangeShapeType="1"/>
              </p:cNvSpPr>
              <p:nvPr/>
            </p:nvSpPr>
            <p:spPr bwMode="auto">
              <a:xfrm>
                <a:off x="5841" y="3549"/>
                <a:ext cx="378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27" name="Line 7"/>
              <p:cNvSpPr>
                <a:spLocks noChangeShapeType="1"/>
              </p:cNvSpPr>
              <p:nvPr/>
            </p:nvSpPr>
            <p:spPr bwMode="auto">
              <a:xfrm>
                <a:off x="12141" y="3549"/>
                <a:ext cx="234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28" name="Text Box 8"/>
              <p:cNvSpPr txBox="1">
                <a:spLocks noChangeArrowheads="1"/>
              </p:cNvSpPr>
              <p:nvPr/>
            </p:nvSpPr>
            <p:spPr bwMode="auto">
              <a:xfrm>
                <a:off x="1881" y="3189"/>
                <a:ext cx="10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M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4829" name="Text Box 9"/>
              <p:cNvSpPr txBox="1">
                <a:spLocks noChangeArrowheads="1"/>
              </p:cNvSpPr>
              <p:nvPr/>
            </p:nvSpPr>
            <p:spPr bwMode="auto">
              <a:xfrm>
                <a:off x="6561" y="3189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Da(M)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4830" name="Text Box 10"/>
              <p:cNvSpPr txBox="1">
                <a:spLocks noChangeArrowheads="1"/>
              </p:cNvSpPr>
              <p:nvPr/>
            </p:nvSpPr>
            <p:spPr bwMode="auto">
              <a:xfrm>
                <a:off x="12681" y="3189"/>
                <a:ext cx="10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M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4831" name="Text Box 11"/>
              <p:cNvSpPr txBox="1">
                <a:spLocks noChangeArrowheads="1"/>
              </p:cNvSpPr>
              <p:nvPr/>
            </p:nvSpPr>
            <p:spPr bwMode="auto">
              <a:xfrm>
                <a:off x="9829" y="4247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publică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4832" name="Text Box 12"/>
              <p:cNvSpPr txBox="1">
                <a:spLocks noChangeArrowheads="1"/>
              </p:cNvSpPr>
              <p:nvPr/>
            </p:nvSpPr>
            <p:spPr bwMode="auto">
              <a:xfrm>
                <a:off x="3525" y="4246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privată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34821" name="Text Box 30"/>
            <p:cNvSpPr txBox="1">
              <a:spLocks noChangeArrowheads="1"/>
            </p:cNvSpPr>
            <p:nvPr/>
          </p:nvSpPr>
          <p:spPr bwMode="auto">
            <a:xfrm>
              <a:off x="185738" y="159226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34822" name="Text Box 31"/>
            <p:cNvSpPr txBox="1">
              <a:spLocks noChangeArrowheads="1"/>
            </p:cNvSpPr>
            <p:nvPr/>
          </p:nvSpPr>
          <p:spPr bwMode="auto">
            <a:xfrm>
              <a:off x="8539163" y="159226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cs typeface="Arial" charset="0"/>
                </a:rPr>
                <a:t>B</a:t>
              </a:r>
            </a:p>
          </p:txBody>
        </p:sp>
      </p:grp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Schema de integritate</a:t>
            </a:r>
            <a:endParaRPr lang="en-GB">
              <a:latin typeface="Arial" charset="0"/>
              <a:ea typeface="MS PGothic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340725" cy="40386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Pentru integritate / autentificare: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condiţia necesară este ca transformările E</a:t>
            </a:r>
            <a:r>
              <a:rPr lang="en-GB" sz="2200" baseline="-33000">
                <a:latin typeface="Arial" charset="0"/>
                <a:cs typeface="Lucida Sans Unicode" charset="0"/>
              </a:rPr>
              <a:t>a</a:t>
            </a:r>
            <a:r>
              <a:rPr lang="en-GB" sz="2200">
                <a:latin typeface="Arial" charset="0"/>
                <a:cs typeface="Lucida Sans Unicode" charset="0"/>
              </a:rPr>
              <a:t> şi D</a:t>
            </a:r>
            <a:r>
              <a:rPr lang="en-GB" sz="2200" baseline="-33000">
                <a:latin typeface="Arial" charset="0"/>
                <a:cs typeface="Lucida Sans Unicode" charset="0"/>
              </a:rPr>
              <a:t>a</a:t>
            </a:r>
            <a:r>
              <a:rPr lang="en-GB" sz="2200">
                <a:latin typeface="Arial" charset="0"/>
                <a:cs typeface="Lucida Sans Unicode" charset="0"/>
              </a:rPr>
              <a:t> să comute, adică</a:t>
            </a:r>
          </a:p>
          <a:p>
            <a:pPr lvl="1" algn="ctr" eaLnBrk="1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E</a:t>
            </a:r>
            <a:r>
              <a:rPr lang="en-GB" sz="2200" baseline="-33000">
                <a:latin typeface="Arial" charset="0"/>
                <a:cs typeface="Lucida Sans Unicode" charset="0"/>
              </a:rPr>
              <a:t>a</a:t>
            </a:r>
            <a:r>
              <a:rPr lang="en-GB" sz="2200">
                <a:latin typeface="Arial" charset="0"/>
                <a:cs typeface="Lucida Sans Unicode" charset="0"/>
              </a:rPr>
              <a:t>(D</a:t>
            </a:r>
            <a:r>
              <a:rPr lang="en-GB" sz="2200" baseline="-33000">
                <a:latin typeface="Arial" charset="0"/>
                <a:cs typeface="Lucida Sans Unicode" charset="0"/>
              </a:rPr>
              <a:t>a</a:t>
            </a:r>
            <a:r>
              <a:rPr lang="en-GB" sz="2200">
                <a:latin typeface="Arial" charset="0"/>
                <a:cs typeface="Lucida Sans Unicode" charset="0"/>
              </a:rPr>
              <a:t>(M)) = D</a:t>
            </a:r>
            <a:r>
              <a:rPr lang="en-GB" sz="2200" baseline="-33000">
                <a:latin typeface="Arial" charset="0"/>
                <a:cs typeface="Lucida Sans Unicode" charset="0"/>
              </a:rPr>
              <a:t>a</a:t>
            </a:r>
            <a:r>
              <a:rPr lang="en-GB" sz="2200">
                <a:latin typeface="Arial" charset="0"/>
                <a:cs typeface="Lucida Sans Unicode" charset="0"/>
              </a:rPr>
              <a:t>(E</a:t>
            </a:r>
            <a:r>
              <a:rPr lang="en-GB" sz="2200" baseline="-33000">
                <a:latin typeface="Arial" charset="0"/>
                <a:cs typeface="Lucida Sans Unicode" charset="0"/>
              </a:rPr>
              <a:t>a</a:t>
            </a:r>
            <a:r>
              <a:rPr lang="en-GB" sz="2200">
                <a:latin typeface="Arial" charset="0"/>
                <a:cs typeface="Lucida Sans Unicode" charset="0"/>
              </a:rPr>
              <a:t>(M)) = M. </a:t>
            </a:r>
            <a:endParaRPr lang="en-US" b="1">
              <a:solidFill>
                <a:schemeClr val="tx1"/>
              </a:solidFill>
              <a:latin typeface="Arial" charset="0"/>
              <a:cs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Cheia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Da</a:t>
            </a: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 se foloseste pentru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criptarea </a:t>
            </a: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mesajului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M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SzTx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Se asigură 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integritatea</a:t>
            </a:r>
            <a:endParaRPr lang="en-US">
              <a:solidFill>
                <a:schemeClr val="tx1"/>
              </a:solidFill>
              <a:latin typeface="Arial" charset="0"/>
              <a:ea typeface="MS PGothic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SzTx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Oricine poate folosi cheia publica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Ea</a:t>
            </a: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 pentru a decripta mesajul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SzTx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Nimeni nu poate modifica mesajul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M</a:t>
            </a: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 deoarece nu cunoaste cheia privata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Da</a:t>
            </a:r>
          </a:p>
          <a:p>
            <a:pPr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>
              <a:latin typeface="Arial" charset="0"/>
              <a:ea typeface="MS PGothic" charset="0"/>
            </a:endParaRPr>
          </a:p>
        </p:txBody>
      </p:sp>
      <p:sp>
        <p:nvSpPr>
          <p:cNvPr id="18" name="Substituent subsol 3">
            <a:extLst>
              <a:ext uri="{FF2B5EF4-FFF2-40B4-BE49-F238E27FC236}">
                <a16:creationId xmlns:a16="http://schemas.microsoft.com/office/drawing/2014/main" id="{6B4BB4F3-AD3D-6945-BE26-DD3886EE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9"/>
          <p:cNvSpPr>
            <a:spLocks noChangeArrowheads="1"/>
          </p:cNvSpPr>
          <p:nvPr/>
        </p:nvSpPr>
        <p:spPr bwMode="auto">
          <a:xfrm>
            <a:off x="2476500" y="533400"/>
            <a:ext cx="4281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n-US" sz="2800" b="1">
                <a:solidFill>
                  <a:schemeClr val="accent2"/>
                </a:solidFill>
                <a:cs typeface="Lucida Sans Unicode" charset="0"/>
              </a:rPr>
              <a:t>Schema de autentificare</a:t>
            </a:r>
          </a:p>
        </p:txBody>
      </p:sp>
      <p:grpSp>
        <p:nvGrpSpPr>
          <p:cNvPr id="35842" name="Group 1"/>
          <p:cNvGrpSpPr>
            <a:grpSpLocks/>
          </p:cNvGrpSpPr>
          <p:nvPr/>
        </p:nvGrpSpPr>
        <p:grpSpPr bwMode="auto">
          <a:xfrm>
            <a:off x="304800" y="1497013"/>
            <a:ext cx="8650288" cy="865187"/>
            <a:chOff x="38100" y="1239838"/>
            <a:chExt cx="8916988" cy="865187"/>
          </a:xfrm>
        </p:grpSpPr>
        <p:grpSp>
          <p:nvGrpSpPr>
            <p:cNvPr id="35844" name="Group 13"/>
            <p:cNvGrpSpPr>
              <a:grpSpLocks/>
            </p:cNvGrpSpPr>
            <p:nvPr/>
          </p:nvGrpSpPr>
          <p:grpSpPr bwMode="auto">
            <a:xfrm>
              <a:off x="649288" y="1239838"/>
              <a:ext cx="8101012" cy="865187"/>
              <a:chOff x="1161" y="7541"/>
              <a:chExt cx="14040" cy="1800"/>
            </a:xfrm>
          </p:grpSpPr>
          <p:sp>
            <p:nvSpPr>
              <p:cNvPr id="35847" name="Text Box 14"/>
              <p:cNvSpPr txBox="1">
                <a:spLocks noChangeArrowheads="1"/>
              </p:cNvSpPr>
              <p:nvPr/>
            </p:nvSpPr>
            <p:spPr bwMode="auto">
              <a:xfrm>
                <a:off x="2421" y="7541"/>
                <a:ext cx="180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Da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5848" name="Text Box 15"/>
              <p:cNvSpPr txBox="1">
                <a:spLocks noChangeArrowheads="1"/>
              </p:cNvSpPr>
              <p:nvPr/>
            </p:nvSpPr>
            <p:spPr bwMode="auto">
              <a:xfrm>
                <a:off x="8721" y="7541"/>
                <a:ext cx="16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Db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5849" name="Line 16"/>
              <p:cNvSpPr>
                <a:spLocks noChangeShapeType="1"/>
              </p:cNvSpPr>
              <p:nvPr/>
            </p:nvSpPr>
            <p:spPr bwMode="auto">
              <a:xfrm>
                <a:off x="1161" y="8081"/>
                <a:ext cx="126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50" name="Line 17"/>
              <p:cNvSpPr>
                <a:spLocks noChangeShapeType="1"/>
              </p:cNvSpPr>
              <p:nvPr/>
            </p:nvSpPr>
            <p:spPr bwMode="auto">
              <a:xfrm>
                <a:off x="4221" y="8081"/>
                <a:ext cx="144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51" name="Line 18"/>
              <p:cNvSpPr>
                <a:spLocks noChangeShapeType="1"/>
              </p:cNvSpPr>
              <p:nvPr/>
            </p:nvSpPr>
            <p:spPr bwMode="auto">
              <a:xfrm>
                <a:off x="13221" y="8081"/>
                <a:ext cx="126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52" name="Text Box 19"/>
              <p:cNvSpPr txBox="1">
                <a:spLocks noChangeArrowheads="1"/>
              </p:cNvSpPr>
              <p:nvPr/>
            </p:nvSpPr>
            <p:spPr bwMode="auto">
              <a:xfrm>
                <a:off x="5661" y="7541"/>
                <a:ext cx="180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Eb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5853" name="Line 20"/>
              <p:cNvSpPr>
                <a:spLocks noChangeShapeType="1"/>
              </p:cNvSpPr>
              <p:nvPr/>
            </p:nvSpPr>
            <p:spPr bwMode="auto">
              <a:xfrm>
                <a:off x="7461" y="8081"/>
                <a:ext cx="126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54" name="Text Box 21"/>
              <p:cNvSpPr txBox="1">
                <a:spLocks noChangeArrowheads="1"/>
              </p:cNvSpPr>
              <p:nvPr/>
            </p:nvSpPr>
            <p:spPr bwMode="auto">
              <a:xfrm>
                <a:off x="11601" y="7541"/>
                <a:ext cx="16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Ea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5855" name="Line 22"/>
              <p:cNvSpPr>
                <a:spLocks noChangeShapeType="1"/>
              </p:cNvSpPr>
              <p:nvPr/>
            </p:nvSpPr>
            <p:spPr bwMode="auto">
              <a:xfrm>
                <a:off x="10341" y="8081"/>
                <a:ext cx="126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56" name="Text Box 23"/>
              <p:cNvSpPr txBox="1">
                <a:spLocks noChangeArrowheads="1"/>
              </p:cNvSpPr>
              <p:nvPr/>
            </p:nvSpPr>
            <p:spPr bwMode="auto">
              <a:xfrm>
                <a:off x="1521" y="8621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M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5857" name="Text Box 24"/>
              <p:cNvSpPr txBox="1">
                <a:spLocks noChangeArrowheads="1"/>
              </p:cNvSpPr>
              <p:nvPr/>
            </p:nvSpPr>
            <p:spPr bwMode="auto">
              <a:xfrm>
                <a:off x="3681" y="8801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Da(M)</a:t>
                </a:r>
                <a:endParaRPr lang="en-US" sz="1800" b="1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5858" name="Text Box 25"/>
              <p:cNvSpPr txBox="1">
                <a:spLocks noChangeArrowheads="1"/>
              </p:cNvSpPr>
              <p:nvPr/>
            </p:nvSpPr>
            <p:spPr bwMode="auto">
              <a:xfrm>
                <a:off x="6921" y="8801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Eb(Da(M))</a:t>
                </a:r>
                <a:endParaRPr lang="en-US" sz="1800" b="1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5859" name="Text Box 26"/>
              <p:cNvSpPr txBox="1">
                <a:spLocks noChangeArrowheads="1"/>
              </p:cNvSpPr>
              <p:nvPr/>
            </p:nvSpPr>
            <p:spPr bwMode="auto">
              <a:xfrm>
                <a:off x="9981" y="8801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Da(M)</a:t>
                </a:r>
                <a:endParaRPr lang="en-US" sz="1800" b="1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5860" name="Text Box 27"/>
              <p:cNvSpPr txBox="1">
                <a:spLocks noChangeArrowheads="1"/>
              </p:cNvSpPr>
              <p:nvPr/>
            </p:nvSpPr>
            <p:spPr bwMode="auto">
              <a:xfrm>
                <a:off x="13941" y="8801"/>
                <a:ext cx="12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M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35845" name="Text Box 32"/>
            <p:cNvSpPr txBox="1">
              <a:spLocks noChangeArrowheads="1"/>
            </p:cNvSpPr>
            <p:nvPr/>
          </p:nvSpPr>
          <p:spPr bwMode="auto">
            <a:xfrm>
              <a:off x="38100" y="131286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35846" name="Text Box 33"/>
            <p:cNvSpPr txBox="1">
              <a:spLocks noChangeArrowheads="1"/>
            </p:cNvSpPr>
            <p:nvPr/>
          </p:nvSpPr>
          <p:spPr bwMode="auto">
            <a:xfrm>
              <a:off x="8497888" y="131286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cs typeface="Arial" charset="0"/>
                </a:rPr>
                <a:t>B</a:t>
              </a:r>
            </a:p>
          </p:txBody>
        </p:sp>
      </p:grpSp>
      <p:sp>
        <p:nvSpPr>
          <p:cNvPr id="34821" name="Rectangle 34"/>
          <p:cNvSpPr>
            <a:spLocks noChangeArrowheads="1"/>
          </p:cNvSpPr>
          <p:nvPr/>
        </p:nvSpPr>
        <p:spPr bwMode="auto">
          <a:xfrm>
            <a:off x="304800" y="3048000"/>
            <a:ext cx="8686800" cy="32316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sz="2200" dirty="0" err="1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autentificare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	M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este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criptat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mai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intai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cu </a:t>
            </a:r>
            <a:r>
              <a:rPr lang="en-US" sz="22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cheia</a:t>
            </a:r>
            <a:r>
              <a:rPr lang="en-US" sz="22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privata</a:t>
            </a:r>
            <a:r>
              <a:rPr lang="en-US" sz="22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a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lui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A</a:t>
            </a:r>
          </a:p>
          <a:p>
            <a:pPr marL="2628900" lvl="5" indent="-342900">
              <a:spcBef>
                <a:spcPts val="12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Da(M)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este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un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fel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de “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semnatura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” a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mesajului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				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rezultatul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este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apoi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criptat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cu </a:t>
            </a:r>
            <a:r>
              <a:rPr lang="en-US" sz="22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cheia</a:t>
            </a:r>
            <a:r>
              <a:rPr lang="en-US" sz="22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publica</a:t>
            </a:r>
            <a:r>
              <a:rPr lang="en-US" sz="22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a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lui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B</a:t>
            </a:r>
          </a:p>
          <a:p>
            <a:pPr eaLnBrk="1" hangingPunct="1">
              <a:spcBef>
                <a:spcPts val="1200"/>
              </a:spcBef>
              <a:buFont typeface="Arial" charset="0"/>
              <a:buNone/>
              <a:defRPr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			Se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asigura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că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	A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este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sursa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mesajului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						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și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că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mesajul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este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confidențial</a:t>
            </a:r>
            <a:endParaRPr lang="en-US" sz="220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sz="22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ne-</a:t>
            </a:r>
            <a:r>
              <a:rPr lang="en-US" sz="2200" dirty="0" err="1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repudiere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	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folosind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perechea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Da(M) 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si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M, B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poate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demonstra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a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primit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mesajul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de la A</a:t>
            </a:r>
          </a:p>
        </p:txBody>
      </p:sp>
      <p:sp>
        <p:nvSpPr>
          <p:cNvPr id="22" name="Substituent subsol 3">
            <a:extLst>
              <a:ext uri="{FF2B5EF4-FFF2-40B4-BE49-F238E27FC236}">
                <a16:creationId xmlns:a16="http://schemas.microsoft.com/office/drawing/2014/main" id="{F1AE8CCC-350A-A049-A845-CD97D1AF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ubstituent subsol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24580" name="Substituent număr diapozitiv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E982C8EE-2C4D-3F4D-8A39-58B109B90348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15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6868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11163"/>
            <a:ext cx="8342313" cy="54292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Clasificare generală</a:t>
            </a:r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3317875" y="1030288"/>
            <a:ext cx="2419350" cy="5667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C2300"/>
                </a:solidFill>
                <a:cs typeface="Arial" charset="0"/>
              </a:rPr>
              <a:t>Metode criptografice</a:t>
            </a: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365125" y="2325688"/>
            <a:ext cx="1519238" cy="56673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Clasice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3317875" y="2325688"/>
            <a:ext cx="2419350" cy="566737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C2300"/>
                </a:solidFill>
                <a:cs typeface="Arial" charset="0"/>
              </a:rPr>
              <a:t>Computaţionale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6413500" y="2325688"/>
            <a:ext cx="2419350" cy="566737"/>
          </a:xfrm>
          <a:prstGeom prst="roundRect">
            <a:avLst>
              <a:gd name="adj" fmla="val 16667"/>
            </a:avLst>
          </a:prstGeom>
          <a:solidFill>
            <a:srgbClr val="47B8B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Cu coduri redundante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365125" y="3622675"/>
            <a:ext cx="1273175" cy="56673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Substituţie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1804988" y="3622675"/>
            <a:ext cx="1444625" cy="56673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Transpoziţie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4002088" y="3622675"/>
            <a:ext cx="1177925" cy="56673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C2300"/>
                </a:solidFill>
                <a:cs typeface="Arial" charset="0"/>
              </a:rPr>
              <a:t>Simetrice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5297488" y="3622675"/>
            <a:ext cx="1403350" cy="56673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C2300"/>
                </a:solidFill>
                <a:cs typeface="Arial" charset="0"/>
              </a:rPr>
              <a:t>Asimetrice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365125" y="4918075"/>
            <a:ext cx="1700213" cy="56673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Monoalfabetică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2201863" y="4918075"/>
            <a:ext cx="1444625" cy="56673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Poligrafică</a:t>
            </a:r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3778250" y="4918075"/>
            <a:ext cx="1400175" cy="56673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Polialfabetică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1047750" y="1595438"/>
            <a:ext cx="3513138" cy="727075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559300" y="2890838"/>
            <a:ext cx="1588" cy="704850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4559300" y="1630363"/>
            <a:ext cx="1588" cy="704850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031875" y="4222750"/>
            <a:ext cx="1588" cy="704850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1031875" y="2890838"/>
            <a:ext cx="1588" cy="704850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570413" y="1595438"/>
            <a:ext cx="3092450" cy="715962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1031875" y="2890838"/>
            <a:ext cx="1441450" cy="715962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031875" y="4222750"/>
            <a:ext cx="1879600" cy="688975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031875" y="4222750"/>
            <a:ext cx="3441700" cy="700088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4559300" y="2890838"/>
            <a:ext cx="1444625" cy="727075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 animBg="1"/>
      <p:bldP spid="17422" grpId="0" animBg="1"/>
      <p:bldP spid="17423" grpId="0" animBg="1"/>
      <p:bldP spid="17424" grpId="0" animBg="1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3425" cy="552450"/>
          </a:xfrm>
        </p:spPr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Cifrarea prin substitutie</a:t>
            </a:r>
            <a:r>
              <a:rPr lang="en-US">
                <a:latin typeface="Arial" charset="0"/>
                <a:ea typeface="MS PGothic" charset="0"/>
              </a:rPr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53425" cy="5229225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ea typeface="MS PGothic" charset="0"/>
              </a:rPr>
              <a:t>Cifrul lui Cezar (substitutie monoalfabetică)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endParaRPr lang="en-US" sz="1800" b="1">
              <a:solidFill>
                <a:schemeClr val="accent2"/>
              </a:solidFill>
              <a:latin typeface="Arial" charset="0"/>
              <a:ea typeface="MS PGothic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r>
              <a:rPr lang="en-US" sz="2000" b="1">
                <a:latin typeface="Courier New" charset="0"/>
                <a:ea typeface="MS PGothic" charset="0"/>
              </a:rPr>
              <a:t>A B C D E F G H I J K L M N O P Q R S T U V W X Y Z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r>
              <a:rPr lang="en-US" sz="2000" b="1">
                <a:latin typeface="Courier New" charset="0"/>
                <a:ea typeface="MS PGothic" charset="0"/>
              </a:rPr>
              <a:t>| | | | | | | | | | | | | | | | | | | | | | | | | |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r>
              <a:rPr lang="en-US" sz="2000" b="1">
                <a:latin typeface="Courier New" charset="0"/>
                <a:ea typeface="MS PGothic" charset="0"/>
              </a:rPr>
              <a:t>D E F G H I J K L M N O P Q R S T U V W X Y Z A B C</a:t>
            </a:r>
            <a:endParaRPr lang="en-US" sz="2000">
              <a:latin typeface="Courier New" charset="0"/>
              <a:ea typeface="MS PGothic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endParaRPr lang="en-US" sz="2000">
              <a:latin typeface="Arial" charset="0"/>
              <a:ea typeface="MS PGothic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textul  clar: 	</a:t>
            </a:r>
            <a:r>
              <a:rPr lang="en-US" b="1">
                <a:latin typeface="Courier New" charset="0"/>
                <a:ea typeface="MS PGothic" charset="0"/>
              </a:rPr>
              <a:t>CRIPTOGRAFIE</a:t>
            </a:r>
            <a:r>
              <a:rPr lang="en-US">
                <a:latin typeface="Arial" charset="0"/>
                <a:ea typeface="MS PGothic" charset="0"/>
              </a:rPr>
              <a:t>  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text cifrat:		</a:t>
            </a:r>
            <a:r>
              <a:rPr lang="en-US" b="1">
                <a:solidFill>
                  <a:srgbClr val="FF0000"/>
                </a:solidFill>
                <a:latin typeface="Courier New" charset="0"/>
                <a:ea typeface="MS PGothic" charset="0"/>
              </a:rPr>
              <a:t>FULSWRJUDILH</a:t>
            </a:r>
            <a:r>
              <a:rPr lang="en-US" b="1">
                <a:latin typeface="Courier New" charset="0"/>
                <a:ea typeface="MS PGothic" charset="0"/>
              </a:rPr>
              <a:t> </a:t>
            </a:r>
            <a:r>
              <a:rPr lang="en-US">
                <a:latin typeface="Arial" charset="0"/>
                <a:ea typeface="MS PGothic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endParaRPr lang="en-US">
              <a:latin typeface="Arial" charset="0"/>
              <a:ea typeface="MS PGothic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Relatia de calcul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     c[i] = ( m[i] + 3 ) mod 26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In general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     c[i] = ( a.m[i] +b ) mod n.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20000"/>
              </a:spcAft>
              <a:buFont typeface="Arial" charset="0"/>
              <a:buNone/>
            </a:pPr>
            <a:endParaRPr lang="en-US" sz="1800" b="1">
              <a:latin typeface="Arial" charset="0"/>
              <a:ea typeface="MS PGothic" charset="0"/>
            </a:endParaRPr>
          </a:p>
        </p:txBody>
      </p:sp>
      <p:sp>
        <p:nvSpPr>
          <p:cNvPr id="38915" name="TextBox 1"/>
          <p:cNvSpPr txBox="1">
            <a:spLocks noChangeArrowheads="1"/>
          </p:cNvSpPr>
          <p:nvPr/>
        </p:nvSpPr>
        <p:spPr bwMode="auto">
          <a:xfrm>
            <a:off x="5638800" y="3276600"/>
            <a:ext cx="304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000">
                <a:solidFill>
                  <a:srgbClr val="0000FF"/>
                </a:solidFill>
                <a:cs typeface="Lucida Sans Unicode" charset="0"/>
              </a:rPr>
              <a:t>fiecare litera este inlocuita de litera aflata la distanta 3 de ea </a:t>
            </a:r>
          </a:p>
        </p:txBody>
      </p:sp>
      <p:cxnSp>
        <p:nvCxnSpPr>
          <p:cNvPr id="26629" name="Straight Arrow Connector 3"/>
          <p:cNvCxnSpPr>
            <a:cxnSpLocks noChangeShapeType="1"/>
          </p:cNvCxnSpPr>
          <p:nvPr/>
        </p:nvCxnSpPr>
        <p:spPr bwMode="auto">
          <a:xfrm flipH="1" flipV="1">
            <a:off x="6019800" y="2819400"/>
            <a:ext cx="609600" cy="4572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Substituent subsol 3">
            <a:extLst>
              <a:ext uri="{FF2B5EF4-FFF2-40B4-BE49-F238E27FC236}">
                <a16:creationId xmlns:a16="http://schemas.microsoft.com/office/drawing/2014/main" id="{49F7B44E-FD4C-6A4F-9A07-A3806077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83882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800">
                <a:solidFill>
                  <a:schemeClr val="accent2"/>
                </a:solidFill>
                <a:latin typeface="Arial" charset="0"/>
                <a:ea typeface="MS PGothic" charset="0"/>
              </a:rPr>
              <a:t>Substitutia polialfabetică (Vigenere)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endParaRPr lang="en-US">
              <a:latin typeface="Arial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foloseste 36 de cifruri Cezar  si  o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cheie</a:t>
            </a:r>
            <a:r>
              <a:rPr lang="en-US">
                <a:latin typeface="Arial" charset="0"/>
                <a:ea typeface="MS PGothic" charset="0"/>
              </a:rPr>
              <a:t>  de cifrare de lungime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l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</a:rPr>
              <a:t>fiecare litera din cheie =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substitutul literei A</a:t>
            </a:r>
            <a:r>
              <a:rPr lang="en-US" sz="2200">
                <a:latin typeface="Arial" charset="0"/>
                <a:cs typeface="Lucida Sans Unicode" charset="0"/>
              </a:rPr>
              <a:t> din textul clar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endParaRPr lang="en-US">
              <a:latin typeface="Arial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Exemplu: cheia POLIGRAF</a:t>
            </a:r>
            <a:endParaRPr lang="en-US" sz="2400" b="1">
              <a:latin typeface="Arial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  <a:ea typeface="MS PGothic" charset="0"/>
              </a:rPr>
              <a:t>POLIGRAF</a:t>
            </a:r>
            <a:r>
              <a:rPr lang="en-US" sz="2400" b="1">
                <a:latin typeface="Courier New" charset="0"/>
                <a:ea typeface="MS PGothic" charset="0"/>
              </a:rPr>
              <a:t>POLIGRAG</a:t>
            </a:r>
            <a:r>
              <a:rPr lang="en-US" sz="2400" b="1">
                <a:solidFill>
                  <a:schemeClr val="accent2"/>
                </a:solidFill>
                <a:latin typeface="Courier New" charset="0"/>
                <a:ea typeface="MS PGothic" charset="0"/>
              </a:rPr>
              <a:t>POLIGRAF</a:t>
            </a:r>
            <a:r>
              <a:rPr lang="en-US" sz="2400" b="1">
                <a:latin typeface="Courier New" charset="0"/>
                <a:ea typeface="MS PGothic" charset="0"/>
              </a:rPr>
              <a:t>POLIGRAF</a:t>
            </a:r>
            <a:r>
              <a:rPr lang="en-US" sz="2400" b="1">
                <a:solidFill>
                  <a:schemeClr val="accent2"/>
                </a:solidFill>
                <a:latin typeface="Courier New" charset="0"/>
                <a:ea typeface="MS PGothic" charset="0"/>
              </a:rPr>
              <a:t>POLI		</a:t>
            </a:r>
            <a:r>
              <a:rPr lang="en-US" sz="2400" i="1">
                <a:solidFill>
                  <a:schemeClr val="accent2"/>
                </a:solidFill>
                <a:latin typeface="Arial" charset="0"/>
                <a:ea typeface="MS PGothic" charset="0"/>
              </a:rPr>
              <a:t>cheie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400" b="1">
                <a:latin typeface="Courier New" charset="0"/>
                <a:ea typeface="MS PGothic" charset="0"/>
              </a:rPr>
              <a:t>AFOSTODATACANPOVESTIAFOSTCANICIODATA		</a:t>
            </a:r>
            <a:r>
              <a:rPr lang="en-US" sz="2400" i="1">
                <a:latin typeface="Arial" charset="0"/>
                <a:ea typeface="MS PGothic" charset="0"/>
              </a:rPr>
              <a:t>clar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400" b="1">
                <a:solidFill>
                  <a:srgbClr val="FF0000"/>
                </a:solidFill>
                <a:latin typeface="Courier New" charset="0"/>
                <a:ea typeface="MS PGothic" charset="0"/>
              </a:rPr>
              <a:t>PTZAZFDFIONITGOATGEQGWOXIQLVOTITSOEI		</a:t>
            </a:r>
            <a:r>
              <a:rPr lang="en-US" sz="2400" i="1">
                <a:solidFill>
                  <a:srgbClr val="FF0000"/>
                </a:solidFill>
                <a:latin typeface="Arial" charset="0"/>
                <a:ea typeface="MS PGothic" charset="0"/>
              </a:rPr>
              <a:t>cifrat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endParaRPr lang="en-US" sz="2400">
              <a:solidFill>
                <a:srgbClr val="FF0000"/>
              </a:solidFill>
              <a:latin typeface="Courier New" charset="0"/>
              <a:ea typeface="MS PGothic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" y="3657600"/>
            <a:ext cx="152400" cy="1524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cs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600" y="5181600"/>
            <a:ext cx="8686800" cy="708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000">
                <a:solidFill>
                  <a:srgbClr val="0000FF"/>
                </a:solidFill>
                <a:cs typeface="Lucida Sans Unicode" charset="0"/>
              </a:rPr>
              <a:t>Litera O din cheie substituie A din textul clar;</a:t>
            </a:r>
            <a:endParaRPr lang="en-GB" sz="2000">
              <a:solidFill>
                <a:srgbClr val="0000FF"/>
              </a:solidFill>
              <a:cs typeface="Lucida Sans Unicode" charset="0"/>
              <a:sym typeface="Wingdings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000">
                <a:solidFill>
                  <a:srgbClr val="0000FF"/>
                </a:solidFill>
                <a:cs typeface="Lucida Sans Unicode" charset="0"/>
                <a:sym typeface="Wingdings" charset="0"/>
              </a:rPr>
              <a:t>Litera F (situata la 5 pozitii de A) este inlocuita de T (aflata la 5 pozitii de O) </a:t>
            </a:r>
            <a:endParaRPr lang="en-GB" sz="2000">
              <a:solidFill>
                <a:srgbClr val="0000FF"/>
              </a:solidFill>
              <a:cs typeface="Lucida Sans Unicode" charset="0"/>
            </a:endParaRPr>
          </a:p>
        </p:txBody>
      </p:sp>
      <p:sp>
        <p:nvSpPr>
          <p:cNvPr id="5" name="Substituent subsol 3">
            <a:extLst>
              <a:ext uri="{FF2B5EF4-FFF2-40B4-BE49-F238E27FC236}">
                <a16:creationId xmlns:a16="http://schemas.microsoft.com/office/drawing/2014/main" id="{C447D3E7-AA98-B949-AC8F-AF71F68D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621982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ea typeface="MS PGothic" charset="0"/>
              </a:rPr>
              <a:t>Cifrarea prin transpozitie</a:t>
            </a:r>
            <a:endParaRPr lang="en-US" sz="1800" b="1">
              <a:solidFill>
                <a:schemeClr val="hlink"/>
              </a:solidFill>
              <a:latin typeface="Arial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Modifică ordinea caracterelor. Uzual: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textul clar este dispus în liniile succesive ale unei  matrice si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parcurgerea acesteia după o anumită regulă pentru  stabilirea noii succesiuni de caractere.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Exemplu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caracterele dispuse pe linii sunt citite pe coloane,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ordinea coloanelor este dată de ordinea alfabetică a literelor unei chei.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latin typeface="Courier" charset="0"/>
                <a:ea typeface="MS PGothic" charset="0"/>
              </a:rPr>
              <a:t>cheie: 	</a:t>
            </a:r>
            <a:r>
              <a:rPr lang="en-US" sz="2000">
                <a:solidFill>
                  <a:schemeClr val="accent2"/>
                </a:solidFill>
                <a:latin typeface="Courier" charset="0"/>
                <a:ea typeface="MS PGothic" charset="0"/>
              </a:rPr>
              <a:t>POLIGRAF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latin typeface="Courier" charset="0"/>
                <a:ea typeface="MS PGothic" charset="0"/>
              </a:rPr>
              <a:t>ordine:	</a:t>
            </a:r>
            <a:r>
              <a:rPr lang="en-US" sz="2000">
                <a:solidFill>
                  <a:schemeClr val="accent2"/>
                </a:solidFill>
                <a:latin typeface="Courier" charset="0"/>
                <a:ea typeface="MS PGothic" charset="0"/>
              </a:rPr>
              <a:t>76543812</a:t>
            </a:r>
            <a:endParaRPr lang="en-US" sz="2000">
              <a:latin typeface="Courier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 b="1">
                <a:latin typeface="Arial" charset="0"/>
                <a:ea typeface="MS PGothic" charset="0"/>
              </a:rPr>
              <a:t>text clar: 	AFOSTODATACANPOVESTIAFOSTCANICIO</a:t>
            </a:r>
            <a:endParaRPr lang="en-US" sz="1600" b="1">
              <a:latin typeface="Arial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 b="1">
                <a:latin typeface="Courier" charset="0"/>
                <a:ea typeface="MS PGothic" charset="0"/>
              </a:rPr>
              <a:t>			</a:t>
            </a:r>
            <a:r>
              <a:rPr lang="en-US" sz="2000" b="1">
                <a:solidFill>
                  <a:schemeClr val="accent2"/>
                </a:solidFill>
                <a:latin typeface="Courier" charset="0"/>
                <a:ea typeface="MS PGothic" charset="0"/>
              </a:rPr>
              <a:t>POLIGRAF</a:t>
            </a:r>
            <a:endParaRPr lang="en-US" sz="2000" b="1">
              <a:latin typeface="Courier" charset="0"/>
              <a:ea typeface="MS PGothic" charset="0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 b="1">
                <a:latin typeface="Courier" charset="0"/>
                <a:cs typeface="Lucida Sans Unicode" charset="0"/>
              </a:rPr>
              <a:t>AFOSTODA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 b="1">
                <a:latin typeface="Courier" charset="0"/>
                <a:cs typeface="Lucida Sans Unicode" charset="0"/>
              </a:rPr>
              <a:t>TACANPOV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 b="1">
                <a:latin typeface="Courier" charset="0"/>
                <a:cs typeface="Lucida Sans Unicode" charset="0"/>
              </a:rPr>
              <a:t>ESTIAFOS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 b="1">
                <a:latin typeface="Courier" charset="0"/>
                <a:cs typeface="Lucida Sans Unicode" charset="0"/>
              </a:rPr>
              <a:t>TCANICIO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 b="1">
                <a:latin typeface="Arial" charset="0"/>
                <a:ea typeface="MS PGothic" charset="0"/>
              </a:rPr>
              <a:t>text cifrat:	</a:t>
            </a: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DOOI</a:t>
            </a:r>
            <a:r>
              <a:rPr lang="en-US" sz="2000" b="1">
                <a:latin typeface="Arial" charset="0"/>
                <a:ea typeface="MS PGothic" charset="0"/>
              </a:rPr>
              <a:t>AVSO</a:t>
            </a: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TNAI</a:t>
            </a:r>
            <a:r>
              <a:rPr lang="en-US" sz="2000" b="1">
                <a:latin typeface="Arial" charset="0"/>
                <a:ea typeface="MS PGothic" charset="0"/>
              </a:rPr>
              <a:t>SAIN</a:t>
            </a: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OCTA</a:t>
            </a:r>
            <a:r>
              <a:rPr lang="en-US" sz="2000" b="1">
                <a:latin typeface="Arial" charset="0"/>
                <a:ea typeface="MS PGothic" charset="0"/>
              </a:rPr>
              <a:t>FASC</a:t>
            </a: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ATET</a:t>
            </a:r>
            <a:r>
              <a:rPr lang="en-US" sz="2000" b="1">
                <a:latin typeface="Arial" charset="0"/>
                <a:ea typeface="MS PGothic" charset="0"/>
              </a:rPr>
              <a:t>OPFC</a:t>
            </a:r>
          </a:p>
        </p:txBody>
      </p:sp>
      <p:sp>
        <p:nvSpPr>
          <p:cNvPr id="3" name="Substituent subsol 3">
            <a:extLst>
              <a:ext uri="{FF2B5EF4-FFF2-40B4-BE49-F238E27FC236}">
                <a16:creationId xmlns:a16="http://schemas.microsoft.com/office/drawing/2014/main" id="{EAF79F8F-9CA4-2648-8EFD-E58BADC1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Cifruri produs</a:t>
            </a:r>
          </a:p>
        </p:txBody>
      </p:sp>
      <p:pic>
        <p:nvPicPr>
          <p:cNvPr id="41986" name="Picture 3" descr="8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582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3830638"/>
            <a:ext cx="8353425" cy="254158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  <a:buFont typeface="Arial" charset="0"/>
              <a:buNone/>
            </a:pPr>
            <a:r>
              <a:rPr lang="ro-RO" sz="2000">
                <a:solidFill>
                  <a:schemeClr val="accent2"/>
                </a:solidFill>
                <a:latin typeface="Arial" charset="0"/>
                <a:ea typeface="MS PGothic" charset="0"/>
              </a:rPr>
              <a:t>Principii</a:t>
            </a:r>
            <a:r>
              <a:rPr lang="ro-RO" sz="2000">
                <a:latin typeface="Arial" charset="0"/>
                <a:ea typeface="MS PGothic" charset="0"/>
              </a:rPr>
              <a:t> pentru a obţine o securitate mai mare: 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ro-RO" sz="2000">
                <a:solidFill>
                  <a:schemeClr val="accent2"/>
                </a:solidFill>
                <a:latin typeface="Arial" charset="0"/>
                <a:ea typeface="MS PGothic" charset="0"/>
              </a:rPr>
              <a:t>compune</a:t>
            </a:r>
            <a:r>
              <a:rPr lang="ro-RO" sz="2000">
                <a:latin typeface="Arial" charset="0"/>
                <a:ea typeface="MS PGothic" charset="0"/>
              </a:rPr>
              <a:t> două cifruri "slabe", complementare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ro-RO">
                <a:latin typeface="Arial" charset="0"/>
                <a:cs typeface="Lucida Sans Unicode" charset="0"/>
              </a:rPr>
              <a:t>P-box – permutare (transpozitie) - asigură </a:t>
            </a:r>
            <a:r>
              <a:rPr lang="ro-RO">
                <a:solidFill>
                  <a:srgbClr val="0000FF"/>
                </a:solidFill>
                <a:latin typeface="Arial" charset="0"/>
                <a:cs typeface="Lucida Sans Unicode" charset="0"/>
              </a:rPr>
              <a:t>difuzia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ro-RO">
                <a:latin typeface="Arial" charset="0"/>
                <a:cs typeface="Lucida Sans Unicode" charset="0"/>
              </a:rPr>
              <a:t>S-box – substitutie - asigură </a:t>
            </a:r>
            <a:r>
              <a:rPr lang="ro-RO">
                <a:solidFill>
                  <a:srgbClr val="0000FF"/>
                </a:solidFill>
                <a:latin typeface="Arial" charset="0"/>
                <a:cs typeface="Lucida Sans Unicode" charset="0"/>
              </a:rPr>
              <a:t>confuzia</a:t>
            </a:r>
            <a:r>
              <a:rPr lang="ro-RO">
                <a:latin typeface="Arial" charset="0"/>
                <a:cs typeface="Lucida Sans Unicode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ro-RO" sz="2000">
                <a:solidFill>
                  <a:schemeClr val="accent2"/>
                </a:solidFill>
                <a:latin typeface="Arial" charset="0"/>
                <a:ea typeface="MS PGothic" charset="0"/>
              </a:rPr>
              <a:t>repetă</a:t>
            </a:r>
            <a:r>
              <a:rPr lang="ro-RO" sz="2000">
                <a:latin typeface="Arial" charset="0"/>
                <a:ea typeface="MS PGothic" charset="0"/>
              </a:rPr>
              <a:t> aplicarea permutării şi substituţiei </a:t>
            </a:r>
            <a:endParaRPr lang="en-US" sz="2000">
              <a:latin typeface="Arial" charset="0"/>
              <a:ea typeface="MS PGothic" charset="0"/>
            </a:endParaRPr>
          </a:p>
        </p:txBody>
      </p:sp>
      <p:sp>
        <p:nvSpPr>
          <p:cNvPr id="5" name="Substituent subsol 3">
            <a:extLst>
              <a:ext uri="{FF2B5EF4-FFF2-40B4-BE49-F238E27FC236}">
                <a16:creationId xmlns:a16="http://schemas.microsoft.com/office/drawing/2014/main" id="{9CFFED5E-4080-504C-8C71-A9388991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Cuprins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Scopul securitatii si metode de rezolvare</a:t>
            </a:r>
            <a:endParaRPr lang="en-US" dirty="0"/>
          </a:p>
          <a:p>
            <a:r>
              <a:rPr lang="ro-RO" dirty="0"/>
              <a:t>Modele criptografice cu chei simetrice si publice</a:t>
            </a:r>
            <a:endParaRPr lang="en-US" dirty="0"/>
          </a:p>
          <a:p>
            <a:r>
              <a:rPr lang="ro-RO" dirty="0"/>
              <a:t>Cifrarea prin substitutie si transpozitie</a:t>
            </a:r>
          </a:p>
          <a:p>
            <a:r>
              <a:rPr lang="en-US" dirty="0"/>
              <a:t>DES </a:t>
            </a:r>
            <a:r>
              <a:rPr lang="en-US" dirty="0" err="1"/>
              <a:t>si</a:t>
            </a:r>
            <a:r>
              <a:rPr lang="en-US" dirty="0"/>
              <a:t> AES</a:t>
            </a:r>
          </a:p>
          <a:p>
            <a:r>
              <a:rPr lang="en-GB" dirty="0"/>
              <a:t>RSA</a:t>
            </a:r>
          </a:p>
          <a:p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algoritmilor</a:t>
            </a:r>
            <a:r>
              <a:rPr lang="en-GB" dirty="0"/>
              <a:t> </a:t>
            </a:r>
            <a:r>
              <a:rPr lang="en-GB" dirty="0" err="1"/>
              <a:t>criptografici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F163AC9-4AAC-574D-8AC7-8FF10909547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A8AFD776-542C-D54D-BB51-8F0E7764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  <p:extLst>
      <p:ext uri="{BB962C8B-B14F-4D97-AF65-F5344CB8AC3E}">
        <p14:creationId xmlns:p14="http://schemas.microsoft.com/office/powerpoint/2010/main" val="657935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 descr="8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73113"/>
            <a:ext cx="7467600" cy="5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r>
              <a:rPr lang="en-US" sz="2000" b="0">
                <a:latin typeface="Arial" charset="0"/>
                <a:ea typeface="MS PGothic" charset="0"/>
              </a:rPr>
              <a:t>DES (Data Encryption Standard)</a:t>
            </a:r>
            <a:r>
              <a:rPr lang="en-US" sz="2000">
                <a:latin typeface="Arial" charset="0"/>
                <a:ea typeface="MS PGothic" charset="0"/>
              </a:rPr>
              <a:t> </a:t>
            </a:r>
            <a:br>
              <a:rPr lang="ro-RO" sz="2000">
                <a:latin typeface="Arial" charset="0"/>
                <a:ea typeface="MS PGothic" charset="0"/>
              </a:rPr>
            </a:br>
            <a:r>
              <a:rPr lang="ro-RO" sz="1600">
                <a:latin typeface="Arial" charset="0"/>
                <a:ea typeface="MS PGothic" charset="0"/>
              </a:rPr>
              <a:t>Schema generală			O iteraţie</a:t>
            </a:r>
            <a:endParaRPr lang="en-US" sz="1600">
              <a:latin typeface="Arial" charset="0"/>
              <a:ea typeface="MS PGothic" charset="0"/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D233DC8-F395-1449-AD63-28CC950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53425" cy="428625"/>
          </a:xfrm>
        </p:spPr>
        <p:txBody>
          <a:bodyPr/>
          <a:lstStyle/>
          <a:p>
            <a:pPr marL="342900" indent="-342900"/>
            <a:r>
              <a:rPr lang="en-US" sz="2400" b="0">
                <a:latin typeface="Arial" charset="0"/>
                <a:ea typeface="MS PGothic" charset="0"/>
              </a:rPr>
              <a:t>Calculul lui f</a:t>
            </a:r>
            <a:r>
              <a:rPr lang="ro-RO" sz="2400" b="0">
                <a:latin typeface="Arial" charset="0"/>
                <a:ea typeface="MS PGothic" charset="0"/>
                <a:cs typeface="Lucida Sans Unicode" charset="0"/>
              </a:rPr>
              <a:t>(R</a:t>
            </a:r>
            <a:r>
              <a:rPr lang="ro-RO" sz="2400" b="0" baseline="-25000">
                <a:latin typeface="Arial" charset="0"/>
                <a:ea typeface="MS PGothic" charset="0"/>
                <a:cs typeface="Lucida Sans Unicode" charset="0"/>
              </a:rPr>
              <a:t>i-1</a:t>
            </a:r>
            <a:r>
              <a:rPr lang="ro-RO" sz="2400" b="0">
                <a:latin typeface="Arial" charset="0"/>
                <a:ea typeface="MS PGothic" charset="0"/>
                <a:cs typeface="Lucida Sans Unicode" charset="0"/>
              </a:rPr>
              <a:t>,k</a:t>
            </a:r>
            <a:r>
              <a:rPr lang="ro-RO" sz="2400" b="0" baseline="-25000">
                <a:latin typeface="Arial" charset="0"/>
                <a:ea typeface="MS PGothic" charset="0"/>
                <a:cs typeface="Lucida Sans Unicode" charset="0"/>
              </a:rPr>
              <a:t>i</a:t>
            </a:r>
            <a:r>
              <a:rPr lang="ro-RO" sz="2400" b="0">
                <a:latin typeface="Arial" charset="0"/>
                <a:ea typeface="MS PGothic" charset="0"/>
                <a:cs typeface="Lucida Sans Unicode" charset="0"/>
              </a:rPr>
              <a:t>)</a:t>
            </a:r>
            <a:br>
              <a:rPr lang="ro-RO" sz="2400" b="0">
                <a:latin typeface="Arial" charset="0"/>
                <a:ea typeface="MS PGothic" charset="0"/>
                <a:cs typeface="Lucida Sans Unicode" charset="0"/>
              </a:rPr>
            </a:br>
            <a:r>
              <a:rPr lang="en-US" sz="2000">
                <a:latin typeface="Arial" charset="0"/>
                <a:ea typeface="MS PGothic" charset="0"/>
              </a:rPr>
              <a:t> </a:t>
            </a:r>
          </a:p>
        </p:txBody>
      </p:sp>
      <p:grpSp>
        <p:nvGrpSpPr>
          <p:cNvPr id="45058" name="Group 3"/>
          <p:cNvGrpSpPr>
            <a:grpSpLocks/>
          </p:cNvGrpSpPr>
          <p:nvPr/>
        </p:nvGrpSpPr>
        <p:grpSpPr bwMode="auto">
          <a:xfrm>
            <a:off x="323850" y="692150"/>
            <a:ext cx="8534400" cy="5943600"/>
            <a:chOff x="192" y="576"/>
            <a:chExt cx="5376" cy="3744"/>
          </a:xfrm>
        </p:grpSpPr>
        <p:grpSp>
          <p:nvGrpSpPr>
            <p:cNvPr id="45059" name="Group 4"/>
            <p:cNvGrpSpPr>
              <a:grpSpLocks/>
            </p:cNvGrpSpPr>
            <p:nvPr/>
          </p:nvGrpSpPr>
          <p:grpSpPr bwMode="auto">
            <a:xfrm>
              <a:off x="192" y="576"/>
              <a:ext cx="5328" cy="3744"/>
              <a:chOff x="1701" y="1804"/>
              <a:chExt cx="13320" cy="9360"/>
            </a:xfrm>
          </p:grpSpPr>
          <p:sp>
            <p:nvSpPr>
              <p:cNvPr id="45065" name="Text Box 5"/>
              <p:cNvSpPr txBox="1">
                <a:spLocks noChangeArrowheads="1"/>
              </p:cNvSpPr>
              <p:nvPr/>
            </p:nvSpPr>
            <p:spPr bwMode="auto">
              <a:xfrm>
                <a:off x="3141" y="1804"/>
                <a:ext cx="216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R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i-1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45066" name="Oval 6"/>
              <p:cNvSpPr>
                <a:spLocks noChangeArrowheads="1"/>
              </p:cNvSpPr>
              <p:nvPr/>
            </p:nvSpPr>
            <p:spPr bwMode="auto">
              <a:xfrm>
                <a:off x="2961" y="2704"/>
                <a:ext cx="3240" cy="14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Lucida Sans Unicode" charset="0"/>
                  </a:rPr>
                  <a:t>E</a:t>
                </a:r>
                <a:endParaRPr lang="en-US">
                  <a:solidFill>
                    <a:schemeClr val="tx1"/>
                  </a:solidFill>
                  <a:cs typeface="Lucida Sans Unicode" charset="0"/>
                </a:endParaRPr>
              </a:p>
            </p:txBody>
          </p:sp>
          <p:sp>
            <p:nvSpPr>
              <p:cNvPr id="45067" name="Text Box 7"/>
              <p:cNvSpPr txBox="1">
                <a:spLocks noChangeArrowheads="1"/>
              </p:cNvSpPr>
              <p:nvPr/>
            </p:nvSpPr>
            <p:spPr bwMode="auto">
              <a:xfrm>
                <a:off x="7101" y="3244"/>
                <a:ext cx="61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tx1"/>
                    </a:solidFill>
                    <a:cs typeface="Arial" charset="0"/>
                  </a:rPr>
                  <a:t>E(R</a:t>
                </a:r>
                <a:r>
                  <a:rPr lang="en-US" sz="2000" baseline="-25000">
                    <a:solidFill>
                      <a:schemeClr val="tx1"/>
                    </a:solidFill>
                    <a:cs typeface="Arial" charset="0"/>
                  </a:rPr>
                  <a:t>i-1</a:t>
                </a:r>
                <a:r>
                  <a:rPr lang="en-US" sz="2000">
                    <a:solidFill>
                      <a:schemeClr val="tx1"/>
                    </a:solidFill>
                    <a:cs typeface="Arial" charset="0"/>
                  </a:rPr>
                  <a:t>)</a:t>
                </a:r>
              </a:p>
            </p:txBody>
          </p:sp>
          <p:sp>
            <p:nvSpPr>
              <p:cNvPr id="45068" name="Oval 8"/>
              <p:cNvSpPr>
                <a:spLocks noChangeArrowheads="1"/>
              </p:cNvSpPr>
              <p:nvPr/>
            </p:nvSpPr>
            <p:spPr bwMode="auto">
              <a:xfrm>
                <a:off x="3861" y="4684"/>
                <a:ext cx="1260" cy="10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en-US" sz="2600">
                    <a:solidFill>
                      <a:schemeClr val="tx1"/>
                    </a:solidFill>
                    <a:cs typeface="Lucida Sans Unicode" charset="0"/>
                  </a:rPr>
                  <a:t>+</a:t>
                </a:r>
                <a:endParaRPr lang="en-US">
                  <a:solidFill>
                    <a:schemeClr val="tx1"/>
                  </a:solidFill>
                  <a:cs typeface="Lucida Sans Unicode" charset="0"/>
                </a:endParaRPr>
              </a:p>
            </p:txBody>
          </p:sp>
          <p:sp>
            <p:nvSpPr>
              <p:cNvPr id="45069" name="Oval 9"/>
              <p:cNvSpPr>
                <a:spLocks noChangeArrowheads="1"/>
              </p:cNvSpPr>
              <p:nvPr/>
            </p:nvSpPr>
            <p:spPr bwMode="auto">
              <a:xfrm>
                <a:off x="1701" y="6844"/>
                <a:ext cx="3240" cy="14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Lucida Sans Unicode" charset="0"/>
                  </a:rPr>
                  <a:t>S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Lucida Sans Unicode" charset="0"/>
                  </a:rPr>
                  <a:t>1</a:t>
                </a:r>
                <a:endParaRPr lang="en-US">
                  <a:solidFill>
                    <a:schemeClr val="tx1"/>
                  </a:solidFill>
                  <a:cs typeface="Lucida Sans Unicode" charset="0"/>
                </a:endParaRPr>
              </a:p>
            </p:txBody>
          </p:sp>
          <p:sp>
            <p:nvSpPr>
              <p:cNvPr id="45070" name="Oval 10"/>
              <p:cNvSpPr>
                <a:spLocks noChangeArrowheads="1"/>
              </p:cNvSpPr>
              <p:nvPr/>
            </p:nvSpPr>
            <p:spPr bwMode="auto">
              <a:xfrm>
                <a:off x="7641" y="6844"/>
                <a:ext cx="3240" cy="14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Lucida Sans Unicode" charset="0"/>
                  </a:rPr>
                  <a:t>S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Lucida Sans Unicode" charset="0"/>
                  </a:rPr>
                  <a:t>8</a:t>
                </a:r>
                <a:endParaRPr lang="en-US">
                  <a:solidFill>
                    <a:schemeClr val="tx1"/>
                  </a:solidFill>
                  <a:cs typeface="Lucida Sans Unicode" charset="0"/>
                </a:endParaRPr>
              </a:p>
            </p:txBody>
          </p:sp>
          <p:sp>
            <p:nvSpPr>
              <p:cNvPr id="45071" name="Oval 11"/>
              <p:cNvSpPr>
                <a:spLocks noChangeArrowheads="1"/>
              </p:cNvSpPr>
              <p:nvPr/>
            </p:nvSpPr>
            <p:spPr bwMode="auto">
              <a:xfrm>
                <a:off x="3861" y="9184"/>
                <a:ext cx="3240" cy="14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Lucida Sans Unicode" charset="0"/>
                  </a:rPr>
                  <a:t>P</a:t>
                </a:r>
                <a:endParaRPr lang="en-US">
                  <a:solidFill>
                    <a:schemeClr val="tx1"/>
                  </a:solidFill>
                  <a:cs typeface="Lucida Sans Unicode" charset="0"/>
                </a:endParaRPr>
              </a:p>
            </p:txBody>
          </p:sp>
          <p:sp>
            <p:nvSpPr>
              <p:cNvPr id="45072" name="Line 12"/>
              <p:cNvSpPr>
                <a:spLocks noChangeShapeType="1"/>
              </p:cNvSpPr>
              <p:nvPr/>
            </p:nvSpPr>
            <p:spPr bwMode="auto">
              <a:xfrm flipH="1">
                <a:off x="5121" y="522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073" name="Text Box 13"/>
              <p:cNvSpPr txBox="1">
                <a:spLocks noChangeArrowheads="1"/>
              </p:cNvSpPr>
              <p:nvPr/>
            </p:nvSpPr>
            <p:spPr bwMode="auto">
              <a:xfrm>
                <a:off x="5661" y="4684"/>
                <a:ext cx="216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K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i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45074" name="Line 14"/>
              <p:cNvSpPr>
                <a:spLocks noChangeShapeType="1"/>
              </p:cNvSpPr>
              <p:nvPr/>
            </p:nvSpPr>
            <p:spPr bwMode="auto">
              <a:xfrm>
                <a:off x="1701" y="6304"/>
                <a:ext cx="9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075" name="Line 15"/>
              <p:cNvSpPr>
                <a:spLocks noChangeShapeType="1"/>
              </p:cNvSpPr>
              <p:nvPr/>
            </p:nvSpPr>
            <p:spPr bwMode="auto">
              <a:xfrm>
                <a:off x="1701" y="8824"/>
                <a:ext cx="9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5076" name="Group 16"/>
              <p:cNvGrpSpPr>
                <a:grpSpLocks/>
              </p:cNvGrpSpPr>
              <p:nvPr/>
            </p:nvGrpSpPr>
            <p:grpSpPr bwMode="auto">
              <a:xfrm>
                <a:off x="3141" y="6304"/>
                <a:ext cx="180" cy="540"/>
                <a:chOff x="3141" y="6304"/>
                <a:chExt cx="180" cy="540"/>
              </a:xfrm>
            </p:grpSpPr>
            <p:sp>
              <p:nvSpPr>
                <p:cNvPr id="45095" name="Line 17"/>
                <p:cNvSpPr>
                  <a:spLocks noChangeShapeType="1"/>
                </p:cNvSpPr>
                <p:nvPr/>
              </p:nvSpPr>
              <p:spPr bwMode="auto">
                <a:xfrm>
                  <a:off x="3141" y="6304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096" name="Line 18"/>
                <p:cNvSpPr>
                  <a:spLocks noChangeShapeType="1"/>
                </p:cNvSpPr>
                <p:nvPr/>
              </p:nvSpPr>
              <p:spPr bwMode="auto">
                <a:xfrm>
                  <a:off x="3321" y="6304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45077" name="Group 19"/>
              <p:cNvGrpSpPr>
                <a:grpSpLocks/>
              </p:cNvGrpSpPr>
              <p:nvPr/>
            </p:nvGrpSpPr>
            <p:grpSpPr bwMode="auto">
              <a:xfrm>
                <a:off x="9081" y="6304"/>
                <a:ext cx="180" cy="540"/>
                <a:chOff x="3141" y="6304"/>
                <a:chExt cx="180" cy="540"/>
              </a:xfrm>
            </p:grpSpPr>
            <p:sp>
              <p:nvSpPr>
                <p:cNvPr id="45093" name="Line 20"/>
                <p:cNvSpPr>
                  <a:spLocks noChangeShapeType="1"/>
                </p:cNvSpPr>
                <p:nvPr/>
              </p:nvSpPr>
              <p:spPr bwMode="auto">
                <a:xfrm>
                  <a:off x="3141" y="6304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094" name="Line 21"/>
                <p:cNvSpPr>
                  <a:spLocks noChangeShapeType="1"/>
                </p:cNvSpPr>
                <p:nvPr/>
              </p:nvSpPr>
              <p:spPr bwMode="auto">
                <a:xfrm>
                  <a:off x="3321" y="6304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45078" name="Group 22"/>
              <p:cNvGrpSpPr>
                <a:grpSpLocks/>
              </p:cNvGrpSpPr>
              <p:nvPr/>
            </p:nvGrpSpPr>
            <p:grpSpPr bwMode="auto">
              <a:xfrm>
                <a:off x="3141" y="8284"/>
                <a:ext cx="180" cy="540"/>
                <a:chOff x="3141" y="6304"/>
                <a:chExt cx="180" cy="540"/>
              </a:xfrm>
            </p:grpSpPr>
            <p:sp>
              <p:nvSpPr>
                <p:cNvPr id="45091" name="Line 23"/>
                <p:cNvSpPr>
                  <a:spLocks noChangeShapeType="1"/>
                </p:cNvSpPr>
                <p:nvPr/>
              </p:nvSpPr>
              <p:spPr bwMode="auto">
                <a:xfrm>
                  <a:off x="3141" y="6304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092" name="Line 24"/>
                <p:cNvSpPr>
                  <a:spLocks noChangeShapeType="1"/>
                </p:cNvSpPr>
                <p:nvPr/>
              </p:nvSpPr>
              <p:spPr bwMode="auto">
                <a:xfrm>
                  <a:off x="3321" y="6304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45079" name="Group 25"/>
              <p:cNvGrpSpPr>
                <a:grpSpLocks/>
              </p:cNvGrpSpPr>
              <p:nvPr/>
            </p:nvGrpSpPr>
            <p:grpSpPr bwMode="auto">
              <a:xfrm>
                <a:off x="9081" y="8284"/>
                <a:ext cx="180" cy="540"/>
                <a:chOff x="3141" y="6304"/>
                <a:chExt cx="180" cy="540"/>
              </a:xfrm>
            </p:grpSpPr>
            <p:sp>
              <p:nvSpPr>
                <p:cNvPr id="45089" name="Line 26"/>
                <p:cNvSpPr>
                  <a:spLocks noChangeShapeType="1"/>
                </p:cNvSpPr>
                <p:nvPr/>
              </p:nvSpPr>
              <p:spPr bwMode="auto">
                <a:xfrm>
                  <a:off x="3141" y="6304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090" name="Line 27"/>
                <p:cNvSpPr>
                  <a:spLocks noChangeShapeType="1"/>
                </p:cNvSpPr>
                <p:nvPr/>
              </p:nvSpPr>
              <p:spPr bwMode="auto">
                <a:xfrm>
                  <a:off x="3321" y="6304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5080" name="Line 28"/>
              <p:cNvSpPr>
                <a:spLocks noChangeShapeType="1"/>
              </p:cNvSpPr>
              <p:nvPr/>
            </p:nvSpPr>
            <p:spPr bwMode="auto">
              <a:xfrm>
                <a:off x="4581" y="1804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081" name="Line 29"/>
              <p:cNvSpPr>
                <a:spLocks noChangeShapeType="1"/>
              </p:cNvSpPr>
              <p:nvPr/>
            </p:nvSpPr>
            <p:spPr bwMode="auto">
              <a:xfrm>
                <a:off x="4581" y="4144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082" name="Line 30"/>
              <p:cNvSpPr>
                <a:spLocks noChangeShapeType="1"/>
              </p:cNvSpPr>
              <p:nvPr/>
            </p:nvSpPr>
            <p:spPr bwMode="auto">
              <a:xfrm>
                <a:off x="4581" y="5764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083" name="Line 31"/>
              <p:cNvSpPr>
                <a:spLocks noChangeShapeType="1"/>
              </p:cNvSpPr>
              <p:nvPr/>
            </p:nvSpPr>
            <p:spPr bwMode="auto">
              <a:xfrm>
                <a:off x="5481" y="882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084" name="Line 32"/>
              <p:cNvSpPr>
                <a:spLocks noChangeShapeType="1"/>
              </p:cNvSpPr>
              <p:nvPr/>
            </p:nvSpPr>
            <p:spPr bwMode="auto">
              <a:xfrm>
                <a:off x="5481" y="1062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085" name="Text Box 33"/>
              <p:cNvSpPr txBox="1">
                <a:spLocks noChangeArrowheads="1"/>
              </p:cNvSpPr>
              <p:nvPr/>
            </p:nvSpPr>
            <p:spPr bwMode="auto">
              <a:xfrm>
                <a:off x="8721" y="5224"/>
                <a:ext cx="576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cs typeface="Arial" charset="0"/>
                  </a:rPr>
                  <a:t>E(R</a:t>
                </a:r>
                <a:r>
                  <a:rPr lang="en-US" sz="2200" baseline="-25000">
                    <a:solidFill>
                      <a:schemeClr val="tx1"/>
                    </a:solidFill>
                    <a:cs typeface="Arial" charset="0"/>
                  </a:rPr>
                  <a:t>i-1</a:t>
                </a:r>
                <a:r>
                  <a:rPr lang="en-US" sz="2200">
                    <a:solidFill>
                      <a:schemeClr val="tx1"/>
                    </a:solidFill>
                    <a:cs typeface="Arial" charset="0"/>
                  </a:rPr>
                  <a:t>) + Ki =&gt; B</a:t>
                </a:r>
                <a:r>
                  <a:rPr lang="en-US" sz="2200" baseline="-25000">
                    <a:solidFill>
                      <a:schemeClr val="tx1"/>
                    </a:solidFill>
                    <a:cs typeface="Arial" charset="0"/>
                  </a:rPr>
                  <a:t>1</a:t>
                </a:r>
                <a:r>
                  <a:rPr lang="en-US" sz="2200">
                    <a:solidFill>
                      <a:schemeClr val="tx1"/>
                    </a:solidFill>
                    <a:cs typeface="Arial" charset="0"/>
                  </a:rPr>
                  <a:t>B</a:t>
                </a:r>
                <a:r>
                  <a:rPr lang="en-US" sz="2200" baseline="-25000">
                    <a:solidFill>
                      <a:schemeClr val="tx1"/>
                    </a:solidFill>
                    <a:cs typeface="Arial" charset="0"/>
                  </a:rPr>
                  <a:t>2</a:t>
                </a:r>
                <a:r>
                  <a:rPr lang="en-US" sz="2200">
                    <a:solidFill>
                      <a:schemeClr val="tx1"/>
                    </a:solidFill>
                    <a:cs typeface="Arial" charset="0"/>
                  </a:rPr>
                  <a:t>...B</a:t>
                </a:r>
                <a:r>
                  <a:rPr lang="en-US" sz="2200" baseline="-25000">
                    <a:solidFill>
                      <a:schemeClr val="tx1"/>
                    </a:solidFill>
                    <a:cs typeface="Arial" charset="0"/>
                  </a:rPr>
                  <a:t>8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45086" name="Text Box 34"/>
              <p:cNvSpPr txBox="1">
                <a:spLocks noChangeArrowheads="1"/>
              </p:cNvSpPr>
              <p:nvPr/>
            </p:nvSpPr>
            <p:spPr bwMode="auto">
              <a:xfrm>
                <a:off x="11601" y="7024"/>
                <a:ext cx="216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S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j</a:t>
                </a:r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(B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j</a:t>
                </a:r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)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45087" name="Text Box 35"/>
              <p:cNvSpPr txBox="1">
                <a:spLocks noChangeArrowheads="1"/>
              </p:cNvSpPr>
              <p:nvPr/>
            </p:nvSpPr>
            <p:spPr bwMode="auto">
              <a:xfrm>
                <a:off x="8181" y="9364"/>
                <a:ext cx="68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permutare  P(S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1</a:t>
                </a:r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(B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1</a:t>
                </a:r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), ... S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8</a:t>
                </a:r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(B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8</a:t>
                </a:r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))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45088" name="Text Box 36"/>
              <p:cNvSpPr txBox="1">
                <a:spLocks noChangeArrowheads="1"/>
              </p:cNvSpPr>
              <p:nvPr/>
            </p:nvSpPr>
            <p:spPr bwMode="auto">
              <a:xfrm>
                <a:off x="7101" y="10264"/>
                <a:ext cx="306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f(R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i-1</a:t>
                </a:r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 , K</a:t>
                </a:r>
                <a:r>
                  <a:rPr lang="en-US" sz="2200" baseline="-250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i</a:t>
                </a:r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)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45060" name="Text Box 37"/>
            <p:cNvSpPr txBox="1">
              <a:spLocks noChangeArrowheads="1"/>
            </p:cNvSpPr>
            <p:nvPr/>
          </p:nvSpPr>
          <p:spPr bwMode="auto">
            <a:xfrm>
              <a:off x="3984" y="2208"/>
              <a:ext cx="15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  <a:cs typeface="Arial" charset="0"/>
                </a:rPr>
                <a:t>8 blocuri a 6 biti sunt intrari in S-boxes</a:t>
              </a:r>
            </a:p>
          </p:txBody>
        </p:sp>
        <p:sp>
          <p:nvSpPr>
            <p:cNvPr id="45061" name="Rectangle 38"/>
            <p:cNvSpPr>
              <a:spLocks noChangeArrowheads="1"/>
            </p:cNvSpPr>
            <p:nvPr/>
          </p:nvSpPr>
          <p:spPr bwMode="auto">
            <a:xfrm>
              <a:off x="3936" y="1008"/>
              <a:ext cx="16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>
                  <a:solidFill>
                    <a:schemeClr val="accent2"/>
                  </a:solidFill>
                  <a:cs typeface="Lucida Sans Unicode" charset="0"/>
                </a:rPr>
                <a:t>expandare la 48 de biti prin repetarea unora</a:t>
              </a:r>
            </a:p>
          </p:txBody>
        </p:sp>
        <p:sp>
          <p:nvSpPr>
            <p:cNvPr id="45062" name="Text Box 39"/>
            <p:cNvSpPr txBox="1">
              <a:spLocks noChangeArrowheads="1"/>
            </p:cNvSpPr>
            <p:nvPr/>
          </p:nvSpPr>
          <p:spPr bwMode="auto">
            <a:xfrm>
              <a:off x="3936" y="62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  <a:cs typeface="Arial" charset="0"/>
                </a:rPr>
                <a:t>32 biti</a:t>
              </a:r>
            </a:p>
          </p:txBody>
        </p:sp>
        <p:sp>
          <p:nvSpPr>
            <p:cNvPr id="45063" name="Text Box 40"/>
            <p:cNvSpPr txBox="1">
              <a:spLocks noChangeArrowheads="1"/>
            </p:cNvSpPr>
            <p:nvPr/>
          </p:nvSpPr>
          <p:spPr bwMode="auto">
            <a:xfrm>
              <a:off x="4032" y="3072"/>
              <a:ext cx="15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  <a:cs typeface="Arial" charset="0"/>
                </a:rPr>
                <a:t>Fiecare Sj produce un cod de 4 biti</a:t>
              </a:r>
            </a:p>
          </p:txBody>
        </p:sp>
        <p:sp>
          <p:nvSpPr>
            <p:cNvPr id="45064" name="Text Box 41"/>
            <p:cNvSpPr txBox="1">
              <a:spLocks noChangeArrowheads="1"/>
            </p:cNvSpPr>
            <p:nvPr/>
          </p:nvSpPr>
          <p:spPr bwMode="auto">
            <a:xfrm>
              <a:off x="4080" y="393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  <a:cs typeface="Arial" charset="0"/>
                </a:rPr>
                <a:t>32 biti</a:t>
              </a:r>
            </a:p>
          </p:txBody>
        </p:sp>
      </p:grpSp>
      <p:sp>
        <p:nvSpPr>
          <p:cNvPr id="42" name="Substituent subsol 3">
            <a:extLst>
              <a:ext uri="{FF2B5EF4-FFF2-40B4-BE49-F238E27FC236}">
                <a16:creationId xmlns:a16="http://schemas.microsoft.com/office/drawing/2014/main" id="{C0CB5456-87E8-CF45-85CD-E225D182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64"/>
          <p:cNvSpPr txBox="1">
            <a:spLocks noChangeArrowheads="1"/>
          </p:cNvSpPr>
          <p:nvPr/>
        </p:nvSpPr>
        <p:spPr bwMode="auto">
          <a:xfrm>
            <a:off x="5364163" y="38100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b="1">
                <a:solidFill>
                  <a:schemeClr val="accent2"/>
                </a:solidFill>
                <a:cs typeface="Arial" charset="0"/>
              </a:rPr>
              <a:t>Calculul cheilor</a:t>
            </a:r>
            <a:endParaRPr lang="en-US" b="1">
              <a:solidFill>
                <a:schemeClr val="accent2"/>
              </a:solidFill>
              <a:cs typeface="Arial" charset="0"/>
            </a:endParaRPr>
          </a:p>
        </p:txBody>
      </p:sp>
      <p:grpSp>
        <p:nvGrpSpPr>
          <p:cNvPr id="46082" name="Group 68"/>
          <p:cNvGrpSpPr>
            <a:grpSpLocks/>
          </p:cNvGrpSpPr>
          <p:nvPr/>
        </p:nvGrpSpPr>
        <p:grpSpPr bwMode="auto">
          <a:xfrm>
            <a:off x="179388" y="260350"/>
            <a:ext cx="8785225" cy="6597650"/>
            <a:chOff x="295" y="0"/>
            <a:chExt cx="5177" cy="4320"/>
          </a:xfrm>
        </p:grpSpPr>
        <p:grpSp>
          <p:nvGrpSpPr>
            <p:cNvPr id="46083" name="Group 2"/>
            <p:cNvGrpSpPr>
              <a:grpSpLocks/>
            </p:cNvGrpSpPr>
            <p:nvPr/>
          </p:nvGrpSpPr>
          <p:grpSpPr bwMode="auto">
            <a:xfrm>
              <a:off x="295" y="0"/>
              <a:ext cx="3846" cy="4320"/>
              <a:chOff x="1701" y="2344"/>
              <a:chExt cx="11799" cy="12780"/>
            </a:xfrm>
          </p:grpSpPr>
          <p:grpSp>
            <p:nvGrpSpPr>
              <p:cNvPr id="46087" name="Group 3"/>
              <p:cNvGrpSpPr>
                <a:grpSpLocks/>
              </p:cNvGrpSpPr>
              <p:nvPr/>
            </p:nvGrpSpPr>
            <p:grpSpPr bwMode="auto">
              <a:xfrm>
                <a:off x="1701" y="2344"/>
                <a:ext cx="11799" cy="12780"/>
                <a:chOff x="1701" y="2344"/>
                <a:chExt cx="11799" cy="12780"/>
              </a:xfrm>
            </p:grpSpPr>
            <p:sp>
              <p:nvSpPr>
                <p:cNvPr id="46089" name="Line 4"/>
                <p:cNvSpPr>
                  <a:spLocks noChangeShapeType="1"/>
                </p:cNvSpPr>
                <p:nvPr/>
              </p:nvSpPr>
              <p:spPr bwMode="auto">
                <a:xfrm>
                  <a:off x="8001" y="145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46090" name="Group 5"/>
                <p:cNvGrpSpPr>
                  <a:grpSpLocks/>
                </p:cNvGrpSpPr>
                <p:nvPr/>
              </p:nvGrpSpPr>
              <p:grpSpPr bwMode="auto">
                <a:xfrm>
                  <a:off x="1701" y="2344"/>
                  <a:ext cx="11799" cy="12780"/>
                  <a:chOff x="1701" y="2344"/>
                  <a:chExt cx="11799" cy="12780"/>
                </a:xfrm>
              </p:grpSpPr>
              <p:sp>
                <p:nvSpPr>
                  <p:cNvPr id="46091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3681" y="3244"/>
                    <a:ext cx="1440" cy="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/>
                    <a:r>
                      <a:rPr lang="en-US" sz="1600" b="1">
                        <a:solidFill>
                          <a:schemeClr val="tx1"/>
                        </a:solidFill>
                        <a:cs typeface="Lucida Sans Unicode" charset="0"/>
                      </a:rPr>
                      <a:t>PC-1</a:t>
                    </a:r>
                  </a:p>
                </p:txBody>
              </p:sp>
              <p:sp>
                <p:nvSpPr>
                  <p:cNvPr id="4609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4684"/>
                    <a:ext cx="126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600" b="1">
                        <a:solidFill>
                          <a:schemeClr val="tx1"/>
                        </a:solidFill>
                        <a:cs typeface="Arial" charset="0"/>
                      </a:rPr>
                      <a:t>C0</a:t>
                    </a:r>
                  </a:p>
                </p:txBody>
              </p:sp>
              <p:sp>
                <p:nvSpPr>
                  <p:cNvPr id="46093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1" y="4684"/>
                    <a:ext cx="126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600" b="1">
                        <a:solidFill>
                          <a:schemeClr val="tx1"/>
                        </a:solidFill>
                        <a:cs typeface="Arial" charset="0"/>
                      </a:rPr>
                      <a:t>D0</a:t>
                    </a:r>
                  </a:p>
                </p:txBody>
              </p:sp>
              <p:sp>
                <p:nvSpPr>
                  <p:cNvPr id="46094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221" y="2704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095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01" y="2344"/>
                    <a:ext cx="126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600" b="1">
                        <a:solidFill>
                          <a:schemeClr val="tx1"/>
                        </a:solidFill>
                        <a:cs typeface="Arial" charset="0"/>
                      </a:rPr>
                      <a:t>K</a:t>
                    </a:r>
                  </a:p>
                </p:txBody>
              </p:sp>
              <p:sp>
                <p:nvSpPr>
                  <p:cNvPr id="46096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01" y="3064"/>
                    <a:ext cx="342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600" b="1">
                        <a:solidFill>
                          <a:schemeClr val="tx1"/>
                        </a:solidFill>
                        <a:cs typeface="Arial" charset="0"/>
                      </a:rPr>
                      <a:t>permutare</a:t>
                    </a:r>
                  </a:p>
                </p:txBody>
              </p:sp>
              <p:sp>
                <p:nvSpPr>
                  <p:cNvPr id="4609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601" y="4504"/>
                    <a:ext cx="27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09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221" y="4144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09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601" y="4504"/>
                    <a:ext cx="0" cy="1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0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5301" y="4504"/>
                    <a:ext cx="0" cy="1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grpSp>
                <p:nvGrpSpPr>
                  <p:cNvPr id="46101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701" y="5404"/>
                    <a:ext cx="4320" cy="2520"/>
                    <a:chOff x="1701" y="5404"/>
                    <a:chExt cx="4320" cy="2520"/>
                  </a:xfrm>
                </p:grpSpPr>
                <p:sp>
                  <p:nvSpPr>
                    <p:cNvPr id="46140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1" y="5764"/>
                      <a:ext cx="1440" cy="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Lucida Sans Unicode" charset="0"/>
                        </a:rPr>
                        <a:t>LS-1</a:t>
                      </a:r>
                    </a:p>
                  </p:txBody>
                </p:sp>
                <p:sp>
                  <p:nvSpPr>
                    <p:cNvPr id="46141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1" y="5764"/>
                      <a:ext cx="1440" cy="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Lucida Sans Unicode" charset="0"/>
                        </a:rPr>
                        <a:t>LS-1</a:t>
                      </a:r>
                    </a:p>
                  </p:txBody>
                </p:sp>
                <p:sp>
                  <p:nvSpPr>
                    <p:cNvPr id="46142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1" y="7204"/>
                      <a:ext cx="1260" cy="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Arial" charset="0"/>
                        </a:rPr>
                        <a:t>C1</a:t>
                      </a:r>
                    </a:p>
                  </p:txBody>
                </p:sp>
                <p:sp>
                  <p:nvSpPr>
                    <p:cNvPr id="46143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81" y="7204"/>
                      <a:ext cx="1260" cy="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Arial" charset="0"/>
                        </a:rPr>
                        <a:t>D1</a:t>
                      </a:r>
                    </a:p>
                  </p:txBody>
                </p:sp>
                <p:sp>
                  <p:nvSpPr>
                    <p:cNvPr id="46144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01" y="5404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145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01" y="5404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146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1" y="6664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147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01" y="6664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4610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81" y="5764"/>
                    <a:ext cx="4500" cy="12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600" b="1">
                        <a:solidFill>
                          <a:schemeClr val="tx1"/>
                        </a:solidFill>
                        <a:cs typeface="Arial" charset="0"/>
                      </a:rPr>
                      <a:t>deplasare circulara la stânga</a:t>
                    </a:r>
                  </a:p>
                </p:txBody>
              </p:sp>
              <p:sp>
                <p:nvSpPr>
                  <p:cNvPr id="4610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14" y="4864"/>
                    <a:ext cx="6886" cy="66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eaLnBrk="1" hangingPunct="1"/>
                    <a:r>
                      <a:rPr lang="en-US" sz="1600" b="1">
                        <a:solidFill>
                          <a:schemeClr val="tx1"/>
                        </a:solidFill>
                        <a:latin typeface="Times Ro" charset="0"/>
                        <a:cs typeface="Arial" charset="0"/>
                      </a:rPr>
                      <a:t>imparte 56 biti in 2 blocuri x 28 biti</a:t>
                    </a:r>
                    <a:endParaRPr lang="en-US" sz="1600" b="1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4610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21" y="3964"/>
                    <a:ext cx="342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600" b="1">
                        <a:solidFill>
                          <a:schemeClr val="tx1"/>
                        </a:solidFill>
                        <a:latin typeface="Times Ro" charset="0"/>
                        <a:cs typeface="Arial" charset="0"/>
                      </a:rPr>
                      <a:t>PC-1(K) 	</a:t>
                    </a:r>
                    <a:r>
                      <a:rPr lang="en-US" sz="1600" b="1">
                        <a:solidFill>
                          <a:schemeClr val="accent2"/>
                        </a:solidFill>
                        <a:latin typeface="Times Ro" charset="0"/>
                        <a:cs typeface="Arial" charset="0"/>
                      </a:rPr>
                      <a:t>56 biti</a:t>
                    </a:r>
                    <a:endParaRPr lang="en-US" sz="1600" b="1">
                      <a:solidFill>
                        <a:schemeClr val="accent2"/>
                      </a:solidFill>
                      <a:cs typeface="Arial" charset="0"/>
                    </a:endParaRPr>
                  </a:p>
                </p:txBody>
              </p:sp>
              <p:grpSp>
                <p:nvGrpSpPr>
                  <p:cNvPr id="46105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701" y="7924"/>
                    <a:ext cx="4320" cy="2520"/>
                    <a:chOff x="1701" y="5404"/>
                    <a:chExt cx="4320" cy="2520"/>
                  </a:xfrm>
                </p:grpSpPr>
                <p:sp>
                  <p:nvSpPr>
                    <p:cNvPr id="46132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1" y="5764"/>
                      <a:ext cx="1440" cy="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Lucida Sans Unicode" charset="0"/>
                        </a:rPr>
                        <a:t>LS-2</a:t>
                      </a:r>
                    </a:p>
                  </p:txBody>
                </p:sp>
                <p:sp>
                  <p:nvSpPr>
                    <p:cNvPr id="46133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1" y="5764"/>
                      <a:ext cx="1440" cy="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Lucida Sans Unicode" charset="0"/>
                        </a:rPr>
                        <a:t>LS-2</a:t>
                      </a:r>
                    </a:p>
                  </p:txBody>
                </p:sp>
                <p:sp>
                  <p:nvSpPr>
                    <p:cNvPr id="46134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1" y="7204"/>
                      <a:ext cx="1260" cy="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Arial" charset="0"/>
                        </a:rPr>
                        <a:t>C2</a:t>
                      </a:r>
                    </a:p>
                  </p:txBody>
                </p:sp>
                <p:sp>
                  <p:nvSpPr>
                    <p:cNvPr id="46135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81" y="7204"/>
                      <a:ext cx="1260" cy="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Arial" charset="0"/>
                        </a:rPr>
                        <a:t>D2</a:t>
                      </a:r>
                    </a:p>
                  </p:txBody>
                </p:sp>
                <p:sp>
                  <p:nvSpPr>
                    <p:cNvPr id="46136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01" y="5404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137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01" y="5404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138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1" y="6664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139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01" y="6664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610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81" y="11704"/>
                    <a:ext cx="4320" cy="2520"/>
                    <a:chOff x="1701" y="5404"/>
                    <a:chExt cx="4320" cy="2520"/>
                  </a:xfrm>
                </p:grpSpPr>
                <p:sp>
                  <p:nvSpPr>
                    <p:cNvPr id="46124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1" y="5764"/>
                      <a:ext cx="1440" cy="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Lucida Sans Unicode" charset="0"/>
                        </a:rPr>
                        <a:t>LS-16</a:t>
                      </a:r>
                    </a:p>
                  </p:txBody>
                </p:sp>
                <p:sp>
                  <p:nvSpPr>
                    <p:cNvPr id="46125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1" y="5764"/>
                      <a:ext cx="1440" cy="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Lucida Sans Unicode" charset="0"/>
                        </a:rPr>
                        <a:t>LS-16</a:t>
                      </a:r>
                    </a:p>
                  </p:txBody>
                </p:sp>
                <p:sp>
                  <p:nvSpPr>
                    <p:cNvPr id="46126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1" y="7204"/>
                      <a:ext cx="1260" cy="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Arial" charset="0"/>
                        </a:rPr>
                        <a:t>C16</a:t>
                      </a:r>
                    </a:p>
                  </p:txBody>
                </p:sp>
                <p:sp>
                  <p:nvSpPr>
                    <p:cNvPr id="46127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81" y="7204"/>
                      <a:ext cx="1260" cy="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bg1"/>
                          </a:solidFill>
                          <a:latin typeface="Arial" charset="0"/>
                          <a:ea typeface="MS PGothic" charset="0"/>
                          <a:cs typeface="MS PGothic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600" b="1">
                          <a:solidFill>
                            <a:schemeClr val="tx1"/>
                          </a:solidFill>
                          <a:cs typeface="Arial" charset="0"/>
                        </a:rPr>
                        <a:t>D16</a:t>
                      </a:r>
                    </a:p>
                  </p:txBody>
                </p:sp>
                <p:sp>
                  <p:nvSpPr>
                    <p:cNvPr id="46128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01" y="5404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129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01" y="5404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130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1" y="6664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131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01" y="6664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46107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6561" y="7564"/>
                    <a:ext cx="1440" cy="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/>
                    <a:r>
                      <a:rPr lang="en-US" sz="1600" b="1">
                        <a:solidFill>
                          <a:schemeClr val="tx1"/>
                        </a:solidFill>
                        <a:cs typeface="Lucida Sans Unicode" charset="0"/>
                      </a:rPr>
                      <a:t>PC-2</a:t>
                    </a:r>
                  </a:p>
                </p:txBody>
              </p:sp>
              <p:sp>
                <p:nvSpPr>
                  <p:cNvPr id="46108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6561" y="10084"/>
                    <a:ext cx="1440" cy="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/>
                    <a:r>
                      <a:rPr lang="en-US" sz="1600" b="1">
                        <a:solidFill>
                          <a:schemeClr val="tx1"/>
                        </a:solidFill>
                        <a:cs typeface="Lucida Sans Unicode" charset="0"/>
                      </a:rPr>
                      <a:t>PC-2</a:t>
                    </a:r>
                  </a:p>
                </p:txBody>
              </p:sp>
              <p:sp>
                <p:nvSpPr>
                  <p:cNvPr id="4610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6561" y="14224"/>
                    <a:ext cx="1440" cy="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/>
                    <a:r>
                      <a:rPr lang="en-US" sz="1600" b="1">
                        <a:solidFill>
                          <a:schemeClr val="tx1"/>
                        </a:solidFill>
                        <a:cs typeface="Lucida Sans Unicode" charset="0"/>
                      </a:rPr>
                      <a:t>PC-2</a:t>
                    </a:r>
                  </a:p>
                </p:txBody>
              </p:sp>
              <p:sp>
                <p:nvSpPr>
                  <p:cNvPr id="46110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001" y="8104"/>
                    <a:ext cx="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1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8001" y="10624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12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601" y="8104"/>
                    <a:ext cx="39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13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5301" y="8284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1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421" y="10444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1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421" y="10624"/>
                    <a:ext cx="41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16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5301" y="10804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1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601" y="14404"/>
                    <a:ext cx="39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1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301" y="14224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1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301" y="14584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20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601" y="14224"/>
                    <a:ext cx="0" cy="1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121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38" y="8168"/>
                    <a:ext cx="3019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eaLnBrk="1" hangingPunct="1"/>
                    <a:r>
                      <a:rPr lang="en-US" sz="1600" b="1">
                        <a:solidFill>
                          <a:schemeClr val="tx1"/>
                        </a:solidFill>
                        <a:latin typeface="Times Ro" charset="0"/>
                        <a:cs typeface="Arial" charset="0"/>
                      </a:rPr>
                      <a:t>K</a:t>
                    </a:r>
                    <a:r>
                      <a:rPr lang="en-US" sz="1600" b="1" baseline="-25000">
                        <a:solidFill>
                          <a:schemeClr val="tx1"/>
                        </a:solidFill>
                        <a:latin typeface="Times Ro" charset="0"/>
                        <a:cs typeface="Arial" charset="0"/>
                      </a:rPr>
                      <a:t>1</a:t>
                    </a:r>
                    <a:r>
                      <a:rPr lang="en-US" sz="1600" b="1">
                        <a:solidFill>
                          <a:schemeClr val="tx1"/>
                        </a:solidFill>
                        <a:latin typeface="Times Ro" charset="0"/>
                        <a:cs typeface="Arial" charset="0"/>
                      </a:rPr>
                      <a:t>=PC-2(C1D1) </a:t>
                    </a:r>
                    <a:endParaRPr lang="en-US" sz="1600" b="1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46122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51" y="10696"/>
                    <a:ext cx="342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eaLnBrk="1" hangingPunct="1"/>
                    <a:r>
                      <a:rPr lang="en-US" sz="1600" b="1">
                        <a:solidFill>
                          <a:schemeClr val="tx1"/>
                        </a:solidFill>
                        <a:latin typeface="Times Ro" charset="0"/>
                        <a:cs typeface="Arial" charset="0"/>
                      </a:rPr>
                      <a:t>K</a:t>
                    </a:r>
                    <a:r>
                      <a:rPr lang="en-US" sz="1600" b="1" baseline="-25000">
                        <a:solidFill>
                          <a:schemeClr val="tx1"/>
                        </a:solidFill>
                        <a:latin typeface="Times Ro" charset="0"/>
                        <a:cs typeface="Arial" charset="0"/>
                      </a:rPr>
                      <a:t>2</a:t>
                    </a:r>
                    <a:r>
                      <a:rPr lang="en-US" sz="1600" b="1">
                        <a:solidFill>
                          <a:schemeClr val="tx1"/>
                        </a:solidFill>
                        <a:latin typeface="Times Ro" charset="0"/>
                        <a:cs typeface="Arial" charset="0"/>
                      </a:rPr>
                      <a:t>=PC-2(C2D2)</a:t>
                    </a:r>
                    <a:endParaRPr lang="en-US" sz="1600" b="1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46123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20" y="13666"/>
                    <a:ext cx="414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defTabSz="4492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bg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eaLnBrk="1" hangingPunct="1"/>
                    <a:r>
                      <a:rPr lang="en-US" sz="1600" b="1">
                        <a:solidFill>
                          <a:schemeClr val="tx1"/>
                        </a:solidFill>
                        <a:latin typeface="Times Ro" charset="0"/>
                        <a:cs typeface="Arial" charset="0"/>
                      </a:rPr>
                      <a:t>K</a:t>
                    </a:r>
                    <a:r>
                      <a:rPr lang="en-US" sz="1600" b="1" baseline="-25000">
                        <a:solidFill>
                          <a:schemeClr val="tx1"/>
                        </a:solidFill>
                        <a:latin typeface="Times Ro" charset="0"/>
                        <a:cs typeface="Arial" charset="0"/>
                      </a:rPr>
                      <a:t>16</a:t>
                    </a:r>
                    <a:r>
                      <a:rPr lang="en-US" sz="1600" b="1">
                        <a:solidFill>
                          <a:schemeClr val="tx1"/>
                        </a:solidFill>
                        <a:latin typeface="Times Ro" charset="0"/>
                        <a:cs typeface="Arial" charset="0"/>
                      </a:rPr>
                      <a:t>=PC-2(C16D16)</a:t>
                    </a:r>
                    <a:endParaRPr lang="en-US" sz="1600" b="1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46088" name="Line 63"/>
              <p:cNvSpPr>
                <a:spLocks noChangeShapeType="1"/>
              </p:cNvSpPr>
              <p:nvPr/>
            </p:nvSpPr>
            <p:spPr bwMode="auto">
              <a:xfrm>
                <a:off x="5301" y="10444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6084" name="Text Box 65"/>
            <p:cNvSpPr txBox="1">
              <a:spLocks noChangeArrowheads="1"/>
            </p:cNvSpPr>
            <p:nvPr/>
          </p:nvSpPr>
          <p:spPr bwMode="auto">
            <a:xfrm>
              <a:off x="336" y="192"/>
              <a:ext cx="48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chemeClr val="accent2"/>
                  </a:solidFill>
                  <a:cs typeface="Arial" charset="0"/>
                </a:rPr>
                <a:t>56 biti</a:t>
              </a:r>
            </a:p>
          </p:txBody>
        </p:sp>
        <p:sp>
          <p:nvSpPr>
            <p:cNvPr id="46085" name="Text Box 66"/>
            <p:cNvSpPr txBox="1">
              <a:spLocks noChangeArrowheads="1"/>
            </p:cNvSpPr>
            <p:nvPr/>
          </p:nvSpPr>
          <p:spPr bwMode="auto">
            <a:xfrm>
              <a:off x="3467" y="1925"/>
              <a:ext cx="152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chemeClr val="accent2"/>
                  </a:solidFill>
                  <a:cs typeface="Arial" charset="0"/>
                </a:rPr>
                <a:t>extrage si permuta 48 biti din cei 56 ai C1D1</a:t>
              </a:r>
            </a:p>
          </p:txBody>
        </p:sp>
        <p:sp>
          <p:nvSpPr>
            <p:cNvPr id="46086" name="Text Box 67"/>
            <p:cNvSpPr txBox="1">
              <a:spLocks noChangeArrowheads="1"/>
            </p:cNvSpPr>
            <p:nvPr/>
          </p:nvSpPr>
          <p:spPr bwMode="auto">
            <a:xfrm>
              <a:off x="3456" y="1152"/>
              <a:ext cx="201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sz="1600" b="1">
                  <a:solidFill>
                    <a:schemeClr val="accent2"/>
                  </a:solidFill>
                  <a:cs typeface="Arial" charset="0"/>
                </a:rPr>
                <a:t>(cu 1 sau 2 biti,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sz="1600" b="1">
                  <a:solidFill>
                    <a:schemeClr val="accent2"/>
                  </a:solidFill>
                  <a:cs typeface="Arial" charset="0"/>
                </a:rPr>
                <a:t>in functie de numarul ciclului)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84213"/>
          </a:xfrm>
        </p:spPr>
        <p:txBody>
          <a:bodyPr/>
          <a:lstStyle/>
          <a:p>
            <a:r>
              <a:rPr lang="ro-RO" b="0">
                <a:latin typeface="Arial" charset="0"/>
                <a:ea typeface="MS PGothic" charset="0"/>
              </a:rPr>
              <a:t>Comentarii</a:t>
            </a:r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6613"/>
            <a:ext cx="8839200" cy="31257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Arial" charset="0"/>
                <a:ea typeface="MS PGothic" charset="0"/>
              </a:rPr>
              <a:t>Transpo</a:t>
            </a:r>
            <a:r>
              <a:rPr lang="ro-RO" sz="2000">
                <a:latin typeface="Arial" charset="0"/>
                <a:ea typeface="MS PGothic" charset="0"/>
              </a:rPr>
              <a:t>ziţiile, expandările, substituţiile sunt defininte în DES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2000">
                <a:latin typeface="Arial" charset="0"/>
                <a:ea typeface="MS PGothic" charset="0"/>
              </a:rPr>
              <a:t>Acelaşi algoritm folosit la</a:t>
            </a:r>
            <a:r>
              <a:rPr lang="en-US" sz="2000">
                <a:latin typeface="Arial" charset="0"/>
                <a:ea typeface="MS PGothic" charset="0"/>
              </a:rPr>
              <a:t> criptare si </a:t>
            </a:r>
            <a:r>
              <a:rPr lang="ro-RO" sz="2000">
                <a:latin typeface="Arial" charset="0"/>
                <a:ea typeface="MS PGothic" charset="0"/>
              </a:rPr>
              <a:t>decriptare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ro-RO">
                <a:latin typeface="Arial" charset="0"/>
                <a:cs typeface="Lucida Sans Unicode" charset="0"/>
              </a:rPr>
              <a:t>La criptare: 	L</a:t>
            </a:r>
            <a:r>
              <a:rPr lang="ro-RO" baseline="-25000">
                <a:latin typeface="Arial" charset="0"/>
                <a:cs typeface="Lucida Sans Unicode" charset="0"/>
              </a:rPr>
              <a:t>j</a:t>
            </a:r>
            <a:r>
              <a:rPr lang="ro-RO">
                <a:latin typeface="Arial" charset="0"/>
                <a:cs typeface="Lucida Sans Unicode" charset="0"/>
              </a:rPr>
              <a:t> = R</a:t>
            </a:r>
            <a:r>
              <a:rPr lang="ro-RO" baseline="-25000">
                <a:latin typeface="Arial" charset="0"/>
                <a:cs typeface="Lucida Sans Unicode" charset="0"/>
              </a:rPr>
              <a:t>j-1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ro-RO">
                <a:latin typeface="Arial" charset="0"/>
                <a:cs typeface="Lucida Sans Unicode" charset="0"/>
              </a:rPr>
              <a:t>			</a:t>
            </a:r>
            <a:r>
              <a:rPr lang="en-US">
                <a:latin typeface="Arial" charset="0"/>
                <a:cs typeface="Lucida Sans Unicode" charset="0"/>
              </a:rPr>
              <a:t>		</a:t>
            </a:r>
            <a:r>
              <a:rPr lang="ro-RO">
                <a:latin typeface="Arial" charset="0"/>
                <a:cs typeface="Lucida Sans Unicode" charset="0"/>
              </a:rPr>
              <a:t>R</a:t>
            </a:r>
            <a:r>
              <a:rPr lang="ro-RO" baseline="-25000">
                <a:latin typeface="Arial" charset="0"/>
                <a:cs typeface="Lucida Sans Unicode" charset="0"/>
              </a:rPr>
              <a:t>j</a:t>
            </a:r>
            <a:r>
              <a:rPr lang="ro-RO">
                <a:latin typeface="Arial" charset="0"/>
                <a:cs typeface="Lucida Sans Unicode" charset="0"/>
              </a:rPr>
              <a:t> = L</a:t>
            </a:r>
            <a:r>
              <a:rPr lang="ro-RO" baseline="-25000">
                <a:latin typeface="Arial" charset="0"/>
                <a:cs typeface="Lucida Sans Unicode" charset="0"/>
              </a:rPr>
              <a:t>j-1</a:t>
            </a:r>
            <a:r>
              <a:rPr lang="ro-RO">
                <a:latin typeface="Arial" charset="0"/>
                <a:cs typeface="Lucida Sans Unicode" charset="0"/>
              </a:rPr>
              <a:t> (+) f(R</a:t>
            </a:r>
            <a:r>
              <a:rPr lang="ro-RO" baseline="-25000">
                <a:latin typeface="Arial" charset="0"/>
                <a:cs typeface="Lucida Sans Unicode" charset="0"/>
              </a:rPr>
              <a:t>j-1</a:t>
            </a:r>
            <a:r>
              <a:rPr lang="ro-RO">
                <a:latin typeface="Arial" charset="0"/>
                <a:cs typeface="Lucida Sans Unicode" charset="0"/>
              </a:rPr>
              <a:t>,k</a:t>
            </a:r>
            <a:r>
              <a:rPr lang="ro-RO" baseline="-25000">
                <a:latin typeface="Arial" charset="0"/>
                <a:cs typeface="Lucida Sans Unicode" charset="0"/>
              </a:rPr>
              <a:t>j</a:t>
            </a:r>
            <a:r>
              <a:rPr lang="ro-RO">
                <a:latin typeface="Arial" charset="0"/>
                <a:cs typeface="Lucida Sans Unicode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ro-RO">
                <a:latin typeface="Arial" charset="0"/>
                <a:cs typeface="Lucida Sans Unicode" charset="0"/>
              </a:rPr>
              <a:t>De unde:	</a:t>
            </a:r>
            <a:r>
              <a:rPr lang="ro-RO">
                <a:solidFill>
                  <a:schemeClr val="accent2"/>
                </a:solidFill>
                <a:latin typeface="Arial" charset="0"/>
                <a:cs typeface="Lucida Sans Unicode" charset="0"/>
              </a:rPr>
              <a:t>R</a:t>
            </a:r>
            <a:r>
              <a:rPr lang="ro-RO" baseline="-25000">
                <a:solidFill>
                  <a:schemeClr val="accent2"/>
                </a:solidFill>
                <a:latin typeface="Arial" charset="0"/>
                <a:cs typeface="Lucida Sans Unicode" charset="0"/>
              </a:rPr>
              <a:t>j-1 </a:t>
            </a:r>
            <a:r>
              <a:rPr lang="ro-RO">
                <a:solidFill>
                  <a:schemeClr val="accent2"/>
                </a:solidFill>
                <a:latin typeface="Arial" charset="0"/>
                <a:cs typeface="Lucida Sans Unicode" charset="0"/>
              </a:rPr>
              <a:t>= L</a:t>
            </a:r>
            <a:r>
              <a:rPr lang="ro-RO" baseline="-25000">
                <a:solidFill>
                  <a:schemeClr val="accent2"/>
                </a:solidFill>
                <a:latin typeface="Arial" charset="0"/>
                <a:cs typeface="Lucida Sans Unicode" charset="0"/>
              </a:rPr>
              <a:t>j</a:t>
            </a:r>
            <a:r>
              <a:rPr lang="ro-RO">
                <a:latin typeface="Arial" charset="0"/>
                <a:cs typeface="Lucida Sans Unicode" charset="0"/>
              </a:rPr>
              <a:t> </a:t>
            </a:r>
            <a:endParaRPr lang="ro-RO" baseline="-25000">
              <a:latin typeface="Arial" charset="0"/>
              <a:cs typeface="Lucida Sans Unicode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ro-RO">
                <a:latin typeface="Arial" charset="0"/>
                <a:cs typeface="Lucida Sans Unicode" charset="0"/>
              </a:rPr>
              <a:t>			</a:t>
            </a:r>
            <a:r>
              <a:rPr lang="en-US">
                <a:latin typeface="Arial" charset="0"/>
                <a:cs typeface="Lucida Sans Unicode" charset="0"/>
              </a:rPr>
              <a:t>	</a:t>
            </a:r>
            <a:r>
              <a:rPr lang="ro-RO">
                <a:latin typeface="Arial" charset="0"/>
                <a:cs typeface="Lucida Sans Unicode" charset="0"/>
              </a:rPr>
              <a:t>L</a:t>
            </a:r>
            <a:r>
              <a:rPr lang="ro-RO" baseline="-25000">
                <a:latin typeface="Arial" charset="0"/>
                <a:cs typeface="Lucida Sans Unicode" charset="0"/>
              </a:rPr>
              <a:t>j-1</a:t>
            </a:r>
            <a:r>
              <a:rPr lang="ro-RO">
                <a:latin typeface="Arial" charset="0"/>
                <a:cs typeface="Lucida Sans Unicode" charset="0"/>
              </a:rPr>
              <a:t> = R</a:t>
            </a:r>
            <a:r>
              <a:rPr lang="ro-RO" baseline="-25000">
                <a:latin typeface="Arial" charset="0"/>
                <a:cs typeface="Lucida Sans Unicode" charset="0"/>
              </a:rPr>
              <a:t>j</a:t>
            </a:r>
            <a:r>
              <a:rPr lang="ro-RO">
                <a:latin typeface="Arial" charset="0"/>
                <a:cs typeface="Lucida Sans Unicode" charset="0"/>
              </a:rPr>
              <a:t> (+) f(R</a:t>
            </a:r>
            <a:r>
              <a:rPr lang="ro-RO" baseline="-25000">
                <a:latin typeface="Arial" charset="0"/>
                <a:cs typeface="Lucida Sans Unicode" charset="0"/>
              </a:rPr>
              <a:t>j-1</a:t>
            </a:r>
            <a:r>
              <a:rPr lang="ro-RO">
                <a:latin typeface="Arial" charset="0"/>
                <a:cs typeface="Lucida Sans Unicode" charset="0"/>
              </a:rPr>
              <a:t>,k</a:t>
            </a:r>
            <a:r>
              <a:rPr lang="ro-RO" baseline="-25000">
                <a:latin typeface="Arial" charset="0"/>
                <a:cs typeface="Lucida Sans Unicode" charset="0"/>
              </a:rPr>
              <a:t>j</a:t>
            </a:r>
            <a:r>
              <a:rPr lang="ro-RO">
                <a:latin typeface="Arial" charset="0"/>
                <a:cs typeface="Lucida Sans Unicode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ro-RO">
                <a:latin typeface="Arial" charset="0"/>
                <a:cs typeface="Lucida Sans Unicode" charset="0"/>
              </a:rPr>
              <a:t>şi			</a:t>
            </a:r>
            <a:r>
              <a:rPr lang="en-US">
                <a:latin typeface="Arial" charset="0"/>
                <a:cs typeface="Lucida Sans Unicode" charset="0"/>
              </a:rPr>
              <a:t>	</a:t>
            </a:r>
            <a:r>
              <a:rPr lang="ro-RO">
                <a:solidFill>
                  <a:schemeClr val="accent2"/>
                </a:solidFill>
                <a:latin typeface="Arial" charset="0"/>
                <a:cs typeface="Lucida Sans Unicode" charset="0"/>
              </a:rPr>
              <a:t>L</a:t>
            </a:r>
            <a:r>
              <a:rPr lang="ro-RO" baseline="-25000">
                <a:solidFill>
                  <a:schemeClr val="accent2"/>
                </a:solidFill>
                <a:latin typeface="Arial" charset="0"/>
                <a:cs typeface="Lucida Sans Unicode" charset="0"/>
              </a:rPr>
              <a:t>j-1</a:t>
            </a:r>
            <a:r>
              <a:rPr lang="ro-RO">
                <a:solidFill>
                  <a:schemeClr val="accent2"/>
                </a:solidFill>
                <a:latin typeface="Arial" charset="0"/>
                <a:cs typeface="Lucida Sans Unicode" charset="0"/>
              </a:rPr>
              <a:t> = R</a:t>
            </a:r>
            <a:r>
              <a:rPr lang="ro-RO" baseline="-25000">
                <a:solidFill>
                  <a:schemeClr val="accent2"/>
                </a:solidFill>
                <a:latin typeface="Arial" charset="0"/>
                <a:cs typeface="Lucida Sans Unicode" charset="0"/>
              </a:rPr>
              <a:t>j</a:t>
            </a:r>
            <a:r>
              <a:rPr lang="ro-RO">
                <a:solidFill>
                  <a:schemeClr val="accent2"/>
                </a:solidFill>
                <a:latin typeface="Arial" charset="0"/>
                <a:cs typeface="Lucida Sans Unicode" charset="0"/>
              </a:rPr>
              <a:t> (+) f(L</a:t>
            </a:r>
            <a:r>
              <a:rPr lang="ro-RO" baseline="-25000">
                <a:solidFill>
                  <a:schemeClr val="accent2"/>
                </a:solidFill>
                <a:latin typeface="Arial" charset="0"/>
                <a:cs typeface="Lucida Sans Unicode" charset="0"/>
              </a:rPr>
              <a:t>j</a:t>
            </a:r>
            <a:r>
              <a:rPr lang="ro-RO">
                <a:solidFill>
                  <a:schemeClr val="accent2"/>
                </a:solidFill>
                <a:latin typeface="Arial" charset="0"/>
                <a:cs typeface="Lucida Sans Unicode" charset="0"/>
              </a:rPr>
              <a:t>,k</a:t>
            </a:r>
            <a:r>
              <a:rPr lang="ro-RO" baseline="-25000">
                <a:solidFill>
                  <a:schemeClr val="accent2"/>
                </a:solidFill>
                <a:latin typeface="Arial" charset="0"/>
                <a:cs typeface="Lucida Sans Unicode" charset="0"/>
              </a:rPr>
              <a:t>j</a:t>
            </a:r>
            <a:r>
              <a:rPr lang="ro-RO">
                <a:solidFill>
                  <a:schemeClr val="accent2"/>
                </a:solidFill>
                <a:latin typeface="Arial" charset="0"/>
                <a:cs typeface="Lucida Sans Unicode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ro-RO">
                <a:latin typeface="Arial" charset="0"/>
                <a:cs typeface="Lucida Sans Unicode" charset="0"/>
              </a:rPr>
              <a:t>Decriptare = ordine inversă criptarii (cu cheile în ordinea k</a:t>
            </a:r>
            <a:r>
              <a:rPr lang="ro-RO" baseline="-25000">
                <a:latin typeface="Arial" charset="0"/>
                <a:cs typeface="Lucida Sans Unicode" charset="0"/>
              </a:rPr>
              <a:t>16</a:t>
            </a:r>
            <a:r>
              <a:rPr lang="ro-RO">
                <a:latin typeface="Arial" charset="0"/>
                <a:cs typeface="Lucida Sans Unicode" charset="0"/>
              </a:rPr>
              <a:t> – k</a:t>
            </a:r>
            <a:r>
              <a:rPr lang="ro-RO" baseline="-25000">
                <a:latin typeface="Arial" charset="0"/>
                <a:cs typeface="Lucida Sans Unicode" charset="0"/>
              </a:rPr>
              <a:t>1</a:t>
            </a:r>
            <a:r>
              <a:rPr lang="ro-RO">
                <a:latin typeface="Arial" charset="0"/>
                <a:cs typeface="Lucida Sans Unicode" charset="0"/>
              </a:rPr>
              <a:t>)	</a:t>
            </a: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695325" y="4140200"/>
            <a:ext cx="12954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L</a:t>
            </a:r>
            <a:r>
              <a:rPr lang="en-US" sz="2000" baseline="-25000">
                <a:solidFill>
                  <a:schemeClr val="tx1"/>
                </a:solidFill>
                <a:cs typeface="Arial" charset="0"/>
              </a:rPr>
              <a:t>j-1</a:t>
            </a: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2062163" y="4140200"/>
            <a:ext cx="129698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44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R</a:t>
            </a:r>
            <a:r>
              <a:rPr lang="en-US" sz="2000" baseline="-25000">
                <a:solidFill>
                  <a:schemeClr val="tx1"/>
                </a:solidFill>
                <a:cs typeface="Arial" charset="0"/>
              </a:rPr>
              <a:t>j-1</a:t>
            </a: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911225" y="6011863"/>
            <a:ext cx="1295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Lj</a:t>
            </a:r>
          </a:p>
        </p:txBody>
      </p:sp>
      <p:sp>
        <p:nvSpPr>
          <p:cNvPr id="47110" name="TextBox 6"/>
          <p:cNvSpPr txBox="1">
            <a:spLocks noChangeArrowheads="1"/>
          </p:cNvSpPr>
          <p:nvPr/>
        </p:nvSpPr>
        <p:spPr bwMode="auto">
          <a:xfrm>
            <a:off x="2279650" y="6011863"/>
            <a:ext cx="1295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44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Rj</a:t>
            </a:r>
          </a:p>
        </p:txBody>
      </p:sp>
      <p:sp>
        <p:nvSpPr>
          <p:cNvPr id="47111" name="TextBox 10"/>
          <p:cNvSpPr txBox="1">
            <a:spLocks noChangeArrowheads="1"/>
          </p:cNvSpPr>
          <p:nvPr/>
        </p:nvSpPr>
        <p:spPr bwMode="auto">
          <a:xfrm>
            <a:off x="1198563" y="5076825"/>
            <a:ext cx="252095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44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ro-RO" sz="2000">
                <a:solidFill>
                  <a:schemeClr val="tx1"/>
                </a:solidFill>
                <a:cs typeface="Arial" charset="0"/>
              </a:rPr>
              <a:t>R</a:t>
            </a:r>
            <a:r>
              <a:rPr lang="ro-RO" sz="2000" baseline="-25000">
                <a:solidFill>
                  <a:schemeClr val="tx1"/>
                </a:solidFill>
                <a:cs typeface="Arial" charset="0"/>
              </a:rPr>
              <a:t>j</a:t>
            </a:r>
            <a:r>
              <a:rPr lang="ro-RO" sz="2000">
                <a:solidFill>
                  <a:schemeClr val="tx1"/>
                </a:solidFill>
                <a:cs typeface="Arial" charset="0"/>
              </a:rPr>
              <a:t> = L</a:t>
            </a:r>
            <a:r>
              <a:rPr lang="ro-RO" sz="2000" baseline="-25000">
                <a:solidFill>
                  <a:schemeClr val="tx1"/>
                </a:solidFill>
                <a:cs typeface="Arial" charset="0"/>
              </a:rPr>
              <a:t>j-1</a:t>
            </a:r>
            <a:r>
              <a:rPr lang="ro-RO" sz="2000">
                <a:solidFill>
                  <a:schemeClr val="tx1"/>
                </a:solidFill>
                <a:cs typeface="Arial" charset="0"/>
              </a:rPr>
              <a:t> (+) f(R</a:t>
            </a:r>
            <a:r>
              <a:rPr lang="ro-RO" sz="2000" baseline="-25000">
                <a:solidFill>
                  <a:schemeClr val="tx1"/>
                </a:solidFill>
                <a:cs typeface="Arial" charset="0"/>
              </a:rPr>
              <a:t>j-1</a:t>
            </a:r>
            <a:r>
              <a:rPr lang="ro-RO" sz="2000">
                <a:solidFill>
                  <a:schemeClr val="tx1"/>
                </a:solidFill>
                <a:cs typeface="Arial" charset="0"/>
              </a:rPr>
              <a:t>,k</a:t>
            </a:r>
            <a:r>
              <a:rPr lang="ro-RO" sz="2000" baseline="-25000">
                <a:solidFill>
                  <a:schemeClr val="tx1"/>
                </a:solidFill>
                <a:cs typeface="Arial" charset="0"/>
              </a:rPr>
              <a:t>j</a:t>
            </a:r>
            <a:r>
              <a:rPr lang="ro-RO" sz="2000">
                <a:solidFill>
                  <a:schemeClr val="tx1"/>
                </a:solidFill>
                <a:cs typeface="Arial" charset="0"/>
              </a:rPr>
              <a:t>)</a:t>
            </a:r>
            <a:endParaRPr lang="en-US" sz="2000">
              <a:solidFill>
                <a:schemeClr val="tx1"/>
              </a:solidFill>
              <a:cs typeface="Arial" charset="0"/>
            </a:endParaRPr>
          </a:p>
        </p:txBody>
      </p:sp>
      <p:cxnSp>
        <p:nvCxnSpPr>
          <p:cNvPr id="47112" name="Straight Arrow Connector 12"/>
          <p:cNvCxnSpPr>
            <a:cxnSpLocks noChangeShapeType="1"/>
          </p:cNvCxnSpPr>
          <p:nvPr/>
        </p:nvCxnSpPr>
        <p:spPr bwMode="auto">
          <a:xfrm>
            <a:off x="1343025" y="4500563"/>
            <a:ext cx="64770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3" name="Straight Arrow Connector 14"/>
          <p:cNvCxnSpPr>
            <a:cxnSpLocks noChangeShapeType="1"/>
          </p:cNvCxnSpPr>
          <p:nvPr/>
        </p:nvCxnSpPr>
        <p:spPr bwMode="auto">
          <a:xfrm flipH="1">
            <a:off x="2279650" y="4500563"/>
            <a:ext cx="503238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4" name="Straight Arrow Connector 16"/>
          <p:cNvCxnSpPr>
            <a:cxnSpLocks noChangeShapeType="1"/>
          </p:cNvCxnSpPr>
          <p:nvPr/>
        </p:nvCxnSpPr>
        <p:spPr bwMode="auto">
          <a:xfrm>
            <a:off x="2422525" y="5437188"/>
            <a:ext cx="4318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115" name="TextBox 18"/>
          <p:cNvSpPr txBox="1">
            <a:spLocks noChangeArrowheads="1"/>
          </p:cNvSpPr>
          <p:nvPr/>
        </p:nvSpPr>
        <p:spPr bwMode="auto">
          <a:xfrm>
            <a:off x="5303838" y="4211638"/>
            <a:ext cx="1295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L</a:t>
            </a:r>
            <a:r>
              <a:rPr lang="en-US" sz="2000" baseline="-25000">
                <a:solidFill>
                  <a:schemeClr val="tx1"/>
                </a:solidFill>
                <a:cs typeface="Arial" charset="0"/>
              </a:rPr>
              <a:t>j-1</a:t>
            </a:r>
          </a:p>
        </p:txBody>
      </p:sp>
      <p:sp>
        <p:nvSpPr>
          <p:cNvPr id="47116" name="TextBox 19"/>
          <p:cNvSpPr txBox="1">
            <a:spLocks noChangeArrowheads="1"/>
          </p:cNvSpPr>
          <p:nvPr/>
        </p:nvSpPr>
        <p:spPr bwMode="auto">
          <a:xfrm>
            <a:off x="6670675" y="4211638"/>
            <a:ext cx="129698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44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R</a:t>
            </a:r>
            <a:r>
              <a:rPr lang="en-US" sz="2000" baseline="-25000">
                <a:solidFill>
                  <a:schemeClr val="tx1"/>
                </a:solidFill>
                <a:cs typeface="Arial" charset="0"/>
              </a:rPr>
              <a:t>j-1</a:t>
            </a:r>
          </a:p>
        </p:txBody>
      </p:sp>
      <p:sp>
        <p:nvSpPr>
          <p:cNvPr id="47117" name="TextBox 20"/>
          <p:cNvSpPr txBox="1">
            <a:spLocks noChangeArrowheads="1"/>
          </p:cNvSpPr>
          <p:nvPr/>
        </p:nvSpPr>
        <p:spPr bwMode="auto">
          <a:xfrm>
            <a:off x="5519738" y="6084888"/>
            <a:ext cx="1295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Lj</a:t>
            </a:r>
          </a:p>
        </p:txBody>
      </p:sp>
      <p:sp>
        <p:nvSpPr>
          <p:cNvPr id="47118" name="TextBox 21"/>
          <p:cNvSpPr txBox="1">
            <a:spLocks noChangeArrowheads="1"/>
          </p:cNvSpPr>
          <p:nvPr/>
        </p:nvSpPr>
        <p:spPr bwMode="auto">
          <a:xfrm>
            <a:off x="6886575" y="6084888"/>
            <a:ext cx="129698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44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Rj</a:t>
            </a:r>
          </a:p>
        </p:txBody>
      </p:sp>
      <p:sp>
        <p:nvSpPr>
          <p:cNvPr id="47119" name="TextBox 22"/>
          <p:cNvSpPr txBox="1">
            <a:spLocks noChangeArrowheads="1"/>
          </p:cNvSpPr>
          <p:nvPr/>
        </p:nvSpPr>
        <p:spPr bwMode="auto">
          <a:xfrm>
            <a:off x="5807075" y="5148263"/>
            <a:ext cx="2520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44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ro-RO" sz="2000">
                <a:solidFill>
                  <a:schemeClr val="accent2"/>
                </a:solidFill>
                <a:cs typeface="Arial" charset="0"/>
              </a:rPr>
              <a:t>L</a:t>
            </a:r>
            <a:r>
              <a:rPr lang="ro-RO" sz="2000" baseline="-25000">
                <a:solidFill>
                  <a:schemeClr val="accent2"/>
                </a:solidFill>
                <a:cs typeface="Arial" charset="0"/>
              </a:rPr>
              <a:t>j-1</a:t>
            </a:r>
            <a:r>
              <a:rPr lang="ro-RO" sz="2000">
                <a:solidFill>
                  <a:schemeClr val="accent2"/>
                </a:solidFill>
                <a:cs typeface="Arial" charset="0"/>
              </a:rPr>
              <a:t> = R</a:t>
            </a:r>
            <a:r>
              <a:rPr lang="ro-RO" sz="2000" baseline="-25000">
                <a:solidFill>
                  <a:schemeClr val="accent2"/>
                </a:solidFill>
                <a:cs typeface="Arial" charset="0"/>
              </a:rPr>
              <a:t>j</a:t>
            </a:r>
            <a:r>
              <a:rPr lang="ro-RO" sz="2000">
                <a:solidFill>
                  <a:schemeClr val="accent2"/>
                </a:solidFill>
                <a:cs typeface="Arial" charset="0"/>
              </a:rPr>
              <a:t> (+) f(L</a:t>
            </a:r>
            <a:r>
              <a:rPr lang="ro-RO" sz="2000" baseline="-25000">
                <a:solidFill>
                  <a:schemeClr val="accent2"/>
                </a:solidFill>
                <a:cs typeface="Arial" charset="0"/>
              </a:rPr>
              <a:t>j</a:t>
            </a:r>
            <a:r>
              <a:rPr lang="ro-RO" sz="2000">
                <a:solidFill>
                  <a:schemeClr val="accent2"/>
                </a:solidFill>
                <a:cs typeface="Arial" charset="0"/>
              </a:rPr>
              <a:t>,k</a:t>
            </a:r>
            <a:r>
              <a:rPr lang="ro-RO" sz="2000" baseline="-25000">
                <a:solidFill>
                  <a:schemeClr val="accent2"/>
                </a:solidFill>
                <a:cs typeface="Arial" charset="0"/>
              </a:rPr>
              <a:t>j</a:t>
            </a:r>
            <a:r>
              <a:rPr lang="ro-RO" sz="2000">
                <a:solidFill>
                  <a:schemeClr val="accent2"/>
                </a:solidFill>
                <a:cs typeface="Arial" charset="0"/>
              </a:rPr>
              <a:t>)</a:t>
            </a:r>
            <a:endParaRPr lang="en-US" sz="2000">
              <a:solidFill>
                <a:schemeClr val="tx1"/>
              </a:solidFill>
              <a:cs typeface="Arial" charset="0"/>
            </a:endParaRPr>
          </a:p>
        </p:txBody>
      </p:sp>
      <p:cxnSp>
        <p:nvCxnSpPr>
          <p:cNvPr id="47120" name="Straight Arrow Connector 27"/>
          <p:cNvCxnSpPr>
            <a:cxnSpLocks noChangeShapeType="1"/>
          </p:cNvCxnSpPr>
          <p:nvPr/>
        </p:nvCxnSpPr>
        <p:spPr bwMode="auto">
          <a:xfrm flipH="1" flipV="1">
            <a:off x="6815138" y="5508625"/>
            <a:ext cx="576262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1" name="Straight Arrow Connector 29"/>
          <p:cNvCxnSpPr>
            <a:cxnSpLocks noChangeShapeType="1"/>
          </p:cNvCxnSpPr>
          <p:nvPr/>
        </p:nvCxnSpPr>
        <p:spPr bwMode="auto">
          <a:xfrm flipH="1" flipV="1">
            <a:off x="6096000" y="4572000"/>
            <a:ext cx="503238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2" name="Straight Arrow Connector 31"/>
          <p:cNvCxnSpPr>
            <a:cxnSpLocks noChangeShapeType="1"/>
          </p:cNvCxnSpPr>
          <p:nvPr/>
        </p:nvCxnSpPr>
        <p:spPr bwMode="auto">
          <a:xfrm flipV="1">
            <a:off x="6886575" y="4572000"/>
            <a:ext cx="3603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Substituent subsol 3">
            <a:extLst>
              <a:ext uri="{FF2B5EF4-FFF2-40B4-BE49-F238E27FC236}">
                <a16:creationId xmlns:a16="http://schemas.microsoft.com/office/drawing/2014/main" id="{E2C2C35D-B191-B04A-8220-F0DBCEB3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381000" y="411163"/>
            <a:ext cx="8340725" cy="427037"/>
          </a:xfrm>
        </p:spPr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Comentarii (2)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40725" cy="5292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ro-RO">
                <a:latin typeface="Arial" charset="0"/>
                <a:ea typeface="MS PGothic" charset="0"/>
              </a:rPr>
              <a:t>Elementele cheie ale algoritmului nu au fost făcute publice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ro-RO" sz="2200">
                <a:latin typeface="Arial" charset="0"/>
                <a:cs typeface="Lucida Sans Unicode" charset="0"/>
              </a:rPr>
              <a:t>Controverse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ro-RO" sz="2200">
                <a:latin typeface="Arial" charset="0"/>
                <a:cs typeface="Lucida Sans Unicode" charset="0"/>
              </a:rPr>
              <a:t>Există trape (capcane) care să uşureze decriptarea de către NSA? </a:t>
            </a:r>
            <a:endParaRPr lang="en-US" sz="2200">
              <a:latin typeface="Arial" charset="0"/>
              <a:cs typeface="Lucida Sans Unicode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</a:rPr>
              <a:t>				</a:t>
            </a:r>
            <a:r>
              <a:rPr lang="ro-RO" sz="2200">
                <a:latin typeface="Arial" charset="0"/>
                <a:cs typeface="Lucida Sans Unicode" charset="0"/>
              </a:rPr>
              <a:t>NSA declară că NU.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ro-RO" sz="2200">
                <a:latin typeface="Arial" charset="0"/>
                <a:cs typeface="Lucida Sans Unicode" charset="0"/>
              </a:rPr>
              <a:t>Descoperirea şi folosirea unei astfel de trape de un criptanalist răuvoitor</a:t>
            </a:r>
          </a:p>
          <a:p>
            <a:pPr marL="1371600" lvl="3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</a:pPr>
            <a:r>
              <a:rPr lang="ro-RO" sz="2200">
                <a:latin typeface="Arial" charset="0"/>
                <a:cs typeface="Lucida Sans Unicode" charset="0"/>
                <a:sym typeface="Wingdings" charset="0"/>
              </a:rPr>
              <a:t> </a:t>
            </a:r>
            <a:r>
              <a:rPr lang="ro-RO" sz="2200">
                <a:latin typeface="Arial" charset="0"/>
                <a:cs typeface="Lucida Sans Unicode" charset="0"/>
              </a:rPr>
              <a:t>unele detalii despre S-box au fost dezvăluite de NSA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382AFABE-5E7E-A345-9B26-39CE99413C7B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24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699C791F-9ABC-5E49-946C-B0D7F689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381000" y="411163"/>
            <a:ext cx="8340725" cy="427037"/>
          </a:xfrm>
        </p:spPr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Comentarii (3)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40725" cy="5292725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ro-RO" sz="2200">
                <a:latin typeface="Arial" charset="0"/>
                <a:cs typeface="Lucida Sans Unicode" charset="0"/>
              </a:rPr>
              <a:t>Număr de iteraţii (16) sunt suficiente pentru </a:t>
            </a:r>
            <a:r>
              <a:rPr lang="ro-RO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difuzie</a:t>
            </a:r>
            <a:r>
              <a:rPr lang="ro-RO" sz="2200">
                <a:latin typeface="Arial" charset="0"/>
                <a:cs typeface="Lucida Sans Unicode" charset="0"/>
              </a:rPr>
              <a:t>?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ro-RO" sz="2200">
                <a:latin typeface="Arial" charset="0"/>
                <a:cs typeface="Lucida Sans Unicode" charset="0"/>
              </a:rPr>
              <a:t>Experimental, după 8 iteraţii nu </a:t>
            </a:r>
            <a:r>
              <a:rPr lang="en-US" sz="2200">
                <a:latin typeface="Arial" charset="0"/>
                <a:cs typeface="Lucida Sans Unicode" charset="0"/>
              </a:rPr>
              <a:t>s</a:t>
            </a:r>
            <a:r>
              <a:rPr lang="ro-RO" sz="2200">
                <a:latin typeface="Arial" charset="0"/>
                <a:cs typeface="Lucida Sans Unicode" charset="0"/>
              </a:rPr>
              <a:t>e mai văd dependenţe ale  biţi</a:t>
            </a:r>
            <a:r>
              <a:rPr lang="en-US" sz="2200">
                <a:latin typeface="Arial" charset="0"/>
                <a:cs typeface="Lucida Sans Unicode" charset="0"/>
              </a:rPr>
              <a:t>lor de </a:t>
            </a:r>
            <a:r>
              <a:rPr lang="ro-RO" sz="2200">
                <a:latin typeface="Arial" charset="0"/>
                <a:cs typeface="Lucida Sans Unicode" charset="0"/>
              </a:rPr>
              <a:t>ieşir</a:t>
            </a:r>
            <a:r>
              <a:rPr lang="en-US" sz="2200">
                <a:latin typeface="Arial" charset="0"/>
                <a:cs typeface="Lucida Sans Unicode" charset="0"/>
              </a:rPr>
              <a:t>e</a:t>
            </a:r>
            <a:r>
              <a:rPr lang="ro-RO" sz="2200">
                <a:latin typeface="Arial" charset="0"/>
                <a:cs typeface="Lucida Sans Unicode" charset="0"/>
              </a:rPr>
              <a:t> de grupuri de biţi din intrare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ro-RO" sz="2200">
                <a:latin typeface="Arial" charset="0"/>
                <a:cs typeface="Lucida Sans Unicode" charset="0"/>
              </a:rPr>
              <a:t>Lungimea cheii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ro-RO" sz="2200">
                <a:latin typeface="Arial" charset="0"/>
                <a:cs typeface="Lucida Sans Unicode" charset="0"/>
              </a:rPr>
              <a:t>Cheie DES de 56 biţi spartă prin forţă brută (4 luni * 3500 maşini) în 1997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ro-RO" sz="2200">
                <a:latin typeface="Arial" charset="0"/>
                <a:cs typeface="Lucida Sans Unicode" charset="0"/>
              </a:rPr>
              <a:t>Dar, nu au fost raportate deficienţe în algoritm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ro-RO" sz="2200">
                <a:latin typeface="Arial" charset="0"/>
                <a:cs typeface="Lucida Sans Unicode" charset="0"/>
              </a:rPr>
              <a:t>Triple DES “măreşte” lungimea cheii</a:t>
            </a:r>
            <a:endParaRPr lang="en-US" sz="2200">
              <a:latin typeface="Arial" charset="0"/>
              <a:cs typeface="Lucida Sans Unicode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4039ECA8-5671-6E40-A01C-EEF3B7BA9D24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25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4E404141-8C87-7F46-9CB0-0F4D4DD6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Triplu DES</a:t>
            </a:r>
            <a:r>
              <a:rPr lang="en-US">
                <a:latin typeface="Arial" charset="0"/>
                <a:ea typeface="MS PGothic" charset="0"/>
              </a:rPr>
              <a:t> </a:t>
            </a:r>
          </a:p>
        </p:txBody>
      </p:sp>
      <p:sp>
        <p:nvSpPr>
          <p:cNvPr id="50178" name="Content Placeholder 3"/>
          <p:cNvSpPr>
            <a:spLocks noGrp="1"/>
          </p:cNvSpPr>
          <p:nvPr>
            <p:ph idx="1"/>
          </p:nvPr>
        </p:nvSpPr>
        <p:spPr>
          <a:xfrm>
            <a:off x="381000" y="990600"/>
            <a:ext cx="8340725" cy="13716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>
                <a:latin typeface="Arial" charset="0"/>
                <a:ea typeface="MS PGothic" charset="0"/>
              </a:rPr>
              <a:t>“</a:t>
            </a:r>
            <a:r>
              <a:rPr lang="en-GB" altLang="ja-JP">
                <a:latin typeface="Arial" charset="0"/>
                <a:ea typeface="MS PGothic" charset="0"/>
              </a:rPr>
              <a:t>Creste</a:t>
            </a:r>
            <a:r>
              <a:rPr lang="en-GB">
                <a:latin typeface="Arial" charset="0"/>
                <a:ea typeface="MS PGothic" charset="0"/>
              </a:rPr>
              <a:t>”</a:t>
            </a:r>
            <a:r>
              <a:rPr lang="en-GB" altLang="ja-JP">
                <a:latin typeface="Arial" charset="0"/>
                <a:ea typeface="MS PGothic" charset="0"/>
              </a:rPr>
              <a:t> lungimea cheii folosind</a:t>
            </a:r>
          </a:p>
          <a:p>
            <a:pPr marL="0" indent="0"/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2 chei</a:t>
            </a:r>
          </a:p>
          <a:p>
            <a:pPr marL="0" indent="0"/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3 runde</a:t>
            </a:r>
            <a:r>
              <a:rPr lang="en-GB">
                <a:latin typeface="Arial" charset="0"/>
                <a:ea typeface="MS PGothic" charset="0"/>
              </a:rPr>
              <a:t> de criptare / decriptare</a:t>
            </a:r>
          </a:p>
        </p:txBody>
      </p:sp>
      <p:pic>
        <p:nvPicPr>
          <p:cNvPr id="5017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52700"/>
            <a:ext cx="6532563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3588"/>
            <a:ext cx="6757988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stituent subsol 3">
            <a:extLst>
              <a:ext uri="{FF2B5EF4-FFF2-40B4-BE49-F238E27FC236}">
                <a16:creationId xmlns:a16="http://schemas.microsoft.com/office/drawing/2014/main" id="{C9083A71-FDCB-D545-8550-0FC3FD19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01000" cy="838200"/>
          </a:xfrm>
        </p:spPr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Inlantuirea blocurilor cifrate: CBC  -  Cipher Block Chaining</a:t>
            </a:r>
            <a:r>
              <a:rPr lang="en-US">
                <a:latin typeface="Arial" charset="0"/>
                <a:ea typeface="MS PGothic" charset="0"/>
              </a:rPr>
              <a:t> </a:t>
            </a:r>
          </a:p>
        </p:txBody>
      </p:sp>
      <p:sp>
        <p:nvSpPr>
          <p:cNvPr id="512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524375"/>
            <a:ext cx="8353425" cy="1876425"/>
          </a:xfrm>
        </p:spPr>
        <p:txBody>
          <a:bodyPr/>
          <a:lstStyle/>
          <a:p>
            <a:pPr marL="533400" indent="-533400" defTabSz="914400">
              <a:buFont typeface="Arial" charset="0"/>
              <a:buNone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Key</a:t>
            </a:r>
            <a:r>
              <a:rPr lang="en-US" sz="2000">
                <a:latin typeface="Arial" charset="0"/>
                <a:ea typeface="MS PGothic" charset="0"/>
              </a:rPr>
              <a:t> – cheie secreta</a:t>
            </a:r>
          </a:p>
          <a:p>
            <a:pPr marL="533400" indent="-533400" defTabSz="914400">
              <a:buFont typeface="Arial" charset="0"/>
              <a:buNone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IV</a:t>
            </a:r>
            <a:r>
              <a:rPr lang="en-US" sz="2000">
                <a:latin typeface="Arial" charset="0"/>
                <a:ea typeface="MS PGothic" charset="0"/>
              </a:rPr>
              <a:t> – Initialization Vector</a:t>
            </a:r>
          </a:p>
          <a:p>
            <a:pPr lvl="1" defTabSz="914400"/>
            <a:r>
              <a:rPr lang="en-US">
                <a:latin typeface="Arial" charset="0"/>
                <a:cs typeface="Lucida Sans Unicode" charset="0"/>
              </a:rPr>
              <a:t>ales aleator, acelasi pentru criptare si decriptare</a:t>
            </a:r>
          </a:p>
          <a:p>
            <a:pPr lvl="1" defTabSz="914400"/>
            <a:r>
              <a:rPr lang="en-US">
                <a:latin typeface="Arial" charset="0"/>
                <a:cs typeface="Lucida Sans Unicode" charset="0"/>
              </a:rPr>
              <a:t>folosit pentru combinarea cu primul bloc de text clar</a:t>
            </a:r>
          </a:p>
          <a:p>
            <a:pPr marL="533400" indent="-533400" defTabSz="914400"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Urmarea: un acelasi text clar repetat in mesaj va fi criptat diferit</a:t>
            </a:r>
          </a:p>
        </p:txBody>
      </p:sp>
      <p:pic>
        <p:nvPicPr>
          <p:cNvPr id="5120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813"/>
            <a:ext cx="9144000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stituent subsol 3">
            <a:extLst>
              <a:ext uri="{FF2B5EF4-FFF2-40B4-BE49-F238E27FC236}">
                <a16:creationId xmlns:a16="http://schemas.microsoft.com/office/drawing/2014/main" id="{6A23C83E-98A9-C141-9DF5-18BA8697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40725" cy="539750"/>
          </a:xfrm>
        </p:spPr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Reactie cifrata: CFB  -  Cipher-Feed Back </a:t>
            </a:r>
          </a:p>
        </p:txBody>
      </p:sp>
      <p:sp>
        <p:nvSpPr>
          <p:cNvPr id="522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5257800"/>
            <a:ext cx="8763000" cy="1295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Foloseste un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Initialization Vector</a:t>
            </a:r>
            <a:r>
              <a:rPr lang="en-US" sz="2000">
                <a:latin typeface="Arial" charset="0"/>
                <a:ea typeface="MS PGothic" charset="0"/>
              </a:rPr>
              <a:t> ca prima valoare in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Registrul de deplasare</a:t>
            </a:r>
            <a:r>
              <a:rPr lang="en-US" sz="2000">
                <a:latin typeface="Arial" charset="0"/>
                <a:ea typeface="MS PGothic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O eroare de un bit in criptograma conduce la decriptarea eronata a 8 octeti</a:t>
            </a:r>
          </a:p>
          <a:p>
            <a:pPr lvl="1"/>
            <a:r>
              <a:rPr lang="en-US">
                <a:latin typeface="Arial" charset="0"/>
                <a:cs typeface="Lucida Sans Unicode" charset="0"/>
              </a:rPr>
              <a:t>generati in pasii in care bitul se afla in registrul de deplasare</a:t>
            </a:r>
          </a:p>
        </p:txBody>
      </p:sp>
      <p:pic>
        <p:nvPicPr>
          <p:cNvPr id="5222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8550"/>
            <a:ext cx="91440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stituent subsol 3">
            <a:extLst>
              <a:ext uri="{FF2B5EF4-FFF2-40B4-BE49-F238E27FC236}">
                <a16:creationId xmlns:a16="http://schemas.microsoft.com/office/drawing/2014/main" id="{8B119780-B8B3-E54D-8FBA-CA522E10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40725" cy="539750"/>
          </a:xfrm>
        </p:spPr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Cifrarea secventială (Stream Cipher)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733800"/>
            <a:ext cx="8534400" cy="2743200"/>
          </a:xfrm>
        </p:spPr>
        <p:txBody>
          <a:bodyPr/>
          <a:lstStyle/>
          <a:p>
            <a:pPr marL="0" indent="-26988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Foloseste un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Initialization Vector</a:t>
            </a:r>
            <a:r>
              <a:rPr lang="en-US" sz="2000">
                <a:latin typeface="Arial" charset="0"/>
                <a:ea typeface="MS PGothic" charset="0"/>
              </a:rPr>
              <a:t> ca intrare DES pentru a genera </a:t>
            </a: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prima cheie</a:t>
            </a:r>
            <a:r>
              <a:rPr lang="en-US" sz="2000">
                <a:latin typeface="Arial" charset="0"/>
                <a:ea typeface="MS PGothic" charset="0"/>
              </a:rPr>
              <a:t> de criptare/decritare, care este folosita ca intrare DES pentru a genera </a:t>
            </a: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a doua cheie</a:t>
            </a:r>
            <a:r>
              <a:rPr lang="en-US" sz="2000">
                <a:latin typeface="Arial" charset="0"/>
                <a:ea typeface="MS PGothic" charset="0"/>
              </a:rPr>
              <a:t> etc.</a:t>
            </a:r>
          </a:p>
          <a:p>
            <a:pPr marL="0" indent="-26988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Sirul de chei</a:t>
            </a:r>
            <a:r>
              <a:rPr lang="en-US" sz="2000">
                <a:latin typeface="Arial" charset="0"/>
                <a:ea typeface="MS PGothic" charset="0"/>
              </a:rPr>
              <a:t> generat este </a:t>
            </a: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combinat XOR</a:t>
            </a:r>
            <a:r>
              <a:rPr lang="en-US" sz="2000">
                <a:latin typeface="Arial" charset="0"/>
                <a:ea typeface="MS PGothic" charset="0"/>
              </a:rPr>
              <a:t> cu textul clar pentru a produce criptograma</a:t>
            </a:r>
          </a:p>
          <a:p>
            <a:pPr marL="0" indent="-26988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Sirul de chei depinde doar de cheia principala </a:t>
            </a: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Key</a:t>
            </a:r>
            <a:r>
              <a:rPr lang="en-US" sz="2000">
                <a:latin typeface="Arial" charset="0"/>
                <a:ea typeface="MS PGothic" charset="0"/>
              </a:rPr>
              <a:t> si de vectorul de initializare </a:t>
            </a: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IV</a:t>
            </a:r>
            <a:r>
              <a:rPr lang="en-US" sz="2000">
                <a:latin typeface="Arial" charset="0"/>
                <a:ea typeface="MS PGothic" charset="0"/>
              </a:rPr>
              <a:t>  </a:t>
            </a:r>
          </a:p>
          <a:p>
            <a:pPr marL="400050" lvl="1" indent="-26988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  <a:sym typeface="Wingdings" charset="0"/>
              </a:rPr>
              <a:t> </a:t>
            </a:r>
            <a:r>
              <a:rPr lang="en-US">
                <a:latin typeface="Arial" charset="0"/>
                <a:cs typeface="Lucida Sans Unicode" charset="0"/>
              </a:rPr>
              <a:t>Nu trebuie refolosita repetat aceeasi pereche (Key, IV)</a:t>
            </a:r>
          </a:p>
          <a:p>
            <a:pPr marL="0" indent="-26988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endParaRPr lang="en-US" sz="2000">
              <a:latin typeface="Arial" charset="0"/>
              <a:ea typeface="MS PGothic" charset="0"/>
            </a:endParaRPr>
          </a:p>
        </p:txBody>
      </p:sp>
      <p:pic>
        <p:nvPicPr>
          <p:cNvPr id="532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990600"/>
            <a:ext cx="77089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stituent subsol 3">
            <a:extLst>
              <a:ext uri="{FF2B5EF4-FFF2-40B4-BE49-F238E27FC236}">
                <a16:creationId xmlns:a16="http://schemas.microsoft.com/office/drawing/2014/main" id="{CDA4A52C-1477-1C4C-B26B-03EEC724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Scopul securitatii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40725" cy="5562600"/>
          </a:xfrm>
        </p:spPr>
        <p:txBody>
          <a:bodyPr/>
          <a:lstStyle/>
          <a:p>
            <a:pPr marL="904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1800">
                <a:solidFill>
                  <a:schemeClr val="accent2"/>
                </a:solidFill>
                <a:latin typeface="Arial" charset="0"/>
                <a:ea typeface="MS PGothic" charset="0"/>
              </a:rPr>
              <a:t>confidentialitatea</a:t>
            </a:r>
          </a:p>
          <a:p>
            <a:pPr marL="531813" lvl="2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ro-RO">
                <a:latin typeface="Arial" charset="0"/>
                <a:cs typeface="Lucida Sans Unicode" charset="0"/>
              </a:rPr>
              <a:t>informaţi</a:t>
            </a:r>
            <a:r>
              <a:rPr lang="en-US">
                <a:latin typeface="Arial" charset="0"/>
                <a:cs typeface="Lucida Sans Unicode" charset="0"/>
              </a:rPr>
              <a:t>a este disponibil</a:t>
            </a:r>
            <a:r>
              <a:rPr lang="ro-RO">
                <a:latin typeface="Arial" charset="0"/>
                <a:cs typeface="Lucida Sans Unicode" charset="0"/>
              </a:rPr>
              <a:t>ă doar utilizatorilor autorizaţi </a:t>
            </a:r>
            <a:endParaRPr lang="en-US">
              <a:latin typeface="Arial" charset="0"/>
              <a:cs typeface="Lucida Sans Unicode" charset="0"/>
            </a:endParaRPr>
          </a:p>
          <a:p>
            <a:pPr marL="904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1800">
                <a:solidFill>
                  <a:schemeClr val="accent2"/>
                </a:solidFill>
                <a:latin typeface="Arial" charset="0"/>
                <a:ea typeface="MS PGothic" charset="0"/>
              </a:rPr>
              <a:t>integritatea</a:t>
            </a:r>
          </a:p>
          <a:p>
            <a:pPr marL="531813" lvl="2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ro-RO">
                <a:latin typeface="Arial" charset="0"/>
                <a:cs typeface="Lucida Sans Unicode" charset="0"/>
              </a:rPr>
              <a:t>informaţia poate fi modificată doar de utilizatorii autorizaţi sau în modalitatea autorizată (mesaj</a:t>
            </a:r>
            <a:r>
              <a:rPr lang="en-US">
                <a:latin typeface="Arial" charset="0"/>
                <a:cs typeface="Lucida Sans Unicode" charset="0"/>
              </a:rPr>
              <a:t>ul</a:t>
            </a:r>
            <a:r>
              <a:rPr lang="ro-RO">
                <a:latin typeface="Arial" charset="0"/>
                <a:cs typeface="Lucida Sans Unicode" charset="0"/>
              </a:rPr>
              <a:t> primit nu</a:t>
            </a:r>
            <a:r>
              <a:rPr lang="en-US">
                <a:latin typeface="Arial" charset="0"/>
                <a:cs typeface="Lucida Sans Unicode" charset="0"/>
              </a:rPr>
              <a:t> a fost </a:t>
            </a:r>
            <a:r>
              <a:rPr lang="ro-RO">
                <a:latin typeface="Arial" charset="0"/>
                <a:cs typeface="Lucida Sans Unicode" charset="0"/>
              </a:rPr>
              <a:t>modificat în tranzit sau măsluit)</a:t>
            </a:r>
            <a:endParaRPr lang="en-US">
              <a:latin typeface="Arial" charset="0"/>
              <a:cs typeface="Lucida Sans Unicode" charset="0"/>
            </a:endParaRPr>
          </a:p>
          <a:p>
            <a:pPr marL="904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1800">
                <a:solidFill>
                  <a:schemeClr val="accent2"/>
                </a:solidFill>
                <a:latin typeface="Arial" charset="0"/>
                <a:ea typeface="MS PGothic" charset="0"/>
              </a:rPr>
              <a:t>disponibilitatea</a:t>
            </a:r>
          </a:p>
          <a:p>
            <a:pPr marL="531813" lvl="2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ro-RO">
                <a:latin typeface="Arial" charset="0"/>
                <a:cs typeface="Lucida Sans Unicode" charset="0"/>
              </a:rPr>
              <a:t>accesul la informaţie al utilizatorilor autorizaţi nu este îngrădit (opusul este </a:t>
            </a:r>
            <a:r>
              <a:rPr lang="ro-RO">
                <a:solidFill>
                  <a:schemeClr val="accent2"/>
                </a:solidFill>
                <a:latin typeface="Arial" charset="0"/>
                <a:cs typeface="Lucida Sans Unicode" charset="0"/>
              </a:rPr>
              <a:t>denial of service</a:t>
            </a:r>
            <a:r>
              <a:rPr lang="ro-RO">
                <a:latin typeface="Arial" charset="0"/>
                <a:cs typeface="Lucida Sans Unicode" charset="0"/>
              </a:rPr>
              <a:t>)</a:t>
            </a:r>
          </a:p>
          <a:p>
            <a:pPr marL="90488" algn="ctr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charset="0"/>
              <a:buNone/>
            </a:pPr>
            <a:r>
              <a:rPr lang="ro-RO">
                <a:solidFill>
                  <a:schemeClr val="accent2"/>
                </a:solidFill>
                <a:latin typeface="Arial" charset="0"/>
                <a:ea typeface="MS PGothic" charset="0"/>
              </a:rPr>
              <a:t>Probleme derivate</a:t>
            </a:r>
            <a:endParaRPr lang="en-US">
              <a:solidFill>
                <a:schemeClr val="accent2"/>
              </a:solidFill>
              <a:latin typeface="Arial" charset="0"/>
              <a:ea typeface="MS PGothic" charset="0"/>
            </a:endParaRPr>
          </a:p>
          <a:p>
            <a:pPr marL="904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1800">
                <a:solidFill>
                  <a:srgbClr val="0000FF"/>
                </a:solidFill>
                <a:latin typeface="Arial" charset="0"/>
                <a:ea typeface="MS PGothic" charset="0"/>
              </a:rPr>
              <a:t>autentificarea</a:t>
            </a:r>
          </a:p>
          <a:p>
            <a:pPr marL="531813" lvl="2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ro-RO">
                <a:latin typeface="Arial" charset="0"/>
                <a:cs typeface="Lucida Sans Unicode" charset="0"/>
              </a:rPr>
              <a:t>determinarea identităţii persoanei cu care </a:t>
            </a:r>
            <a:r>
              <a:rPr lang="en-US">
                <a:latin typeface="Arial" charset="0"/>
                <a:cs typeface="Lucida Sans Unicode" charset="0"/>
              </a:rPr>
              <a:t>schimbi mesaje</a:t>
            </a:r>
            <a:r>
              <a:rPr lang="ro-RO">
                <a:latin typeface="Arial" charset="0"/>
                <a:cs typeface="Lucida Sans Unicode" charset="0"/>
              </a:rPr>
              <a:t> înainte de a dezvălui informaţii importante </a:t>
            </a:r>
            <a:endParaRPr lang="en-US">
              <a:latin typeface="Arial" charset="0"/>
              <a:cs typeface="Lucida Sans Unicode" charset="0"/>
            </a:endParaRPr>
          </a:p>
          <a:p>
            <a:pPr marL="904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1800">
                <a:solidFill>
                  <a:srgbClr val="0000FF"/>
                </a:solidFill>
                <a:latin typeface="Arial" charset="0"/>
                <a:ea typeface="MS PGothic" charset="0"/>
              </a:rPr>
              <a:t>autorizarea (controlul accesului)</a:t>
            </a:r>
          </a:p>
          <a:p>
            <a:pPr marL="531813" lvl="2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Lucida Sans Unicode" charset="0"/>
              </a:rPr>
              <a:t>protectia impotriva accesului ne-autorizat</a:t>
            </a:r>
          </a:p>
          <a:p>
            <a:pPr marL="904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1800">
                <a:solidFill>
                  <a:srgbClr val="0000FF"/>
                </a:solidFill>
                <a:latin typeface="Arial" charset="0"/>
                <a:ea typeface="MS PGothic" charset="0"/>
              </a:rPr>
              <a:t>non-repudierea</a:t>
            </a:r>
          </a:p>
          <a:p>
            <a:pPr marL="531813" lvl="2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Lucida Sans Unicode" charset="0"/>
              </a:rPr>
              <a:t>transmitatorul nu poate nega transmiterea unui mesaj pe care un receptor l-a primit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EA3ADF8-41E1-8146-B135-8A8B4DC1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AES – Advanced Encryption Standard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486400"/>
          </a:xfrm>
        </p:spPr>
        <p:txBody>
          <a:bodyPr/>
          <a:lstStyle/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Regulile concursului </a:t>
            </a:r>
            <a:r>
              <a:rPr lang="en-US" sz="2000">
                <a:latin typeface="Arial" charset="0"/>
                <a:ea typeface="MS PGothic" charset="0"/>
              </a:rPr>
              <a:t>organizat de NIST (ianuarie 1997) </a:t>
            </a:r>
            <a:r>
              <a:rPr lang="ro-RO" sz="2000">
                <a:latin typeface="Arial" charset="0"/>
                <a:ea typeface="MS PGothic" charset="0"/>
              </a:rPr>
              <a:t>erau</a:t>
            </a:r>
            <a:r>
              <a:rPr lang="en-US" sz="2000">
                <a:latin typeface="Arial" charset="0"/>
                <a:ea typeface="MS PGothic" charset="0"/>
              </a:rPr>
              <a:t>:</a:t>
            </a: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	1.     </a:t>
            </a:r>
            <a:r>
              <a:rPr lang="ro-RO" sz="2000">
                <a:latin typeface="Arial" charset="0"/>
                <a:ea typeface="MS PGothic" charset="0"/>
              </a:rPr>
              <a:t>Algoritmul trebuie să fie un </a:t>
            </a:r>
            <a:r>
              <a:rPr lang="ro-RO" sz="2000">
                <a:solidFill>
                  <a:srgbClr val="0000FF"/>
                </a:solidFill>
                <a:latin typeface="Arial" charset="0"/>
                <a:ea typeface="MS PGothic" charset="0"/>
              </a:rPr>
              <a:t>cifru bloc simetric</a:t>
            </a:r>
            <a:r>
              <a:rPr lang="ro-RO" sz="2000">
                <a:latin typeface="Arial" charset="0"/>
                <a:ea typeface="MS PGothic" charset="0"/>
              </a:rPr>
              <a:t>.</a:t>
            </a: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	2.     Tot proiectul trebuie sa fie public</a:t>
            </a: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	3.     Trebuie să fie suportate </a:t>
            </a:r>
            <a:r>
              <a:rPr lang="ro-RO" sz="2000">
                <a:solidFill>
                  <a:srgbClr val="0000FF"/>
                </a:solidFill>
                <a:latin typeface="Arial" charset="0"/>
                <a:ea typeface="MS PGothic" charset="0"/>
              </a:rPr>
              <a:t>chei</a:t>
            </a:r>
            <a:r>
              <a:rPr lang="ro-RO" sz="2000">
                <a:latin typeface="Arial" charset="0"/>
                <a:ea typeface="MS PGothic" charset="0"/>
              </a:rPr>
              <a:t> de 128, 192, şi de 256 biţi</a:t>
            </a: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	4.     Trebuie să fie posibile atât </a:t>
            </a:r>
            <a:r>
              <a:rPr lang="ro-RO" sz="2000">
                <a:solidFill>
                  <a:srgbClr val="0000FF"/>
                </a:solidFill>
                <a:latin typeface="Arial" charset="0"/>
                <a:ea typeface="MS PGothic" charset="0"/>
              </a:rPr>
              <a:t>implementări</a:t>
            </a:r>
            <a:r>
              <a:rPr lang="ro-RO" sz="2000">
                <a:latin typeface="Arial" charset="0"/>
                <a:ea typeface="MS PGothic" charset="0"/>
              </a:rPr>
              <a:t> hardware cât şi software</a:t>
            </a: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	5.     Algoritmul trebuie să fie public sau oferit cu licenţă nediscriminatorie.</a:t>
            </a:r>
            <a:endParaRPr lang="en-US" sz="2000">
              <a:latin typeface="Arial" charset="0"/>
              <a:ea typeface="MS PGothic" charset="0"/>
            </a:endParaRP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endParaRPr lang="en-US" sz="2000">
              <a:latin typeface="Arial" charset="0"/>
              <a:ea typeface="MS PGothic" charset="0"/>
            </a:endParaRP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Finaliştii şi scorurile lor au fost următoarele:</a:t>
            </a: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	1.     </a:t>
            </a:r>
            <a:r>
              <a:rPr lang="ro-RO" sz="2000">
                <a:solidFill>
                  <a:schemeClr val="accent2"/>
                </a:solidFill>
                <a:latin typeface="Arial" charset="0"/>
                <a:ea typeface="MS PGothic" charset="0"/>
              </a:rPr>
              <a:t>Rijndael (din partea lui Joan Daemen şi Vincent Rijmen, 86 voturi)</a:t>
            </a: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	2.     Serpent (din partea lui Ross Anderson, Eli Biham şi Lars Knudsen, </a:t>
            </a:r>
            <a:r>
              <a:rPr lang="en-US" sz="2000">
                <a:latin typeface="Arial" charset="0"/>
                <a:ea typeface="MS PGothic" charset="0"/>
              </a:rPr>
              <a:t>	</a:t>
            </a:r>
            <a:r>
              <a:rPr lang="ro-RO" sz="2000">
                <a:latin typeface="Arial" charset="0"/>
                <a:ea typeface="MS PGothic" charset="0"/>
              </a:rPr>
              <a:t>59 voturi)</a:t>
            </a: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	3.     Twofish (din partea unei echipe condusă de Bruce Schneier, 31 voturi)</a:t>
            </a: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	4.     RC6 (din partea RSA Laboratories, 23 voturi)</a:t>
            </a:r>
          </a:p>
          <a:p>
            <a:pPr>
              <a:spcBef>
                <a:spcPts val="775"/>
              </a:spcBef>
              <a:spcAft>
                <a:spcPct val="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	5.     MARS (din partea IBM, 13 voturi)</a:t>
            </a:r>
            <a:endParaRPr lang="en-US" sz="2000">
              <a:latin typeface="Arial" charset="0"/>
              <a:ea typeface="MS PGothic" charset="0"/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89AC863-0779-8047-B0C2-E0FDB402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276600"/>
            <a:ext cx="8439150" cy="3276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ro-RO" sz="2000">
                <a:solidFill>
                  <a:schemeClr val="tx1"/>
                </a:solidFill>
                <a:latin typeface="Arial" charset="0"/>
                <a:ea typeface="MS PGothic" charset="0"/>
              </a:rPr>
              <a:t>Foloseste o </a:t>
            </a:r>
            <a:r>
              <a:rPr lang="ro-RO" sz="2000">
                <a:latin typeface="Arial" charset="0"/>
                <a:ea typeface="MS PGothic" charset="0"/>
              </a:rPr>
              <a:t>matrice de </a:t>
            </a:r>
            <a:r>
              <a:rPr lang="ro-RO" sz="2000">
                <a:solidFill>
                  <a:srgbClr val="0000FF"/>
                </a:solidFill>
                <a:latin typeface="Arial" charset="0"/>
                <a:ea typeface="MS PGothic" charset="0"/>
              </a:rPr>
              <a:t>stare</a:t>
            </a:r>
            <a:r>
              <a:rPr lang="ro-RO" sz="2000">
                <a:latin typeface="Arial" charset="0"/>
                <a:ea typeface="MS PGothic" charset="0"/>
              </a:rPr>
              <a:t> de 4*4 octeţi (bloc de 128 biţi)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ro-RO" sz="2000">
                <a:solidFill>
                  <a:schemeClr val="tx1"/>
                </a:solidFill>
                <a:latin typeface="Arial" charset="0"/>
                <a:ea typeface="MS PGothic" charset="0"/>
              </a:rPr>
              <a:t>				si mai multe </a:t>
            </a:r>
            <a:r>
              <a:rPr lang="ro-RO" sz="2000">
                <a:solidFill>
                  <a:srgbClr val="0000FF"/>
                </a:solidFill>
                <a:latin typeface="Arial" charset="0"/>
                <a:ea typeface="MS PGothic" charset="0"/>
              </a:rPr>
              <a:t>chei de runda</a:t>
            </a:r>
            <a:r>
              <a:rPr lang="ro-RO" sz="2000">
                <a:solidFill>
                  <a:schemeClr val="tx1"/>
                </a:solidFill>
                <a:latin typeface="Arial" charset="0"/>
                <a:ea typeface="MS PGothic" charset="0"/>
              </a:rPr>
              <a:t> fabricate din cheia de baza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ro-RO" sz="2000">
                <a:solidFill>
                  <a:schemeClr val="tx1"/>
                </a:solidFill>
                <a:latin typeface="Arial" charset="0"/>
                <a:ea typeface="MS PGothic" charset="0"/>
              </a:rPr>
              <a:t>Numarul de runde </a:t>
            </a:r>
            <a:r>
              <a:rPr lang="ro-RO" sz="2000" b="1">
                <a:solidFill>
                  <a:srgbClr val="0000FF"/>
                </a:solidFill>
                <a:latin typeface="Arial" charset="0"/>
                <a:ea typeface="MS PGothic" charset="0"/>
              </a:rPr>
              <a:t>n</a:t>
            </a:r>
            <a:r>
              <a:rPr lang="ro-RO" sz="2000">
                <a:solidFill>
                  <a:schemeClr val="tx1"/>
                </a:solidFill>
                <a:latin typeface="Arial" charset="0"/>
                <a:ea typeface="MS PGothic" charset="0"/>
              </a:rPr>
              <a:t> depinde de lungimea cheii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ro-RO" sz="2000">
                <a:latin typeface="Arial" charset="0"/>
                <a:cs typeface="Lucida Sans Unicode" charset="0"/>
              </a:rPr>
              <a:t>n=10 pentru cheie de lungime 128; 12/ 192, 14/ 256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Initial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ro-RO">
                <a:latin typeface="Arial" charset="0"/>
                <a:cs typeface="Lucida Sans Unicode" charset="0"/>
              </a:rPr>
              <a:t>se copiaza un bloc de 128 biti text clar in </a:t>
            </a:r>
            <a:r>
              <a:rPr lang="ro-RO">
                <a:solidFill>
                  <a:srgbClr val="0000FF"/>
                </a:solidFill>
                <a:latin typeface="Arial" charset="0"/>
                <a:cs typeface="Lucida Sans Unicode" charset="0"/>
              </a:rPr>
              <a:t>state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ro-RO">
                <a:latin typeface="Arial" charset="0"/>
                <a:cs typeface="Lucida Sans Unicode" charset="0"/>
              </a:rPr>
              <a:t>se face XOR intre </a:t>
            </a:r>
            <a:r>
              <a:rPr lang="ro-RO">
                <a:solidFill>
                  <a:srgbClr val="0000FF"/>
                </a:solidFill>
                <a:latin typeface="Arial" charset="0"/>
                <a:cs typeface="Lucida Sans Unicode" charset="0"/>
              </a:rPr>
              <a:t>state</a:t>
            </a:r>
            <a:r>
              <a:rPr lang="ro-RO">
                <a:latin typeface="Arial" charset="0"/>
                <a:cs typeface="Lucida Sans Unicode" charset="0"/>
              </a:rPr>
              <a:t> si cheia </a:t>
            </a:r>
            <a:r>
              <a:rPr lang="ro-RO">
                <a:solidFill>
                  <a:srgbClr val="0000FF"/>
                </a:solidFill>
                <a:latin typeface="Arial" charset="0"/>
                <a:cs typeface="Lucida Sans Unicode" charset="0"/>
              </a:rPr>
              <a:t>rk[0]</a:t>
            </a:r>
          </a:p>
        </p:txBody>
      </p:sp>
      <p:pic>
        <p:nvPicPr>
          <p:cNvPr id="55298" name="Picture 4" descr="8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7775575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443663" y="404813"/>
            <a:ext cx="1763712" cy="4318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AES (</a:t>
            </a:r>
            <a:r>
              <a:rPr lang="ro-RO">
                <a:latin typeface="Arial" charset="0"/>
                <a:ea typeface="MS PGothic" charset="0"/>
              </a:rPr>
              <a:t>1</a:t>
            </a:r>
            <a:r>
              <a:rPr lang="en-US">
                <a:latin typeface="Arial" charset="0"/>
                <a:ea typeface="MS PGothic" charset="0"/>
              </a:rPr>
              <a:t>)</a:t>
            </a:r>
          </a:p>
        </p:txBody>
      </p:sp>
      <p:sp>
        <p:nvSpPr>
          <p:cNvPr id="5" name="Substituent subsol 3">
            <a:extLst>
              <a:ext uri="{FF2B5EF4-FFF2-40B4-BE49-F238E27FC236}">
                <a16:creationId xmlns:a16="http://schemas.microsoft.com/office/drawing/2014/main" id="{B0F6CC62-22DF-D04A-9F31-B65435CB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3915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ro-RO">
                <a:solidFill>
                  <a:schemeClr val="accent2"/>
                </a:solidFill>
                <a:latin typeface="Arial" charset="0"/>
                <a:ea typeface="MS PGothic" charset="0"/>
              </a:rPr>
              <a:t>In fiecare runda se fac patru operatii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ro-RO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substitutie</a:t>
            </a:r>
            <a:r>
              <a:rPr lang="ro-RO" sz="2200">
                <a:latin typeface="Arial" charset="0"/>
                <a:cs typeface="Lucida Sans Unicode" charset="0"/>
              </a:rPr>
              <a:t> – la nivel octet, foloseşte tabel substituţie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ro-RO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rotate_rows</a:t>
            </a:r>
            <a:r>
              <a:rPr lang="ro-RO" sz="2200">
                <a:latin typeface="Arial" charset="0"/>
                <a:cs typeface="Lucida Sans Unicode" charset="0"/>
              </a:rPr>
              <a:t> – prin deplasare circulară la stânga la nivel octet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en-US" sz="2200" b="1">
              <a:latin typeface="Arial" charset="0"/>
              <a:cs typeface="Lucida Sans Unicode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400" b="1">
                <a:latin typeface="Courier New" charset="0"/>
                <a:cs typeface="Lucida Sans Unicode" charset="0"/>
              </a:rPr>
              <a:t>1  5  9 13			 </a:t>
            </a:r>
            <a:r>
              <a:rPr lang="en-US" sz="2400" b="1">
                <a:solidFill>
                  <a:schemeClr val="accent2"/>
                </a:solidFill>
                <a:latin typeface="Courier New" charset="0"/>
                <a:cs typeface="Lucida Sans Unicode" charset="0"/>
              </a:rPr>
              <a:t>1  5  9 13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400" b="1">
                <a:latin typeface="Courier New" charset="0"/>
                <a:cs typeface="Lucida Sans Unicode" charset="0"/>
              </a:rPr>
              <a:t>2  6 10 14			 </a:t>
            </a:r>
            <a:r>
              <a:rPr lang="en-US" sz="2400" b="1">
                <a:solidFill>
                  <a:schemeClr val="accent2"/>
                </a:solidFill>
                <a:latin typeface="Courier New" charset="0"/>
                <a:cs typeface="Lucida Sans Unicode" charset="0"/>
              </a:rPr>
              <a:t>6 10 14  2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400" b="1">
                <a:latin typeface="Courier New" charset="0"/>
                <a:cs typeface="Lucida Sans Unicode" charset="0"/>
              </a:rPr>
              <a:t>3  7 11 15			</a:t>
            </a:r>
            <a:r>
              <a:rPr lang="en-US" sz="2400" b="1">
                <a:solidFill>
                  <a:schemeClr val="accent2"/>
                </a:solidFill>
                <a:latin typeface="Courier New" charset="0"/>
                <a:cs typeface="Lucida Sans Unicode" charset="0"/>
              </a:rPr>
              <a:t>11 15  3  7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400" b="1">
                <a:latin typeface="Courier New" charset="0"/>
                <a:cs typeface="Lucida Sans Unicode" charset="0"/>
              </a:rPr>
              <a:t>4  8 12 16			</a:t>
            </a:r>
            <a:r>
              <a:rPr lang="en-US" sz="2400" b="1">
                <a:solidFill>
                  <a:schemeClr val="accent2"/>
                </a:solidFill>
                <a:latin typeface="Courier New" charset="0"/>
                <a:cs typeface="Lucida Sans Unicode" charset="0"/>
              </a:rPr>
              <a:t>16  4  8 12</a:t>
            </a:r>
            <a:endParaRPr lang="ro-RO" sz="2400" b="1">
              <a:solidFill>
                <a:schemeClr val="accent2"/>
              </a:solidFill>
              <a:latin typeface="Courier New" charset="0"/>
              <a:cs typeface="Lucida Sans Unicode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43663" y="404813"/>
            <a:ext cx="1763712" cy="4318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AES (</a:t>
            </a:r>
            <a:r>
              <a:rPr lang="ro-RO">
                <a:latin typeface="Arial" charset="0"/>
                <a:ea typeface="MS PGothic" charset="0"/>
              </a:rPr>
              <a:t>2</a:t>
            </a:r>
            <a:r>
              <a:rPr lang="en-US">
                <a:latin typeface="Arial" charset="0"/>
                <a:ea typeface="MS PGothic" charset="0"/>
              </a:rPr>
              <a:t>)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C3AE926-979C-E246-AAE5-AF8631E9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40725" cy="427038"/>
          </a:xfrm>
        </p:spPr>
        <p:txBody>
          <a:bodyPr/>
          <a:lstStyle/>
          <a:p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53425" cy="55340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o-RO" sz="2000">
                <a:solidFill>
                  <a:schemeClr val="accent2"/>
                </a:solidFill>
                <a:latin typeface="Arial" charset="0"/>
                <a:ea typeface="MS PGothic" charset="0"/>
              </a:rPr>
              <a:t>mix_columns</a:t>
            </a:r>
            <a:r>
              <a:rPr lang="ro-RO" sz="2000">
                <a:latin typeface="Arial" charset="0"/>
                <a:ea typeface="MS PGothic" charset="0"/>
              </a:rPr>
              <a:t> – elementele unei coloane sunt înmulţite cu </a:t>
            </a:r>
            <a:r>
              <a:rPr lang="en-US" sz="2000">
                <a:latin typeface="Arial" charset="0"/>
                <a:ea typeface="MS PGothic" charset="0"/>
              </a:rPr>
              <a:t>o</a:t>
            </a:r>
            <a:r>
              <a:rPr lang="ro-RO" sz="2000">
                <a:latin typeface="Arial" charset="0"/>
                <a:ea typeface="MS PGothic" charset="0"/>
              </a:rPr>
              <a:t> </a:t>
            </a:r>
            <a:r>
              <a:rPr lang="en-US" sz="2000">
                <a:latin typeface="Arial" charset="0"/>
                <a:ea typeface="MS PGothic" charset="0"/>
              </a:rPr>
              <a:t>matrice</a:t>
            </a:r>
          </a:p>
          <a:p>
            <a:pPr lvl="1">
              <a:buFont typeface="Arial" charset="0"/>
              <a:buNone/>
            </a:pPr>
            <a:endParaRPr lang="en-US">
              <a:latin typeface="Arial" charset="0"/>
              <a:cs typeface="Lucida Sans Unicode" charset="0"/>
            </a:endParaRPr>
          </a:p>
          <a:p>
            <a:pPr lvl="1">
              <a:buFont typeface="Arial" charset="0"/>
              <a:buNone/>
            </a:pPr>
            <a:endParaRPr lang="en-US">
              <a:latin typeface="Arial" charset="0"/>
              <a:cs typeface="Lucida Sans Unicode" charset="0"/>
            </a:endParaRPr>
          </a:p>
          <a:p>
            <a:pPr lvl="1">
              <a:buFont typeface="Arial" charset="0"/>
              <a:buNone/>
            </a:pPr>
            <a:endParaRPr lang="en-US">
              <a:latin typeface="Arial" charset="0"/>
              <a:cs typeface="Lucida Sans Unicode" charset="0"/>
            </a:endParaRPr>
          </a:p>
          <a:p>
            <a:pPr lvl="1">
              <a:buFont typeface="Arial" charset="0"/>
              <a:buNone/>
            </a:pPr>
            <a:endParaRPr lang="en-US">
              <a:latin typeface="Arial" charset="0"/>
              <a:cs typeface="Lucida Sans Unicode" charset="0"/>
            </a:endParaRPr>
          </a:p>
          <a:p>
            <a:pPr lvl="1">
              <a:buFont typeface="Arial" charset="0"/>
              <a:buNone/>
            </a:pPr>
            <a:endParaRPr lang="en-US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ro-RO" sz="2000">
                <a:solidFill>
                  <a:schemeClr val="accent2"/>
                </a:solidFill>
                <a:latin typeface="Arial" charset="0"/>
                <a:ea typeface="MS PGothic" charset="0"/>
              </a:rPr>
              <a:t>xor_roundkey_into_state</a:t>
            </a:r>
            <a:r>
              <a:rPr lang="ro-RO" sz="2000">
                <a:latin typeface="Arial" charset="0"/>
                <a:ea typeface="MS PGothic" charset="0"/>
              </a:rPr>
              <a:t> – combinare cu o cheie de rundă </a:t>
            </a:r>
            <a:r>
              <a:rPr lang="ro-RO" sz="2000">
                <a:solidFill>
                  <a:srgbClr val="0000FF"/>
                </a:solidFill>
                <a:latin typeface="Arial" charset="0"/>
                <a:ea typeface="MS PGothic" charset="0"/>
              </a:rPr>
              <a:t>rk</a:t>
            </a: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[i]</a:t>
            </a:r>
            <a:endParaRPr lang="en-US" sz="2000">
              <a:latin typeface="Arial" charset="0"/>
              <a:ea typeface="MS PGothic" charset="0"/>
            </a:endParaRP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ro-RO" sz="2000">
                <a:latin typeface="Arial" charset="0"/>
                <a:ea typeface="MS PGothic" charset="0"/>
              </a:rPr>
              <a:t>Rijndael definit în </a:t>
            </a:r>
            <a:r>
              <a:rPr lang="ro-RO" sz="2000">
                <a:solidFill>
                  <a:schemeClr val="accent2"/>
                </a:solidFill>
                <a:latin typeface="Arial" charset="0"/>
                <a:ea typeface="MS PGothic" charset="0"/>
              </a:rPr>
              <a:t>câmp Galois G(2</a:t>
            </a:r>
            <a:r>
              <a:rPr lang="ro-RO" sz="2000" baseline="30000">
                <a:solidFill>
                  <a:schemeClr val="accent2"/>
                </a:solidFill>
                <a:latin typeface="Arial" charset="0"/>
                <a:ea typeface="MS PGothic" charset="0"/>
              </a:rPr>
              <a:t>8</a:t>
            </a:r>
            <a:r>
              <a:rPr lang="ro-RO" sz="2000">
                <a:solidFill>
                  <a:schemeClr val="accent2"/>
                </a:solidFill>
                <a:latin typeface="Arial" charset="0"/>
                <a:ea typeface="MS PGothic" charset="0"/>
              </a:rPr>
              <a:t>)</a:t>
            </a:r>
            <a:r>
              <a:rPr lang="ro-RO" sz="2000">
                <a:latin typeface="Arial" charset="0"/>
                <a:ea typeface="MS PGothic" charset="0"/>
              </a:rPr>
              <a:t> prin polinomul P = x</a:t>
            </a:r>
            <a:r>
              <a:rPr lang="ro-RO" sz="2000" baseline="30000">
                <a:latin typeface="Arial" charset="0"/>
                <a:ea typeface="MS PGothic" charset="0"/>
              </a:rPr>
              <a:t>8</a:t>
            </a:r>
            <a:r>
              <a:rPr lang="ro-RO" sz="2000">
                <a:latin typeface="Arial" charset="0"/>
                <a:ea typeface="MS PGothic" charset="0"/>
              </a:rPr>
              <a:t>+x</a:t>
            </a:r>
            <a:r>
              <a:rPr lang="ro-RO" sz="2000" baseline="30000">
                <a:latin typeface="Arial" charset="0"/>
                <a:ea typeface="MS PGothic" charset="0"/>
              </a:rPr>
              <a:t>4</a:t>
            </a:r>
            <a:r>
              <a:rPr lang="ro-RO" sz="2000">
                <a:latin typeface="Arial" charset="0"/>
                <a:ea typeface="MS PGothic" charset="0"/>
              </a:rPr>
              <a:t>+x</a:t>
            </a:r>
            <a:r>
              <a:rPr lang="ro-RO" sz="2000" baseline="30000">
                <a:latin typeface="Arial" charset="0"/>
                <a:ea typeface="MS PGothic" charset="0"/>
              </a:rPr>
              <a:t>3</a:t>
            </a:r>
            <a:r>
              <a:rPr lang="ro-RO" sz="2000">
                <a:latin typeface="Arial" charset="0"/>
                <a:ea typeface="MS PGothic" charset="0"/>
              </a:rPr>
              <a:t>+x+1</a:t>
            </a: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ro-RO">
                <a:latin typeface="Arial" charset="0"/>
                <a:cs typeface="Lucida Sans Unicode" charset="0"/>
              </a:rPr>
              <a:t>număr = coeficienţii unui polinom</a:t>
            </a:r>
            <a:endParaRPr lang="en-US">
              <a:latin typeface="Arial" charset="0"/>
              <a:cs typeface="Lucida Sans Unicode" charset="0"/>
            </a:endParaRP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Ex. 23</a:t>
            </a:r>
            <a:r>
              <a:rPr lang="en-US" baseline="-25000">
                <a:latin typeface="Arial" charset="0"/>
                <a:cs typeface="Lucida Sans Unicode" charset="0"/>
              </a:rPr>
              <a:t>(10)</a:t>
            </a:r>
            <a:r>
              <a:rPr lang="en-US">
                <a:latin typeface="Arial" charset="0"/>
                <a:cs typeface="Lucida Sans Unicode" charset="0"/>
              </a:rPr>
              <a:t> = 10111</a:t>
            </a:r>
            <a:r>
              <a:rPr lang="en-US" baseline="-25000">
                <a:latin typeface="Arial" charset="0"/>
                <a:cs typeface="Lucida Sans Unicode" charset="0"/>
              </a:rPr>
              <a:t>(2) </a:t>
            </a:r>
            <a:r>
              <a:rPr lang="en-US">
                <a:latin typeface="Arial" charset="0"/>
                <a:cs typeface="Lucida Sans Unicode" charset="0"/>
              </a:rPr>
              <a:t>este polinomul 		1*x</a:t>
            </a:r>
            <a:r>
              <a:rPr lang="en-US" baseline="30000">
                <a:latin typeface="Arial" charset="0"/>
                <a:cs typeface="Lucida Sans Unicode" charset="0"/>
              </a:rPr>
              <a:t>4</a:t>
            </a:r>
            <a:r>
              <a:rPr lang="en-US">
                <a:latin typeface="Arial" charset="0"/>
                <a:cs typeface="Lucida Sans Unicode" charset="0"/>
              </a:rPr>
              <a:t>+0*x</a:t>
            </a:r>
            <a:r>
              <a:rPr lang="en-US" baseline="30000">
                <a:latin typeface="Arial" charset="0"/>
                <a:cs typeface="Lucida Sans Unicode" charset="0"/>
              </a:rPr>
              <a:t>3</a:t>
            </a:r>
            <a:r>
              <a:rPr lang="en-US">
                <a:latin typeface="Arial" charset="0"/>
                <a:cs typeface="Lucida Sans Unicode" charset="0"/>
              </a:rPr>
              <a:t>+1*x</a:t>
            </a:r>
            <a:r>
              <a:rPr lang="en-US" baseline="30000">
                <a:latin typeface="Arial" charset="0"/>
                <a:cs typeface="Lucida Sans Unicode" charset="0"/>
              </a:rPr>
              <a:t>2</a:t>
            </a:r>
            <a:r>
              <a:rPr lang="en-US">
                <a:latin typeface="Arial" charset="0"/>
                <a:cs typeface="Lucida Sans Unicode" charset="0"/>
              </a:rPr>
              <a:t>+1*x+1</a:t>
            </a:r>
            <a:endParaRPr lang="en-US" baseline="-25000">
              <a:latin typeface="Arial" charset="0"/>
              <a:cs typeface="Lucida Sans Unicode" charset="0"/>
            </a:endParaRP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											x</a:t>
            </a:r>
            <a:r>
              <a:rPr lang="en-US" baseline="30000">
                <a:latin typeface="Arial" charset="0"/>
                <a:cs typeface="Lucida Sans Unicode" charset="0"/>
              </a:rPr>
              <a:t>4</a:t>
            </a:r>
            <a:r>
              <a:rPr lang="en-US">
                <a:latin typeface="Arial" charset="0"/>
                <a:cs typeface="Lucida Sans Unicode" charset="0"/>
              </a:rPr>
              <a:t>+ x</a:t>
            </a:r>
            <a:r>
              <a:rPr lang="en-US" baseline="30000">
                <a:latin typeface="Arial" charset="0"/>
                <a:cs typeface="Lucida Sans Unicode" charset="0"/>
              </a:rPr>
              <a:t>2</a:t>
            </a:r>
            <a:r>
              <a:rPr lang="en-US">
                <a:latin typeface="Arial" charset="0"/>
                <a:cs typeface="Lucida Sans Unicode" charset="0"/>
              </a:rPr>
              <a:t>+ x+1</a:t>
            </a:r>
            <a:endParaRPr lang="ro-RO">
              <a:latin typeface="Arial" charset="0"/>
              <a:cs typeface="Lucida Sans Unicode" charset="0"/>
            </a:endParaRP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ro-RO">
                <a:latin typeface="Arial" charset="0"/>
                <a:cs typeface="Lucida Sans Unicode" charset="0"/>
              </a:rPr>
              <a:t>adunarea coeficienţilor făcută modulo 2</a:t>
            </a: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ro-RO">
                <a:latin typeface="Arial" charset="0"/>
                <a:cs typeface="Lucida Sans Unicode" charset="0"/>
              </a:rPr>
              <a:t>înmulţirea făcută ca la polinoame</a:t>
            </a:r>
            <a:r>
              <a:rPr lang="en-US">
                <a:latin typeface="Arial" charset="0"/>
                <a:cs typeface="Lucida Sans Unicode" charset="0"/>
              </a:rPr>
              <a:t>, dar modulo P</a:t>
            </a: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Ex. (x</a:t>
            </a:r>
            <a:r>
              <a:rPr lang="en-US" baseline="30000">
                <a:latin typeface="Arial" charset="0"/>
                <a:cs typeface="Lucida Sans Unicode" charset="0"/>
              </a:rPr>
              <a:t>3</a:t>
            </a:r>
            <a:r>
              <a:rPr lang="en-US">
                <a:latin typeface="Arial" charset="0"/>
                <a:cs typeface="Lucida Sans Unicode" charset="0"/>
              </a:rPr>
              <a:t>+1)*(x</a:t>
            </a:r>
            <a:r>
              <a:rPr lang="en-US" baseline="30000">
                <a:latin typeface="Arial" charset="0"/>
                <a:cs typeface="Lucida Sans Unicode" charset="0"/>
              </a:rPr>
              <a:t>4</a:t>
            </a:r>
            <a:r>
              <a:rPr lang="en-US">
                <a:latin typeface="Arial" charset="0"/>
                <a:cs typeface="Lucida Sans Unicode" charset="0"/>
              </a:rPr>
              <a:t>+x) = x</a:t>
            </a:r>
            <a:r>
              <a:rPr lang="en-US" baseline="30000">
                <a:latin typeface="Arial" charset="0"/>
                <a:cs typeface="Lucida Sans Unicode" charset="0"/>
              </a:rPr>
              <a:t>7</a:t>
            </a:r>
            <a:r>
              <a:rPr lang="en-US">
                <a:latin typeface="Arial" charset="0"/>
                <a:cs typeface="Lucida Sans Unicode" charset="0"/>
              </a:rPr>
              <a:t>+x</a:t>
            </a:r>
            <a:r>
              <a:rPr lang="en-US" baseline="30000">
                <a:latin typeface="Arial" charset="0"/>
                <a:cs typeface="Lucida Sans Unicode" charset="0"/>
              </a:rPr>
              <a:t>4</a:t>
            </a:r>
            <a:r>
              <a:rPr lang="en-US">
                <a:latin typeface="Arial" charset="0"/>
                <a:cs typeface="Lucida Sans Unicode" charset="0"/>
              </a:rPr>
              <a:t>+x</a:t>
            </a:r>
            <a:r>
              <a:rPr lang="en-US" baseline="30000">
                <a:latin typeface="Arial" charset="0"/>
                <a:cs typeface="Lucida Sans Unicode" charset="0"/>
              </a:rPr>
              <a:t>4</a:t>
            </a:r>
            <a:r>
              <a:rPr lang="en-US">
                <a:latin typeface="Arial" charset="0"/>
                <a:cs typeface="Lucida Sans Unicode" charset="0"/>
              </a:rPr>
              <a:t>+x = x</a:t>
            </a:r>
            <a:r>
              <a:rPr lang="en-US" baseline="30000">
                <a:latin typeface="Arial" charset="0"/>
                <a:cs typeface="Lucida Sans Unicode" charset="0"/>
              </a:rPr>
              <a:t>7</a:t>
            </a:r>
            <a:r>
              <a:rPr lang="en-US">
                <a:latin typeface="Arial" charset="0"/>
                <a:cs typeface="Lucida Sans Unicode" charset="0"/>
              </a:rPr>
              <a:t>+x </a:t>
            </a:r>
          </a:p>
        </p:txBody>
      </p:sp>
      <p:pic>
        <p:nvPicPr>
          <p:cNvPr id="59395" name="Picture 4" descr="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344613"/>
            <a:ext cx="3671888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stituent subsol 3">
            <a:extLst>
              <a:ext uri="{FF2B5EF4-FFF2-40B4-BE49-F238E27FC236}">
                <a16:creationId xmlns:a16="http://schemas.microsoft.com/office/drawing/2014/main" id="{95A92A97-30FB-8545-B2DF-36ED9E87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Arial" charset="0"/>
                <a:ea typeface="MS PGothic" charset="0"/>
              </a:rPr>
              <a:t>Algoritmul </a:t>
            </a:r>
            <a:r>
              <a:rPr lang="en-US">
                <a:latin typeface="Arial" charset="0"/>
                <a:ea typeface="MS PGothic" charset="0"/>
              </a:rPr>
              <a:t>AES (</a:t>
            </a:r>
            <a:r>
              <a:rPr lang="ro-RO">
                <a:latin typeface="Arial" charset="0"/>
                <a:ea typeface="MS PGothic" charset="0"/>
              </a:rPr>
              <a:t>3</a:t>
            </a:r>
            <a:r>
              <a:rPr lang="en-US">
                <a:latin typeface="Arial" charset="0"/>
                <a:ea typeface="MS PGothic" charset="0"/>
              </a:rPr>
              <a:t>)</a:t>
            </a:r>
          </a:p>
        </p:txBody>
      </p:sp>
      <p:pic>
        <p:nvPicPr>
          <p:cNvPr id="60418" name="Picture 3" descr="8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594475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8F7F89EB-6781-7D48-8599-F0BA8BDE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b="0">
                <a:latin typeface="Arial" charset="0"/>
                <a:ea typeface="MS PGothic" charset="0"/>
              </a:rPr>
              <a:t>Comentarii</a:t>
            </a:r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ro-RO">
                <a:latin typeface="Arial" charset="0"/>
                <a:ea typeface="MS PGothic" charset="0"/>
              </a:rPr>
              <a:t>Nu au fost probleme la utilizare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ro-RO">
                <a:latin typeface="Arial" charset="0"/>
                <a:ea typeface="MS PGothic" charset="0"/>
              </a:rPr>
              <a:t>Experimental – difuzie bună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ro-RO">
                <a:latin typeface="Arial" charset="0"/>
                <a:ea typeface="MS PGothic" charset="0"/>
              </a:rPr>
              <a:t>Metodă </a:t>
            </a:r>
            <a:r>
              <a:rPr lang="ro-RO">
                <a:solidFill>
                  <a:srgbClr val="0000FF"/>
                </a:solidFill>
                <a:latin typeface="Arial" charset="0"/>
                <a:ea typeface="MS PGothic" charset="0"/>
              </a:rPr>
              <a:t>bazată pe algebră</a:t>
            </a:r>
            <a:r>
              <a:rPr lang="ro-RO">
                <a:latin typeface="Arial" charset="0"/>
                <a:ea typeface="MS PGothic" charset="0"/>
              </a:rPr>
              <a:t> (câmpuri Galois)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ro-RO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substituţii</a:t>
            </a:r>
            <a:r>
              <a:rPr lang="ro-RO" sz="2200">
                <a:latin typeface="Arial" charset="0"/>
                <a:cs typeface="Lucida Sans Unicode" charset="0"/>
              </a:rPr>
              <a:t> şi </a:t>
            </a:r>
            <a:r>
              <a:rPr lang="ro-RO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mixare</a:t>
            </a:r>
            <a:r>
              <a:rPr lang="ro-RO" sz="2200">
                <a:latin typeface="Arial" charset="0"/>
                <a:cs typeface="Lucida Sans Unicode" charset="0"/>
              </a:rPr>
              <a:t> coloane folosesc operaţii cu sens în teoria algebrică (nu simple tabele greu de explicat)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ro-RO">
                <a:latin typeface="Arial" charset="0"/>
                <a:ea typeface="MS PGothic" charset="0"/>
              </a:rPr>
              <a:t>autorii nu au oferit argumente matematice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ro-RO">
                <a:latin typeface="Arial" charset="0"/>
                <a:ea typeface="MS PGothic" charset="0"/>
              </a:rPr>
              <a:t>nu sunt suspectate </a:t>
            </a:r>
            <a:r>
              <a:rPr lang="ro-RO">
                <a:solidFill>
                  <a:srgbClr val="0000FF"/>
                </a:solidFill>
                <a:latin typeface="Arial" charset="0"/>
                <a:ea typeface="MS PGothic" charset="0"/>
              </a:rPr>
              <a:t>trape</a:t>
            </a:r>
            <a:r>
              <a:rPr lang="ro-RO">
                <a:latin typeface="Arial" charset="0"/>
                <a:ea typeface="MS PGothic" charset="0"/>
              </a:rPr>
              <a:t> (sau “scurtături” ascunse)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Arial" charset="0"/>
              <a:buNone/>
            </a:pPr>
            <a:endParaRPr lang="en-US" sz="2400">
              <a:latin typeface="Arial" charset="0"/>
              <a:ea typeface="MS PGothic" charset="0"/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681E75D-BB28-274B-975E-ACB68701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Cifrarea prin functii greu inversabile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40725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Arial" charset="0"/>
                <a:ea typeface="MS PGothic" charset="0"/>
              </a:rPr>
              <a:t>functii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greu inversabile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Arial" charset="0"/>
                <a:cs typeface="Lucida Sans Unicode" charset="0"/>
              </a:rPr>
              <a:t>cunoscînd x este usor de calculat f(x)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Arial" charset="0"/>
                <a:cs typeface="Lucida Sans Unicode" charset="0"/>
              </a:rPr>
              <a:t>calculul lui x din  f(x) este  foarte dificil.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en-US" sz="1000">
              <a:latin typeface="Arial" charset="0"/>
              <a:cs typeface="Lucida Sans Unicode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Arial" charset="0"/>
                <a:ea typeface="MS PGothic" charset="0"/>
              </a:rPr>
              <a:t>adaptare: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Arial" charset="0"/>
                <a:cs typeface="Lucida Sans Unicode" charset="0"/>
              </a:rPr>
              <a:t>calculul lui x din f(x) trebuie să fie o 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problemă intratabilă</a:t>
            </a:r>
            <a:r>
              <a:rPr lang="en-US">
                <a:latin typeface="Arial" charset="0"/>
                <a:cs typeface="Lucida Sans Unicode" charset="0"/>
              </a:rPr>
              <a:t> doar pentru criptanalist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latin typeface="Arial" charset="0"/>
                <a:cs typeface="Lucida Sans Unicode" charset="0"/>
              </a:rPr>
              <a:t>problemă intratabilă - nu există un algoritm de rezolvare în timp polinomial.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Arial" charset="0"/>
                <a:cs typeface="Lucida Sans Unicode" charset="0"/>
              </a:rPr>
              <a:t>destinatarul autorizat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1">
                <a:solidFill>
                  <a:srgbClr val="0000FF"/>
                </a:solidFill>
                <a:latin typeface="Arial" charset="0"/>
                <a:cs typeface="Lucida Sans Unicode" charset="0"/>
              </a:rPr>
              <a:t>are cheia </a:t>
            </a:r>
            <a:r>
              <a:rPr lang="en-US" sz="2000" b="1">
                <a:latin typeface="Arial" charset="0"/>
                <a:cs typeface="Lucida Sans Unicode" charset="0"/>
              </a:rPr>
              <a:t>sau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1">
                <a:solidFill>
                  <a:srgbClr val="0000FF"/>
                </a:solidFill>
                <a:latin typeface="Arial" charset="0"/>
                <a:cs typeface="Lucida Sans Unicode" charset="0"/>
              </a:rPr>
              <a:t>dispune de o trapă </a:t>
            </a:r>
            <a:r>
              <a:rPr lang="en-US" sz="2000" b="1">
                <a:latin typeface="Arial" charset="0"/>
                <a:cs typeface="Lucida Sans Unicode" charset="0"/>
              </a:rPr>
              <a:t>ce  face problema usor de rezolvat.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en-US" sz="1000" b="1">
              <a:latin typeface="Arial" charset="0"/>
              <a:cs typeface="Lucida Sans Unicode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Arial" charset="0"/>
                <a:ea typeface="MS PGothic" charset="0"/>
              </a:rPr>
              <a:t>Metode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Arial" charset="0"/>
                <a:cs typeface="Lucida Sans Unicode" charset="0"/>
              </a:rPr>
              <a:t>algoritmi exponentiali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Arial" charset="0"/>
                <a:cs typeface="Lucida Sans Unicode" charset="0"/>
              </a:rPr>
              <a:t>problema rucsacului.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4D1F6C4-DAEA-6B49-AB32-E0A2ABC7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Algoritmi exponentiali – RSA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40725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In RSA (Rivest, Shamir si Adleman):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</a:rPr>
              <a:t>Criptarea si decriptarea se fac prin functii exponentiale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Criptarea</a:t>
            </a:r>
            <a:r>
              <a:rPr lang="en-US">
                <a:latin typeface="Arial" charset="0"/>
                <a:ea typeface="MS PGothic" charset="0"/>
              </a:rPr>
              <a:t> se face  prin calculul</a:t>
            </a:r>
            <a:endParaRPr lang="en-US" b="1">
              <a:latin typeface="Arial" charset="0"/>
              <a:ea typeface="MS PGothic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b="1">
                <a:latin typeface="Arial" charset="0"/>
                <a:ea typeface="MS PGothic" charset="0"/>
              </a:rPr>
              <a:t>C = (M</a:t>
            </a:r>
            <a:r>
              <a:rPr lang="en-US" b="1" baseline="30000">
                <a:latin typeface="Arial" charset="0"/>
                <a:ea typeface="MS PGothic" charset="0"/>
              </a:rPr>
              <a:t>e</a:t>
            </a:r>
            <a:r>
              <a:rPr lang="en-US" b="1">
                <a:latin typeface="Arial" charset="0"/>
                <a:ea typeface="MS PGothic" charset="0"/>
              </a:rPr>
              <a:t>) mod n</a:t>
            </a:r>
            <a:endParaRPr lang="en-US">
              <a:latin typeface="Arial" charset="0"/>
              <a:ea typeface="MS PGothic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</a:rPr>
              <a:t>unde </a:t>
            </a:r>
            <a:r>
              <a:rPr lang="en-US" sz="2200" b="1">
                <a:solidFill>
                  <a:srgbClr val="0000FF"/>
                </a:solidFill>
                <a:latin typeface="Arial" charset="0"/>
                <a:cs typeface="Lucida Sans Unicode" charset="0"/>
              </a:rPr>
              <a:t>(e, n)</a:t>
            </a:r>
            <a:r>
              <a:rPr lang="en-US" sz="2200">
                <a:latin typeface="Arial" charset="0"/>
                <a:cs typeface="Lucida Sans Unicode" charset="0"/>
              </a:rPr>
              <a:t> reprezintă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cheia de criptare</a:t>
            </a:r>
            <a:r>
              <a:rPr lang="en-US" sz="2200">
                <a:latin typeface="Arial" charset="0"/>
                <a:cs typeface="Lucida Sans Unicode" charset="0"/>
              </a:rPr>
              <a:t>.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</a:rPr>
              <a:t>M este un bloc de mesaj (valoare întreagă între 0 si n-1)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</a:rPr>
              <a:t>C este criptograma.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endParaRPr lang="en-US" sz="2200">
              <a:latin typeface="Arial" charset="0"/>
              <a:cs typeface="Lucida Sans Unicode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Decriptarea</a:t>
            </a:r>
            <a:r>
              <a:rPr lang="en-US">
                <a:latin typeface="Arial" charset="0"/>
                <a:ea typeface="MS PGothic" charset="0"/>
              </a:rPr>
              <a:t> se face prin calculul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b="1">
                <a:latin typeface="Arial" charset="0"/>
                <a:ea typeface="MS PGothic" charset="0"/>
              </a:rPr>
              <a:t>M = (C</a:t>
            </a:r>
            <a:r>
              <a:rPr lang="en-US" b="1" baseline="30000">
                <a:latin typeface="Arial" charset="0"/>
                <a:ea typeface="MS PGothic" charset="0"/>
              </a:rPr>
              <a:t>d</a:t>
            </a:r>
            <a:r>
              <a:rPr lang="en-US" b="1">
                <a:latin typeface="Arial" charset="0"/>
                <a:ea typeface="MS PGothic" charset="0"/>
              </a:rPr>
              <a:t>) mod n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</a:rPr>
              <a:t>unde </a:t>
            </a:r>
            <a:r>
              <a:rPr lang="en-US" sz="2200" b="1">
                <a:solidFill>
                  <a:srgbClr val="0000FF"/>
                </a:solidFill>
                <a:latin typeface="Arial" charset="0"/>
                <a:cs typeface="Lucida Sans Unicode" charset="0"/>
              </a:rPr>
              <a:t>(d, n)</a:t>
            </a:r>
            <a:r>
              <a:rPr lang="en-US" sz="2200">
                <a:latin typeface="Arial" charset="0"/>
                <a:cs typeface="Lucida Sans Unicode" charset="0"/>
              </a:rPr>
              <a:t> este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cheia de decriptare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DD22F0B-4AE8-7C49-ACA2-11AC39C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Algoritmi exponentiali – RSA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40725" cy="53689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Conditia</a:t>
            </a:r>
            <a:r>
              <a:rPr lang="en-US">
                <a:latin typeface="Arial" charset="0"/>
                <a:ea typeface="MS PGothic" charset="0"/>
              </a:rPr>
              <a:t>: functiile de criptare si decriptare trebuie sa fie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inverse</a:t>
            </a:r>
            <a:r>
              <a:rPr lang="en-US">
                <a:latin typeface="Arial" charset="0"/>
                <a:ea typeface="MS PGothic" charset="0"/>
              </a:rPr>
              <a:t> una alteia: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(M</a:t>
            </a:r>
            <a:r>
              <a:rPr lang="en-US" baseline="30000">
                <a:solidFill>
                  <a:schemeClr val="accent2"/>
                </a:solidFill>
                <a:latin typeface="Arial" charset="0"/>
                <a:ea typeface="MS PGothic" charset="0"/>
              </a:rPr>
              <a:t>e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 mod n)</a:t>
            </a:r>
            <a:r>
              <a:rPr lang="en-US" baseline="30000">
                <a:solidFill>
                  <a:schemeClr val="accent2"/>
                </a:solidFill>
                <a:latin typeface="Arial" charset="0"/>
                <a:ea typeface="MS PGothic" charset="0"/>
              </a:rPr>
              <a:t>d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 mod n = M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Conditia poate fi indeplinita daca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e</a:t>
            </a:r>
            <a:r>
              <a:rPr lang="en-US" sz="2200">
                <a:latin typeface="Arial" charset="0"/>
                <a:cs typeface="Lucida Sans Unicode" charset="0"/>
              </a:rPr>
              <a:t> este un intreg relativ prim cu 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  <a:sym typeface="Symbol" charset="0"/>
              </a:rPr>
              <a:t>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(n)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  <a:sym typeface="Symbol" charset="0"/>
              </a:rPr>
              <a:t></a:t>
            </a:r>
            <a:r>
              <a:rPr lang="en-US" sz="2200">
                <a:latin typeface="Arial" charset="0"/>
                <a:cs typeface="Lucida Sans Unicode" charset="0"/>
              </a:rPr>
              <a:t>(n) este Functia lui Euler 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000">
                <a:latin typeface="Arial" charset="0"/>
                <a:cs typeface="Lucida Sans Unicode" charset="0"/>
                <a:sym typeface="Symbol" charset="0"/>
              </a:rPr>
              <a:t>adica</a:t>
            </a:r>
            <a:r>
              <a:rPr lang="en-US" sz="2000">
                <a:latin typeface="Arial" charset="0"/>
                <a:cs typeface="Lucida Sans Unicode" charset="0"/>
              </a:rPr>
              <a:t> nr de întregi pozitivi 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&lt;n </a:t>
            </a:r>
            <a:r>
              <a:rPr lang="en-US" sz="2000">
                <a:latin typeface="Arial" charset="0"/>
                <a:cs typeface="Lucida Sans Unicode" charset="0"/>
              </a:rPr>
              <a:t>relativ primi cu </a:t>
            </a: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n</a:t>
            </a:r>
            <a:endParaRPr lang="en-US" sz="2000">
              <a:latin typeface="Arial" charset="0"/>
              <a:cs typeface="Lucida Sans Unicode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d</a:t>
            </a:r>
            <a:r>
              <a:rPr lang="en-US" sz="2200">
                <a:latin typeface="Arial" charset="0"/>
                <a:cs typeface="Lucida Sans Unicode" charset="0"/>
              </a:rPr>
              <a:t> este inversul multiplicativ al lui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e</a:t>
            </a:r>
            <a:r>
              <a:rPr lang="en-US" sz="2200">
                <a:latin typeface="Arial" charset="0"/>
                <a:cs typeface="Lucida Sans Unicode" charset="0"/>
              </a:rPr>
              <a:t> modulo 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  <a:sym typeface="Symbol" charset="0"/>
              </a:rPr>
              <a:t>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(n)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e*d mod 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  <a:sym typeface="Symbol" charset="0"/>
              </a:rPr>
              <a:t>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(n) = 1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n</a:t>
            </a:r>
            <a:r>
              <a:rPr lang="en-US" sz="2200">
                <a:latin typeface="Arial" charset="0"/>
                <a:cs typeface="Lucida Sans Unicode" charset="0"/>
              </a:rPr>
              <a:t> este produsul a doua numere prime,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n = p</a:t>
            </a:r>
            <a:r>
              <a:rPr lang="en-US" sz="2200">
                <a:latin typeface="Arial" charset="0"/>
                <a:cs typeface="Lucida Sans Unicode" charset="0"/>
              </a:rPr>
              <a:t> *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q</a:t>
            </a:r>
            <a:endParaRPr lang="en-US" sz="2200">
              <a:solidFill>
                <a:schemeClr val="tx1"/>
              </a:solidFill>
              <a:latin typeface="Arial" charset="0"/>
              <a:cs typeface="Lucida Sans Unicode" charset="0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</a:rPr>
              <a:t>caz in care 	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  <a:sym typeface="Symbol" charset="0"/>
              </a:rPr>
              <a:t>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(n) = (p-1)(q-1)</a:t>
            </a:r>
            <a:endParaRPr lang="en-US" sz="2200">
              <a:solidFill>
                <a:srgbClr val="0000FF"/>
              </a:solidFill>
              <a:latin typeface="Arial" charset="0"/>
              <a:cs typeface="Lucida Sans Unicode" charset="0"/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048D6EA-8180-EA49-ABC3-56C308C1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Motivatie</a:t>
            </a:r>
            <a:r>
              <a:rPr lang="en-US">
                <a:latin typeface="Arial" charset="0"/>
                <a:ea typeface="MS PGothic" charset="0"/>
              </a:rPr>
              <a:t>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40725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Functia lui Euler </a:t>
            </a:r>
            <a:r>
              <a:rPr lang="en-US">
                <a:latin typeface="Arial" charset="0"/>
                <a:ea typeface="MS PGothic" charset="0"/>
                <a:sym typeface="Symbol" charset="0"/>
              </a:rPr>
              <a:t></a:t>
            </a:r>
            <a:r>
              <a:rPr lang="en-US">
                <a:latin typeface="Arial" charset="0"/>
                <a:ea typeface="MS PGothic" charset="0"/>
              </a:rPr>
              <a:t>(n) = nr de întregi pozitivi &lt;n relativ primi cu 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n</a:t>
            </a:r>
            <a:endParaRPr lang="en-US">
              <a:latin typeface="Arial" charset="0"/>
              <a:ea typeface="MS PGothic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</a:rPr>
              <a:t>daca 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p</a:t>
            </a:r>
            <a:r>
              <a:rPr lang="en-US" sz="2200">
                <a:latin typeface="Arial" charset="0"/>
                <a:cs typeface="Lucida Sans Unicode" charset="0"/>
              </a:rPr>
              <a:t> prim 	=&gt; 	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  <a:sym typeface="Symbol" charset="0"/>
              </a:rPr>
              <a:t>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(p) = p-1</a:t>
            </a:r>
            <a:r>
              <a:rPr lang="en-US" sz="2200">
                <a:latin typeface="Arial" charset="0"/>
                <a:cs typeface="Lucida Sans Unicode" charset="0"/>
              </a:rPr>
              <a:t>.</a:t>
            </a:r>
            <a:endParaRPr lang="en-US" sz="2200" b="1">
              <a:latin typeface="Arial" charset="0"/>
              <a:cs typeface="Lucida Sans Unicode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</a:rPr>
              <a:t>daca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n = p*q</a:t>
            </a:r>
            <a:r>
              <a:rPr lang="en-US" sz="2200">
                <a:latin typeface="Arial" charset="0"/>
                <a:cs typeface="Lucida Sans Unicode" charset="0"/>
              </a:rPr>
              <a:t> cu p, q prime atunci</a:t>
            </a:r>
            <a:endParaRPr lang="en-US" sz="2200">
              <a:latin typeface="Arial" charset="0"/>
              <a:cs typeface="Lucida Sans Unicode" charset="0"/>
              <a:sym typeface="Symbol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  <a:sym typeface="Symbol" charset="0"/>
              </a:rPr>
              <a:t>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(n) = 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  <a:sym typeface="Symbol" charset="0"/>
              </a:rPr>
              <a:t>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(p) * 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  <a:sym typeface="Symbol" charset="0"/>
              </a:rPr>
              <a:t>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(q) = (p-1) (q-1)</a:t>
            </a:r>
            <a:endParaRPr lang="en-US" b="1">
              <a:solidFill>
                <a:schemeClr val="accent2"/>
              </a:solidFill>
              <a:latin typeface="Arial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b="1">
                <a:latin typeface="Arial" charset="0"/>
                <a:ea typeface="MS PGothic" charset="0"/>
              </a:rPr>
              <a:t>Teorema (Euler).</a:t>
            </a:r>
            <a:r>
              <a:rPr lang="en-US">
                <a:latin typeface="Arial" charset="0"/>
                <a:ea typeface="MS PGothic" charset="0"/>
              </a:rPr>
              <a:t> Pentru orice 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a</a:t>
            </a:r>
            <a:r>
              <a:rPr lang="en-US">
                <a:latin typeface="Arial" charset="0"/>
                <a:ea typeface="MS PGothic" charset="0"/>
              </a:rPr>
              <a:t> si 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n</a:t>
            </a:r>
            <a:r>
              <a:rPr lang="en-US">
                <a:latin typeface="Arial" charset="0"/>
                <a:ea typeface="MS PGothic" charset="0"/>
              </a:rPr>
              <a:t> cu 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(a,n) = 1</a:t>
            </a:r>
            <a:r>
              <a:rPr lang="en-US">
                <a:latin typeface="Arial" charset="0"/>
                <a:ea typeface="MS PGothic" charset="0"/>
              </a:rPr>
              <a:t> avem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a</a:t>
            </a:r>
            <a:r>
              <a:rPr lang="en-US" baseline="30000">
                <a:solidFill>
                  <a:schemeClr val="accent2"/>
                </a:solidFill>
                <a:latin typeface="Arial" charset="0"/>
                <a:ea typeface="MS PGothic" charset="0"/>
                <a:sym typeface="Symbol" charset="0"/>
              </a:rPr>
              <a:t></a:t>
            </a:r>
            <a:r>
              <a:rPr lang="en-US" baseline="30000">
                <a:solidFill>
                  <a:schemeClr val="accent2"/>
                </a:solidFill>
                <a:latin typeface="Arial" charset="0"/>
                <a:ea typeface="MS PGothic" charset="0"/>
              </a:rPr>
              <a:t>(n)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 mod n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Aceasta proprietate este folosita in demonstrarea urmatoarei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ea typeface="MS PGothic" charset="0"/>
              </a:rPr>
              <a:t>Teorema (cifrare).</a:t>
            </a:r>
            <a:r>
              <a:rPr lang="en-US">
                <a:latin typeface="Arial" charset="0"/>
                <a:ea typeface="MS PGothic" charset="0"/>
              </a:rPr>
              <a:t> Date fiind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e</a:t>
            </a:r>
            <a:r>
              <a:rPr lang="en-US">
                <a:latin typeface="Arial" charset="0"/>
                <a:ea typeface="MS PGothic" charset="0"/>
              </a:rPr>
              <a:t> si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d</a:t>
            </a:r>
            <a:r>
              <a:rPr lang="en-US">
                <a:latin typeface="Arial" charset="0"/>
                <a:ea typeface="MS PGothic" charset="0"/>
              </a:rPr>
              <a:t> care satisfac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ed mod 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  <a:sym typeface="Symbol" charset="0"/>
              </a:rPr>
              <a:t>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(n)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si un mesaj M </a:t>
            </a:r>
            <a:r>
              <a:rPr lang="en-US">
                <a:latin typeface="Arial" charset="0"/>
                <a:ea typeface="MS PGothic" charset="0"/>
                <a:sym typeface="Symbol" charset="0"/>
              </a:rPr>
              <a:t></a:t>
            </a:r>
            <a:r>
              <a:rPr lang="en-US">
                <a:latin typeface="Arial" charset="0"/>
                <a:ea typeface="MS PGothic" charset="0"/>
              </a:rPr>
              <a:t> [0, n-1], avem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(M</a:t>
            </a:r>
            <a:r>
              <a:rPr lang="en-US" baseline="30000">
                <a:solidFill>
                  <a:schemeClr val="accent2"/>
                </a:solidFill>
                <a:latin typeface="Arial" charset="0"/>
                <a:ea typeface="MS PGothic" charset="0"/>
              </a:rPr>
              <a:t>e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 mod n)</a:t>
            </a:r>
            <a:r>
              <a:rPr lang="en-US" baseline="30000">
                <a:solidFill>
                  <a:schemeClr val="accent2"/>
                </a:solidFill>
                <a:latin typeface="Arial" charset="0"/>
                <a:ea typeface="MS PGothic" charset="0"/>
              </a:rPr>
              <a:t>d</a:t>
            </a:r>
            <a:r>
              <a:rPr lang="en-US">
                <a:solidFill>
                  <a:schemeClr val="accent2"/>
                </a:solidFill>
                <a:latin typeface="Arial" charset="0"/>
                <a:ea typeface="MS PGothic" charset="0"/>
              </a:rPr>
              <a:t> mod n = M</a:t>
            </a:r>
            <a:endParaRPr lang="en-US" b="1">
              <a:solidFill>
                <a:schemeClr val="accent2"/>
              </a:solidFill>
              <a:latin typeface="Arial" charset="0"/>
              <a:ea typeface="MS PGothic" charset="0"/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3AE3227-4C53-4442-8F56-0586CE36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6148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9E0B61B3-0AF4-BA4D-B6B0-B9EE7C9A8EEB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4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436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Metode de rezolvare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42313" cy="5257800"/>
          </a:xfrm>
        </p:spPr>
        <p:txBody>
          <a:bodyPr lIns="0" tIns="0" rIns="0" bIns="0"/>
          <a:lstStyle/>
          <a:p>
            <a:pPr>
              <a:spcAft>
                <a:spcPct val="20000"/>
              </a:spcAft>
            </a:pPr>
            <a:r>
              <a:rPr lang="en-US">
                <a:latin typeface="Arial" charset="0"/>
                <a:ea typeface="MS PGothic" charset="0"/>
              </a:rPr>
              <a:t>Organizare</a:t>
            </a:r>
          </a:p>
          <a:p>
            <a:pPr lvl="1">
              <a:spcAft>
                <a:spcPct val="20000"/>
              </a:spcAft>
            </a:pP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Algoritmi</a:t>
            </a:r>
            <a:r>
              <a:rPr lang="en-US">
                <a:latin typeface="Arial" charset="0"/>
                <a:cs typeface="Lucida Sans Unicode" charset="0"/>
              </a:rPr>
              <a:t> de criptare si hash</a:t>
            </a:r>
          </a:p>
          <a:p>
            <a:pPr lvl="1">
              <a:spcAft>
                <a:spcPct val="20000"/>
              </a:spcAft>
            </a:pPr>
            <a:r>
              <a:rPr lang="ro-RO">
                <a:solidFill>
                  <a:schemeClr val="accent2"/>
                </a:solidFill>
                <a:latin typeface="Arial" charset="0"/>
                <a:cs typeface="Lucida Sans Unicode" charset="0"/>
              </a:rPr>
              <a:t>Mecanisme</a:t>
            </a:r>
            <a:r>
              <a:rPr lang="ro-RO">
                <a:latin typeface="Arial" charset="0"/>
                <a:cs typeface="Lucida Sans Unicode" charset="0"/>
              </a:rPr>
              <a:t> </a:t>
            </a:r>
            <a:r>
              <a:rPr lang="en-US">
                <a:latin typeface="Arial" charset="0"/>
                <a:cs typeface="Lucida Sans Unicode" charset="0"/>
              </a:rPr>
              <a:t>de securitate</a:t>
            </a:r>
          </a:p>
          <a:p>
            <a:pPr lvl="2">
              <a:spcAft>
                <a:spcPct val="20000"/>
              </a:spcAft>
            </a:pPr>
            <a:r>
              <a:rPr lang="en-US" b="1">
                <a:latin typeface="Arial" charset="0"/>
                <a:cs typeface="Lucida Sans Unicode" charset="0"/>
              </a:rPr>
              <a:t>criptare, rezumare (hash), semnatura digitala</a:t>
            </a:r>
            <a:r>
              <a:rPr lang="ro-RO" b="1">
                <a:latin typeface="Arial" charset="0"/>
                <a:cs typeface="Lucida Sans Unicode" charset="0"/>
              </a:rPr>
              <a:t> </a:t>
            </a:r>
          </a:p>
          <a:p>
            <a:pPr lvl="1">
              <a:spcAft>
                <a:spcPct val="20000"/>
              </a:spcAft>
            </a:pP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Servicii</a:t>
            </a:r>
            <a:r>
              <a:rPr lang="en-US">
                <a:solidFill>
                  <a:schemeClr val="tx1"/>
                </a:solidFill>
                <a:latin typeface="Arial" charset="0"/>
                <a:cs typeface="Lucida Sans Unicode" charset="0"/>
              </a:rPr>
              <a:t> si </a:t>
            </a: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protocoale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 </a:t>
            </a:r>
            <a:r>
              <a:rPr lang="en-US">
                <a:latin typeface="Arial" charset="0"/>
                <a:cs typeface="Lucida Sans Unicode" charset="0"/>
              </a:rPr>
              <a:t>de securitate</a:t>
            </a:r>
          </a:p>
          <a:p>
            <a:pPr>
              <a:spcAft>
                <a:spcPct val="20000"/>
              </a:spcAft>
              <a:buFont typeface="Arial" charset="0"/>
              <a:buNone/>
            </a:pPr>
            <a:endParaRPr lang="en-US">
              <a:latin typeface="Arial" charset="0"/>
              <a:ea typeface="MS PGothic" charset="0"/>
            </a:endParaRPr>
          </a:p>
          <a:p>
            <a:pPr>
              <a:spcAft>
                <a:spcPct val="20000"/>
              </a:spcAft>
            </a:pPr>
            <a:r>
              <a:rPr lang="en-US">
                <a:latin typeface="Arial" charset="0"/>
                <a:ea typeface="MS PGothic" charset="0"/>
              </a:rPr>
              <a:t>Securitatea in ierarhia de protocoale</a:t>
            </a:r>
          </a:p>
          <a:p>
            <a:pPr lvl="1">
              <a:spcAft>
                <a:spcPct val="20000"/>
              </a:spcAft>
            </a:pPr>
            <a:r>
              <a:rPr lang="en-US">
                <a:solidFill>
                  <a:schemeClr val="tx1"/>
                </a:solidFill>
                <a:latin typeface="Arial" charset="0"/>
                <a:cs typeface="Lucida Sans Unicode" charset="0"/>
              </a:rPr>
              <a:t>considerata initial in nivelul 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prezentare</a:t>
            </a:r>
            <a:r>
              <a:rPr lang="en-US">
                <a:solidFill>
                  <a:schemeClr val="tx1"/>
                </a:solidFill>
                <a:latin typeface="Arial" charset="0"/>
                <a:cs typeface="Lucida Sans Unicode" charset="0"/>
              </a:rPr>
              <a:t> al ISO OSI</a:t>
            </a:r>
            <a:endParaRPr lang="en-US">
              <a:solidFill>
                <a:srgbClr val="0000FF"/>
              </a:solidFill>
              <a:latin typeface="Arial" charset="0"/>
              <a:cs typeface="Lucida Sans Unicode" charset="0"/>
            </a:endParaRPr>
          </a:p>
          <a:p>
            <a:pPr lvl="1">
              <a:spcAft>
                <a:spcPct val="20000"/>
              </a:spcAft>
            </a:pPr>
            <a:r>
              <a:rPr lang="en-US">
                <a:latin typeface="Arial" charset="0"/>
                <a:cs typeface="Lucida Sans Unicode" charset="0"/>
              </a:rPr>
              <a:t>este 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distribuita</a:t>
            </a:r>
            <a:r>
              <a:rPr lang="en-US">
                <a:latin typeface="Arial" charset="0"/>
                <a:cs typeface="Lucida Sans Unicode" charset="0"/>
              </a:rPr>
              <a:t>,</a:t>
            </a:r>
            <a:r>
              <a:rPr lang="en-US">
                <a:solidFill>
                  <a:schemeClr val="tx1"/>
                </a:solidFill>
                <a:latin typeface="Arial" charset="0"/>
                <a:cs typeface="Lucida Sans Unicode" charset="0"/>
              </a:rPr>
              <a:t> in realitate, diverselor nivele</a:t>
            </a:r>
          </a:p>
          <a:p>
            <a:pPr lvl="2">
              <a:spcAft>
                <a:spcPct val="20000"/>
              </a:spcAft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fizic</a:t>
            </a:r>
            <a:r>
              <a:rPr lang="en-US" sz="2000">
                <a:latin typeface="Arial" charset="0"/>
                <a:cs typeface="Lucida Sans Unicode" charset="0"/>
              </a:rPr>
              <a:t> – tuburi de securizare a liniilor de transmisie</a:t>
            </a:r>
          </a:p>
          <a:p>
            <a:pPr lvl="2">
              <a:spcAft>
                <a:spcPct val="20000"/>
              </a:spcAft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legatura de date</a:t>
            </a:r>
            <a:r>
              <a:rPr lang="en-US" sz="2000">
                <a:latin typeface="Arial" charset="0"/>
                <a:cs typeface="Lucida Sans Unicode" charset="0"/>
              </a:rPr>
              <a:t> – legaturi criptate</a:t>
            </a:r>
          </a:p>
          <a:p>
            <a:pPr lvl="2">
              <a:spcAft>
                <a:spcPct val="20000"/>
              </a:spcAft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retea</a:t>
            </a:r>
            <a:r>
              <a:rPr lang="en-US" sz="2000">
                <a:latin typeface="Arial" charset="0"/>
                <a:cs typeface="Lucida Sans Unicode" charset="0"/>
              </a:rPr>
              <a:t> – ziduri de protectie (firewalls), IPsec</a:t>
            </a:r>
          </a:p>
          <a:p>
            <a:pPr lvl="2">
              <a:spcAft>
                <a:spcPct val="20000"/>
              </a:spcAft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transport</a:t>
            </a:r>
            <a:r>
              <a:rPr lang="en-US" sz="2000">
                <a:latin typeface="Arial" charset="0"/>
                <a:cs typeface="Lucida Sans Unicode" charset="0"/>
              </a:rPr>
              <a:t> – end-to-end security </a:t>
            </a:r>
          </a:p>
          <a:p>
            <a:pPr lvl="2">
              <a:spcAft>
                <a:spcPct val="20000"/>
              </a:spcAft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aplicatie</a:t>
            </a:r>
            <a:r>
              <a:rPr lang="en-US" sz="2000">
                <a:latin typeface="Arial" charset="0"/>
                <a:cs typeface="Lucida Sans Unicode" charset="0"/>
              </a:rPr>
              <a:t> – autentificarea, non-repudierea</a:t>
            </a:r>
            <a:endParaRPr lang="ro-RO" sz="2000"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Metoda RSA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3181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AutoNum type="arabicPeriod"/>
              <a:defRPr/>
            </a:pPr>
            <a:r>
              <a:rPr lang="ro-RO" sz="2400" dirty="0">
                <a:ea typeface="ＭＳ Ｐゴシック" charset="0"/>
              </a:rPr>
              <a:t>Se aleg două numere prime </a:t>
            </a:r>
            <a:r>
              <a:rPr lang="ro-RO" sz="2400" i="1" dirty="0">
                <a:ea typeface="ＭＳ Ｐゴシック" charset="0"/>
              </a:rPr>
              <a:t>p</a:t>
            </a:r>
            <a:r>
              <a:rPr lang="ro-RO" sz="2400" dirty="0">
                <a:ea typeface="ＭＳ Ｐゴシック" charset="0"/>
              </a:rPr>
              <a:t> şi </a:t>
            </a:r>
            <a:r>
              <a:rPr lang="ro-RO" sz="2400" i="1" dirty="0">
                <a:ea typeface="ＭＳ Ｐゴシック" charset="0"/>
              </a:rPr>
              <a:t>q</a:t>
            </a:r>
            <a:r>
              <a:rPr lang="ro-RO" sz="2400" dirty="0">
                <a:ea typeface="ＭＳ Ｐゴシック" charset="0"/>
              </a:rPr>
              <a:t>, 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ro-RO" sz="2400" dirty="0">
                <a:ea typeface="ＭＳ Ｐゴシック" charset="0"/>
              </a:rPr>
              <a:t>(de ex. de 1024 biţi).</a:t>
            </a:r>
            <a:endParaRPr lang="ro-RO" sz="1000" dirty="0">
              <a:ea typeface="ＭＳ Ｐゴシック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AutoNum type="arabicPeriod" startAt="2"/>
              <a:defRPr/>
            </a:pPr>
            <a:r>
              <a:rPr lang="ro-RO" sz="2400" dirty="0">
                <a:ea typeface="ＭＳ Ｐゴシック" charset="0"/>
              </a:rPr>
              <a:t>Se calculează 	</a:t>
            </a:r>
            <a:r>
              <a:rPr lang="ro-RO" sz="2400" i="1" dirty="0">
                <a:solidFill>
                  <a:schemeClr val="accent2"/>
                </a:solidFill>
                <a:ea typeface="ＭＳ Ｐゴシック" charset="0"/>
              </a:rPr>
              <a:t>n</a:t>
            </a:r>
            <a:r>
              <a:rPr lang="ro-RO" sz="2400" dirty="0">
                <a:solidFill>
                  <a:schemeClr val="accent2"/>
                </a:solidFill>
                <a:ea typeface="ＭＳ Ｐゴシック" charset="0"/>
              </a:rPr>
              <a:t> = </a:t>
            </a:r>
            <a:r>
              <a:rPr lang="ro-RO" sz="2400" i="1" dirty="0">
                <a:solidFill>
                  <a:schemeClr val="accent2"/>
                </a:solidFill>
                <a:ea typeface="ＭＳ Ｐゴシック" charset="0"/>
              </a:rPr>
              <a:t>p</a:t>
            </a:r>
            <a:r>
              <a:rPr lang="ro-RO" sz="2400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ro-RO" sz="2400" dirty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</a:t>
            </a:r>
            <a:r>
              <a:rPr lang="ro-RO" sz="2400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ro-RO" sz="2400" i="1" dirty="0">
                <a:solidFill>
                  <a:schemeClr val="accent2"/>
                </a:solidFill>
                <a:ea typeface="ＭＳ Ｐゴシック" charset="0"/>
              </a:rPr>
              <a:t>q</a:t>
            </a:r>
            <a:r>
              <a:rPr lang="ro-RO" sz="2400" dirty="0">
                <a:ea typeface="ＭＳ Ｐゴシック" charset="0"/>
              </a:rPr>
              <a:t> </a:t>
            </a:r>
          </a:p>
          <a:p>
            <a:pPr marL="2212975" lvl="5" inden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ro-RO" sz="2400" dirty="0"/>
              <a:t>şi 	</a:t>
            </a:r>
            <a:r>
              <a:rPr lang="ro-RO" sz="2400" i="1" dirty="0">
                <a:solidFill>
                  <a:schemeClr val="accent2"/>
                </a:solidFill>
              </a:rPr>
              <a:t>z </a:t>
            </a:r>
            <a:r>
              <a:rPr lang="ro-RO" sz="2400" dirty="0">
                <a:solidFill>
                  <a:schemeClr val="accent2"/>
                </a:solidFill>
              </a:rPr>
              <a:t>= (</a:t>
            </a:r>
            <a:r>
              <a:rPr lang="ro-RO" sz="2400" i="1" dirty="0">
                <a:solidFill>
                  <a:schemeClr val="accent2"/>
                </a:solidFill>
              </a:rPr>
              <a:t>p </a:t>
            </a:r>
            <a:r>
              <a:rPr lang="ro-RO" sz="2400" dirty="0">
                <a:solidFill>
                  <a:schemeClr val="accent2"/>
                </a:solidFill>
              </a:rPr>
              <a:t>- 1)</a:t>
            </a:r>
            <a:r>
              <a:rPr lang="ro-RO" sz="2400" dirty="0">
                <a:solidFill>
                  <a:schemeClr val="accent2"/>
                </a:solidFill>
                <a:sym typeface="Symbol" charset="0"/>
              </a:rPr>
              <a:t></a:t>
            </a:r>
            <a:r>
              <a:rPr lang="ro-RO" sz="2400" dirty="0">
                <a:solidFill>
                  <a:schemeClr val="accent2"/>
                </a:solidFill>
              </a:rPr>
              <a:t>(</a:t>
            </a:r>
            <a:r>
              <a:rPr lang="ro-RO" sz="2400" i="1" dirty="0">
                <a:solidFill>
                  <a:schemeClr val="accent2"/>
                </a:solidFill>
              </a:rPr>
              <a:t>q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ro-RO" sz="2400" dirty="0">
                <a:solidFill>
                  <a:schemeClr val="accent2"/>
                </a:solidFill>
              </a:rPr>
              <a:t>-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ro-RO" sz="2400" dirty="0">
                <a:solidFill>
                  <a:schemeClr val="accent2"/>
                </a:solidFill>
              </a:rPr>
              <a:t>1)</a:t>
            </a:r>
            <a:r>
              <a:rPr lang="ro-RO" sz="2400" dirty="0"/>
              <a:t>. </a:t>
            </a:r>
            <a:endParaRPr lang="ro-RO" sz="1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ro-RO" sz="2400" dirty="0">
                <a:ea typeface="ＭＳ Ｐゴシック" charset="0"/>
              </a:rPr>
              <a:t>3.	Se alege </a:t>
            </a:r>
            <a:r>
              <a:rPr lang="ro-RO" sz="2400" i="1" dirty="0">
                <a:solidFill>
                  <a:schemeClr val="accent2"/>
                </a:solidFill>
                <a:ea typeface="ＭＳ Ｐゴシック" charset="0"/>
              </a:rPr>
              <a:t>d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ro-RO" sz="2400" dirty="0">
                <a:ea typeface="ＭＳ Ｐゴシック" charset="0"/>
              </a:rPr>
              <a:t>un număr relativ prim cu </a:t>
            </a:r>
            <a:r>
              <a:rPr lang="ro-RO" sz="2400" i="1" dirty="0">
                <a:ea typeface="ＭＳ Ｐゴシック" charset="0"/>
              </a:rPr>
              <a:t>z</a:t>
            </a:r>
            <a:endParaRPr lang="en-US" sz="2400" dirty="0">
              <a:ea typeface="ＭＳ Ｐゴシック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un </a:t>
            </a:r>
            <a:r>
              <a:rPr lang="en-US" sz="2400" dirty="0" err="1"/>
              <a:t>numar</a:t>
            </a:r>
            <a:r>
              <a:rPr lang="en-US" sz="2400" dirty="0"/>
              <a:t> prim care </a:t>
            </a:r>
            <a:r>
              <a:rPr lang="en-US" sz="2400" dirty="0" err="1"/>
              <a:t>satisface</a:t>
            </a:r>
            <a:r>
              <a:rPr lang="en-US" sz="2400" dirty="0"/>
              <a:t> </a:t>
            </a:r>
          </a:p>
          <a:p>
            <a:pPr lvl="2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en-US" sz="2400" dirty="0"/>
              <a:t>d &gt; (p-1) </a:t>
            </a:r>
            <a:r>
              <a:rPr lang="en-US" sz="2400" dirty="0" err="1"/>
              <a:t>si</a:t>
            </a:r>
            <a:r>
              <a:rPr lang="en-US" sz="2400" dirty="0"/>
              <a:t> d &gt; (q-1)</a:t>
            </a:r>
            <a:endParaRPr lang="ro-RO" sz="1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AutoNum type="arabicPeriod" startAt="4"/>
              <a:defRPr/>
            </a:pPr>
            <a:r>
              <a:rPr lang="ro-RO" sz="2400" dirty="0">
                <a:ea typeface="ＭＳ Ｐゴシック" charset="0"/>
              </a:rPr>
              <a:t>Se găseşte </a:t>
            </a:r>
            <a:r>
              <a:rPr lang="ro-RO" sz="2400" i="1" dirty="0">
                <a:solidFill>
                  <a:schemeClr val="accent2"/>
                </a:solidFill>
                <a:ea typeface="ＭＳ Ｐゴシック" charset="0"/>
              </a:rPr>
              <a:t>e</a:t>
            </a:r>
            <a:r>
              <a:rPr lang="ro-RO" sz="2400" i="1" dirty="0">
                <a:ea typeface="ＭＳ Ｐゴシック" charset="0"/>
              </a:rPr>
              <a:t> </a:t>
            </a:r>
            <a:r>
              <a:rPr lang="ro-RO" sz="2400" dirty="0">
                <a:ea typeface="ＭＳ Ｐゴシック" charset="0"/>
              </a:rPr>
              <a:t>astfel încât </a:t>
            </a:r>
            <a:r>
              <a:rPr lang="ro-RO" sz="2400" i="1" dirty="0">
                <a:solidFill>
                  <a:schemeClr val="accent2"/>
                </a:solidFill>
                <a:ea typeface="ＭＳ Ｐゴシック" charset="0"/>
              </a:rPr>
              <a:t>e </a:t>
            </a:r>
            <a:r>
              <a:rPr lang="ro-RO" sz="2400" dirty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</a:t>
            </a:r>
            <a:r>
              <a:rPr lang="ro-RO" sz="2400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ro-RO" sz="2400" i="1" dirty="0">
                <a:solidFill>
                  <a:schemeClr val="accent2"/>
                </a:solidFill>
                <a:ea typeface="ＭＳ Ｐゴシック" charset="0"/>
              </a:rPr>
              <a:t>d</a:t>
            </a:r>
            <a:r>
              <a:rPr lang="ro-RO" sz="2400" dirty="0">
                <a:solidFill>
                  <a:schemeClr val="accent2"/>
                </a:solidFill>
                <a:ea typeface="ＭＳ Ｐゴシック" charset="0"/>
              </a:rPr>
              <a:t> = 1 mod </a:t>
            </a:r>
            <a:r>
              <a:rPr lang="ro-RO" sz="2400" i="1" dirty="0">
                <a:solidFill>
                  <a:schemeClr val="accent2"/>
                </a:solidFill>
                <a:ea typeface="ＭＳ Ｐゴシック" charset="0"/>
              </a:rPr>
              <a:t>z</a:t>
            </a:r>
            <a:r>
              <a:rPr lang="ro-RO" sz="2400" i="1" dirty="0">
                <a:ea typeface="ＭＳ Ｐゴシック" charset="0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AutoNum type="arabicPeriod" startAt="4"/>
              <a:defRPr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(e, n)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2400" dirty="0" err="1">
                <a:ea typeface="ＭＳ Ｐゴシック" charset="0"/>
              </a:rPr>
              <a:t>este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ＭＳ Ｐゴシック" charset="0"/>
              </a:rPr>
              <a:t>cheia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de </a:t>
            </a:r>
            <a:r>
              <a:rPr lang="en-US" sz="2400" dirty="0" err="1">
                <a:solidFill>
                  <a:srgbClr val="0000FF"/>
                </a:solidFill>
                <a:ea typeface="ＭＳ Ｐゴシック" charset="0"/>
              </a:rPr>
              <a:t>criptare</a:t>
            </a:r>
            <a:r>
              <a:rPr lang="en-US" sz="2400" dirty="0">
                <a:ea typeface="ＭＳ Ｐゴシック" charset="0"/>
              </a:rPr>
              <a:t>. </a:t>
            </a:r>
          </a:p>
          <a:p>
            <a:pPr marL="40005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en-US" sz="2200" dirty="0">
                <a:solidFill>
                  <a:srgbClr val="0000FF"/>
                </a:solidFill>
              </a:rPr>
              <a:t> (d, n)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00FF"/>
                </a:solidFill>
              </a:rPr>
              <a:t>cheia</a:t>
            </a:r>
            <a:r>
              <a:rPr lang="en-US" sz="2200" dirty="0">
                <a:solidFill>
                  <a:srgbClr val="0000FF"/>
                </a:solidFill>
              </a:rPr>
              <a:t> de </a:t>
            </a:r>
            <a:r>
              <a:rPr lang="en-US" sz="2200" dirty="0" err="1">
                <a:solidFill>
                  <a:srgbClr val="0000FF"/>
                </a:solidFill>
              </a:rPr>
              <a:t>decriptare</a:t>
            </a:r>
            <a:r>
              <a:rPr lang="en-US" sz="2200" dirty="0"/>
              <a:t>.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326351A-1660-3B48-92A3-2BBD76D1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39200" cy="600075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800">
                <a:solidFill>
                  <a:schemeClr val="accent2"/>
                </a:solidFill>
                <a:latin typeface="Arial" charset="0"/>
                <a:ea typeface="MS PGothic" charset="0"/>
              </a:rPr>
              <a:t>Comentarii	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Cheia de criptare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(e,n)</a:t>
            </a:r>
            <a:r>
              <a:rPr lang="en-US">
                <a:latin typeface="Arial" charset="0"/>
                <a:ea typeface="MS PGothic" charset="0"/>
              </a:rPr>
              <a:t> se face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publica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Problema</a:t>
            </a:r>
            <a:r>
              <a:rPr lang="en-US">
                <a:latin typeface="Arial" charset="0"/>
                <a:ea typeface="MS PGothic" charset="0"/>
              </a:rPr>
              <a:t>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cunoasterea lui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(e,n)</a:t>
            </a:r>
            <a:r>
              <a:rPr lang="en-US" sz="2200">
                <a:latin typeface="Arial" charset="0"/>
                <a:cs typeface="Lucida Sans Unicode" charset="0"/>
              </a:rPr>
              <a:t> sa nu permita deducerea lui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d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Securitate pastrata </a:t>
            </a: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deoarece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p</a:t>
            </a:r>
            <a:r>
              <a:rPr lang="en-US" sz="2200">
                <a:latin typeface="Arial" charset="0"/>
                <a:cs typeface="Lucida Sans Unicode" charset="0"/>
              </a:rPr>
              <a:t> si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q</a:t>
            </a:r>
            <a:r>
              <a:rPr lang="en-US" sz="2200">
                <a:latin typeface="Arial" charset="0"/>
                <a:cs typeface="Lucida Sans Unicode" charset="0"/>
              </a:rPr>
              <a:t> sunt numere prime foarte mari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p</a:t>
            </a:r>
            <a:r>
              <a:rPr lang="en-US" sz="2200">
                <a:latin typeface="Arial" charset="0"/>
                <a:cs typeface="Lucida Sans Unicode" charset="0"/>
              </a:rPr>
              <a:t> si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q</a:t>
            </a:r>
            <a:r>
              <a:rPr lang="en-US" sz="2200">
                <a:latin typeface="Arial" charset="0"/>
                <a:cs typeface="Lucida Sans Unicode" charset="0"/>
              </a:rPr>
              <a:t> sunt pastrate secrete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Cifrarea si descrifrarea sunt comutative si mutual inverse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(M</a:t>
            </a:r>
            <a:r>
              <a:rPr lang="en-US" baseline="30000">
                <a:latin typeface="Arial" charset="0"/>
                <a:ea typeface="MS PGothic" charset="0"/>
              </a:rPr>
              <a:t>d</a:t>
            </a:r>
            <a:r>
              <a:rPr lang="en-US">
                <a:latin typeface="Arial" charset="0"/>
                <a:ea typeface="MS PGothic" charset="0"/>
              </a:rPr>
              <a:t> mod n)</a:t>
            </a:r>
            <a:r>
              <a:rPr lang="en-US" baseline="30000">
                <a:latin typeface="Arial" charset="0"/>
                <a:ea typeface="MS PGothic" charset="0"/>
              </a:rPr>
              <a:t>e</a:t>
            </a:r>
            <a:r>
              <a:rPr lang="en-US">
                <a:latin typeface="Arial" charset="0"/>
                <a:ea typeface="MS PGothic" charset="0"/>
              </a:rPr>
              <a:t> mod n = M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2200">
                <a:latin typeface="Arial" charset="0"/>
                <a:cs typeface="Lucida Sans Unicode" charset="0"/>
                <a:sym typeface="Wingdings" charset="0"/>
              </a:rPr>
              <a:t></a:t>
            </a:r>
            <a:r>
              <a:rPr lang="en-US" sz="2200">
                <a:latin typeface="Arial" charset="0"/>
                <a:cs typeface="Lucida Sans Unicode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RSA utilizată ptr confidentialitate si autentificare</a:t>
            </a:r>
            <a:r>
              <a:rPr lang="en-US" sz="2200">
                <a:latin typeface="Arial" charset="0"/>
                <a:cs typeface="Lucida Sans Unicode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Nu au fost identificate atacuri reusite cu RSA</a:t>
            </a:r>
          </a:p>
        </p:txBody>
      </p:sp>
      <p:sp>
        <p:nvSpPr>
          <p:cNvPr id="3" name="Substituent subsol 3">
            <a:extLst>
              <a:ext uri="{FF2B5EF4-FFF2-40B4-BE49-F238E27FC236}">
                <a16:creationId xmlns:a16="http://schemas.microsoft.com/office/drawing/2014/main" id="{056B3F46-C836-994C-B3BB-9182330D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Metoda MH (Merkle si Hellman) - </a:t>
            </a:r>
            <a:r>
              <a:rPr lang="en-US" b="0">
                <a:solidFill>
                  <a:srgbClr val="FF0000"/>
                </a:solidFill>
                <a:latin typeface="Arial" charset="0"/>
                <a:ea typeface="MS PGothic" charset="0"/>
              </a:rPr>
              <a:t>optional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ea typeface="MS PGothic" charset="0"/>
              </a:rPr>
              <a:t>Problema rucsacului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cs typeface="Lucida Sans Unicode" charset="0"/>
              </a:rPr>
              <a:t>Se dau C si ponderile A = (a[1], a[2], …, a[m])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cs typeface="Lucida Sans Unicode" charset="0"/>
              </a:rPr>
              <a:t>Se cere determinarea lui X  = (x[1],x[2],...x[m]) cu elemente binare, a.i.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endParaRPr lang="en-US" sz="2400">
              <a:latin typeface="Arial" charset="0"/>
              <a:cs typeface="Lucida Sans Unicode" charset="0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cs typeface="Lucida Sans Unicode" charset="0"/>
              </a:rPr>
              <a:t>C =  </a:t>
            </a:r>
            <a:r>
              <a:rPr lang="en-US" sz="2400">
                <a:latin typeface="Arial" charset="0"/>
                <a:cs typeface="Lucida Sans Unicode" charset="0"/>
                <a:sym typeface="Symbol" charset="0"/>
              </a:rPr>
              <a:t></a:t>
            </a:r>
            <a:r>
              <a:rPr lang="en-US" sz="2400">
                <a:latin typeface="Arial" charset="0"/>
                <a:cs typeface="Lucida Sans Unicode" charset="0"/>
              </a:rPr>
              <a:t> </a:t>
            </a:r>
            <a:r>
              <a:rPr lang="en-US" sz="2400" baseline="-25000">
                <a:latin typeface="Arial" charset="0"/>
                <a:cs typeface="Lucida Sans Unicode" charset="0"/>
              </a:rPr>
              <a:t>i=1,m</a:t>
            </a:r>
            <a:r>
              <a:rPr lang="en-US" sz="2400">
                <a:latin typeface="Arial" charset="0"/>
                <a:cs typeface="Lucida Sans Unicode" charset="0"/>
              </a:rPr>
              <a:t>  x[i] * a[i]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endParaRPr lang="en-US" sz="2400">
              <a:latin typeface="Arial" charset="0"/>
              <a:cs typeface="Lucida Sans Unicode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solidFill>
                  <a:schemeClr val="accent2"/>
                </a:solidFill>
                <a:latin typeface="Arial" charset="0"/>
                <a:cs typeface="Lucida Sans Unicode" charset="0"/>
              </a:rPr>
              <a:t>Găsirea</a:t>
            </a:r>
            <a:r>
              <a:rPr lang="en-US" sz="2400">
                <a:latin typeface="Arial" charset="0"/>
                <a:cs typeface="Lucida Sans Unicode" charset="0"/>
              </a:rPr>
              <a:t> unei  solutii = backtracking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cs typeface="Lucida Sans Unicode" charset="0"/>
              </a:rPr>
              <a:t>			=&gt; număr operatii care creste exponential cu m.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endParaRPr lang="en-US" sz="2400">
              <a:latin typeface="Arial" charset="0"/>
              <a:cs typeface="Lucida Sans Unicode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cs typeface="Lucida Sans Unicode" charset="0"/>
              </a:rPr>
              <a:t>O  solutie  </a:t>
            </a:r>
            <a:r>
              <a:rPr lang="en-US" sz="2400" b="1">
                <a:latin typeface="Arial" charset="0"/>
                <a:cs typeface="Lucida Sans Unicode" charset="0"/>
              </a:rPr>
              <a:t>x</a:t>
            </a:r>
            <a:r>
              <a:rPr lang="en-US" sz="2400">
                <a:latin typeface="Arial" charset="0"/>
                <a:cs typeface="Lucida Sans Unicode" charset="0"/>
              </a:rPr>
              <a:t> poate fi </a:t>
            </a:r>
            <a:r>
              <a:rPr lang="en-US" sz="2400">
                <a:solidFill>
                  <a:schemeClr val="accent2"/>
                </a:solidFill>
                <a:latin typeface="Arial" charset="0"/>
                <a:cs typeface="Lucida Sans Unicode" charset="0"/>
              </a:rPr>
              <a:t>verificată</a:t>
            </a:r>
            <a:r>
              <a:rPr lang="en-US" sz="2400">
                <a:latin typeface="Arial" charset="0"/>
                <a:cs typeface="Lucida Sans Unicode" charset="0"/>
              </a:rPr>
              <a:t> prin  cel  mult  m operatii  de  adunare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endParaRPr lang="en-US" sz="2400">
              <a:latin typeface="Arial" charset="0"/>
              <a:ea typeface="MS PGothic" charset="0"/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CDF35C1-A0DF-0343-AF96-88CA0C8A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2"/>
          <p:cNvSpPr>
            <a:spLocks noGrp="1"/>
          </p:cNvSpPr>
          <p:nvPr>
            <p:ph idx="1"/>
          </p:nvPr>
        </p:nvSpPr>
        <p:spPr>
          <a:xfrm>
            <a:off x="395288" y="381000"/>
            <a:ext cx="8353425" cy="60721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ea typeface="MS PGothic" charset="0"/>
              </a:rPr>
              <a:t>Varianta </a:t>
            </a:r>
            <a:r>
              <a:rPr lang="en-US" sz="2400">
                <a:solidFill>
                  <a:schemeClr val="accent2"/>
                </a:solidFill>
                <a:latin typeface="Arial" charset="0"/>
                <a:ea typeface="MS PGothic" charset="0"/>
              </a:rPr>
              <a:t>rucsac</a:t>
            </a:r>
            <a:r>
              <a:rPr lang="en-US" sz="2400">
                <a:latin typeface="Arial" charset="0"/>
                <a:ea typeface="MS PGothic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Arial" charset="0"/>
                <a:ea typeface="MS PGothic" charset="0"/>
              </a:rPr>
              <a:t>simplu</a:t>
            </a:r>
            <a:r>
              <a:rPr lang="en-US" sz="2400">
                <a:latin typeface="Arial" charset="0"/>
                <a:ea typeface="MS PGothic" charset="0"/>
              </a:rPr>
              <a:t> a problemei (trapa):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cs typeface="Lucida Sans Unicode" charset="0"/>
              </a:rPr>
              <a:t>dacă A satisface </a:t>
            </a:r>
            <a:r>
              <a:rPr lang="en-US" sz="2400">
                <a:solidFill>
                  <a:schemeClr val="accent2"/>
                </a:solidFill>
                <a:latin typeface="Arial" charset="0"/>
                <a:cs typeface="Lucida Sans Unicode" charset="0"/>
              </a:rPr>
              <a:t>proprietatea de dominanță</a:t>
            </a:r>
            <a:r>
              <a:rPr lang="en-US" sz="2400">
                <a:latin typeface="Arial" charset="0"/>
                <a:cs typeface="Lucida Sans Unicode" charset="0"/>
              </a:rPr>
              <a:t> (este o secventa super-crescatoare), adică</a:t>
            </a:r>
          </a:p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cs typeface="Lucida Sans Unicode" charset="0"/>
              </a:rPr>
              <a:t>a[i] &gt;  </a:t>
            </a:r>
            <a:r>
              <a:rPr lang="en-US" sz="2400">
                <a:latin typeface="Arial" charset="0"/>
                <a:cs typeface="Lucida Sans Unicode" charset="0"/>
                <a:sym typeface="Symbol" charset="0"/>
              </a:rPr>
              <a:t></a:t>
            </a:r>
            <a:r>
              <a:rPr lang="en-US" sz="2400">
                <a:latin typeface="Arial" charset="0"/>
                <a:cs typeface="Lucida Sans Unicode" charset="0"/>
              </a:rPr>
              <a:t> </a:t>
            </a:r>
            <a:r>
              <a:rPr lang="en-US" sz="2400" baseline="-25000">
                <a:latin typeface="Arial" charset="0"/>
                <a:cs typeface="Lucida Sans Unicode" charset="0"/>
              </a:rPr>
              <a:t>j=1,i-1</a:t>
            </a:r>
            <a:r>
              <a:rPr lang="en-US" sz="2400">
                <a:latin typeface="Arial" charset="0"/>
                <a:cs typeface="Lucida Sans Unicode" charset="0"/>
              </a:rPr>
              <a:t>  a[j]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cs typeface="Lucida Sans Unicode" charset="0"/>
              </a:rPr>
              <a:t>atunci problema poate fi rezolvată în timp liniar. 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endParaRPr lang="en-US" sz="2400">
              <a:latin typeface="Arial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ea typeface="MS PGothic" charset="0"/>
              </a:rPr>
              <a:t>Ex.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 b="1">
                <a:latin typeface="Courier New" charset="0"/>
                <a:ea typeface="MS PGothic" charset="0"/>
                <a:cs typeface="MS PGothic" charset="0"/>
              </a:rPr>
              <a:t>text clar		1		0		1		0		0		1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 b="1">
                <a:latin typeface="Courier New" charset="0"/>
                <a:ea typeface="MS PGothic" charset="0"/>
                <a:cs typeface="MS PGothic" charset="0"/>
              </a:rPr>
              <a:t>rucsac			</a:t>
            </a:r>
            <a:r>
              <a:rPr lang="en-US" sz="2400" b="1">
                <a:solidFill>
                  <a:schemeClr val="accent2"/>
                </a:solidFill>
                <a:latin typeface="Courier New" charset="0"/>
                <a:ea typeface="MS PGothic" charset="0"/>
                <a:cs typeface="MS PGothic" charset="0"/>
              </a:rPr>
              <a:t>1</a:t>
            </a:r>
            <a:r>
              <a:rPr lang="en-US" sz="2400" b="1">
                <a:latin typeface="Courier New" charset="0"/>
                <a:ea typeface="MS PGothic" charset="0"/>
                <a:cs typeface="MS PGothic" charset="0"/>
              </a:rPr>
              <a:t>		2		</a:t>
            </a:r>
            <a:r>
              <a:rPr lang="en-US" sz="2400" b="1">
                <a:solidFill>
                  <a:schemeClr val="accent2"/>
                </a:solidFill>
                <a:latin typeface="Courier New" charset="0"/>
                <a:ea typeface="MS PGothic" charset="0"/>
                <a:cs typeface="MS PGothic" charset="0"/>
              </a:rPr>
              <a:t>5</a:t>
            </a:r>
            <a:r>
              <a:rPr lang="en-US" sz="2400" b="1">
                <a:latin typeface="Courier New" charset="0"/>
                <a:ea typeface="MS PGothic" charset="0"/>
                <a:cs typeface="MS PGothic" charset="0"/>
              </a:rPr>
              <a:t>		9		20		</a:t>
            </a:r>
            <a:r>
              <a:rPr lang="en-US" sz="2400" b="1">
                <a:solidFill>
                  <a:schemeClr val="accent2"/>
                </a:solidFill>
                <a:latin typeface="Courier New" charset="0"/>
                <a:ea typeface="MS PGothic" charset="0"/>
                <a:cs typeface="MS PGothic" charset="0"/>
              </a:rPr>
              <a:t>43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 b="1">
                <a:latin typeface="Courier New" charset="0"/>
                <a:ea typeface="MS PGothic" charset="0"/>
                <a:cs typeface="MS PGothic" charset="0"/>
              </a:rPr>
              <a:t>text cifrat	1				5						43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endParaRPr lang="en-US" sz="2400" b="1">
              <a:latin typeface="Courier New" charset="0"/>
              <a:ea typeface="MS PGothic" charset="0"/>
              <a:cs typeface="MS PGothic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cs typeface="Lucida Sans Unicode" charset="0"/>
              </a:rPr>
              <a:t>suma	=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Lucida Sans Unicode" charset="0"/>
              </a:rPr>
              <a:t>49</a:t>
            </a:r>
            <a:r>
              <a:rPr lang="en-US" sz="2400">
                <a:latin typeface="Arial" charset="0"/>
                <a:cs typeface="Lucida Sans Unicode" charset="0"/>
              </a:rPr>
              <a:t>		reprezinta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Lucida Sans Unicode" charset="0"/>
              </a:rPr>
              <a:t>criptograma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cs typeface="Lucida Sans Unicode" charset="0"/>
              </a:rPr>
              <a:t>decriptarea ?</a:t>
            </a: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188ACF2A-7691-A541-9799-65672E7CF057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43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B465FDF6-F3A3-B24F-8D25-D1596B9A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61483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Cheie publica</a:t>
            </a:r>
            <a:r>
              <a:rPr lang="en-US" sz="2000">
                <a:latin typeface="Arial" charset="0"/>
                <a:ea typeface="MS PGothic" charset="0"/>
              </a:rPr>
              <a:t>: secventa (oarecare) de intregi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Cheie secreta</a:t>
            </a:r>
            <a:r>
              <a:rPr lang="en-US" sz="2000">
                <a:latin typeface="Arial" charset="0"/>
                <a:ea typeface="MS PGothic" charset="0"/>
              </a:rPr>
              <a:t>: secventa super-crescatoare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Contributia Merkle si Hellman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conversie secventa oarecare </a:t>
            </a:r>
            <a:r>
              <a:rPr lang="en-US">
                <a:latin typeface="Arial" charset="0"/>
                <a:cs typeface="Lucida Sans Unicode" charset="0"/>
                <a:sym typeface="Wingdings" charset="0"/>
              </a:rPr>
              <a:t> </a:t>
            </a:r>
            <a:r>
              <a:rPr lang="en-US">
                <a:latin typeface="Arial" charset="0"/>
                <a:cs typeface="Lucida Sans Unicode" charset="0"/>
              </a:rPr>
              <a:t>secventa super-crescatoare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endParaRPr lang="en-US" sz="1000">
              <a:solidFill>
                <a:schemeClr val="accent2"/>
              </a:solidFill>
              <a:latin typeface="Arial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Solutia</a:t>
            </a:r>
            <a:r>
              <a:rPr lang="en-US" sz="2000">
                <a:latin typeface="Arial" charset="0"/>
                <a:ea typeface="MS PGothic" charset="0"/>
              </a:rPr>
              <a:t>: aritmetica modulara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rucsac simplu  	A = [a1, a2, …, am]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rucsac greu 	G = [g1, g2, …,gm] 	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	se obtine prin calcule gi = 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w</a:t>
            </a:r>
            <a:r>
              <a:rPr lang="en-US">
                <a:latin typeface="Arial" charset="0"/>
                <a:cs typeface="Lucida Sans Unicode" charset="0"/>
              </a:rPr>
              <a:t> * ai mod 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Ex.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rucsac simplu  	A = [1, 2, 4, 9], 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w</a:t>
            </a:r>
            <a:r>
              <a:rPr lang="en-US">
                <a:latin typeface="Arial" charset="0"/>
                <a:cs typeface="Lucida Sans Unicode" charset="0"/>
              </a:rPr>
              <a:t> = 15, 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n</a:t>
            </a:r>
            <a:r>
              <a:rPr lang="en-US">
                <a:latin typeface="Arial" charset="0"/>
                <a:cs typeface="Lucida Sans Unicode" charset="0"/>
              </a:rPr>
              <a:t> = 17</a:t>
            </a:r>
          </a:p>
          <a:p>
            <a:pPr lvl="4"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>
                <a:latin typeface="Arial" charset="0"/>
                <a:cs typeface="Lucida Sans Unicode" charset="0"/>
              </a:rPr>
              <a:t>1*15 mod 17 = 15 mod 17 = 15</a:t>
            </a:r>
          </a:p>
          <a:p>
            <a:pPr lvl="4"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>
                <a:latin typeface="Arial" charset="0"/>
                <a:cs typeface="Lucida Sans Unicode" charset="0"/>
              </a:rPr>
              <a:t>2*15 mod 17 = 30 mod 17 = 13</a:t>
            </a:r>
          </a:p>
          <a:p>
            <a:pPr lvl="4"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>
                <a:latin typeface="Arial" charset="0"/>
                <a:cs typeface="Lucida Sans Unicode" charset="0"/>
              </a:rPr>
              <a:t>4*15 mod 17 = 60 mod 17 = 9</a:t>
            </a:r>
          </a:p>
          <a:p>
            <a:pPr lvl="4"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>
                <a:latin typeface="Arial" charset="0"/>
                <a:cs typeface="Lucida Sans Unicode" charset="0"/>
              </a:rPr>
              <a:t>9*15 mod 17 = 135 mod 17 = 16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rucsac greu 	G = [15, 13, 9, 16]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endParaRPr lang="en-US">
              <a:latin typeface="Arial" charset="0"/>
              <a:cs typeface="Lucida Sans Unicode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Obs.</a:t>
            </a:r>
            <a:r>
              <a:rPr lang="en-US" sz="2000">
                <a:latin typeface="Arial" charset="0"/>
                <a:ea typeface="MS PGothic" charset="0"/>
              </a:rPr>
              <a:t> inmultirea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mod n</a:t>
            </a:r>
            <a:r>
              <a:rPr lang="en-US" sz="2000">
                <a:latin typeface="Arial" charset="0"/>
                <a:ea typeface="MS PGothic" charset="0"/>
              </a:rPr>
              <a:t> strica proprietatea de dominanta</a:t>
            </a:r>
          </a:p>
        </p:txBody>
      </p:sp>
      <p:sp>
        <p:nvSpPr>
          <p:cNvPr id="3" name="Substituent subsol 3">
            <a:extLst>
              <a:ext uri="{FF2B5EF4-FFF2-40B4-BE49-F238E27FC236}">
                <a16:creationId xmlns:a16="http://schemas.microsoft.com/office/drawing/2014/main" id="{ADB88AD6-A28C-8244-9529-BA5AE798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78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60769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Conditii: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Toate numerele din G trebuie sa fie distincte intre ele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Conversia inversa de la G la A trebuie sa produca o solutie unica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Impun restrictii asupra lui </a:t>
            </a: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n</a:t>
            </a:r>
            <a:r>
              <a:rPr lang="en-US" sz="2000">
                <a:latin typeface="Arial" charset="0"/>
                <a:ea typeface="MS PGothic" charset="0"/>
              </a:rPr>
              <a:t> si </a:t>
            </a: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w</a:t>
            </a:r>
            <a:r>
              <a:rPr lang="en-US" sz="2000">
                <a:latin typeface="Arial" charset="0"/>
                <a:ea typeface="MS PGothic" charset="0"/>
              </a:rPr>
              <a:t>; ex.: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		w = 3; n = 6					w = 3; n = 5</a:t>
            </a:r>
          </a:p>
          <a:p>
            <a:pPr lvl="1">
              <a:buFont typeface="Arial" charset="0"/>
              <a:buNone/>
            </a:pPr>
            <a:r>
              <a:rPr lang="en-US" b="1">
                <a:latin typeface="Arial" charset="0"/>
                <a:cs typeface="Lucida Sans Unicode" charset="0"/>
              </a:rPr>
              <a:t>x		3*x		3*x mod 6		x	3*x		3*x mod 5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1		3		3				1	3		3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2		6		0				2	6		1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3		9		3				3	9		4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4		12		0				4	12		2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5		15		3				5	15		0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6		18		0				6	18		3</a:t>
            </a:r>
          </a:p>
          <a:p>
            <a:pPr lvl="1">
              <a:buFont typeface="Arial" charset="0"/>
              <a:buNone/>
            </a:pPr>
            <a:endParaRPr lang="en-US">
              <a:latin typeface="Arial" charset="0"/>
              <a:cs typeface="Lucida Sans Unicode" charset="0"/>
            </a:endParaRP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Cerinte: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1.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n</a:t>
            </a:r>
            <a:r>
              <a:rPr lang="en-US" sz="2000">
                <a:latin typeface="Arial" charset="0"/>
                <a:ea typeface="MS PGothic" charset="0"/>
              </a:rPr>
              <a:t> trebuie sa fie mai mare decat suma tuturor ai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2.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w</a:t>
            </a:r>
            <a:r>
              <a:rPr lang="en-US" sz="2000">
                <a:latin typeface="Arial" charset="0"/>
                <a:ea typeface="MS PGothic" charset="0"/>
              </a:rPr>
              <a:t> si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n</a:t>
            </a:r>
            <a:r>
              <a:rPr lang="en-US" sz="2000">
                <a:latin typeface="Arial" charset="0"/>
                <a:ea typeface="MS PGothic" charset="0"/>
              </a:rPr>
              <a:t> trebuie sa fie </a:t>
            </a:r>
            <a:r>
              <a:rPr lang="en-US" sz="2000">
                <a:solidFill>
                  <a:srgbClr val="0000FF"/>
                </a:solidFill>
                <a:latin typeface="Arial" charset="0"/>
                <a:ea typeface="MS PGothic" charset="0"/>
              </a:rPr>
              <a:t>prime</a:t>
            </a:r>
            <a:r>
              <a:rPr lang="en-US" sz="2000">
                <a:latin typeface="Arial" charset="0"/>
                <a:ea typeface="MS PGothic" charset="0"/>
              </a:rPr>
              <a:t> intre ele (se alege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n</a:t>
            </a:r>
            <a:r>
              <a:rPr lang="en-US" sz="2000">
                <a:latin typeface="Arial" charset="0"/>
                <a:ea typeface="MS PGothic" charset="0"/>
              </a:rPr>
              <a:t> prim)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	=&gt; w are un invers multiplicativ w</a:t>
            </a:r>
            <a:r>
              <a:rPr lang="en-US" sz="2000" baseline="30000">
                <a:latin typeface="Arial" charset="0"/>
                <a:ea typeface="MS PGothic" charset="0"/>
              </a:rPr>
              <a:t>-1</a:t>
            </a:r>
            <a:r>
              <a:rPr lang="en-US" sz="2000">
                <a:latin typeface="Arial" charset="0"/>
                <a:ea typeface="MS PGothic" charset="0"/>
              </a:rPr>
              <a:t> (w * w</a:t>
            </a:r>
            <a:r>
              <a:rPr lang="en-US" sz="2000" baseline="30000">
                <a:latin typeface="Arial" charset="0"/>
                <a:ea typeface="MS PGothic" charset="0"/>
              </a:rPr>
              <a:t>-1</a:t>
            </a:r>
            <a:r>
              <a:rPr lang="en-US" sz="2000">
                <a:latin typeface="Arial" charset="0"/>
                <a:ea typeface="MS PGothic" charset="0"/>
              </a:rPr>
              <a:t> = 1 mod n)</a:t>
            </a:r>
          </a:p>
          <a:p>
            <a:pPr lvl="1">
              <a:buFont typeface="Arial" charset="0"/>
              <a:buNone/>
            </a:pPr>
            <a:endParaRPr lang="en-US">
              <a:latin typeface="Arial" charset="0"/>
              <a:cs typeface="Lucida Sans Unicode" charset="0"/>
            </a:endParaRPr>
          </a:p>
        </p:txBody>
      </p:sp>
      <p:sp>
        <p:nvSpPr>
          <p:cNvPr id="3" name="Substituent subsol 3">
            <a:extLst>
              <a:ext uri="{FF2B5EF4-FFF2-40B4-BE49-F238E27FC236}">
                <a16:creationId xmlns:a16="http://schemas.microsoft.com/office/drawing/2014/main" id="{17D8F151-9251-1A4B-84C7-1C23EADA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88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549275"/>
            <a:ext cx="8839200" cy="5759450"/>
          </a:xfrm>
        </p:spPr>
        <p:txBody>
          <a:bodyPr/>
          <a:lstStyle/>
          <a:p>
            <a:pPr algn="ctr">
              <a:spcAft>
                <a:spcPts val="12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ea typeface="MS PGothic" charset="0"/>
              </a:rPr>
              <a:t>Criptare</a:t>
            </a:r>
          </a:p>
          <a:p>
            <a:pPr>
              <a:spcAft>
                <a:spcPts val="12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Obtine criptograma C din textul clar P prin	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C = G * P</a:t>
            </a:r>
            <a:endParaRPr lang="en-US" sz="2000" baseline="30000">
              <a:solidFill>
                <a:schemeClr val="accent2"/>
              </a:solidFill>
              <a:latin typeface="Arial" charset="0"/>
              <a:ea typeface="MS PGothic" charset="0"/>
            </a:endParaRPr>
          </a:p>
          <a:p>
            <a:pPr>
              <a:spcAft>
                <a:spcPts val="12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unde  G este rucsacul greu,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G = w * A mod n	</a:t>
            </a:r>
            <a:r>
              <a:rPr lang="en-US" sz="2000">
                <a:latin typeface="Arial" charset="0"/>
                <a:ea typeface="MS PGothic" charset="0"/>
              </a:rPr>
              <a:t>(adica gi = w * ai mod n)</a:t>
            </a:r>
          </a:p>
          <a:p>
            <a:pPr>
              <a:spcAft>
                <a:spcPts val="12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Ex:	P = [1,0,1,0], G = [15,13,9,16]</a:t>
            </a:r>
            <a:r>
              <a:rPr lang="ro-RO" sz="2000">
                <a:latin typeface="Arial" charset="0"/>
                <a:ea typeface="MS PGothic" charset="0"/>
              </a:rPr>
              <a:t> </a:t>
            </a:r>
            <a:r>
              <a:rPr lang="en-US" sz="2000">
                <a:latin typeface="Arial" charset="0"/>
                <a:ea typeface="MS PGothic" charset="0"/>
                <a:sym typeface="Wingdings" charset="0"/>
              </a:rPr>
              <a:t></a:t>
            </a:r>
            <a:r>
              <a:rPr lang="en-US" sz="2000">
                <a:latin typeface="Arial" charset="0"/>
                <a:ea typeface="MS PGothic" charset="0"/>
              </a:rPr>
              <a:t> C = 15+9 = </a:t>
            </a:r>
            <a:r>
              <a:rPr lang="en-US" sz="2000" b="1">
                <a:latin typeface="Arial" charset="0"/>
                <a:ea typeface="MS PGothic" charset="0"/>
              </a:rPr>
              <a:t>24</a:t>
            </a:r>
          </a:p>
          <a:p>
            <a:pPr algn="ctr">
              <a:spcAft>
                <a:spcPts val="12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ea typeface="MS PGothic" charset="0"/>
              </a:rPr>
              <a:t>Decriptare </a:t>
            </a:r>
          </a:p>
          <a:p>
            <a:pPr>
              <a:spcAft>
                <a:spcPts val="12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Receptorul cunoaste A,w, n si, bineinteles, G</a:t>
            </a:r>
          </a:p>
          <a:p>
            <a:pPr>
              <a:spcAft>
                <a:spcPts val="12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Deoarece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C = G * P = w * A * P mod n</a:t>
            </a:r>
            <a:r>
              <a:rPr lang="en-US" sz="2000">
                <a:latin typeface="Arial" charset="0"/>
                <a:ea typeface="MS PGothic" charset="0"/>
              </a:rPr>
              <a:t>, rezulta</a:t>
            </a:r>
          </a:p>
          <a:p>
            <a:pPr>
              <a:spcAft>
                <a:spcPts val="1200"/>
              </a:spcAft>
              <a:buFont typeface="Arial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		w</a:t>
            </a:r>
            <a:r>
              <a:rPr lang="en-US" sz="2000" baseline="30000">
                <a:solidFill>
                  <a:schemeClr val="accent2"/>
                </a:solidFill>
                <a:latin typeface="Arial" charset="0"/>
                <a:ea typeface="MS PGothic" charset="0"/>
              </a:rPr>
              <a:t>-1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 * C = w</a:t>
            </a:r>
            <a:r>
              <a:rPr lang="en-US" sz="2000" baseline="30000">
                <a:solidFill>
                  <a:schemeClr val="accent2"/>
                </a:solidFill>
                <a:latin typeface="Arial" charset="0"/>
                <a:ea typeface="MS PGothic" charset="0"/>
              </a:rPr>
              <a:t>-1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 * G * P = w</a:t>
            </a:r>
            <a:r>
              <a:rPr lang="en-US" sz="2000" baseline="30000">
                <a:solidFill>
                  <a:schemeClr val="accent2"/>
                </a:solidFill>
                <a:latin typeface="Arial" charset="0"/>
                <a:ea typeface="MS PGothic" charset="0"/>
              </a:rPr>
              <a:t>-1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 * w * A * P mod n = A * P mod n </a:t>
            </a:r>
          </a:p>
          <a:p>
            <a:pPr>
              <a:spcAft>
                <a:spcPts val="12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din care P se afla prin rucsac simplu</a:t>
            </a:r>
          </a:p>
          <a:p>
            <a:pPr>
              <a:spcAft>
                <a:spcPts val="12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Ex.	A = [1, 2, 4, 9], w = 15, n = 17, C = </a:t>
            </a:r>
            <a:r>
              <a:rPr lang="en-US" sz="2000" b="1">
                <a:latin typeface="Arial" charset="0"/>
                <a:ea typeface="MS PGothic" charset="0"/>
              </a:rPr>
              <a:t>24</a:t>
            </a:r>
          </a:p>
          <a:p>
            <a:pPr>
              <a:spcAft>
                <a:spcPts val="12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		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w</a:t>
            </a:r>
            <a:r>
              <a:rPr lang="en-US" sz="2000" baseline="30000">
                <a:solidFill>
                  <a:schemeClr val="accent2"/>
                </a:solidFill>
                <a:latin typeface="Arial" charset="0"/>
                <a:ea typeface="MS PGothic" charset="0"/>
              </a:rPr>
              <a:t>-1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 =</a:t>
            </a:r>
            <a:r>
              <a:rPr lang="en-US" sz="2000">
                <a:latin typeface="Arial" charset="0"/>
                <a:ea typeface="MS PGothic" charset="0"/>
              </a:rPr>
              <a:t> 15</a:t>
            </a:r>
            <a:r>
              <a:rPr lang="en-US" sz="2000" baseline="30000">
                <a:latin typeface="Arial" charset="0"/>
                <a:ea typeface="MS PGothic" charset="0"/>
              </a:rPr>
              <a:t>-1</a:t>
            </a:r>
            <a:r>
              <a:rPr lang="en-US" sz="2000">
                <a:latin typeface="Arial" charset="0"/>
                <a:ea typeface="MS PGothic" charset="0"/>
              </a:rPr>
              <a:t> =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8</a:t>
            </a:r>
            <a:r>
              <a:rPr lang="en-US" sz="2000">
                <a:latin typeface="Arial" charset="0"/>
                <a:ea typeface="MS PGothic" charset="0"/>
              </a:rPr>
              <a:t> mod 17 </a:t>
            </a:r>
            <a:r>
              <a:rPr lang="en-US" sz="2000">
                <a:latin typeface="Arial" charset="0"/>
                <a:ea typeface="MS PGothic" charset="0"/>
                <a:sym typeface="Wingdings" charset="0"/>
              </a:rPr>
              <a:t></a:t>
            </a:r>
            <a:r>
              <a:rPr lang="en-US" sz="2000">
                <a:latin typeface="Arial" charset="0"/>
                <a:ea typeface="MS PGothic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w</a:t>
            </a:r>
            <a:r>
              <a:rPr lang="en-US" sz="2000" baseline="30000">
                <a:solidFill>
                  <a:schemeClr val="accent2"/>
                </a:solidFill>
                <a:latin typeface="Arial" charset="0"/>
                <a:ea typeface="MS PGothic" charset="0"/>
              </a:rPr>
              <a:t>-1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 * C = </a:t>
            </a:r>
            <a:r>
              <a:rPr lang="en-US" sz="2000">
                <a:latin typeface="Arial" charset="0"/>
                <a:ea typeface="MS PGothic" charset="0"/>
              </a:rPr>
              <a:t>8 * 24 = 192 mod 17 = </a:t>
            </a:r>
            <a:r>
              <a:rPr lang="en-US" sz="2000" b="1">
                <a:latin typeface="Arial" charset="0"/>
                <a:ea typeface="MS PGothic" charset="0"/>
              </a:rPr>
              <a:t>5</a:t>
            </a:r>
            <a:r>
              <a:rPr lang="en-US" sz="2000">
                <a:latin typeface="Arial" charset="0"/>
                <a:ea typeface="MS PGothic" charset="0"/>
              </a:rPr>
              <a:t> </a:t>
            </a:r>
          </a:p>
          <a:p>
            <a:pPr>
              <a:spcAft>
                <a:spcPts val="12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		A = [1, 2, 4, 9] =&gt; P = [1, 0, 1, 0]</a:t>
            </a:r>
          </a:p>
        </p:txBody>
      </p:sp>
      <p:sp>
        <p:nvSpPr>
          <p:cNvPr id="3" name="Substituent subsol 3">
            <a:extLst>
              <a:ext uri="{FF2B5EF4-FFF2-40B4-BE49-F238E27FC236}">
                <a16:creationId xmlns:a16="http://schemas.microsoft.com/office/drawing/2014/main" id="{D6EB0DBF-503A-8047-A48B-530CBD0A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9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MS PGothic" charset="0"/>
              </a:rPr>
              <a:t>Comentarii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MS PGothic" charset="0"/>
                <a:sym typeface="Wingdings"/>
              </a:rPr>
              <a:t> </a:t>
            </a:r>
            <a:r>
              <a:rPr lang="en-US" dirty="0" err="1">
                <a:solidFill>
                  <a:srgbClr val="FF6600"/>
                </a:solidFill>
                <a:latin typeface="Arial" charset="0"/>
                <a:ea typeface="MS PGothic" charset="0"/>
                <a:sym typeface="Wingdings"/>
              </a:rPr>
              <a:t>opțional</a:t>
            </a:r>
            <a:endParaRPr lang="en-US" dirty="0">
              <a:solidFill>
                <a:srgbClr val="FF6600"/>
              </a:solidFill>
              <a:latin typeface="Arial" charset="0"/>
              <a:ea typeface="MS PGothic" charset="0"/>
            </a:endParaRPr>
          </a:p>
        </p:txBody>
      </p:sp>
      <p:sp>
        <p:nvSpPr>
          <p:cNvPr id="74754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ea typeface="MS PGothic" charset="0"/>
              </a:rPr>
              <a:t>Metoda pare sigura</a:t>
            </a:r>
          </a:p>
          <a:p>
            <a:pPr>
              <a:buFont typeface="Arial" charset="0"/>
              <a:buNone/>
            </a:pPr>
            <a:r>
              <a:rPr lang="en-US" sz="2400">
                <a:latin typeface="Arial" charset="0"/>
                <a:ea typeface="MS PGothic" charset="0"/>
              </a:rPr>
              <a:t>S-au gasit metode de atac prin ocolire rucsac greu in anumite cazuri</a:t>
            </a:r>
          </a:p>
          <a:p>
            <a:pPr>
              <a:buFont typeface="Arial" charset="0"/>
              <a:buNone/>
            </a:pPr>
            <a:r>
              <a:rPr lang="en-US" sz="2400">
                <a:latin typeface="Arial" charset="0"/>
                <a:ea typeface="MS PGothic" charset="0"/>
              </a:rPr>
              <a:t>Oricum, algoritmul MH este greu de utilizat</a:t>
            </a:r>
          </a:p>
          <a:p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62470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C39CDCD1-C077-D04D-B28C-7DEF0203A889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47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64FFA2F4-A4A2-7241-89AA-C0F6CF04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MS PGothic" charset="0"/>
              </a:rPr>
              <a:t>Analiza algoritmilor criptografici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b="1" dirty="0" err="1">
                <a:ea typeface="ＭＳ Ｐゴシック" charset="0"/>
              </a:rPr>
              <a:t>Problema</a:t>
            </a:r>
            <a:r>
              <a:rPr lang="en-GB" dirty="0">
                <a:ea typeface="ＭＳ Ｐゴシック" charset="0"/>
              </a:rPr>
              <a:t>: </a:t>
            </a:r>
          </a:p>
          <a:p>
            <a:pPr marL="91440" lvl="1" indent="0">
              <a:lnSpc>
                <a:spcPct val="10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dirty="0"/>
              <a:t>Pot </a:t>
            </a:r>
            <a:r>
              <a:rPr lang="en-GB" dirty="0" err="1"/>
              <a:t>criptogramele</a:t>
            </a:r>
            <a:r>
              <a:rPr lang="en-GB" dirty="0"/>
              <a:t> </a:t>
            </a:r>
            <a:r>
              <a:rPr lang="en-GB" dirty="0" err="1"/>
              <a:t>interceptate</a:t>
            </a:r>
            <a:r>
              <a:rPr lang="en-GB" dirty="0"/>
              <a:t> de un </a:t>
            </a:r>
            <a:r>
              <a:rPr lang="en-GB" dirty="0" err="1"/>
              <a:t>intrus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faciliteze</a:t>
            </a:r>
            <a:r>
              <a:rPr lang="en-GB" dirty="0"/>
              <a:t> </a:t>
            </a:r>
            <a:r>
              <a:rPr lang="en-GB" dirty="0" err="1"/>
              <a:t>spargerea</a:t>
            </a:r>
            <a:r>
              <a:rPr lang="en-GB" dirty="0"/>
              <a:t> </a:t>
            </a:r>
            <a:r>
              <a:rPr lang="en-GB" dirty="0" err="1"/>
              <a:t>confidentialitatii</a:t>
            </a:r>
            <a:r>
              <a:rPr lang="en-GB" dirty="0"/>
              <a:t> </a:t>
            </a:r>
            <a:r>
              <a:rPr lang="en-GB" dirty="0" err="1"/>
              <a:t>criptografice</a:t>
            </a:r>
            <a:r>
              <a:rPr lang="en-GB" dirty="0"/>
              <a:t> ?</a:t>
            </a:r>
          </a:p>
          <a:p>
            <a:pPr marL="91440" lvl="1" indent="0">
              <a:lnSpc>
                <a:spcPct val="10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GB" dirty="0"/>
          </a:p>
          <a:p>
            <a:pPr marL="91440" indent="0">
              <a:lnSpc>
                <a:spcPct val="10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dirty="0">
                <a:ea typeface="ＭＳ Ｐゴシック" charset="0"/>
              </a:rPr>
              <a:t>O </a:t>
            </a:r>
            <a:r>
              <a:rPr lang="en-GB" dirty="0" err="1">
                <a:ea typeface="ＭＳ Ｐゴシック" charset="0"/>
              </a:rPr>
              <a:t>solutie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err="1">
                <a:ea typeface="ＭＳ Ｐゴシック" charset="0"/>
              </a:rPr>
              <a:t>este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b="1" dirty="0" err="1">
                <a:ea typeface="ＭＳ Ｐゴシック" charset="0"/>
              </a:rPr>
              <a:t>Teoria</a:t>
            </a:r>
            <a:r>
              <a:rPr lang="en-GB" b="1" dirty="0">
                <a:ea typeface="ＭＳ Ｐゴシック" charset="0"/>
              </a:rPr>
              <a:t> </a:t>
            </a:r>
            <a:r>
              <a:rPr lang="en-GB" b="1" dirty="0" err="1">
                <a:ea typeface="ＭＳ Ｐゴシック" charset="0"/>
              </a:rPr>
              <a:t>Informatiei</a:t>
            </a:r>
            <a:endParaRPr lang="en-GB" b="1" dirty="0">
              <a:ea typeface="ＭＳ Ｐゴシック" charset="0"/>
            </a:endParaRPr>
          </a:p>
          <a:p>
            <a:pPr marL="434340" indent="-342900"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dirty="0">
                <a:ea typeface="ＭＳ Ｐゴシック" charset="0"/>
              </a:rPr>
              <a:t>care </a:t>
            </a:r>
            <a:r>
              <a:rPr lang="en-GB" dirty="0" err="1">
                <a:ea typeface="ＭＳ Ｐゴシック" charset="0"/>
              </a:rPr>
              <a:t>masoara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cantitatea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medie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de </a:t>
            </a:r>
            <a:r>
              <a:rPr lang="en-GB" dirty="0" err="1">
                <a:solidFill>
                  <a:srgbClr val="0000FF"/>
                </a:solidFill>
                <a:ea typeface="ＭＳ Ｐゴシック" charset="0"/>
              </a:rPr>
              <a:t>informatie</a:t>
            </a:r>
            <a:r>
              <a:rPr lang="en-GB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transmisa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de o </a:t>
            </a: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sursa</a:t>
            </a:r>
            <a:endParaRPr lang="en-GB" dirty="0">
              <a:solidFill>
                <a:schemeClr val="tx1"/>
              </a:solidFill>
              <a:ea typeface="ＭＳ Ｐゴシック" charset="0"/>
            </a:endParaRPr>
          </a:p>
          <a:p>
            <a:pPr marL="434340" indent="-342900"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si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echivalent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, </a:t>
            </a:r>
            <a:r>
              <a:rPr lang="en-GB" dirty="0" err="1">
                <a:ea typeface="ＭＳ Ｐゴシック" charset="0"/>
              </a:rPr>
              <a:t>cantitatea</a:t>
            </a:r>
            <a:r>
              <a:rPr lang="en-GB" dirty="0">
                <a:ea typeface="ＭＳ Ｐゴシック" charset="0"/>
              </a:rPr>
              <a:t> de </a:t>
            </a:r>
            <a:r>
              <a:rPr lang="en-GB" dirty="0" err="1">
                <a:solidFill>
                  <a:srgbClr val="0000FF"/>
                </a:solidFill>
                <a:ea typeface="ＭＳ Ｐゴシック" charset="0"/>
              </a:rPr>
              <a:t>incertitudine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err="1">
                <a:ea typeface="ＭＳ Ｐゴシック" charset="0"/>
              </a:rPr>
              <a:t>inlaturata</a:t>
            </a:r>
            <a:r>
              <a:rPr lang="en-GB" dirty="0">
                <a:ea typeface="ＭＳ Ｐゴシック" charset="0"/>
              </a:rPr>
              <a:t> (in </a:t>
            </a:r>
            <a:r>
              <a:rPr lang="en-GB" dirty="0" err="1">
                <a:ea typeface="ＭＳ Ｐゴシック" charset="0"/>
              </a:rPr>
              <a:t>medie</a:t>
            </a:r>
            <a:r>
              <a:rPr lang="en-GB" dirty="0">
                <a:ea typeface="ＭＳ Ｐゴシック" charset="0"/>
              </a:rPr>
              <a:t>) de un </a:t>
            </a:r>
            <a:r>
              <a:rPr lang="en-GB" dirty="0" err="1">
                <a:ea typeface="ＭＳ Ｐゴシック" charset="0"/>
              </a:rPr>
              <a:t>mesaj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</a:t>
            </a:r>
            <a:endParaRPr lang="en-GB" dirty="0">
              <a:ea typeface="ＭＳ Ｐゴシック" charset="0"/>
            </a:endParaRPr>
          </a:p>
          <a:p>
            <a:pPr marL="91440" indent="0">
              <a:lnSpc>
                <a:spcPct val="10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GB" dirty="0">
              <a:ea typeface="ＭＳ Ｐゴシック" charset="0"/>
            </a:endParaRPr>
          </a:p>
          <a:p>
            <a:pPr marL="91440" indent="0">
              <a:lnSpc>
                <a:spcPct val="10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dirty="0" err="1">
                <a:ea typeface="ＭＳ Ｐゴシック" charset="0"/>
              </a:rPr>
              <a:t>Bazata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err="1">
                <a:ea typeface="ＭＳ Ｐゴシック" charset="0"/>
              </a:rPr>
              <a:t>pe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err="1">
                <a:ea typeface="ＭＳ Ｐゴシック" charset="0"/>
              </a:rPr>
              <a:t>notiunile</a:t>
            </a:r>
            <a:r>
              <a:rPr lang="en-GB" dirty="0">
                <a:ea typeface="ＭＳ Ｐゴシック" charset="0"/>
              </a:rPr>
              <a:t> de </a:t>
            </a:r>
            <a:r>
              <a:rPr lang="en-GB" dirty="0" err="1">
                <a:solidFill>
                  <a:srgbClr val="0000FF"/>
                </a:solidFill>
                <a:ea typeface="ＭＳ Ｐゴシック" charset="0"/>
              </a:rPr>
              <a:t>entropie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err="1">
                <a:ea typeface="ＭＳ Ｐゴシック" charset="0"/>
              </a:rPr>
              <a:t>si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ea typeface="ＭＳ Ｐゴシック" charset="0"/>
              </a:rPr>
              <a:t>entropie</a:t>
            </a:r>
            <a:r>
              <a:rPr lang="en-GB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ea typeface="ＭＳ Ｐゴシック" charset="0"/>
              </a:rPr>
              <a:t>conditionata</a:t>
            </a:r>
            <a:endParaRPr lang="en-GB" dirty="0">
              <a:solidFill>
                <a:srgbClr val="0000FF"/>
              </a:solidFill>
              <a:ea typeface="ＭＳ Ｐゴシック" charset="0"/>
            </a:endParaRPr>
          </a:p>
          <a:p>
            <a:pPr marL="91440" lvl="1" indent="0">
              <a:lnSpc>
                <a:spcPct val="10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GB" dirty="0"/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5571B481-D5E7-D642-BDEF-3B45C73B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328D79E8-8544-C349-B027-D433389819BA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49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680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55588"/>
            <a:ext cx="8342313" cy="58261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Entropia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42313" cy="55626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Entropia</a:t>
            </a: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 este cantitatea medie de informatie transmisa de o sursa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Fie S o sursa de informatii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care transmite mesajele X</a:t>
            </a:r>
            <a:r>
              <a:rPr lang="en-GB" baseline="-33000">
                <a:latin typeface="Arial" charset="0"/>
                <a:cs typeface="Lucida Sans Unicode" charset="0"/>
              </a:rPr>
              <a:t>1</a:t>
            </a:r>
            <a:r>
              <a:rPr lang="en-GB">
                <a:latin typeface="Arial" charset="0"/>
                <a:cs typeface="Lucida Sans Unicode" charset="0"/>
              </a:rPr>
              <a:t>,..., X</a:t>
            </a:r>
            <a:r>
              <a:rPr lang="en-GB" baseline="-33000">
                <a:latin typeface="Arial" charset="0"/>
                <a:cs typeface="Lucida Sans Unicode" charset="0"/>
              </a:rPr>
              <a:t>n</a:t>
            </a:r>
            <a:endParaRPr lang="en-GB">
              <a:latin typeface="Arial" charset="0"/>
              <a:cs typeface="Lucida Sans Unicode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cu probabilitatile p(X</a:t>
            </a:r>
            <a:r>
              <a:rPr lang="en-GB" baseline="-33000">
                <a:latin typeface="Arial" charset="0"/>
                <a:cs typeface="Lucida Sans Unicode" charset="0"/>
              </a:rPr>
              <a:t>1</a:t>
            </a:r>
            <a:r>
              <a:rPr lang="en-GB">
                <a:latin typeface="Arial" charset="0"/>
                <a:cs typeface="Lucida Sans Unicode" charset="0"/>
              </a:rPr>
              <a:t>), ..., p(X</a:t>
            </a:r>
            <a:r>
              <a:rPr lang="en-GB" baseline="-33000">
                <a:latin typeface="Arial" charset="0"/>
                <a:cs typeface="Lucida Sans Unicode" charset="0"/>
              </a:rPr>
              <a:t>n</a:t>
            </a:r>
            <a:r>
              <a:rPr lang="en-GB">
                <a:latin typeface="Arial" charset="0"/>
                <a:cs typeface="Lucida Sans Unicode" charset="0"/>
              </a:rPr>
              <a:t>), ptr. care </a:t>
            </a:r>
            <a:r>
              <a:rPr lang="en-GB">
                <a:latin typeface="Symbol" charset="0"/>
                <a:cs typeface="Lucida Sans Unicode" charset="0"/>
              </a:rPr>
              <a:t></a:t>
            </a:r>
            <a:r>
              <a:rPr lang="en-GB" baseline="-33000">
                <a:latin typeface="Arial" charset="0"/>
                <a:cs typeface="Lucida Sans Unicode" charset="0"/>
              </a:rPr>
              <a:t>i=1,n</a:t>
            </a:r>
            <a:r>
              <a:rPr lang="en-GB">
                <a:latin typeface="Arial" charset="0"/>
                <a:cs typeface="Lucida Sans Unicode" charset="0"/>
              </a:rPr>
              <a:t> p(X</a:t>
            </a:r>
            <a:r>
              <a:rPr lang="en-GB" baseline="-33000">
                <a:latin typeface="Arial" charset="0"/>
                <a:cs typeface="Lucida Sans Unicode" charset="0"/>
              </a:rPr>
              <a:t>i</a:t>
            </a:r>
            <a:r>
              <a:rPr lang="en-GB">
                <a:latin typeface="Arial" charset="0"/>
                <a:cs typeface="Lucida Sans Unicode" charset="0"/>
              </a:rPr>
              <a:t>) = 1.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Entropia H(X) este:</a:t>
            </a:r>
          </a:p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latin typeface="Arial" charset="0"/>
                <a:ea typeface="MS PGothic" charset="0"/>
              </a:rPr>
              <a:t>H(X) = </a:t>
            </a:r>
            <a:r>
              <a:rPr lang="en-GB" sz="2400" b="1">
                <a:solidFill>
                  <a:srgbClr val="0000FF"/>
                </a:solidFill>
                <a:latin typeface="Symbol" charset="0"/>
                <a:ea typeface="MS PGothic" charset="0"/>
              </a:rPr>
              <a:t></a:t>
            </a:r>
            <a:r>
              <a:rPr lang="en-GB" b="1" baseline="-33000">
                <a:solidFill>
                  <a:srgbClr val="0000FF"/>
                </a:solidFill>
                <a:latin typeface="Arial" charset="0"/>
                <a:ea typeface="MS PGothic" charset="0"/>
              </a:rPr>
              <a:t>i=1,n</a:t>
            </a:r>
            <a:r>
              <a:rPr lang="en-GB" b="1">
                <a:solidFill>
                  <a:srgbClr val="0000FF"/>
                </a:solidFill>
                <a:latin typeface="Arial" charset="0"/>
                <a:ea typeface="MS PGothic" charset="0"/>
              </a:rPr>
              <a:t> p(X</a:t>
            </a:r>
            <a:r>
              <a:rPr lang="en-GB" b="1" baseline="-33000">
                <a:solidFill>
                  <a:srgbClr val="0000FF"/>
                </a:solidFill>
                <a:latin typeface="Arial" charset="0"/>
                <a:ea typeface="MS PGothic" charset="0"/>
              </a:rPr>
              <a:t>i</a:t>
            </a:r>
            <a:r>
              <a:rPr lang="en-GB" b="1">
                <a:solidFill>
                  <a:srgbClr val="0000FF"/>
                </a:solidFill>
                <a:latin typeface="Arial" charset="0"/>
                <a:ea typeface="MS PGothic" charset="0"/>
              </a:rPr>
              <a:t>)*log (1/p(X</a:t>
            </a:r>
            <a:r>
              <a:rPr lang="en-GB" b="1" baseline="-33000">
                <a:solidFill>
                  <a:srgbClr val="0000FF"/>
                </a:solidFill>
                <a:latin typeface="Arial" charset="0"/>
                <a:ea typeface="MS PGothic" charset="0"/>
              </a:rPr>
              <a:t>i</a:t>
            </a:r>
            <a:r>
              <a:rPr lang="en-GB" b="1">
                <a:solidFill>
                  <a:srgbClr val="0000FF"/>
                </a:solidFill>
                <a:latin typeface="Arial" charset="0"/>
                <a:ea typeface="MS PGothic" charset="0"/>
              </a:rPr>
              <a:t>)</a:t>
            </a:r>
            <a:r>
              <a:rPr lang="ar-sa" b="1">
                <a:solidFill>
                  <a:srgbClr val="0000FF"/>
                </a:solidFill>
                <a:latin typeface="Arial" charset="0"/>
                <a:ea typeface="MS PGothic" charset="0"/>
              </a:rPr>
              <a:t>‏</a:t>
            </a:r>
            <a:r>
              <a:rPr lang="ro-RO" b="1">
                <a:solidFill>
                  <a:srgbClr val="0000FF"/>
                </a:solidFill>
                <a:latin typeface="Arial" charset="0"/>
                <a:ea typeface="MS PGothic" charset="0"/>
              </a:rPr>
              <a:t>)</a:t>
            </a:r>
            <a:r>
              <a:rPr lang="ro-RO">
                <a:latin typeface="Arial" charset="0"/>
                <a:ea typeface="MS PGothic" charset="0"/>
              </a:rPr>
              <a:t> = -</a:t>
            </a:r>
            <a:r>
              <a:rPr lang="en-GB" sz="2400">
                <a:latin typeface="Symbol" charset="0"/>
                <a:ea typeface="MS PGothic" charset="0"/>
              </a:rPr>
              <a:t></a:t>
            </a:r>
            <a:r>
              <a:rPr lang="en-GB" baseline="-33000">
                <a:latin typeface="Arial" charset="0"/>
                <a:ea typeface="MS PGothic" charset="0"/>
              </a:rPr>
              <a:t>i=1,n</a:t>
            </a:r>
            <a:r>
              <a:rPr lang="en-GB">
                <a:latin typeface="Arial" charset="0"/>
                <a:ea typeface="MS PGothic" charset="0"/>
              </a:rPr>
              <a:t> p(X</a:t>
            </a:r>
            <a:r>
              <a:rPr lang="en-GB" baseline="-33000">
                <a:latin typeface="Arial" charset="0"/>
                <a:ea typeface="MS PGothic" charset="0"/>
              </a:rPr>
              <a:t>i</a:t>
            </a:r>
            <a:r>
              <a:rPr lang="en-GB">
                <a:latin typeface="Arial" charset="0"/>
                <a:ea typeface="MS PGothic" charset="0"/>
              </a:rPr>
              <a:t>)*log (p(X</a:t>
            </a:r>
            <a:r>
              <a:rPr lang="en-GB" baseline="-33000">
                <a:latin typeface="Arial" charset="0"/>
                <a:ea typeface="MS PGothic" charset="0"/>
              </a:rPr>
              <a:t>i</a:t>
            </a:r>
            <a:r>
              <a:rPr lang="en-GB">
                <a:latin typeface="Arial" charset="0"/>
                <a:ea typeface="MS PGothic" charset="0"/>
              </a:rPr>
              <a:t>)</a:t>
            </a:r>
            <a:r>
              <a:rPr lang="ar-sa">
                <a:latin typeface="Arial" charset="0"/>
                <a:ea typeface="MS PGothic" charset="0"/>
              </a:rPr>
              <a:t>‏</a:t>
            </a:r>
            <a:r>
              <a:rPr lang="ro-RO">
                <a:latin typeface="Arial" charset="0"/>
                <a:ea typeface="MS PGothic" charset="0"/>
              </a:rPr>
              <a:t>)</a:t>
            </a:r>
            <a:endParaRPr lang="en-GB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log(1/p(X</a:t>
            </a:r>
            <a:r>
              <a:rPr lang="en-GB" baseline="-33000">
                <a:latin typeface="Arial" charset="0"/>
                <a:cs typeface="Lucida Sans Unicode" charset="0"/>
              </a:rPr>
              <a:t>i</a:t>
            </a:r>
            <a:r>
              <a:rPr lang="en-GB">
                <a:latin typeface="Arial" charset="0"/>
                <a:cs typeface="Lucida Sans Unicode" charset="0"/>
              </a:rPr>
              <a:t>)) = cantitatea de informatie primita la receptia lui X</a:t>
            </a:r>
            <a:r>
              <a:rPr lang="en-GB" baseline="-33000">
                <a:latin typeface="Arial" charset="0"/>
                <a:cs typeface="Lucida Sans Unicode" charset="0"/>
              </a:rPr>
              <a:t>i</a:t>
            </a:r>
            <a:r>
              <a:rPr lang="en-GB">
                <a:latin typeface="Arial" charset="0"/>
                <a:cs typeface="Lucida Sans Unicode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baza logaritm = 2 </a:t>
            </a:r>
            <a:r>
              <a:rPr lang="en-GB">
                <a:latin typeface="Arial" charset="0"/>
                <a:cs typeface="Lucida Sans Unicode" charset="0"/>
                <a:sym typeface="Wingdings" charset="0"/>
              </a:rPr>
              <a:t> cantitatea masurata in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  <a:sym typeface="Wingdings" charset="0"/>
              </a:rPr>
              <a:t>numar de biti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  <a:sym typeface="Wingdings" charset="0"/>
              </a:rPr>
              <a:t>Exemplu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aruncarea monedei – cap sau pajura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probabilitati egale, 1/2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informatie 1 bit:		H(X) = </a:t>
            </a:r>
            <a:r>
              <a:rPr lang="en-GB" sz="1800">
                <a:latin typeface="Symbol" charset="0"/>
                <a:cs typeface="Lucida Sans Unicode" charset="0"/>
              </a:rPr>
              <a:t></a:t>
            </a:r>
            <a:r>
              <a:rPr lang="en-GB" baseline="-33000">
                <a:latin typeface="Arial" charset="0"/>
                <a:cs typeface="Lucida Sans Unicode" charset="0"/>
              </a:rPr>
              <a:t>i=1,2</a:t>
            </a:r>
            <a:r>
              <a:rPr lang="en-GB">
                <a:latin typeface="Arial" charset="0"/>
                <a:cs typeface="Lucida Sans Unicode" charset="0"/>
              </a:rPr>
              <a:t> (1/2)*log (1/(1/2)) = 1</a:t>
            </a:r>
            <a:r>
              <a:rPr lang="ar-sa">
                <a:latin typeface="Arial" charset="0"/>
                <a:cs typeface="Lucida Sans Unicode" charset="0"/>
              </a:rPr>
              <a:t>‏</a:t>
            </a:r>
            <a:endParaRPr lang="en-GB">
              <a:latin typeface="Arial" charset="0"/>
              <a:cs typeface="Lucida Sans Unicode" charset="0"/>
            </a:endParaRPr>
          </a:p>
          <a:p>
            <a:pPr lvl="1"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>
              <a:solidFill>
                <a:schemeClr val="tx1"/>
              </a:solidFill>
              <a:latin typeface="Arial" charset="0"/>
              <a:cs typeface="Lucida Sans Unicode" charset="0"/>
              <a:sym typeface="Wingdings" charset="0"/>
            </a:endParaRP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F293BACE-1F2F-FF46-9E10-5538131F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8196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97BD6EBC-9517-C541-B681-3C6F909C87DA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5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48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Alte aspecte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42313" cy="5053013"/>
          </a:xfrm>
        </p:spPr>
        <p:txBody>
          <a:bodyPr lIns="0" tIns="0" rIns="0" bIns="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Politici de securitate.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Control software (antivirus).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Control hardware: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Cartele inteligente;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Biometrie.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Control fizic (protecţie).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Educaţie.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Măsuri legale.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E82BF09E-B8B2-8940-A2FD-DB67419964E6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50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885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55588"/>
            <a:ext cx="8342313" cy="58261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Incertitudinea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42313" cy="55626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Entropia = cantitatea de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incertitudine</a:t>
            </a:r>
            <a:r>
              <a:rPr lang="en-GB">
                <a:latin typeface="Arial" charset="0"/>
                <a:ea typeface="MS PGothic" charset="0"/>
              </a:rPr>
              <a:t> inlaturata (in medie) de un mesaj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Exemplu:</a:t>
            </a:r>
          </a:p>
          <a:p>
            <a:pPr marL="457200" lvl="1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o sursa poate trimite n = 4 mesaje, cu probabilitati egale p(X) = 1/4 </a:t>
            </a:r>
          </a:p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H(X) = </a:t>
            </a:r>
            <a:r>
              <a:rPr lang="en-GB" sz="2400">
                <a:latin typeface="Symbol" charset="0"/>
                <a:ea typeface="MS PGothic" charset="0"/>
              </a:rPr>
              <a:t></a:t>
            </a:r>
            <a:r>
              <a:rPr lang="en-GB" baseline="-33000">
                <a:latin typeface="Arial" charset="0"/>
                <a:ea typeface="MS PGothic" charset="0"/>
              </a:rPr>
              <a:t>i=1,4</a:t>
            </a:r>
            <a:r>
              <a:rPr lang="en-GB">
                <a:latin typeface="Arial" charset="0"/>
                <a:ea typeface="MS PGothic" charset="0"/>
              </a:rPr>
              <a:t> (1/4)*log (4) = 2</a:t>
            </a:r>
            <a:r>
              <a:rPr lang="ar-sa">
                <a:latin typeface="Arial" charset="0"/>
                <a:ea typeface="MS PGothic" charset="0"/>
              </a:rPr>
              <a:t>‏</a:t>
            </a:r>
            <a:endParaRPr lang="en-GB">
              <a:latin typeface="Arial" charset="0"/>
              <a:ea typeface="MS PGothic" charset="0"/>
            </a:endParaRPr>
          </a:p>
          <a:p>
            <a:pPr marL="457200" lvl="1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fiecare mesaj inlatura o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incertitudine</a:t>
            </a:r>
            <a:r>
              <a:rPr lang="en-GB">
                <a:latin typeface="Arial" charset="0"/>
                <a:cs typeface="Lucida Sans Unicode" charset="0"/>
              </a:rPr>
              <a:t> de 2 biti </a:t>
            </a:r>
          </a:p>
          <a:p>
            <a:pPr marL="841375" lvl="2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>
                <a:latin typeface="Arial" charset="0"/>
                <a:cs typeface="Lucida Sans Unicode" charset="0"/>
              </a:rPr>
              <a:t>(inainte nu se stia care din cele 4 mesaje va fi primit)</a:t>
            </a:r>
            <a:endParaRPr lang="en-GB">
              <a:latin typeface="Arial" charset="0"/>
              <a:cs typeface="Lucida Sans Unicode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Entropia depinde de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distributia probabilitatior </a:t>
            </a:r>
            <a:r>
              <a:rPr lang="en-GB">
                <a:latin typeface="Arial" charset="0"/>
                <a:ea typeface="MS PGothic" charset="0"/>
              </a:rPr>
              <a:t>mesajelor</a:t>
            </a:r>
          </a:p>
          <a:p>
            <a:pPr marL="457200" lvl="1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H(X)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maxim</a:t>
            </a:r>
            <a:r>
              <a:rPr lang="en-GB">
                <a:latin typeface="Arial" charset="0"/>
                <a:cs typeface="Lucida Sans Unicode" charset="0"/>
              </a:rPr>
              <a:t> 		când p(X</a:t>
            </a:r>
            <a:r>
              <a:rPr lang="en-GB" baseline="-33000">
                <a:latin typeface="Arial" charset="0"/>
                <a:cs typeface="Lucida Sans Unicode" charset="0"/>
              </a:rPr>
              <a:t>1</a:t>
            </a:r>
            <a:r>
              <a:rPr lang="en-GB">
                <a:latin typeface="Arial" charset="0"/>
                <a:cs typeface="Lucida Sans Unicode" charset="0"/>
              </a:rPr>
              <a:t>) = p(X</a:t>
            </a:r>
            <a:r>
              <a:rPr lang="en-GB" baseline="-33000">
                <a:latin typeface="Arial" charset="0"/>
                <a:cs typeface="Lucida Sans Unicode" charset="0"/>
              </a:rPr>
              <a:t>2</a:t>
            </a:r>
            <a:r>
              <a:rPr lang="en-GB">
                <a:latin typeface="Arial" charset="0"/>
                <a:cs typeface="Lucida Sans Unicode" charset="0"/>
              </a:rPr>
              <a:t>) = ... = p(X</a:t>
            </a:r>
            <a:r>
              <a:rPr lang="en-GB" baseline="-33000">
                <a:latin typeface="Arial" charset="0"/>
                <a:cs typeface="Lucida Sans Unicode" charset="0"/>
              </a:rPr>
              <a:t>n</a:t>
            </a:r>
            <a:r>
              <a:rPr lang="en-GB">
                <a:latin typeface="Arial" charset="0"/>
                <a:cs typeface="Lucida Sans Unicode" charset="0"/>
              </a:rPr>
              <a:t>) = 1/n.</a:t>
            </a:r>
          </a:p>
          <a:p>
            <a:pPr marL="457200" lvl="1" indent="0"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H(X) = </a:t>
            </a:r>
            <a:r>
              <a:rPr lang="en-GB" sz="2200">
                <a:solidFill>
                  <a:srgbClr val="0000FF"/>
                </a:solidFill>
                <a:latin typeface="Symbol" charset="0"/>
                <a:cs typeface="Lucida Sans Unicode" charset="0"/>
              </a:rPr>
              <a:t></a:t>
            </a:r>
            <a:r>
              <a:rPr lang="en-GB" sz="2200" baseline="-33000">
                <a:solidFill>
                  <a:srgbClr val="0000FF"/>
                </a:solidFill>
                <a:latin typeface="Arial" charset="0"/>
                <a:cs typeface="Lucida Sans Unicode" charset="0"/>
              </a:rPr>
              <a:t>i=1,n</a:t>
            </a: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 (1/n)*log (n) = log (n)</a:t>
            </a:r>
          </a:p>
          <a:p>
            <a:pPr marL="457200" lvl="1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H(X)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descreşte 	</a:t>
            </a:r>
            <a:r>
              <a:rPr lang="en-GB">
                <a:latin typeface="Arial" charset="0"/>
                <a:cs typeface="Lucida Sans Unicode" charset="0"/>
              </a:rPr>
              <a:t>când distribuţia mesajelor se restrânge.</a:t>
            </a:r>
          </a:p>
          <a:p>
            <a:pPr marL="457200" lvl="1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H(X) = 0</a:t>
            </a:r>
            <a:r>
              <a:rPr lang="en-GB">
                <a:latin typeface="Arial" charset="0"/>
                <a:cs typeface="Lucida Sans Unicode" charset="0"/>
              </a:rPr>
              <a:t> 			când p(X</a:t>
            </a:r>
            <a:r>
              <a:rPr lang="en-GB" baseline="-33000">
                <a:latin typeface="Arial" charset="0"/>
                <a:cs typeface="Lucida Sans Unicode" charset="0"/>
              </a:rPr>
              <a:t>i</a:t>
            </a:r>
            <a:r>
              <a:rPr lang="en-GB">
                <a:latin typeface="Arial" charset="0"/>
                <a:cs typeface="Lucida Sans Unicode" charset="0"/>
              </a:rPr>
              <a:t>) = 1 pentru un mesaj i.</a:t>
            </a: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466C4135-0219-024B-B58D-86D80753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ACBB4D1F-A026-0847-8CD2-4A01710CF1FD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51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0900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Entropie conditionata - Echivocitatea</a:t>
            </a: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42313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Exemplu: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mesajele X sunt conditionate de mesaje Y</a:t>
            </a:r>
          </a:p>
          <a:p>
            <a:pPr marL="457200" lvl="1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Fie m=4 şi p(Y) = 1/4 pentru fiecare Y.</a:t>
            </a:r>
          </a:p>
          <a:p>
            <a:pPr marL="457200" lvl="1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Presupunem ca fiecare mesaj Y restrânge X astfel:</a:t>
            </a:r>
          </a:p>
          <a:p>
            <a:pPr marL="914400" lvl="2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dupa Y1: urmeaza X1 sau X2, fiecare cu prob. 1/2</a:t>
            </a:r>
          </a:p>
          <a:p>
            <a:pPr marL="914400" lvl="2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dupa Y2: urmeaza X3 sau X4, </a:t>
            </a:r>
          </a:p>
          <a:p>
            <a:pPr marL="914400" lvl="2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dupa Y3: urmeaza X2 sau X3, </a:t>
            </a:r>
          </a:p>
          <a:p>
            <a:pPr marL="914400" lvl="2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dupa Y4: urmeaza X4 sau X1.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Problema: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cum se calculeaza entropia lui X ?</a:t>
            </a: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20BDA329-0412-3F48-AD26-B68287B2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C602A178-2151-8D48-8772-787A80E890EE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52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2948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Entropie conditionata – Echivocitatea (2)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42313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Dat fiind Y din mulţimea mesajelor Y</a:t>
            </a:r>
            <a:r>
              <a:rPr lang="en-GB" baseline="-33000">
                <a:latin typeface="Arial" charset="0"/>
                <a:ea typeface="MS PGothic" charset="0"/>
              </a:rPr>
              <a:t>1</a:t>
            </a:r>
            <a:r>
              <a:rPr lang="en-GB">
                <a:latin typeface="Arial" charset="0"/>
                <a:ea typeface="MS PGothic" charset="0"/>
              </a:rPr>
              <a:t>,..., Y</a:t>
            </a:r>
            <a:r>
              <a:rPr lang="en-GB" baseline="-33000">
                <a:latin typeface="Arial" charset="0"/>
                <a:ea typeface="MS PGothic" charset="0"/>
              </a:rPr>
              <a:t>n</a:t>
            </a:r>
            <a:r>
              <a:rPr lang="en-GB">
                <a:latin typeface="Arial" charset="0"/>
                <a:ea typeface="MS PGothic" charset="0"/>
              </a:rPr>
              <a:t> cu </a:t>
            </a:r>
            <a:r>
              <a:rPr lang="en-GB">
                <a:latin typeface="Symbol" charset="0"/>
                <a:ea typeface="MS PGothic" charset="0"/>
              </a:rPr>
              <a:t></a:t>
            </a:r>
            <a:r>
              <a:rPr lang="en-GB" baseline="-33000">
                <a:latin typeface="Arial" charset="0"/>
                <a:ea typeface="MS PGothic" charset="0"/>
              </a:rPr>
              <a:t>i=1,n</a:t>
            </a:r>
            <a:r>
              <a:rPr lang="en-GB">
                <a:latin typeface="Arial" charset="0"/>
                <a:ea typeface="MS PGothic" charset="0"/>
              </a:rPr>
              <a:t> p(Y</a:t>
            </a:r>
            <a:r>
              <a:rPr lang="en-GB" baseline="-33000">
                <a:latin typeface="Arial" charset="0"/>
                <a:ea typeface="MS PGothic" charset="0"/>
              </a:rPr>
              <a:t>i</a:t>
            </a:r>
            <a:r>
              <a:rPr lang="en-GB">
                <a:latin typeface="Arial" charset="0"/>
                <a:ea typeface="MS PGothic" charset="0"/>
              </a:rPr>
              <a:t>) = 1, 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fie:	p</a:t>
            </a:r>
            <a:r>
              <a:rPr lang="en-GB" baseline="-33000">
                <a:latin typeface="Arial" charset="0"/>
                <a:ea typeface="MS PGothic" charset="0"/>
              </a:rPr>
              <a:t>Y</a:t>
            </a:r>
            <a:r>
              <a:rPr lang="en-GB">
                <a:latin typeface="Arial" charset="0"/>
                <a:ea typeface="MS PGothic" charset="0"/>
              </a:rPr>
              <a:t>(X) probabilitatea mesajului X condiţionat de Y.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	p(X,Y) probabilitatea mesajelor X şi Y luate împreună:</a:t>
            </a:r>
          </a:p>
          <a:p>
            <a:pPr marL="914400" lvl="2" indent="0" algn="ctr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p(X,Y) = p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(X)*p(Y).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Echivocitatea</a:t>
            </a:r>
            <a:r>
              <a:rPr lang="en-GB">
                <a:latin typeface="Arial" charset="0"/>
                <a:ea typeface="MS PGothic" charset="0"/>
              </a:rPr>
              <a:t> este entropia lui X condiţionat de Y: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H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(X)  = </a:t>
            </a:r>
            <a:r>
              <a:rPr lang="en-GB" sz="2200">
                <a:latin typeface="Symbol" charset="0"/>
                <a:cs typeface="Lucida Sans Unicode" charset="0"/>
              </a:rPr>
              <a:t></a:t>
            </a:r>
            <a:r>
              <a:rPr lang="en-GB" sz="2200" baseline="-33000">
                <a:latin typeface="Arial" charset="0"/>
                <a:cs typeface="Lucida Sans Unicode" charset="0"/>
              </a:rPr>
              <a:t>X,Y</a:t>
            </a:r>
            <a:r>
              <a:rPr lang="en-GB" sz="2200">
                <a:latin typeface="Arial" charset="0"/>
                <a:cs typeface="Lucida Sans Unicode" charset="0"/>
              </a:rPr>
              <a:t> p(X,Y)*log (1/p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(X)</a:t>
            </a:r>
            <a:r>
              <a:rPr lang="ar-sa" sz="2200">
                <a:latin typeface="Arial" charset="0"/>
                <a:cs typeface="Lucida Sans Unicode" charset="0"/>
              </a:rPr>
              <a:t>‏</a:t>
            </a:r>
            <a:r>
              <a:rPr lang="ro-RO" sz="2200">
                <a:latin typeface="Arial" charset="0"/>
                <a:cs typeface="Lucida Sans Unicode" charset="0"/>
              </a:rPr>
              <a:t>)</a:t>
            </a:r>
            <a:endParaRPr lang="en-GB" sz="2200">
              <a:latin typeface="Arial" charset="0"/>
              <a:cs typeface="Lucida Sans Unicode" charset="0"/>
            </a:endParaRPr>
          </a:p>
          <a:p>
            <a:pPr marL="45720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H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(X)  = </a:t>
            </a:r>
            <a:r>
              <a:rPr lang="en-GB" sz="2200">
                <a:latin typeface="Symbol" charset="0"/>
                <a:cs typeface="Lucida Sans Unicode" charset="0"/>
              </a:rPr>
              <a:t></a:t>
            </a:r>
            <a:r>
              <a:rPr lang="en-GB" sz="2200" baseline="-33000">
                <a:latin typeface="Arial" charset="0"/>
                <a:cs typeface="Lucida Sans Unicode" charset="0"/>
              </a:rPr>
              <a:t>X,Y</a:t>
            </a:r>
            <a:r>
              <a:rPr lang="en-GB" sz="2200">
                <a:latin typeface="Arial" charset="0"/>
                <a:cs typeface="Lucida Sans Unicode" charset="0"/>
              </a:rPr>
              <a:t> p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(X)*p(Y) log (1/p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(X)) 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		= </a:t>
            </a:r>
            <a:r>
              <a:rPr lang="en-GB" sz="2200" b="1">
                <a:solidFill>
                  <a:srgbClr val="0000FF"/>
                </a:solidFill>
                <a:latin typeface="Symbol" charset="0"/>
                <a:cs typeface="Lucida Sans Unicode" charset="0"/>
              </a:rPr>
              <a:t></a:t>
            </a:r>
            <a:r>
              <a:rPr lang="en-GB" sz="2200" b="1" baseline="-33000">
                <a:solidFill>
                  <a:srgbClr val="0000FF"/>
                </a:solidFill>
                <a:latin typeface="Arial" charset="0"/>
                <a:cs typeface="Lucida Sans Unicode" charset="0"/>
              </a:rPr>
              <a:t>Y</a:t>
            </a:r>
            <a:r>
              <a:rPr lang="en-GB" sz="2200" b="1">
                <a:solidFill>
                  <a:srgbClr val="0000FF"/>
                </a:solidFill>
                <a:latin typeface="Arial" charset="0"/>
                <a:cs typeface="Lucida Sans Unicode" charset="0"/>
              </a:rPr>
              <a:t> p(Y) </a:t>
            </a:r>
            <a:r>
              <a:rPr lang="en-GB" sz="2200" b="1">
                <a:solidFill>
                  <a:srgbClr val="0000FF"/>
                </a:solidFill>
                <a:latin typeface="Symbol" charset="0"/>
                <a:cs typeface="Lucida Sans Unicode" charset="0"/>
              </a:rPr>
              <a:t></a:t>
            </a:r>
            <a:r>
              <a:rPr lang="en-GB" sz="2200" b="1" baseline="-33000">
                <a:solidFill>
                  <a:srgbClr val="0000FF"/>
                </a:solidFill>
                <a:latin typeface="Arial" charset="0"/>
                <a:cs typeface="Lucida Sans Unicode" charset="0"/>
              </a:rPr>
              <a:t>X</a:t>
            </a:r>
            <a:r>
              <a:rPr lang="en-GB" sz="2200" b="1">
                <a:solidFill>
                  <a:srgbClr val="0000FF"/>
                </a:solidFill>
                <a:latin typeface="Arial" charset="0"/>
                <a:cs typeface="Lucida Sans Unicode" charset="0"/>
              </a:rPr>
              <a:t> p</a:t>
            </a:r>
            <a:r>
              <a:rPr lang="en-GB" sz="2200" b="1" baseline="-33000">
                <a:solidFill>
                  <a:srgbClr val="0000FF"/>
                </a:solidFill>
                <a:latin typeface="Arial" charset="0"/>
                <a:cs typeface="Lucida Sans Unicode" charset="0"/>
              </a:rPr>
              <a:t>Y</a:t>
            </a:r>
            <a:r>
              <a:rPr lang="en-GB" sz="2200" b="1">
                <a:solidFill>
                  <a:srgbClr val="0000FF"/>
                </a:solidFill>
                <a:latin typeface="Arial" charset="0"/>
                <a:cs typeface="Lucida Sans Unicode" charset="0"/>
              </a:rPr>
              <a:t>(X)*log (1/p</a:t>
            </a:r>
            <a:r>
              <a:rPr lang="en-GB" sz="2200" b="1" baseline="-33000">
                <a:solidFill>
                  <a:srgbClr val="0000FF"/>
                </a:solidFill>
                <a:latin typeface="Arial" charset="0"/>
                <a:cs typeface="Lucida Sans Unicode" charset="0"/>
              </a:rPr>
              <a:t>Y</a:t>
            </a:r>
            <a:r>
              <a:rPr lang="en-GB" sz="2200" b="1">
                <a:solidFill>
                  <a:srgbClr val="0000FF"/>
                </a:solidFill>
                <a:latin typeface="Arial" charset="0"/>
                <a:cs typeface="Lucida Sans Unicode" charset="0"/>
              </a:rPr>
              <a:t>(X))</a:t>
            </a:r>
            <a:r>
              <a:rPr lang="en-GB" sz="2200">
                <a:latin typeface="Arial" charset="0"/>
                <a:cs typeface="Lucida Sans Unicode" charset="0"/>
              </a:rPr>
              <a:t>.</a:t>
            </a: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5BC3DB9A-F22E-C84C-8261-75641540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40725" cy="5597525"/>
          </a:xfrm>
        </p:spPr>
        <p:txBody>
          <a:bodyPr/>
          <a:lstStyle/>
          <a:p>
            <a:pPr marL="57150" indent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Pentru exemplu: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p(Y) = 1/4		p</a:t>
            </a:r>
            <a:r>
              <a:rPr lang="en-GB" baseline="-33000">
                <a:latin typeface="Arial" charset="0"/>
                <a:cs typeface="Lucida Sans Unicode" charset="0"/>
              </a:rPr>
              <a:t>Y</a:t>
            </a:r>
            <a:r>
              <a:rPr lang="en-GB">
                <a:latin typeface="Arial" charset="0"/>
                <a:cs typeface="Lucida Sans Unicode" charset="0"/>
              </a:rPr>
              <a:t>(X) = 1/2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Echivocitatea</a:t>
            </a:r>
            <a:r>
              <a:rPr lang="en-GB" sz="2200">
                <a:latin typeface="Arial" charset="0"/>
                <a:cs typeface="Lucida Sans Unicode" charset="0"/>
              </a:rPr>
              <a:t> este: 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H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(X)  = </a:t>
            </a:r>
            <a:r>
              <a:rPr lang="en-GB" sz="2200">
                <a:latin typeface="Symbol" charset="0"/>
                <a:cs typeface="Lucida Sans Unicode" charset="0"/>
              </a:rPr>
              <a:t>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 p(Y) </a:t>
            </a:r>
            <a:r>
              <a:rPr lang="en-GB" sz="2200">
                <a:latin typeface="Symbol" charset="0"/>
                <a:cs typeface="Lucida Sans Unicode" charset="0"/>
              </a:rPr>
              <a:t></a:t>
            </a:r>
            <a:r>
              <a:rPr lang="en-GB" sz="2200" baseline="-33000">
                <a:latin typeface="Arial" charset="0"/>
                <a:cs typeface="Lucida Sans Unicode" charset="0"/>
              </a:rPr>
              <a:t>X</a:t>
            </a:r>
            <a:r>
              <a:rPr lang="en-GB" sz="2200">
                <a:latin typeface="Arial" charset="0"/>
                <a:cs typeface="Lucida Sans Unicode" charset="0"/>
              </a:rPr>
              <a:t> p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(X)*log (1/p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(X)).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H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(X)  = </a:t>
            </a:r>
            <a:r>
              <a:rPr lang="en-GB" sz="2200">
                <a:latin typeface="Symbol" charset="0"/>
                <a:cs typeface="Lucida Sans Unicode" charset="0"/>
              </a:rPr>
              <a:t> </a:t>
            </a:r>
            <a:r>
              <a:rPr lang="en-GB" sz="2200" baseline="-33000">
                <a:latin typeface="Arial" charset="0"/>
                <a:cs typeface="Lucida Sans Unicode" charset="0"/>
              </a:rPr>
              <a:t>i=1,4</a:t>
            </a:r>
            <a:r>
              <a:rPr lang="en-GB" sz="2200">
                <a:latin typeface="Arial" charset="0"/>
                <a:cs typeface="Lucida Sans Unicode" charset="0"/>
              </a:rPr>
              <a:t> (1/4) * </a:t>
            </a:r>
            <a:r>
              <a:rPr lang="en-GB" sz="2200">
                <a:latin typeface="Symbol" charset="0"/>
                <a:cs typeface="Lucida Sans Unicode" charset="0"/>
              </a:rPr>
              <a:t> </a:t>
            </a:r>
            <a:r>
              <a:rPr lang="en-GB" sz="2200" baseline="-33000">
                <a:latin typeface="Arial" charset="0"/>
                <a:cs typeface="Lucida Sans Unicode" charset="0"/>
              </a:rPr>
              <a:t>j=1,2</a:t>
            </a:r>
            <a:r>
              <a:rPr lang="en-GB" sz="2200">
                <a:latin typeface="Arial" charset="0"/>
                <a:cs typeface="Lucida Sans Unicode" charset="0"/>
              </a:rPr>
              <a:t> (1/2)*log (1/ (1/2))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H</a:t>
            </a:r>
            <a:r>
              <a:rPr lang="en-GB" sz="2200" baseline="-33000">
                <a:latin typeface="Arial" charset="0"/>
                <a:cs typeface="Lucida Sans Unicode" charset="0"/>
              </a:rPr>
              <a:t>Y</a:t>
            </a:r>
            <a:r>
              <a:rPr lang="en-GB" sz="2200">
                <a:latin typeface="Arial" charset="0"/>
                <a:cs typeface="Lucida Sans Unicode" charset="0"/>
              </a:rPr>
              <a:t>(X)  = 4*(1/4) * 2 (1/2) * (log 2) = log 2 = 1.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solidFill>
                  <a:srgbClr val="0000FF"/>
                </a:solidFill>
                <a:latin typeface="Arial" charset="0"/>
                <a:cs typeface="Lucida Sans Unicode" charset="0"/>
                <a:sym typeface="Wingdings" charset="0"/>
              </a:rPr>
              <a:t>H(X) = 2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  <a:sym typeface="Wingdings" charset="0"/>
              </a:rPr>
              <a:t> 		</a:t>
            </a: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pentru mesaje X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  <a:sym typeface="Wingdings" charset="0"/>
              </a:rPr>
              <a:t> neconditionate	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solidFill>
                  <a:srgbClr val="0000FF"/>
                </a:solidFill>
                <a:latin typeface="Arial" charset="0"/>
                <a:cs typeface="Lucida Sans Unicode" charset="0"/>
              </a:rPr>
              <a:t>H</a:t>
            </a:r>
            <a:r>
              <a:rPr lang="en-GB" b="1" baseline="-33000">
                <a:solidFill>
                  <a:srgbClr val="0000FF"/>
                </a:solidFill>
                <a:latin typeface="Arial" charset="0"/>
                <a:cs typeface="Lucida Sans Unicode" charset="0"/>
              </a:rPr>
              <a:t>Y</a:t>
            </a:r>
            <a:r>
              <a:rPr lang="en-GB" b="1">
                <a:solidFill>
                  <a:srgbClr val="0000FF"/>
                </a:solidFill>
                <a:latin typeface="Arial" charset="0"/>
                <a:cs typeface="Lucida Sans Unicode" charset="0"/>
              </a:rPr>
              <a:t>(X)  = 1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  <a:sym typeface="Wingdings" charset="0"/>
              </a:rPr>
              <a:t>		</a:t>
            </a:r>
            <a:r>
              <a:rPr lang="en-GB">
                <a:latin typeface="Arial" charset="0"/>
                <a:cs typeface="Lucida Sans Unicode" charset="0"/>
                <a:sym typeface="Wingdings" charset="0"/>
              </a:rPr>
              <a:t>pentru mesaje X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  <a:sym typeface="Wingdings" charset="0"/>
              </a:rPr>
              <a:t>conditionate</a:t>
            </a:r>
            <a:endParaRPr lang="en-GB" b="1">
              <a:solidFill>
                <a:srgbClr val="0000FF"/>
              </a:solidFill>
              <a:latin typeface="Arial" charset="0"/>
              <a:cs typeface="Lucida Sans Unicode" charset="0"/>
              <a:sym typeface="Wingdings" charset="0"/>
            </a:endParaRPr>
          </a:p>
          <a:p>
            <a:pPr marL="57150" indent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  <a:sym typeface="Wingdings" charset="0"/>
              </a:rPr>
              <a:t>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 cunoaşterea lui Y reduce incertitudinea lui X la un bit.</a:t>
            </a:r>
          </a:p>
          <a:p>
            <a:pPr marL="57150" indent="0">
              <a:spcBef>
                <a:spcPts val="1200"/>
              </a:spcBef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>
              <a:latin typeface="Arial" charset="0"/>
              <a:ea typeface="MS PGothic" charset="0"/>
            </a:endParaRPr>
          </a:p>
        </p:txBody>
      </p:sp>
      <p:sp>
        <p:nvSpPr>
          <p:cNvPr id="6" name="Substituent subsol 3">
            <a:extLst>
              <a:ext uri="{FF2B5EF4-FFF2-40B4-BE49-F238E27FC236}">
                <a16:creationId xmlns:a16="http://schemas.microsoft.com/office/drawing/2014/main" id="{3D9BB199-89D6-CA44-A968-16E860D6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D776F4FC-8739-BA43-9654-33A9A0512C06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54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6020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42313" cy="452438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Confidenţialitatea perfectă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94713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Cunoasterea unor criptograme nu reduce confidentialitatea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Fie: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M - multime texte clare cu probabilitatea p(M), </a:t>
            </a:r>
            <a:r>
              <a:rPr lang="en-GB" sz="2400">
                <a:latin typeface="Symbol" charset="0"/>
                <a:cs typeface="Lucida Sans Unicode" charset="0"/>
              </a:rPr>
              <a:t></a:t>
            </a:r>
            <a:r>
              <a:rPr lang="en-GB" baseline="-33000">
                <a:latin typeface="Arial" charset="0"/>
                <a:cs typeface="Lucida Sans Unicode" charset="0"/>
              </a:rPr>
              <a:t>M</a:t>
            </a:r>
            <a:r>
              <a:rPr lang="en-GB">
                <a:latin typeface="Arial" charset="0"/>
                <a:cs typeface="Lucida Sans Unicode" charset="0"/>
              </a:rPr>
              <a:t> p(M) = 1.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C  - criptograme, cu probabilitatea p(C), </a:t>
            </a:r>
            <a:r>
              <a:rPr lang="en-GB" sz="2400">
                <a:latin typeface="Symbol" charset="0"/>
                <a:cs typeface="Lucida Sans Unicode" charset="0"/>
              </a:rPr>
              <a:t></a:t>
            </a:r>
            <a:r>
              <a:rPr lang="en-GB" baseline="-33000">
                <a:latin typeface="Arial" charset="0"/>
                <a:cs typeface="Lucida Sans Unicode" charset="0"/>
              </a:rPr>
              <a:t>C</a:t>
            </a:r>
            <a:r>
              <a:rPr lang="en-GB">
                <a:latin typeface="Arial" charset="0"/>
                <a:cs typeface="Lucida Sans Unicode" charset="0"/>
              </a:rPr>
              <a:t> p(C) = 1.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K - chei cu probabilitatea p(K), </a:t>
            </a:r>
            <a:r>
              <a:rPr lang="en-GB" sz="2400">
                <a:latin typeface="Symbol" charset="0"/>
                <a:cs typeface="Lucida Sans Unicode" charset="0"/>
              </a:rPr>
              <a:t></a:t>
            </a:r>
            <a:r>
              <a:rPr lang="en-GB" baseline="-33000">
                <a:latin typeface="Arial" charset="0"/>
                <a:cs typeface="Lucida Sans Unicode" charset="0"/>
              </a:rPr>
              <a:t>K</a:t>
            </a:r>
            <a:r>
              <a:rPr lang="en-GB">
                <a:latin typeface="Arial" charset="0"/>
                <a:cs typeface="Lucida Sans Unicode" charset="0"/>
              </a:rPr>
              <a:t> p(K) = 1.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p</a:t>
            </a:r>
            <a:r>
              <a:rPr lang="en-GB" baseline="-33000">
                <a:latin typeface="Arial" charset="0"/>
                <a:cs typeface="Lucida Sans Unicode" charset="0"/>
              </a:rPr>
              <a:t>C</a:t>
            </a:r>
            <a:r>
              <a:rPr lang="en-GB">
                <a:latin typeface="Arial" charset="0"/>
                <a:cs typeface="Lucida Sans Unicode" charset="0"/>
              </a:rPr>
              <a:t>(M) probabiltiatea să se fi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transmis M</a:t>
            </a:r>
            <a:r>
              <a:rPr lang="en-GB">
                <a:latin typeface="Arial" charset="0"/>
                <a:cs typeface="Lucida Sans Unicode" charset="0"/>
              </a:rPr>
              <a:t> când se recepţionează C.</a:t>
            </a:r>
          </a:p>
          <a:p>
            <a:pPr marL="0" indent="0" eaLnBrk="1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DC2300"/>
                </a:solidFill>
                <a:latin typeface="Arial" charset="0"/>
                <a:ea typeface="MS PGothic" charset="0"/>
              </a:rPr>
              <a:t>Confidenţialitatea perfectă</a:t>
            </a:r>
            <a:r>
              <a:rPr lang="en-GB">
                <a:latin typeface="Arial" charset="0"/>
                <a:ea typeface="MS PGothic" charset="0"/>
              </a:rPr>
              <a:t> &lt;=&gt; p</a:t>
            </a:r>
            <a:r>
              <a:rPr lang="en-GB" baseline="-33000">
                <a:latin typeface="Arial" charset="0"/>
                <a:ea typeface="MS PGothic" charset="0"/>
              </a:rPr>
              <a:t>C</a:t>
            </a:r>
            <a:r>
              <a:rPr lang="en-GB">
                <a:latin typeface="Arial" charset="0"/>
                <a:ea typeface="MS PGothic" charset="0"/>
              </a:rPr>
              <a:t>(M) = p(M).</a:t>
            </a:r>
          </a:p>
          <a:p>
            <a:pPr marL="0" indent="0" eaLnBrk="1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Fie p</a:t>
            </a:r>
            <a:r>
              <a:rPr lang="en-GB" baseline="-33000">
                <a:latin typeface="Arial" charset="0"/>
                <a:ea typeface="MS PGothic" charset="0"/>
              </a:rPr>
              <a:t>M</a:t>
            </a:r>
            <a:r>
              <a:rPr lang="en-GB">
                <a:latin typeface="Arial" charset="0"/>
                <a:ea typeface="MS PGothic" charset="0"/>
              </a:rPr>
              <a:t>(C) probabilitatea să se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recepţioneze C</a:t>
            </a:r>
            <a:r>
              <a:rPr lang="en-GB">
                <a:latin typeface="Arial" charset="0"/>
                <a:ea typeface="MS PGothic" charset="0"/>
              </a:rPr>
              <a:t> când s-a transmis M: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p</a:t>
            </a:r>
            <a:r>
              <a:rPr lang="en-GB" baseline="-33000">
                <a:latin typeface="Arial" charset="0"/>
                <a:cs typeface="Lucida Sans Unicode" charset="0"/>
              </a:rPr>
              <a:t>M</a:t>
            </a:r>
            <a:r>
              <a:rPr lang="en-GB">
                <a:latin typeface="Arial" charset="0"/>
                <a:cs typeface="Lucida Sans Unicode" charset="0"/>
              </a:rPr>
              <a:t>(C) = </a:t>
            </a:r>
            <a:r>
              <a:rPr lang="en-GB" sz="2400">
                <a:latin typeface="Symbol" charset="0"/>
                <a:cs typeface="Lucida Sans Unicode" charset="0"/>
              </a:rPr>
              <a:t></a:t>
            </a:r>
            <a:r>
              <a:rPr lang="en-GB" baseline="-33000">
                <a:latin typeface="Arial" charset="0"/>
                <a:cs typeface="Lucida Sans Unicode" charset="0"/>
              </a:rPr>
              <a:t>k, Ek(M)=C</a:t>
            </a:r>
            <a:r>
              <a:rPr lang="en-GB">
                <a:latin typeface="Arial" charset="0"/>
                <a:cs typeface="Lucida Sans Unicode" charset="0"/>
              </a:rPr>
              <a:t> p(k).</a:t>
            </a:r>
          </a:p>
          <a:p>
            <a:pPr marL="0" indent="0" eaLnBrk="1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Confidenţialitatea perfectă: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p</a:t>
            </a:r>
            <a:r>
              <a:rPr lang="en-GB" baseline="-33000">
                <a:latin typeface="Arial" charset="0"/>
                <a:cs typeface="Lucida Sans Unicode" charset="0"/>
              </a:rPr>
              <a:t>M</a:t>
            </a:r>
            <a:r>
              <a:rPr lang="en-GB">
                <a:latin typeface="Arial" charset="0"/>
                <a:cs typeface="Lucida Sans Unicode" charset="0"/>
              </a:rPr>
              <a:t>(C) = p(C), pentru toate M şi orice C.</a:t>
            </a: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EBD25C40-4EDC-514B-9274-26B638C7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B3E6E0C1-79B0-EB43-8624-34DD8210F1BB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55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8068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Confidenţialitatea perfectă</a:t>
            </a: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638" y="1208088"/>
            <a:ext cx="8342312" cy="5053012"/>
          </a:xfrm>
        </p:spPr>
        <p:txBody>
          <a:bodyPr lIns="0" tIns="0" rIns="0" bIns="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Confidenţialitatea perfectă este posibilă dacă se folosesc chei la fel de lungi ca mesajele codificate.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341438" y="2049463"/>
            <a:ext cx="828675" cy="4445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DC2300"/>
                </a:solidFill>
                <a:cs typeface="Arial" charset="0"/>
              </a:rPr>
              <a:t>M1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6559550" y="2049463"/>
            <a:ext cx="847725" cy="4445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DC2300"/>
                </a:solidFill>
                <a:cs typeface="Arial" charset="0"/>
              </a:rPr>
              <a:t>C1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1341438" y="3417888"/>
            <a:ext cx="828675" cy="4445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DC2300"/>
                </a:solidFill>
                <a:cs typeface="Arial" charset="0"/>
              </a:rPr>
              <a:t>M2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6559550" y="3417888"/>
            <a:ext cx="847725" cy="4445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DC2300"/>
                </a:solidFill>
                <a:cs typeface="Arial" charset="0"/>
              </a:rPr>
              <a:t>C2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1341438" y="4784725"/>
            <a:ext cx="828675" cy="4445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DC2300"/>
                </a:solidFill>
                <a:cs typeface="Arial" charset="0"/>
              </a:rPr>
              <a:t>M3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6559550" y="4784725"/>
            <a:ext cx="847725" cy="4445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DC2300"/>
                </a:solidFill>
                <a:cs typeface="Arial" charset="0"/>
              </a:rPr>
              <a:t>C3</a:t>
            </a: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1341438" y="6045200"/>
            <a:ext cx="828675" cy="4445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DC2300"/>
                </a:solidFill>
                <a:cs typeface="Arial" charset="0"/>
              </a:rPr>
              <a:t>M4</a:t>
            </a:r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6559550" y="6045200"/>
            <a:ext cx="847725" cy="4445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DC2300"/>
                </a:solidFill>
                <a:cs typeface="Arial" charset="0"/>
              </a:rPr>
              <a:t>C4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2182813" y="2203450"/>
            <a:ext cx="4387850" cy="14288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2182813" y="3606800"/>
            <a:ext cx="4387850" cy="14288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2182813" y="5011738"/>
            <a:ext cx="4387850" cy="14287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182813" y="2216150"/>
            <a:ext cx="4387850" cy="1239838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2182813" y="2216150"/>
            <a:ext cx="4432300" cy="2600325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182813" y="2216150"/>
            <a:ext cx="4410075" cy="3862388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2182813" y="2257425"/>
            <a:ext cx="4378325" cy="1363663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2182813" y="3619500"/>
            <a:ext cx="4378325" cy="1271588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2182813" y="3619500"/>
            <a:ext cx="4378325" cy="2566988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V="1">
            <a:off x="2182813" y="2352675"/>
            <a:ext cx="4378325" cy="2673350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V="1">
            <a:off x="2182813" y="3713163"/>
            <a:ext cx="4367212" cy="1312862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2182813" y="5024438"/>
            <a:ext cx="4378325" cy="1225550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2182813" y="2460625"/>
            <a:ext cx="4410075" cy="3860800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 flipV="1">
            <a:off x="2182813" y="3860800"/>
            <a:ext cx="4398962" cy="2460625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V="1">
            <a:off x="2182813" y="5167313"/>
            <a:ext cx="4344987" cy="1154112"/>
          </a:xfrm>
          <a:prstGeom prst="line">
            <a:avLst/>
          </a:prstGeom>
          <a:noFill/>
          <a:ln w="3600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2465388" y="3810000"/>
            <a:ext cx="363537" cy="363538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2676525" y="1920875"/>
            <a:ext cx="363538" cy="363538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2890838" y="4849813"/>
            <a:ext cx="363537" cy="363537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2909888" y="5641975"/>
            <a:ext cx="363537" cy="363538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2944813" y="2259013"/>
            <a:ext cx="363537" cy="363537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2473325" y="3148013"/>
            <a:ext cx="363538" cy="363537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2516188" y="5084763"/>
            <a:ext cx="363537" cy="363537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3243263" y="5876925"/>
            <a:ext cx="363537" cy="363538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3041650" y="2611438"/>
            <a:ext cx="363538" cy="363537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21540" name="Oval 36"/>
          <p:cNvSpPr>
            <a:spLocks noChangeArrowheads="1"/>
          </p:cNvSpPr>
          <p:nvPr/>
        </p:nvSpPr>
        <p:spPr bwMode="auto">
          <a:xfrm>
            <a:off x="2860675" y="3425825"/>
            <a:ext cx="363538" cy="363538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21541" name="Oval 37"/>
          <p:cNvSpPr>
            <a:spLocks noChangeArrowheads="1"/>
          </p:cNvSpPr>
          <p:nvPr/>
        </p:nvSpPr>
        <p:spPr bwMode="auto">
          <a:xfrm>
            <a:off x="2366963" y="4432300"/>
            <a:ext cx="363537" cy="363538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21543" name="Oval 39"/>
          <p:cNvSpPr>
            <a:spLocks noChangeArrowheads="1"/>
          </p:cNvSpPr>
          <p:nvPr/>
        </p:nvSpPr>
        <p:spPr bwMode="auto">
          <a:xfrm>
            <a:off x="2463800" y="2590800"/>
            <a:ext cx="363538" cy="363538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3021013" y="3767138"/>
            <a:ext cx="363537" cy="363537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21545" name="Oval 41"/>
          <p:cNvSpPr>
            <a:spLocks noChangeArrowheads="1"/>
          </p:cNvSpPr>
          <p:nvPr/>
        </p:nvSpPr>
        <p:spPr bwMode="auto">
          <a:xfrm>
            <a:off x="3021013" y="4473575"/>
            <a:ext cx="363537" cy="363538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21546" name="Oval 42"/>
          <p:cNvSpPr>
            <a:spLocks noChangeArrowheads="1"/>
          </p:cNvSpPr>
          <p:nvPr/>
        </p:nvSpPr>
        <p:spPr bwMode="auto">
          <a:xfrm>
            <a:off x="2379663" y="5630863"/>
            <a:ext cx="363537" cy="363537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47" name="Substituent subsol 3">
            <a:extLst>
              <a:ext uri="{FF2B5EF4-FFF2-40B4-BE49-F238E27FC236}">
                <a16:creationId xmlns:a16="http://schemas.microsoft.com/office/drawing/2014/main" id="{B344B3AB-9880-F545-9551-F7E97008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nimBg="1"/>
      <p:bldP spid="21516" grpId="0" animBg="1"/>
      <p:bldP spid="21517" grpId="0" animBg="1"/>
      <p:bldP spid="21519" grpId="0" animBg="1"/>
      <p:bldP spid="21520" grpId="0" animBg="1"/>
      <p:bldP spid="21521" grpId="0" animBg="1"/>
      <p:bldP spid="21522" grpId="0" animBg="1"/>
      <p:bldP spid="21523" grpId="0" animBg="1"/>
      <p:bldP spid="21524" grpId="0" animBg="1"/>
      <p:bldP spid="21525" grpId="0" animBg="1"/>
      <p:bldP spid="21526" grpId="0" animBg="1"/>
      <p:bldP spid="21527" grpId="0" animBg="1"/>
      <p:bldP spid="21528" grpId="0" animBg="1"/>
      <p:bldP spid="21529" grpId="0" animBg="1"/>
      <p:bldP spid="2153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F0E4735E-71BB-B24B-97CE-B87DDD6FDC30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56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0116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Distanţa de unicitate</a:t>
            </a: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42313" cy="5257800"/>
          </a:xfrm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“</a:t>
            </a:r>
            <a:r>
              <a:rPr lang="en-GB" altLang="ja-JP">
                <a:solidFill>
                  <a:srgbClr val="0000FF"/>
                </a:solidFill>
                <a:latin typeface="Arial" charset="0"/>
                <a:ea typeface="MS PGothic" charset="0"/>
              </a:rPr>
              <a:t>Spargerea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”</a:t>
            </a:r>
            <a:r>
              <a:rPr lang="en-GB" altLang="ja-JP">
                <a:solidFill>
                  <a:srgbClr val="0000FF"/>
                </a:solidFill>
                <a:latin typeface="Arial" charset="0"/>
                <a:ea typeface="MS PGothic" charset="0"/>
              </a:rPr>
              <a:t> confidenţialității </a:t>
            </a:r>
            <a:r>
              <a:rPr lang="en-GB" altLang="ja-JP">
                <a:solidFill>
                  <a:schemeClr val="tx1"/>
                </a:solidFill>
                <a:latin typeface="Arial" charset="0"/>
                <a:ea typeface="MS PGothic" charset="0"/>
              </a:rPr>
              <a:t>depinde de cantitatea de criptograme de care intrusul dispune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cantitatea de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incertitudine </a:t>
            </a:r>
            <a:r>
              <a:rPr lang="en-GB">
                <a:latin typeface="Arial" charset="0"/>
                <a:cs typeface="Lucida Sans Unicode" charset="0"/>
              </a:rPr>
              <a:t>în K cunoscand C, este exprimată ca entropia (echivocitatea) cheii conditionata de criptograme:</a:t>
            </a:r>
          </a:p>
          <a:p>
            <a:pPr marL="914400" lvl="2" indent="0" eaLnBrk="1" hangingPunct="1">
              <a:lnSpc>
                <a:spcPct val="100000"/>
              </a:lnSpc>
              <a:spcAft>
                <a:spcPts val="6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b="1">
                <a:solidFill>
                  <a:srgbClr val="FF0000"/>
                </a:solidFill>
                <a:latin typeface="Arial" charset="0"/>
                <a:cs typeface="Lucida Sans Unicode" charset="0"/>
              </a:rPr>
              <a:t>H</a:t>
            </a:r>
            <a:r>
              <a:rPr lang="en-GB" sz="2200" b="1" baseline="-33000">
                <a:solidFill>
                  <a:srgbClr val="FF0000"/>
                </a:solidFill>
                <a:latin typeface="Arial" charset="0"/>
                <a:cs typeface="Lucida Sans Unicode" charset="0"/>
              </a:rPr>
              <a:t>C</a:t>
            </a:r>
            <a:r>
              <a:rPr lang="en-GB" sz="2200" b="1">
                <a:solidFill>
                  <a:srgbClr val="FF0000"/>
                </a:solidFill>
                <a:latin typeface="Arial" charset="0"/>
                <a:cs typeface="Lucida Sans Unicode" charset="0"/>
              </a:rPr>
              <a:t>(K) =</a:t>
            </a:r>
            <a:r>
              <a:rPr lang="en-GB" sz="2200" b="1">
                <a:solidFill>
                  <a:srgbClr val="FF0000"/>
                </a:solidFill>
                <a:latin typeface="Symbol" charset="0"/>
                <a:cs typeface="Lucida Sans Unicode" charset="0"/>
              </a:rPr>
              <a:t></a:t>
            </a:r>
            <a:r>
              <a:rPr lang="en-GB" sz="2200" b="1" baseline="-33000">
                <a:solidFill>
                  <a:srgbClr val="FF0000"/>
                </a:solidFill>
                <a:latin typeface="Arial" charset="0"/>
                <a:cs typeface="Lucida Sans Unicode" charset="0"/>
              </a:rPr>
              <a:t>C</a:t>
            </a:r>
            <a:r>
              <a:rPr lang="en-GB" sz="2200" b="1">
                <a:solidFill>
                  <a:srgbClr val="FF0000"/>
                </a:solidFill>
                <a:latin typeface="Arial" charset="0"/>
                <a:cs typeface="Lucida Sans Unicode" charset="0"/>
              </a:rPr>
              <a:t> p(C)</a:t>
            </a:r>
            <a:r>
              <a:rPr lang="en-GB" sz="2200" b="1">
                <a:solidFill>
                  <a:srgbClr val="FF0000"/>
                </a:solidFill>
                <a:latin typeface="Symbol" charset="0"/>
                <a:cs typeface="Lucida Sans Unicode" charset="0"/>
              </a:rPr>
              <a:t></a:t>
            </a:r>
            <a:r>
              <a:rPr lang="en-GB" sz="2200" b="1" baseline="-33000">
                <a:solidFill>
                  <a:srgbClr val="FF0000"/>
                </a:solidFill>
                <a:latin typeface="Arial" charset="0"/>
                <a:cs typeface="Lucida Sans Unicode" charset="0"/>
              </a:rPr>
              <a:t>K</a:t>
            </a:r>
            <a:r>
              <a:rPr lang="en-GB" sz="2200" b="1">
                <a:solidFill>
                  <a:srgbClr val="FF0000"/>
                </a:solidFill>
                <a:latin typeface="Arial" charset="0"/>
                <a:cs typeface="Lucida Sans Unicode" charset="0"/>
              </a:rPr>
              <a:t> p</a:t>
            </a:r>
            <a:r>
              <a:rPr lang="en-GB" sz="2200" b="1" baseline="-33000">
                <a:solidFill>
                  <a:srgbClr val="FF0000"/>
                </a:solidFill>
                <a:latin typeface="Arial" charset="0"/>
                <a:cs typeface="Lucida Sans Unicode" charset="0"/>
              </a:rPr>
              <a:t>C</a:t>
            </a:r>
            <a:r>
              <a:rPr lang="en-GB" sz="2200" b="1">
                <a:solidFill>
                  <a:srgbClr val="FF0000"/>
                </a:solidFill>
                <a:latin typeface="Arial" charset="0"/>
                <a:cs typeface="Lucida Sans Unicode" charset="0"/>
              </a:rPr>
              <a:t>(K) log (1/p</a:t>
            </a:r>
            <a:r>
              <a:rPr lang="en-GB" sz="2200" b="1" baseline="-33000">
                <a:solidFill>
                  <a:srgbClr val="FF0000"/>
                </a:solidFill>
                <a:latin typeface="Arial" charset="0"/>
                <a:cs typeface="Lucida Sans Unicode" charset="0"/>
              </a:rPr>
              <a:t>C</a:t>
            </a:r>
            <a:r>
              <a:rPr lang="en-GB" sz="2200" b="1">
                <a:solidFill>
                  <a:srgbClr val="FF0000"/>
                </a:solidFill>
                <a:latin typeface="Arial" charset="0"/>
                <a:cs typeface="Lucida Sans Unicode" charset="0"/>
              </a:rPr>
              <a:t> (K))</a:t>
            </a:r>
            <a:r>
              <a:rPr lang="ar-sa" sz="2200" b="1">
                <a:solidFill>
                  <a:srgbClr val="FF0000"/>
                </a:solidFill>
                <a:latin typeface="Arial" charset="0"/>
                <a:cs typeface="Lucida Sans Unicode" charset="0"/>
              </a:rPr>
              <a:t>‏</a:t>
            </a:r>
            <a:endParaRPr lang="en-GB" sz="2200" b="1">
              <a:solidFill>
                <a:srgbClr val="FF0000"/>
              </a:solidFill>
              <a:latin typeface="Arial" charset="0"/>
              <a:cs typeface="Lucida Sans Unicode" charset="0"/>
            </a:endParaRP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Dacă echivocitatea H</a:t>
            </a:r>
            <a:r>
              <a:rPr lang="en-GB" baseline="-33000">
                <a:latin typeface="Arial" charset="0"/>
                <a:ea typeface="MS PGothic" charset="0"/>
              </a:rPr>
              <a:t>C</a:t>
            </a:r>
            <a:r>
              <a:rPr lang="en-GB">
                <a:latin typeface="Arial" charset="0"/>
                <a:ea typeface="MS PGothic" charset="0"/>
              </a:rPr>
              <a:t>(K)=0 nu există incertitudine şi cifrul se poate sparge.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Când creşte lungimea N a textelor cifrate echivocitatea scade.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Distanţa de unicitate: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solidFill>
                  <a:srgbClr val="FF0000"/>
                </a:solidFill>
                <a:latin typeface="Arial" charset="0"/>
                <a:cs typeface="Lucida Sans Unicode" charset="0"/>
              </a:rPr>
              <a:t>Cel mai mic N pentru care H</a:t>
            </a:r>
            <a:r>
              <a:rPr lang="en-GB" b="1" baseline="-33000">
                <a:solidFill>
                  <a:srgbClr val="FF0000"/>
                </a:solidFill>
                <a:latin typeface="Arial" charset="0"/>
                <a:cs typeface="Lucida Sans Unicode" charset="0"/>
              </a:rPr>
              <a:t>C</a:t>
            </a:r>
            <a:r>
              <a:rPr lang="en-GB" b="1">
                <a:solidFill>
                  <a:srgbClr val="FF0000"/>
                </a:solidFill>
                <a:latin typeface="Arial" charset="0"/>
                <a:cs typeface="Lucida Sans Unicode" charset="0"/>
              </a:rPr>
              <a:t>(K) este foarte apropiat de 0</a:t>
            </a:r>
            <a:r>
              <a:rPr lang="en-GB">
                <a:latin typeface="Arial" charset="0"/>
                <a:cs typeface="Lucida Sans Unicode" charset="0"/>
              </a:rPr>
              <a:t>.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Cifru neconditionat sigur: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H</a:t>
            </a:r>
            <a:r>
              <a:rPr lang="en-GB" baseline="-33000">
                <a:latin typeface="Arial" charset="0"/>
                <a:cs typeface="Lucida Sans Unicode" charset="0"/>
              </a:rPr>
              <a:t>C</a:t>
            </a:r>
            <a:r>
              <a:rPr lang="en-GB">
                <a:latin typeface="Arial" charset="0"/>
                <a:cs typeface="Lucida Sans Unicode" charset="0"/>
              </a:rPr>
              <a:t>(K) nu se apropie niciodată de 0.</a:t>
            </a: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1238F07E-019F-484C-A457-A29B0086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515BD498-8301-E943-8507-5F6413945FAB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57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216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Redundanta limbajului (1)</a:t>
            </a:r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Pentru un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limbaj</a:t>
            </a:r>
            <a:r>
              <a:rPr lang="en-GB">
                <a:latin typeface="Arial" charset="0"/>
                <a:ea typeface="MS PGothic" charset="0"/>
              </a:rPr>
              <a:t>, consideram mulţimea mesajelor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X</a:t>
            </a:r>
            <a:r>
              <a:rPr lang="en-GB">
                <a:latin typeface="Arial" charset="0"/>
                <a:ea typeface="MS PGothic" charset="0"/>
              </a:rPr>
              <a:t> de lungime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N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cu entropia </a:t>
            </a: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H(X)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fiecare mesaj este o secventa de </a:t>
            </a: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N</a:t>
            </a:r>
            <a:r>
              <a:rPr lang="en-GB" sz="2200">
                <a:latin typeface="Arial" charset="0"/>
                <a:cs typeface="Lucida Sans Unicode" charset="0"/>
              </a:rPr>
              <a:t> simboluri dintr-un alfabet A care are </a:t>
            </a: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L</a:t>
            </a:r>
            <a:r>
              <a:rPr lang="en-GB" sz="2200">
                <a:latin typeface="Arial" charset="0"/>
                <a:cs typeface="Lucida Sans Unicode" charset="0"/>
              </a:rPr>
              <a:t> simboluri</a:t>
            </a:r>
          </a:p>
          <a:p>
            <a:pPr marL="0" indent="0" eaLnBrk="1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Nu toate combinatiile de N simboluri au sens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ex. anumite succesiuni de consoane, digrame, trigrame, etc.</a:t>
            </a:r>
            <a:endParaRPr lang="en-GB" sz="2200">
              <a:solidFill>
                <a:srgbClr val="0000FF"/>
              </a:solidFill>
              <a:latin typeface="Arial" charset="0"/>
              <a:cs typeface="Lucida Sans Unicode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Redundanţa</a:t>
            </a:r>
            <a:r>
              <a:rPr lang="en-GB" sz="2200">
                <a:latin typeface="Arial" charset="0"/>
                <a:cs typeface="Lucida Sans Unicode" charset="0"/>
              </a:rPr>
              <a:t> limbajului, D este</a:t>
            </a:r>
          </a:p>
          <a:p>
            <a:pPr lvl="1" algn="ctr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b="1">
                <a:solidFill>
                  <a:srgbClr val="FF0000"/>
                </a:solidFill>
                <a:latin typeface="Arial" charset="0"/>
                <a:cs typeface="Lucida Sans Unicode" charset="0"/>
              </a:rPr>
              <a:t>D = R - r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R este </a:t>
            </a: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rata absolută</a:t>
            </a:r>
            <a:r>
              <a:rPr lang="en-GB" sz="2200">
                <a:latin typeface="Arial" charset="0"/>
                <a:cs typeface="Lucida Sans Unicode" charset="0"/>
              </a:rPr>
              <a:t> a limbajului 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r este </a:t>
            </a: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rata</a:t>
            </a:r>
            <a:r>
              <a:rPr lang="en-GB" sz="2200">
                <a:latin typeface="Arial" charset="0"/>
                <a:cs typeface="Lucida Sans Unicode" charset="0"/>
              </a:rPr>
              <a:t> limbajului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D = 3.2 ... 3.7</a:t>
            </a:r>
            <a:r>
              <a:rPr lang="en-GB" sz="2200">
                <a:solidFill>
                  <a:schemeClr val="tx1"/>
                </a:solidFill>
                <a:latin typeface="Arial" charset="0"/>
                <a:cs typeface="Lucida Sans Unicode" charset="0"/>
              </a:rPr>
              <a:t> pentru limba engleză.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>
              <a:solidFill>
                <a:srgbClr val="0000FF"/>
              </a:solidFill>
              <a:latin typeface="Arial" charset="0"/>
              <a:ea typeface="MS PGothic" charset="0"/>
            </a:endParaRP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2FC75420-D5E2-EA47-AD13-E2CC2A9D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81924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45D9192F-C022-B34A-AE50-6801360A7A0C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58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421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Rata limbajului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dirty="0">
                <a:solidFill>
                  <a:srgbClr val="0000FF"/>
                </a:solidFill>
                <a:ea typeface="ＭＳ Ｐゴシック" charset="0"/>
              </a:rPr>
              <a:t>Rata </a:t>
            </a:r>
            <a:r>
              <a:rPr lang="en-GB" dirty="0" err="1">
                <a:solidFill>
                  <a:srgbClr val="0000FF"/>
                </a:solidFill>
                <a:ea typeface="ＭＳ Ｐゴシック" charset="0"/>
              </a:rPr>
              <a:t>limbajului</a:t>
            </a:r>
            <a:r>
              <a:rPr lang="en-GB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este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ea typeface="ＭＳ Ｐゴシック" charset="0"/>
              </a:rPr>
              <a:t>entropia</a:t>
            </a:r>
            <a:r>
              <a:rPr lang="en-GB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ea typeface="ＭＳ Ｐゴシック" charset="0"/>
              </a:rPr>
              <a:t>pe</a:t>
            </a:r>
            <a:r>
              <a:rPr lang="en-GB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ea typeface="ＭＳ Ｐゴシック" charset="0"/>
              </a:rPr>
              <a:t>simbol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daca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nu </a:t>
            </a: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toate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combinatiile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de N </a:t>
            </a: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simboluri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au </a:t>
            </a:r>
            <a:r>
              <a:rPr lang="en-GB" dirty="0" err="1">
                <a:solidFill>
                  <a:schemeClr val="tx1"/>
                </a:solidFill>
                <a:ea typeface="ＭＳ Ｐゴシック" charset="0"/>
              </a:rPr>
              <a:t>sens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</a:t>
            </a:r>
          </a:p>
          <a:p>
            <a:pPr marL="40005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200" dirty="0" err="1">
                <a:solidFill>
                  <a:schemeClr val="tx1"/>
                </a:solidFill>
              </a:rPr>
              <a:t>este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raportul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rgbClr val="0000FF"/>
                </a:solidFill>
              </a:rPr>
              <a:t>entropia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 err="1">
                <a:solidFill>
                  <a:srgbClr val="0000FF"/>
                </a:solidFill>
              </a:rPr>
              <a:t>mesaj</a:t>
            </a:r>
            <a:r>
              <a:rPr lang="en-GB" sz="2200" dirty="0">
                <a:solidFill>
                  <a:schemeClr val="tx1"/>
                </a:solidFill>
              </a:rPr>
              <a:t> / </a:t>
            </a:r>
            <a:r>
              <a:rPr lang="en-GB" sz="2200" dirty="0" err="1">
                <a:solidFill>
                  <a:srgbClr val="0000FF"/>
                </a:solidFill>
              </a:rPr>
              <a:t>numar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 err="1">
                <a:solidFill>
                  <a:srgbClr val="0000FF"/>
                </a:solidFill>
              </a:rPr>
              <a:t>simboluri</a:t>
            </a:r>
            <a:r>
              <a:rPr lang="en-GB" sz="2200" dirty="0">
                <a:solidFill>
                  <a:schemeClr val="tx1"/>
                </a:solidFill>
              </a:rPr>
              <a:t> din </a:t>
            </a:r>
            <a:r>
              <a:rPr lang="en-GB" sz="2200" dirty="0" err="1">
                <a:solidFill>
                  <a:schemeClr val="tx1"/>
                </a:solidFill>
              </a:rPr>
              <a:t>mesaj</a:t>
            </a:r>
            <a:r>
              <a:rPr lang="en-GB" sz="2200" dirty="0">
                <a:solidFill>
                  <a:schemeClr val="tx1"/>
                </a:solidFill>
              </a:rPr>
              <a:t>:</a:t>
            </a:r>
            <a:endParaRPr lang="en-GB" sz="2200" dirty="0">
              <a:solidFill>
                <a:srgbClr val="0000FF"/>
              </a:solidFill>
            </a:endParaRPr>
          </a:p>
          <a:p>
            <a:pPr marL="57150" indent="0" algn="ctr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b="1" dirty="0">
                <a:solidFill>
                  <a:srgbClr val="FF0000"/>
                </a:solidFill>
                <a:ea typeface="ＭＳ Ｐゴシック" charset="0"/>
              </a:rPr>
              <a:t>r = H(X) / N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200" dirty="0"/>
              <a:t>r = </a:t>
            </a:r>
            <a:r>
              <a:rPr lang="en-GB" sz="2200" dirty="0" err="1"/>
              <a:t>numar</a:t>
            </a:r>
            <a:r>
              <a:rPr lang="en-GB" sz="2200" dirty="0"/>
              <a:t> de </a:t>
            </a:r>
            <a:r>
              <a:rPr lang="en-GB" sz="2200" dirty="0" err="1"/>
              <a:t>biti</a:t>
            </a:r>
            <a:r>
              <a:rPr lang="en-GB" sz="2200" dirty="0"/>
              <a:t> </a:t>
            </a:r>
            <a:r>
              <a:rPr lang="en-GB" sz="2200" dirty="0" err="1"/>
              <a:t>pentru</a:t>
            </a:r>
            <a:r>
              <a:rPr lang="en-GB" sz="2200" dirty="0"/>
              <a:t> un </a:t>
            </a:r>
            <a:r>
              <a:rPr lang="en-GB" sz="2200" dirty="0" err="1"/>
              <a:t>simbol</a:t>
            </a:r>
            <a:r>
              <a:rPr lang="en-GB" sz="2200" dirty="0"/>
              <a:t> </a:t>
            </a:r>
            <a:r>
              <a:rPr lang="en-GB" sz="2200" dirty="0">
                <a:sym typeface="Wingdings"/>
              </a:rPr>
              <a:t> </a:t>
            </a:r>
          </a:p>
          <a:p>
            <a:pPr marL="914400" lvl="2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200" dirty="0">
                <a:sym typeface="Wingdings"/>
              </a:rPr>
              <a:t>cu care se pot </a:t>
            </a:r>
            <a:r>
              <a:rPr lang="en-GB" sz="2200" dirty="0" err="1">
                <a:sym typeface="Wingdings"/>
              </a:rPr>
              <a:t>reprezenta</a:t>
            </a:r>
            <a:r>
              <a:rPr lang="en-GB" sz="2200" dirty="0">
                <a:sym typeface="Wingdings"/>
              </a:rPr>
              <a:t> (un </a:t>
            </a:r>
            <a:r>
              <a:rPr lang="en-GB" sz="2200" dirty="0" err="1">
                <a:sym typeface="Wingdings"/>
              </a:rPr>
              <a:t>numar</a:t>
            </a:r>
            <a:r>
              <a:rPr lang="en-GB" sz="2200" dirty="0">
                <a:sym typeface="Wingdings"/>
              </a:rPr>
              <a:t> de) </a:t>
            </a:r>
            <a:r>
              <a:rPr lang="en-GB" sz="2200" b="1" dirty="0">
                <a:solidFill>
                  <a:srgbClr val="DC2300"/>
                </a:solidFill>
              </a:rPr>
              <a:t>2</a:t>
            </a:r>
            <a:r>
              <a:rPr lang="en-GB" sz="2200" b="1" baseline="33000" dirty="0">
                <a:solidFill>
                  <a:srgbClr val="DC2300"/>
                </a:solidFill>
              </a:rPr>
              <a:t>r</a:t>
            </a:r>
            <a:r>
              <a:rPr lang="en-GB" sz="2200" dirty="0">
                <a:sym typeface="Wingdings"/>
              </a:rPr>
              <a:t> </a:t>
            </a:r>
            <a:r>
              <a:rPr lang="en-GB" sz="2200" dirty="0" err="1">
                <a:sym typeface="Wingdings"/>
              </a:rPr>
              <a:t>simboluri</a:t>
            </a:r>
            <a:endParaRPr lang="en-GB" sz="2200" dirty="0"/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200" dirty="0" err="1"/>
              <a:t>pentru</a:t>
            </a:r>
            <a:r>
              <a:rPr lang="en-GB" sz="2200" dirty="0"/>
              <a:t> </a:t>
            </a:r>
            <a:r>
              <a:rPr lang="en-GB" sz="2200" dirty="0" err="1"/>
              <a:t>limba</a:t>
            </a:r>
            <a:r>
              <a:rPr lang="en-GB" sz="2200" dirty="0"/>
              <a:t> </a:t>
            </a:r>
            <a:r>
              <a:rPr lang="en-GB" sz="2200" dirty="0" err="1"/>
              <a:t>engleză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0000FF"/>
                </a:solidFill>
              </a:rPr>
              <a:t>r = 1 ... 1.5 </a:t>
            </a:r>
            <a:r>
              <a:rPr lang="en-GB" sz="2200" dirty="0" err="1">
                <a:solidFill>
                  <a:srgbClr val="0000FF"/>
                </a:solidFill>
              </a:rPr>
              <a:t>biti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 err="1">
                <a:solidFill>
                  <a:srgbClr val="0000FF"/>
                </a:solidFill>
              </a:rPr>
              <a:t>pe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 err="1">
                <a:solidFill>
                  <a:srgbClr val="0000FF"/>
                </a:solidFill>
              </a:rPr>
              <a:t>litera</a:t>
            </a:r>
            <a:endParaRPr lang="en-GB" sz="22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dirty="0" err="1">
                <a:solidFill>
                  <a:srgbClr val="0000FF"/>
                </a:solidFill>
                <a:ea typeface="ＭＳ Ｐゴシック" charset="0"/>
              </a:rPr>
              <a:t>Numarul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 total al </a:t>
            </a:r>
            <a:r>
              <a:rPr lang="en-GB" dirty="0" err="1">
                <a:ea typeface="ＭＳ Ｐゴシック" charset="0"/>
              </a:rPr>
              <a:t>mesajelor</a:t>
            </a:r>
            <a:r>
              <a:rPr lang="en-GB" dirty="0">
                <a:ea typeface="ＭＳ Ｐゴシック" charset="0"/>
              </a:rPr>
              <a:t> de </a:t>
            </a:r>
            <a:r>
              <a:rPr lang="en-GB" dirty="0" err="1">
                <a:ea typeface="ＭＳ Ｐゴシック" charset="0"/>
              </a:rPr>
              <a:t>lungime</a:t>
            </a:r>
            <a:r>
              <a:rPr lang="en-GB" dirty="0">
                <a:ea typeface="ＭＳ Ｐゴシック" charset="0"/>
              </a:rPr>
              <a:t> N </a:t>
            </a:r>
            <a:r>
              <a:rPr lang="en-GB" dirty="0">
                <a:solidFill>
                  <a:srgbClr val="0000FF"/>
                </a:solidFill>
                <a:ea typeface="ＭＳ Ｐゴシック" charset="0"/>
              </a:rPr>
              <a:t>cu </a:t>
            </a:r>
            <a:r>
              <a:rPr lang="en-GB" dirty="0" err="1">
                <a:solidFill>
                  <a:srgbClr val="0000FF"/>
                </a:solidFill>
                <a:ea typeface="ＭＳ Ｐゴシック" charset="0"/>
              </a:rPr>
              <a:t>sens</a:t>
            </a:r>
            <a:r>
              <a:rPr lang="en-GB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GB" dirty="0" err="1">
                <a:ea typeface="ＭＳ Ｐゴシック" charset="0"/>
              </a:rPr>
              <a:t>este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b="1" dirty="0">
                <a:solidFill>
                  <a:srgbClr val="DC2300"/>
                </a:solidFill>
                <a:ea typeface="ＭＳ Ｐゴシック" charset="0"/>
              </a:rPr>
              <a:t>2</a:t>
            </a:r>
            <a:r>
              <a:rPr lang="en-GB" b="1" baseline="33000" dirty="0">
                <a:solidFill>
                  <a:srgbClr val="DC2300"/>
                </a:solidFill>
                <a:ea typeface="ＭＳ Ｐゴシック" charset="0"/>
              </a:rPr>
              <a:t>rN</a:t>
            </a:r>
            <a:endParaRPr lang="en-GB" b="1" dirty="0">
              <a:ea typeface="ＭＳ Ｐゴシック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dirty="0">
              <a:ea typeface="ＭＳ Ｐゴシック" charset="0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83972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9E4F61C6-AF6B-B948-8E72-44C046E8F88E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59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6260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Rata absoluta a limbajului</a:t>
            </a:r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42313" cy="5053013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Rata absoluta a limbajului </a:t>
            </a: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este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entropia pe simbol</a:t>
            </a: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 daca toate combinatiile de N simboluri ar avea sens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Se considera ca cele L simboluri au aceeasi probabilitate = 1/L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Rezulta:</a:t>
            </a:r>
          </a:p>
          <a:p>
            <a:pPr marL="457200" lvl="1" indent="0" algn="ctr" eaLnBrk="1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>
                <a:solidFill>
                  <a:srgbClr val="0000FF"/>
                </a:solidFill>
                <a:latin typeface="Arial" charset="0"/>
                <a:cs typeface="Lucida Sans Unicode" charset="0"/>
              </a:rPr>
              <a:t>R = </a:t>
            </a:r>
            <a:r>
              <a:rPr lang="en-GB" sz="2400">
                <a:latin typeface="Symbol" charset="0"/>
                <a:cs typeface="Lucida Sans Unicode" charset="0"/>
              </a:rPr>
              <a:t> </a:t>
            </a:r>
            <a:r>
              <a:rPr lang="en-GB" sz="2400" baseline="-33000">
                <a:solidFill>
                  <a:srgbClr val="0000FF"/>
                </a:solidFill>
                <a:latin typeface="Arial" charset="0"/>
                <a:cs typeface="Lucida Sans Unicode" charset="0"/>
              </a:rPr>
              <a:t>i=1,L</a:t>
            </a:r>
            <a:r>
              <a:rPr lang="en-GB" sz="2400">
                <a:solidFill>
                  <a:srgbClr val="0000FF"/>
                </a:solidFill>
                <a:latin typeface="Arial" charset="0"/>
                <a:cs typeface="Lucida Sans Unicode" charset="0"/>
              </a:rPr>
              <a:t> (1/L) log (L)</a:t>
            </a:r>
            <a:r>
              <a:rPr lang="ar-sa" sz="2400">
                <a:solidFill>
                  <a:srgbClr val="0000FF"/>
                </a:solidFill>
                <a:latin typeface="Lucida Sans Unicode" charset="0"/>
                <a:cs typeface="Lucida Sans Unicode" charset="0"/>
              </a:rPr>
              <a:t>‏</a:t>
            </a:r>
            <a:r>
              <a:rPr lang="en-GB" sz="2400">
                <a:solidFill>
                  <a:srgbClr val="0000FF"/>
                </a:solidFill>
                <a:latin typeface="Arial" charset="0"/>
                <a:cs typeface="Lucida Sans Unicode" charset="0"/>
              </a:rPr>
              <a:t> = log L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 pentru limba engleză </a:t>
            </a: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R = log 26 = 4.7 biţi pe literă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Numarul de simboluri L se poate rescrie </a:t>
            </a:r>
            <a:r>
              <a:rPr lang="en-GB" b="1">
                <a:solidFill>
                  <a:srgbClr val="FF0000"/>
                </a:solidFill>
                <a:latin typeface="Arial" charset="0"/>
                <a:ea typeface="MS PGothic" charset="0"/>
              </a:rPr>
              <a:t>L = 2</a:t>
            </a:r>
            <a:r>
              <a:rPr lang="en-GB" b="1" baseline="33000">
                <a:solidFill>
                  <a:srgbClr val="FF0000"/>
                </a:solidFill>
                <a:latin typeface="Arial" charset="0"/>
                <a:ea typeface="MS PGothic" charset="0"/>
              </a:rPr>
              <a:t>R</a:t>
            </a:r>
            <a:endParaRPr lang="en-GB">
              <a:solidFill>
                <a:schemeClr val="tx1"/>
              </a:solidFill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Numarul</a:t>
            </a:r>
            <a:r>
              <a:rPr lang="en-GB">
                <a:latin typeface="Arial" charset="0"/>
                <a:ea typeface="MS PGothic" charset="0"/>
              </a:rPr>
              <a:t> de mesaje de lungime N (cu sau fara sens) este </a:t>
            </a:r>
            <a:r>
              <a:rPr lang="en-GB" b="1">
                <a:solidFill>
                  <a:srgbClr val="DC2300"/>
                </a:solidFill>
                <a:latin typeface="Arial" charset="0"/>
                <a:ea typeface="MS PGothic" charset="0"/>
              </a:rPr>
              <a:t>2</a:t>
            </a:r>
            <a:r>
              <a:rPr lang="en-GB" b="1" baseline="33000">
                <a:solidFill>
                  <a:srgbClr val="DC2300"/>
                </a:solidFill>
                <a:latin typeface="Arial" charset="0"/>
                <a:ea typeface="MS PGothic" charset="0"/>
              </a:rPr>
              <a:t>RN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>
              <a:latin typeface="Arial" charset="0"/>
              <a:ea typeface="MS PGothic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>
                <a:latin typeface="Arial" charset="0"/>
                <a:ea typeface="MS PGothic" charset="0"/>
              </a:rPr>
              <a:t>Modelul de bază al criptării</a:t>
            </a:r>
          </a:p>
        </p:txBody>
      </p:sp>
      <p:grpSp>
        <p:nvGrpSpPr>
          <p:cNvPr id="22530" name="Group 3"/>
          <p:cNvGrpSpPr>
            <a:grpSpLocks/>
          </p:cNvGrpSpPr>
          <p:nvPr/>
        </p:nvGrpSpPr>
        <p:grpSpPr bwMode="auto">
          <a:xfrm>
            <a:off x="152400" y="990600"/>
            <a:ext cx="8801100" cy="3543300"/>
            <a:chOff x="1341" y="2884"/>
            <a:chExt cx="13860" cy="5580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3861" y="5224"/>
              <a:ext cx="234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sz="2200">
                  <a:solidFill>
                    <a:schemeClr val="tx1"/>
                  </a:solidFill>
                  <a:latin typeface="Times Ro" charset="0"/>
                  <a:cs typeface="Arial" charset="0"/>
                </a:rPr>
                <a:t>cifrare</a:t>
              </a:r>
              <a:endParaRPr lang="en-US" sz="18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9981" y="5224"/>
              <a:ext cx="25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sz="2200">
                  <a:solidFill>
                    <a:schemeClr val="tx1"/>
                  </a:solidFill>
                  <a:latin typeface="Times Ro" charset="0"/>
                  <a:cs typeface="Arial" charset="0"/>
                </a:rPr>
                <a:t>descifrare</a:t>
              </a:r>
              <a:endParaRPr lang="en-US" sz="1800">
                <a:solidFill>
                  <a:schemeClr val="tx1"/>
                </a:solidFill>
                <a:cs typeface="Arial" charset="0"/>
              </a:endParaRPr>
            </a:p>
          </p:txBody>
        </p:sp>
        <p:grpSp>
          <p:nvGrpSpPr>
            <p:cNvPr id="22534" name="Group 6"/>
            <p:cNvGrpSpPr>
              <a:grpSpLocks/>
            </p:cNvGrpSpPr>
            <p:nvPr/>
          </p:nvGrpSpPr>
          <p:grpSpPr bwMode="auto">
            <a:xfrm>
              <a:off x="1341" y="2884"/>
              <a:ext cx="13860" cy="5580"/>
              <a:chOff x="1341" y="2884"/>
              <a:chExt cx="13860" cy="5580"/>
            </a:xfrm>
          </p:grpSpPr>
          <p:sp>
            <p:nvSpPr>
              <p:cNvPr id="22535" name="Text Box 7"/>
              <p:cNvSpPr txBox="1">
                <a:spLocks noChangeArrowheads="1"/>
              </p:cNvSpPr>
              <p:nvPr/>
            </p:nvSpPr>
            <p:spPr bwMode="auto">
              <a:xfrm>
                <a:off x="6561" y="2884"/>
                <a:ext cx="28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interceptare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22536" name="Text Box 8"/>
              <p:cNvSpPr txBox="1">
                <a:spLocks noChangeArrowheads="1"/>
              </p:cNvSpPr>
              <p:nvPr/>
            </p:nvSpPr>
            <p:spPr bwMode="auto">
              <a:xfrm>
                <a:off x="7281" y="6484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text cifrat C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22537" name="Text Box 9"/>
              <p:cNvSpPr txBox="1">
                <a:spLocks noChangeArrowheads="1"/>
              </p:cNvSpPr>
              <p:nvPr/>
            </p:nvSpPr>
            <p:spPr bwMode="auto">
              <a:xfrm>
                <a:off x="1341" y="5944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text clar M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22538" name="Text Box 10"/>
              <p:cNvSpPr txBox="1">
                <a:spLocks noChangeArrowheads="1"/>
              </p:cNvSpPr>
              <p:nvPr/>
            </p:nvSpPr>
            <p:spPr bwMode="auto">
              <a:xfrm>
                <a:off x="13041" y="6124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text clar M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22539" name="Line 11"/>
              <p:cNvSpPr>
                <a:spLocks noChangeShapeType="1"/>
              </p:cNvSpPr>
              <p:nvPr/>
            </p:nvSpPr>
            <p:spPr bwMode="auto">
              <a:xfrm>
                <a:off x="1521" y="5764"/>
                <a:ext cx="234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0" name="Line 12"/>
              <p:cNvSpPr>
                <a:spLocks noChangeShapeType="1"/>
              </p:cNvSpPr>
              <p:nvPr/>
            </p:nvSpPr>
            <p:spPr bwMode="auto">
              <a:xfrm>
                <a:off x="6201" y="5764"/>
                <a:ext cx="378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>
                <a:off x="12501" y="5764"/>
                <a:ext cx="2340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 flipV="1">
                <a:off x="7641" y="3784"/>
                <a:ext cx="0" cy="198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3" name="Line 15"/>
              <p:cNvSpPr>
                <a:spLocks noChangeShapeType="1"/>
              </p:cNvSpPr>
              <p:nvPr/>
            </p:nvSpPr>
            <p:spPr bwMode="auto">
              <a:xfrm>
                <a:off x="8541" y="3784"/>
                <a:ext cx="0" cy="198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4" name="Text Box 16"/>
              <p:cNvSpPr txBox="1">
                <a:spLocks noChangeArrowheads="1"/>
              </p:cNvSpPr>
              <p:nvPr/>
            </p:nvSpPr>
            <p:spPr bwMode="auto">
              <a:xfrm>
                <a:off x="6741" y="4144"/>
                <a:ext cx="72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C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22545" name="Text Box 17"/>
              <p:cNvSpPr txBox="1">
                <a:spLocks noChangeArrowheads="1"/>
              </p:cNvSpPr>
              <p:nvPr/>
            </p:nvSpPr>
            <p:spPr bwMode="auto">
              <a:xfrm>
                <a:off x="8901" y="4324"/>
                <a:ext cx="72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C'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22546" name="Text Box 18"/>
              <p:cNvSpPr txBox="1">
                <a:spLocks noChangeArrowheads="1"/>
              </p:cNvSpPr>
              <p:nvPr/>
            </p:nvSpPr>
            <p:spPr bwMode="auto">
              <a:xfrm>
                <a:off x="3681" y="7024"/>
                <a:ext cx="3060" cy="12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cheie de cifrare K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22547" name="Text Box 19"/>
              <p:cNvSpPr txBox="1">
                <a:spLocks noChangeArrowheads="1"/>
              </p:cNvSpPr>
              <p:nvPr/>
            </p:nvSpPr>
            <p:spPr bwMode="auto">
              <a:xfrm>
                <a:off x="9801" y="7204"/>
                <a:ext cx="3060" cy="12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/>
                <a:r>
                  <a:rPr lang="en-US" sz="2200">
                    <a:solidFill>
                      <a:schemeClr val="tx1"/>
                    </a:solidFill>
                    <a:latin typeface="Times Ro" charset="0"/>
                    <a:cs typeface="Arial" charset="0"/>
                  </a:rPr>
                  <a:t>cheie de descifrare K'</a:t>
                </a:r>
                <a:endParaRPr lang="en-US" sz="180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22548" name="Line 20"/>
              <p:cNvSpPr>
                <a:spLocks noChangeShapeType="1"/>
              </p:cNvSpPr>
              <p:nvPr/>
            </p:nvSpPr>
            <p:spPr bwMode="auto">
              <a:xfrm flipV="1">
                <a:off x="5121" y="6124"/>
                <a:ext cx="0" cy="90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9" name="Line 21"/>
              <p:cNvSpPr>
                <a:spLocks noChangeShapeType="1"/>
              </p:cNvSpPr>
              <p:nvPr/>
            </p:nvSpPr>
            <p:spPr bwMode="auto">
              <a:xfrm flipV="1">
                <a:off x="11241" y="6124"/>
                <a:ext cx="0" cy="90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323850" y="4724400"/>
            <a:ext cx="8458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solidFill>
                  <a:schemeClr val="tx1"/>
                </a:solidFill>
                <a:cs typeface="Lucida Sans Unicode" charset="0"/>
              </a:rPr>
              <a:t>confidentialitatea </a:t>
            </a:r>
            <a:r>
              <a:rPr lang="en-US" sz="2000">
                <a:solidFill>
                  <a:schemeClr val="tx1"/>
                </a:solidFill>
                <a:cs typeface="Lucida Sans Unicode" charset="0"/>
              </a:rPr>
              <a:t>- intrusul să nu poată reconstitui M din C (să nu poată descoperi cheia de descifrare K‘).  </a:t>
            </a:r>
          </a:p>
          <a:p>
            <a:pPr eaLnBrk="1" hangingPunct="1"/>
            <a:endParaRPr lang="en-US" sz="2000" b="1">
              <a:solidFill>
                <a:schemeClr val="tx1"/>
              </a:solidFill>
              <a:cs typeface="Lucida Sans Unicode" charset="0"/>
            </a:endParaRPr>
          </a:p>
          <a:p>
            <a:pPr eaLnBrk="1" hangingPunct="1"/>
            <a:r>
              <a:rPr lang="en-US" sz="2000" b="1">
                <a:solidFill>
                  <a:schemeClr val="tx1"/>
                </a:solidFill>
                <a:cs typeface="Lucida Sans Unicode" charset="0"/>
              </a:rPr>
              <a:t>integritatea</a:t>
            </a:r>
            <a:r>
              <a:rPr lang="en-US" sz="2000">
                <a:solidFill>
                  <a:schemeClr val="tx1"/>
                </a:solidFill>
                <a:cs typeface="Lucida Sans Unicode" charset="0"/>
              </a:rPr>
              <a:t> - intrusul să nu poată introduce un text cifrat C', fără ca acest  lucru  să fie detectat (sa nu poată  descoperi  cheia de  cifrare  K).</a:t>
            </a:r>
          </a:p>
        </p:txBody>
      </p:sp>
      <p:sp>
        <p:nvSpPr>
          <p:cNvPr id="23" name="Substituent subsol 3">
            <a:extLst>
              <a:ext uri="{FF2B5EF4-FFF2-40B4-BE49-F238E27FC236}">
                <a16:creationId xmlns:a16="http://schemas.microsoft.com/office/drawing/2014/main" id="{69939830-E4C0-364D-9F1D-63FE46E9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86020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0DC4449C-BFB2-E34C-96F3-F9264B6E7941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60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8308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Calcul aproximativ distanţă unicitate (1)</a:t>
            </a: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638" y="1066800"/>
            <a:ext cx="8342312" cy="5522913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>
                <a:solidFill>
                  <a:schemeClr val="tx1"/>
                </a:solidFill>
                <a:latin typeface="Arial" charset="0"/>
                <a:ea typeface="MS PGothic" charset="0"/>
              </a:rPr>
              <a:t>Distanta de unicitate N este: </a:t>
            </a:r>
          </a:p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>
                <a:solidFill>
                  <a:srgbClr val="0000FF"/>
                </a:solidFill>
                <a:latin typeface="Arial" charset="0"/>
                <a:ea typeface="MS PGothic" charset="0"/>
              </a:rPr>
              <a:t>N = H(K) / D	</a:t>
            </a:r>
            <a:endParaRPr lang="en-GB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latin typeface="Arial" charset="0"/>
                <a:ea typeface="MS PGothic" charset="0"/>
              </a:rPr>
              <a:t>Justificare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Ipoteze: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Sunt </a:t>
            </a:r>
            <a:r>
              <a:rPr lang="en-GB">
                <a:solidFill>
                  <a:srgbClr val="DC2300"/>
                </a:solidFill>
                <a:latin typeface="Arial" charset="0"/>
                <a:cs typeface="Lucida Sans Unicode" charset="0"/>
              </a:rPr>
              <a:t>2</a:t>
            </a:r>
            <a:r>
              <a:rPr lang="en-GB" baseline="33000">
                <a:solidFill>
                  <a:srgbClr val="DC2300"/>
                </a:solidFill>
                <a:latin typeface="Arial" charset="0"/>
                <a:cs typeface="Lucida Sans Unicode" charset="0"/>
              </a:rPr>
              <a:t>RN</a:t>
            </a:r>
            <a:r>
              <a:rPr lang="en-GB">
                <a:latin typeface="Arial" charset="0"/>
                <a:cs typeface="Lucida Sans Unicode" charset="0"/>
              </a:rPr>
              <a:t> mesaje posibile, din care </a:t>
            </a:r>
            <a:r>
              <a:rPr lang="en-GB">
                <a:solidFill>
                  <a:srgbClr val="DC2300"/>
                </a:solidFill>
                <a:latin typeface="Arial" charset="0"/>
                <a:cs typeface="Lucida Sans Unicode" charset="0"/>
              </a:rPr>
              <a:t>2</a:t>
            </a:r>
            <a:r>
              <a:rPr lang="en-GB" baseline="33000">
                <a:solidFill>
                  <a:srgbClr val="DC2300"/>
                </a:solidFill>
                <a:latin typeface="Arial" charset="0"/>
                <a:cs typeface="Lucida Sans Unicode" charset="0"/>
              </a:rPr>
              <a:t>rN</a:t>
            </a:r>
            <a:r>
              <a:rPr lang="en-GB">
                <a:latin typeface="Arial" charset="0"/>
                <a:cs typeface="Lucida Sans Unicode" charset="0"/>
              </a:rPr>
              <a:t> au sens.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Toate mesajele cu sens au aceeaşi probabilitate, </a:t>
            </a:r>
            <a:r>
              <a:rPr lang="en-GB">
                <a:solidFill>
                  <a:srgbClr val="DC2300"/>
                </a:solidFill>
                <a:latin typeface="Arial" charset="0"/>
                <a:cs typeface="Lucida Sans Unicode" charset="0"/>
              </a:rPr>
              <a:t>1/2</a:t>
            </a:r>
            <a:r>
              <a:rPr lang="en-GB" baseline="33000">
                <a:solidFill>
                  <a:srgbClr val="DC2300"/>
                </a:solidFill>
                <a:latin typeface="Arial" charset="0"/>
                <a:cs typeface="Lucida Sans Unicode" charset="0"/>
              </a:rPr>
              <a:t>rN</a:t>
            </a:r>
            <a:r>
              <a:rPr lang="en-GB">
                <a:latin typeface="Arial" charset="0"/>
                <a:cs typeface="Lucida Sans Unicode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Toate mesajele fără sens au probabilitate 0.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Sunt </a:t>
            </a:r>
            <a:r>
              <a:rPr lang="en-GB">
                <a:solidFill>
                  <a:srgbClr val="DC2300"/>
                </a:solidFill>
                <a:latin typeface="Arial" charset="0"/>
                <a:cs typeface="Lucida Sans Unicode" charset="0"/>
              </a:rPr>
              <a:t>2</a:t>
            </a:r>
            <a:r>
              <a:rPr lang="en-GB" baseline="33000">
                <a:solidFill>
                  <a:srgbClr val="DC2300"/>
                </a:solidFill>
                <a:latin typeface="Arial" charset="0"/>
                <a:cs typeface="Lucida Sans Unicode" charset="0"/>
              </a:rPr>
              <a:t>H(K)</a:t>
            </a:r>
            <a:r>
              <a:rPr lang="en-GB">
                <a:latin typeface="Arial" charset="0"/>
                <a:cs typeface="Lucida Sans Unicode" charset="0"/>
              </a:rPr>
              <a:t> chei cu probabilităţi egale.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Cifrul este aleator: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>
                <a:latin typeface="Arial" charset="0"/>
                <a:cs typeface="Lucida Sans Unicode" charset="0"/>
              </a:rPr>
              <a:t>Pentru fiecare k şi C, descifrarea D</a:t>
            </a:r>
            <a:r>
              <a:rPr lang="en-GB" sz="2000" baseline="-33000">
                <a:latin typeface="Arial" charset="0"/>
                <a:cs typeface="Lucida Sans Unicode" charset="0"/>
              </a:rPr>
              <a:t>K</a:t>
            </a:r>
            <a:r>
              <a:rPr lang="en-GB" sz="2000">
                <a:latin typeface="Arial" charset="0"/>
                <a:cs typeface="Lucida Sans Unicode" charset="0"/>
              </a:rPr>
              <a:t>(C) este variabilă aleatoare independentă uniform distribuită pe toate mesajele, cu sau fără sens.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88068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E2417D2E-0CEA-8344-9A11-8CC684D5B00B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61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0356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Calcul aproximativ distanţă unicitate (2)</a:t>
            </a: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638" y="990600"/>
            <a:ext cx="8342312" cy="5599113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Fie criptograma C = E</a:t>
            </a:r>
            <a:r>
              <a:rPr lang="en-GB" baseline="-33000">
                <a:latin typeface="Arial" charset="0"/>
                <a:ea typeface="MS PGothic" charset="0"/>
              </a:rPr>
              <a:t>K</a:t>
            </a:r>
            <a:r>
              <a:rPr lang="en-GB">
                <a:latin typeface="Arial" charset="0"/>
                <a:ea typeface="MS PGothic" charset="0"/>
              </a:rPr>
              <a:t>(M).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Criptanalistul are de ales între </a:t>
            </a:r>
            <a:r>
              <a:rPr lang="en-GB">
                <a:solidFill>
                  <a:srgbClr val="DC2300"/>
                </a:solidFill>
                <a:latin typeface="Arial" charset="0"/>
                <a:ea typeface="MS PGothic" charset="0"/>
              </a:rPr>
              <a:t>2</a:t>
            </a:r>
            <a:r>
              <a:rPr lang="en-GB" baseline="33000">
                <a:solidFill>
                  <a:srgbClr val="DC2300"/>
                </a:solidFill>
                <a:latin typeface="Arial" charset="0"/>
                <a:ea typeface="MS PGothic" charset="0"/>
              </a:rPr>
              <a:t>H(K)</a:t>
            </a:r>
            <a:r>
              <a:rPr lang="en-GB">
                <a:latin typeface="Arial" charset="0"/>
                <a:ea typeface="MS PGothic" charset="0"/>
              </a:rPr>
              <a:t> chei, </a:t>
            </a:r>
            <a:r>
              <a:rPr lang="en-GB">
                <a:solidFill>
                  <a:srgbClr val="DC2300"/>
                </a:solidFill>
                <a:latin typeface="Arial" charset="0"/>
                <a:ea typeface="MS PGothic" charset="0"/>
              </a:rPr>
              <a:t>doar una este corectă</a:t>
            </a:r>
            <a:r>
              <a:rPr lang="en-GB">
                <a:latin typeface="Arial" charset="0"/>
                <a:ea typeface="MS PGothic" charset="0"/>
              </a:rPr>
              <a:t>.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Rămân </a:t>
            </a:r>
            <a:r>
              <a:rPr lang="en-GB">
                <a:solidFill>
                  <a:srgbClr val="DC2300"/>
                </a:solidFill>
                <a:latin typeface="Arial" charset="0"/>
                <a:ea typeface="MS PGothic" charset="0"/>
              </a:rPr>
              <a:t>2</a:t>
            </a:r>
            <a:r>
              <a:rPr lang="en-GB" baseline="33000">
                <a:solidFill>
                  <a:srgbClr val="DC2300"/>
                </a:solidFill>
                <a:latin typeface="Arial" charset="0"/>
                <a:ea typeface="MS PGothic" charset="0"/>
              </a:rPr>
              <a:t>H(K)</a:t>
            </a:r>
            <a:r>
              <a:rPr lang="en-GB">
                <a:solidFill>
                  <a:srgbClr val="DC2300"/>
                </a:solidFill>
                <a:latin typeface="Arial" charset="0"/>
                <a:ea typeface="MS PGothic" charset="0"/>
              </a:rPr>
              <a:t>-1</a:t>
            </a:r>
            <a:r>
              <a:rPr lang="en-GB">
                <a:latin typeface="Arial" charset="0"/>
                <a:ea typeface="MS PGothic" charset="0"/>
              </a:rPr>
              <a:t> chei care pot da o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soluţie falsă</a:t>
            </a:r>
            <a:r>
              <a:rPr lang="en-GB">
                <a:latin typeface="Arial" charset="0"/>
                <a:ea typeface="MS PGothic" charset="0"/>
              </a:rPr>
              <a:t> (adica C se obţine criptând un alt mesaj M'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cu înţeles</a:t>
            </a:r>
            <a:r>
              <a:rPr lang="en-GB">
                <a:latin typeface="Arial" charset="0"/>
                <a:ea typeface="MS PGothic" charset="0"/>
              </a:rPr>
              <a:t>)</a:t>
            </a:r>
          </a:p>
          <a:p>
            <a:pPr marL="40005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cu aceeaşi probabilitate (= mesaje cu sens / total mesaje) </a:t>
            </a:r>
          </a:p>
          <a:p>
            <a:pPr marL="400050" lvl="1" indent="0" algn="ctr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 </a:t>
            </a:r>
            <a:r>
              <a:rPr lang="en-GB" sz="2200">
                <a:solidFill>
                  <a:srgbClr val="DC2300"/>
                </a:solidFill>
                <a:latin typeface="Arial" charset="0"/>
                <a:cs typeface="Lucida Sans Unicode" charset="0"/>
              </a:rPr>
              <a:t>q</a:t>
            </a:r>
            <a:r>
              <a:rPr lang="en-GB" sz="2200">
                <a:latin typeface="Arial" charset="0"/>
                <a:cs typeface="Lucida Sans Unicode" charset="0"/>
              </a:rPr>
              <a:t> = 2</a:t>
            </a:r>
            <a:r>
              <a:rPr lang="en-GB" sz="2200" baseline="33000">
                <a:latin typeface="Arial" charset="0"/>
                <a:cs typeface="Lucida Sans Unicode" charset="0"/>
              </a:rPr>
              <a:t>rN</a:t>
            </a:r>
            <a:r>
              <a:rPr lang="en-GB" sz="2200">
                <a:latin typeface="Arial" charset="0"/>
                <a:cs typeface="Lucida Sans Unicode" charset="0"/>
              </a:rPr>
              <a:t> / 2</a:t>
            </a:r>
            <a:r>
              <a:rPr lang="en-GB" sz="2200" baseline="33000">
                <a:latin typeface="Arial" charset="0"/>
                <a:cs typeface="Lucida Sans Unicode" charset="0"/>
              </a:rPr>
              <a:t>RN</a:t>
            </a:r>
            <a:r>
              <a:rPr lang="en-GB" sz="2200">
                <a:latin typeface="Arial" charset="0"/>
                <a:cs typeface="Lucida Sans Unicode" charset="0"/>
              </a:rPr>
              <a:t> = 2</a:t>
            </a:r>
            <a:r>
              <a:rPr lang="en-GB" sz="2200" baseline="33000">
                <a:latin typeface="Arial" charset="0"/>
                <a:cs typeface="Lucida Sans Unicode" charset="0"/>
              </a:rPr>
              <a:t>(r-R)N</a:t>
            </a:r>
            <a:r>
              <a:rPr lang="en-GB" sz="2200">
                <a:latin typeface="Arial" charset="0"/>
                <a:cs typeface="Lucida Sans Unicode" charset="0"/>
              </a:rPr>
              <a:t> = 2</a:t>
            </a:r>
            <a:r>
              <a:rPr lang="en-GB" sz="2200" baseline="33000">
                <a:latin typeface="Arial" charset="0"/>
                <a:cs typeface="Lucida Sans Unicode" charset="0"/>
              </a:rPr>
              <a:t>-DN</a:t>
            </a:r>
            <a:endParaRPr lang="en-GB" sz="2200">
              <a:latin typeface="Arial" charset="0"/>
              <a:cs typeface="Lucida Sans Unicode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Numărul de soluţii false F (= nr chei incorecte * probabilitatea unei chei de a da solutie falsa):</a:t>
            </a:r>
          </a:p>
          <a:p>
            <a:pPr marL="914400" lvl="2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F = (2</a:t>
            </a:r>
            <a:r>
              <a:rPr lang="en-GB" sz="2200" baseline="33000">
                <a:latin typeface="Arial" charset="0"/>
                <a:cs typeface="Lucida Sans Unicode" charset="0"/>
              </a:rPr>
              <a:t>H(K)</a:t>
            </a:r>
            <a:r>
              <a:rPr lang="en-GB" sz="2200">
                <a:latin typeface="Arial" charset="0"/>
                <a:cs typeface="Lucida Sans Unicode" charset="0"/>
              </a:rPr>
              <a:t> -1)q =  (2</a:t>
            </a:r>
            <a:r>
              <a:rPr lang="en-GB" sz="2200" baseline="33000">
                <a:latin typeface="Arial" charset="0"/>
                <a:cs typeface="Lucida Sans Unicode" charset="0"/>
              </a:rPr>
              <a:t>H(K)</a:t>
            </a:r>
            <a:r>
              <a:rPr lang="en-GB" sz="2200">
                <a:latin typeface="Arial" charset="0"/>
                <a:cs typeface="Lucida Sans Unicode" charset="0"/>
              </a:rPr>
              <a:t> -1) 2</a:t>
            </a:r>
            <a:r>
              <a:rPr lang="en-GB" sz="2200" baseline="33000">
                <a:latin typeface="Arial" charset="0"/>
                <a:cs typeface="Lucida Sans Unicode" charset="0"/>
              </a:rPr>
              <a:t>-DN</a:t>
            </a:r>
            <a:r>
              <a:rPr lang="en-GB" sz="2200">
                <a:latin typeface="Arial" charset="0"/>
                <a:cs typeface="Lucida Sans Unicode" charset="0"/>
              </a:rPr>
              <a:t> </a:t>
            </a:r>
            <a:r>
              <a:rPr lang="en-GB" sz="2200">
                <a:latin typeface="Arial" charset="0"/>
                <a:ea typeface="MS PGothic" charset="0"/>
                <a:cs typeface="MS PGothic" charset="0"/>
              </a:rPr>
              <a:t>≈</a:t>
            </a:r>
            <a:r>
              <a:rPr lang="en-GB" sz="2200">
                <a:latin typeface="Arial" charset="0"/>
                <a:cs typeface="Lucida Sans Unicode" charset="0"/>
              </a:rPr>
              <a:t> 2</a:t>
            </a:r>
            <a:r>
              <a:rPr lang="en-GB" sz="2200" baseline="33000">
                <a:latin typeface="Arial" charset="0"/>
                <a:cs typeface="Lucida Sans Unicode" charset="0"/>
              </a:rPr>
              <a:t>H(K)-DN</a:t>
            </a:r>
          </a:p>
          <a:p>
            <a:pPr marL="914400" lvl="2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</a:rPr>
              <a:t>conditia de unicitate </a:t>
            </a:r>
            <a:r>
              <a:rPr lang="en-GB" sz="2200">
                <a:latin typeface="Arial" charset="0"/>
                <a:cs typeface="Lucida Sans Unicode" charset="0"/>
                <a:sym typeface="Wingdings" charset="0"/>
              </a:rPr>
              <a:t> </a:t>
            </a:r>
            <a:r>
              <a:rPr lang="en-GB" sz="2200">
                <a:latin typeface="Arial" charset="0"/>
                <a:cs typeface="Lucida Sans Unicode" charset="0"/>
              </a:rPr>
              <a:t>log F = H(K)-DN = 0</a:t>
            </a:r>
          </a:p>
          <a:p>
            <a:pPr marL="914400" lvl="2" indent="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>
                <a:latin typeface="Arial" charset="0"/>
                <a:cs typeface="Lucida Sans Unicode" charset="0"/>
                <a:sym typeface="Wingdings" charset="0"/>
              </a:rPr>
              <a:t> </a:t>
            </a: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N = H(K) / D	</a:t>
            </a:r>
            <a:endParaRPr lang="en-GB" sz="2200">
              <a:solidFill>
                <a:srgbClr val="FF0000"/>
              </a:solidFill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90116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3369D9EA-4617-BF4B-9F4C-15A85EF469B5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62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40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Analiza cifrării prin substituţie</a:t>
            </a: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42313" cy="5053013"/>
          </a:xfrm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latin typeface="Arial" charset="0"/>
                <a:ea typeface="MS PGothic" charset="0"/>
              </a:rPr>
              <a:t>Substituţie</a:t>
            </a:r>
            <a:r>
              <a:rPr lang="en-GB" dirty="0">
                <a:latin typeface="Arial" charset="0"/>
                <a:ea typeface="MS PGothic" charset="0"/>
              </a:rPr>
              <a:t> </a:t>
            </a:r>
            <a:r>
              <a:rPr lang="en-GB" dirty="0" err="1">
                <a:solidFill>
                  <a:srgbClr val="DC2300"/>
                </a:solidFill>
                <a:latin typeface="Arial" charset="0"/>
                <a:ea typeface="MS PGothic" charset="0"/>
              </a:rPr>
              <a:t>monoalfabetică</a:t>
            </a:r>
            <a:r>
              <a:rPr lang="en-GB" dirty="0">
                <a:latin typeface="Arial" charset="0"/>
                <a:ea typeface="MS PGothic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>
                <a:latin typeface="Arial" charset="0"/>
                <a:cs typeface="Lucida Sans Unicode" charset="0"/>
              </a:rPr>
              <a:t>N = H(K) / D = log n! / D			</a:t>
            </a:r>
            <a:r>
              <a:rPr lang="en-GB" sz="2200" dirty="0" err="1">
                <a:solidFill>
                  <a:srgbClr val="0070C0"/>
                </a:solidFill>
                <a:latin typeface="Arial" charset="0"/>
                <a:cs typeface="Lucida Sans Unicode" charset="0"/>
              </a:rPr>
              <a:t>sunt</a:t>
            </a:r>
            <a:r>
              <a:rPr lang="en-GB" sz="2200" dirty="0">
                <a:solidFill>
                  <a:srgbClr val="0070C0"/>
                </a:solidFill>
                <a:latin typeface="Arial" charset="0"/>
                <a:cs typeface="Lucida Sans Unicode" charset="0"/>
              </a:rPr>
              <a:t> n! </a:t>
            </a:r>
            <a:r>
              <a:rPr lang="en-GB" sz="2200" dirty="0" err="1">
                <a:solidFill>
                  <a:srgbClr val="0070C0"/>
                </a:solidFill>
                <a:latin typeface="Arial" charset="0"/>
                <a:cs typeface="Lucida Sans Unicode" charset="0"/>
              </a:rPr>
              <a:t>chei</a:t>
            </a:r>
            <a:r>
              <a:rPr lang="en-GB" sz="2200" dirty="0">
                <a:solidFill>
                  <a:srgbClr val="0070C0"/>
                </a:solidFill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solidFill>
                  <a:srgbClr val="0070C0"/>
                </a:solidFill>
                <a:latin typeface="Arial" charset="0"/>
                <a:cs typeface="Lucida Sans Unicode" charset="0"/>
              </a:rPr>
              <a:t>posibile</a:t>
            </a:r>
            <a:endParaRPr lang="en-GB" sz="2200" dirty="0">
              <a:solidFill>
                <a:srgbClr val="0070C0"/>
              </a:solidFill>
              <a:latin typeface="Arial" charset="0"/>
              <a:cs typeface="Lucida Sans Unicode" charset="0"/>
            </a:endParaRP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err="1">
                <a:latin typeface="Arial" charset="0"/>
                <a:cs typeface="Lucida Sans Unicode" charset="0"/>
              </a:rPr>
              <a:t>Pentru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limba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engleză</a:t>
            </a:r>
            <a:r>
              <a:rPr lang="en-GB" sz="2200" dirty="0">
                <a:latin typeface="Arial" charset="0"/>
                <a:cs typeface="Lucida Sans Unicode" charset="0"/>
              </a:rPr>
              <a:t>:</a:t>
            </a:r>
          </a:p>
          <a:p>
            <a:pPr lvl="2" eaLnBrk="1" hangingPunct="1">
              <a:lnSpc>
                <a:spcPct val="100000"/>
              </a:lnSpc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>
                <a:latin typeface="Arial" charset="0"/>
                <a:cs typeface="Lucida Sans Unicode" charset="0"/>
              </a:rPr>
              <a:t>N = log 26! / 3.2 = 27.6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latin typeface="Arial" charset="0"/>
                <a:ea typeface="MS PGothic" charset="0"/>
              </a:rPr>
              <a:t>Substituţie</a:t>
            </a:r>
            <a:r>
              <a:rPr lang="en-GB" dirty="0">
                <a:latin typeface="Arial" charset="0"/>
                <a:ea typeface="MS PGothic" charset="0"/>
              </a:rPr>
              <a:t> </a:t>
            </a:r>
            <a:r>
              <a:rPr lang="en-GB" dirty="0" err="1">
                <a:solidFill>
                  <a:srgbClr val="DC2300"/>
                </a:solidFill>
                <a:latin typeface="Arial" charset="0"/>
                <a:ea typeface="MS PGothic" charset="0"/>
              </a:rPr>
              <a:t>periodică</a:t>
            </a:r>
            <a:r>
              <a:rPr lang="en-GB" dirty="0">
                <a:latin typeface="Arial" charset="0"/>
                <a:ea typeface="MS PGothic" charset="0"/>
              </a:rPr>
              <a:t> cu </a:t>
            </a:r>
            <a:r>
              <a:rPr lang="en-GB" dirty="0" err="1">
                <a:latin typeface="Arial" charset="0"/>
                <a:ea typeface="MS PGothic" charset="0"/>
              </a:rPr>
              <a:t>perioada</a:t>
            </a:r>
            <a:r>
              <a:rPr lang="en-GB" dirty="0">
                <a:latin typeface="Arial" charset="0"/>
                <a:ea typeface="MS PGothic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Arial" charset="0"/>
                <a:ea typeface="MS PGothic" charset="0"/>
              </a:rPr>
              <a:t>d</a:t>
            </a:r>
            <a:r>
              <a:rPr lang="en-GB" dirty="0">
                <a:latin typeface="Arial" charset="0"/>
                <a:ea typeface="MS PGothic" charset="0"/>
              </a:rPr>
              <a:t> </a:t>
            </a:r>
            <a:r>
              <a:rPr lang="en-GB" dirty="0" err="1">
                <a:latin typeface="Arial" charset="0"/>
                <a:ea typeface="MS PGothic" charset="0"/>
              </a:rPr>
              <a:t>si</a:t>
            </a:r>
            <a:r>
              <a:rPr lang="en-GB" dirty="0">
                <a:latin typeface="Arial" charset="0"/>
                <a:ea typeface="MS PGothic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Arial" charset="0"/>
                <a:ea typeface="MS PGothic" charset="0"/>
              </a:rPr>
              <a:t>s</a:t>
            </a:r>
            <a:r>
              <a:rPr lang="en-GB" dirty="0">
                <a:latin typeface="Arial" charset="0"/>
                <a:ea typeface="MS PGothic" charset="0"/>
              </a:rPr>
              <a:t> </a:t>
            </a:r>
            <a:r>
              <a:rPr lang="en-GB" dirty="0" err="1">
                <a:latin typeface="Arial" charset="0"/>
                <a:ea typeface="MS PGothic" charset="0"/>
              </a:rPr>
              <a:t>simboluri</a:t>
            </a:r>
            <a:r>
              <a:rPr lang="en-GB" dirty="0">
                <a:latin typeface="Arial" charset="0"/>
                <a:ea typeface="MS PGothic" charset="0"/>
              </a:rPr>
              <a:t> in </a:t>
            </a:r>
            <a:r>
              <a:rPr lang="en-GB" dirty="0" err="1">
                <a:latin typeface="Arial" charset="0"/>
                <a:ea typeface="MS PGothic" charset="0"/>
              </a:rPr>
              <a:t>alfabet</a:t>
            </a:r>
            <a:r>
              <a:rPr lang="en-GB" dirty="0">
                <a:latin typeface="Arial" charset="0"/>
                <a:ea typeface="MS PGothic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err="1">
                <a:latin typeface="Arial" charset="0"/>
                <a:cs typeface="Lucida Sans Unicode" charset="0"/>
              </a:rPr>
              <a:t>Sunt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s</a:t>
            </a:r>
            <a:r>
              <a:rPr lang="en-GB" sz="2200" baseline="33000" dirty="0" err="1">
                <a:latin typeface="Arial" charset="0"/>
                <a:cs typeface="Lucida Sans Unicode" charset="0"/>
              </a:rPr>
              <a:t>d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chei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posibile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pentru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fiecare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substiţutie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simplă</a:t>
            </a:r>
            <a:r>
              <a:rPr lang="en-GB" sz="2200" dirty="0">
                <a:latin typeface="Arial" charset="0"/>
                <a:cs typeface="Lucida Sans Unicode" charset="0"/>
              </a:rPr>
              <a:t>:</a:t>
            </a:r>
          </a:p>
          <a:p>
            <a:pPr lvl="2" eaLnBrk="1" hangingPunct="1">
              <a:lnSpc>
                <a:spcPct val="100000"/>
              </a:lnSpc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>
                <a:latin typeface="Arial" charset="0"/>
                <a:cs typeface="Lucida Sans Unicode" charset="0"/>
              </a:rPr>
              <a:t>N = H(K) / D = log </a:t>
            </a:r>
            <a:r>
              <a:rPr lang="en-GB" sz="2200" dirty="0" err="1">
                <a:latin typeface="Arial" charset="0"/>
                <a:cs typeface="Lucida Sans Unicode" charset="0"/>
              </a:rPr>
              <a:t>s</a:t>
            </a:r>
            <a:r>
              <a:rPr lang="en-GB" sz="2200" baseline="33000" dirty="0" err="1">
                <a:latin typeface="Arial" charset="0"/>
                <a:cs typeface="Lucida Sans Unicode" charset="0"/>
              </a:rPr>
              <a:t>d</a:t>
            </a:r>
            <a:r>
              <a:rPr lang="en-GB" sz="2200" dirty="0">
                <a:latin typeface="Arial" charset="0"/>
                <a:cs typeface="Lucida Sans Unicode" charset="0"/>
              </a:rPr>
              <a:t> / D = (d*log s) / D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err="1">
                <a:latin typeface="Arial" charset="0"/>
                <a:cs typeface="Lucida Sans Unicode" charset="0"/>
              </a:rPr>
              <a:t>Pentru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cifrul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Arial" charset="0"/>
                <a:cs typeface="Lucida Sans Unicode" charset="0"/>
              </a:rPr>
              <a:t>Vigenere</a:t>
            </a:r>
            <a:r>
              <a:rPr lang="en-GB" sz="2200" dirty="0">
                <a:solidFill>
                  <a:srgbClr val="FF0000"/>
                </a:solidFill>
                <a:latin typeface="Arial" charset="0"/>
                <a:cs typeface="Lucida Sans Unicode" charset="0"/>
              </a:rPr>
              <a:t> </a:t>
            </a:r>
            <a:r>
              <a:rPr lang="en-GB" sz="2200" dirty="0">
                <a:latin typeface="Arial" charset="0"/>
                <a:cs typeface="Lucida Sans Unicode" charset="0"/>
              </a:rPr>
              <a:t>s = 26:</a:t>
            </a:r>
          </a:p>
          <a:p>
            <a:pPr lvl="2" eaLnBrk="1" hangingPunct="1">
              <a:lnSpc>
                <a:spcPct val="100000"/>
              </a:lnSpc>
              <a:spcAft>
                <a:spcPts val="12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>
                <a:latin typeface="Arial" charset="0"/>
                <a:cs typeface="Lucida Sans Unicode" charset="0"/>
              </a:rPr>
              <a:t>N = d * 4.7 / 3.2 = 1.5 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92164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B1F7643E-6A94-504B-A947-3E70A5383527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63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445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Analiza cifrării prin transpoziţie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42313" cy="5053013"/>
          </a:xfrm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latin typeface="Arial" charset="0"/>
                <a:ea typeface="MS PGothic" charset="0"/>
              </a:rPr>
              <a:t>Caracteristici</a:t>
            </a:r>
            <a:r>
              <a:rPr lang="en-GB" dirty="0">
                <a:latin typeface="Arial" charset="0"/>
                <a:ea typeface="MS PGothic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err="1">
                <a:latin typeface="Arial" charset="0"/>
                <a:cs typeface="Lucida Sans Unicode" charset="0"/>
              </a:rPr>
              <a:t>Cifrul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permută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caracterele</a:t>
            </a:r>
            <a:r>
              <a:rPr lang="en-GB" sz="2200" dirty="0">
                <a:latin typeface="Arial" charset="0"/>
                <a:cs typeface="Lucida Sans Unicode" charset="0"/>
              </a:rPr>
              <a:t> cu o </a:t>
            </a:r>
            <a:r>
              <a:rPr lang="en-GB" sz="2200" dirty="0" err="1">
                <a:latin typeface="Arial" charset="0"/>
                <a:cs typeface="Lucida Sans Unicode" charset="0"/>
              </a:rPr>
              <a:t>perioadă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fixă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d</a:t>
            </a:r>
            <a:r>
              <a:rPr lang="en-GB" sz="2200" dirty="0">
                <a:latin typeface="Arial" charset="0"/>
                <a:cs typeface="Lucida Sans Unicode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err="1">
                <a:latin typeface="Arial" charset="0"/>
                <a:cs typeface="Lucida Sans Unicode" charset="0"/>
              </a:rPr>
              <a:t>Sunt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d!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permutări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posibile</a:t>
            </a:r>
            <a:r>
              <a:rPr lang="en-GB" sz="2200" dirty="0">
                <a:latin typeface="Arial" charset="0"/>
                <a:cs typeface="Lucida Sans Unicode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err="1">
                <a:latin typeface="Arial" charset="0"/>
                <a:cs typeface="Lucida Sans Unicode" charset="0"/>
              </a:rPr>
              <a:t>Toate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sunt</a:t>
            </a:r>
            <a:r>
              <a:rPr lang="en-GB" sz="2200" dirty="0">
                <a:latin typeface="Arial" charset="0"/>
                <a:cs typeface="Lucida Sans Unicode" charset="0"/>
              </a:rPr>
              <a:t> </a:t>
            </a:r>
            <a:r>
              <a:rPr lang="en-GB" sz="2200" dirty="0" err="1">
                <a:latin typeface="Arial" charset="0"/>
                <a:cs typeface="Lucida Sans Unicode" charset="0"/>
              </a:rPr>
              <a:t>echiprobabile</a:t>
            </a:r>
            <a:r>
              <a:rPr lang="en-GB" sz="2200" dirty="0">
                <a:latin typeface="Arial" charset="0"/>
                <a:cs typeface="Lucida Sans Unicode" charset="0"/>
              </a:rPr>
              <a:t>.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solidFill>
                  <a:srgbClr val="0000FF"/>
                </a:solidFill>
                <a:latin typeface="Arial" charset="0"/>
                <a:ea typeface="MS PGothic" charset="0"/>
              </a:rPr>
              <a:t>H(K) = log d!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>
                <a:latin typeface="Arial" charset="0"/>
                <a:cs typeface="Lucida Sans Unicode" charset="0"/>
              </a:rPr>
              <a:t>N = H(K) / D = log d! / D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>
                <a:latin typeface="Arial" charset="0"/>
                <a:cs typeface="Lucida Sans Unicode" charset="0"/>
              </a:rPr>
              <a:t>N = d log (d/e) / D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latin typeface="Arial" charset="0"/>
                <a:ea typeface="MS PGothic" charset="0"/>
              </a:rPr>
              <a:t>Pentru</a:t>
            </a:r>
            <a:r>
              <a:rPr lang="en-GB" dirty="0">
                <a:latin typeface="Arial" charset="0"/>
                <a:ea typeface="MS PGothic" charset="0"/>
              </a:rPr>
              <a:t> d = 27 </a:t>
            </a:r>
            <a:r>
              <a:rPr lang="en-GB" dirty="0" err="1">
                <a:latin typeface="Arial" charset="0"/>
                <a:ea typeface="MS PGothic" charset="0"/>
              </a:rPr>
              <a:t>şi</a:t>
            </a:r>
            <a:r>
              <a:rPr lang="en-GB" dirty="0">
                <a:latin typeface="Arial" charset="0"/>
                <a:ea typeface="MS PGothic" charset="0"/>
              </a:rPr>
              <a:t> D = 3.2 </a:t>
            </a:r>
            <a:r>
              <a:rPr lang="en-GB" dirty="0" err="1">
                <a:latin typeface="Arial" charset="0"/>
                <a:ea typeface="MS PGothic" charset="0"/>
              </a:rPr>
              <a:t>rezultă</a:t>
            </a:r>
            <a:r>
              <a:rPr lang="en-GB" dirty="0">
                <a:latin typeface="Arial" charset="0"/>
                <a:ea typeface="MS PGothic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>
                <a:latin typeface="Arial" charset="0"/>
                <a:cs typeface="Lucida Sans Unicode" charset="0"/>
              </a:rPr>
              <a:t>N = 27.9</a:t>
            </a:r>
          </a:p>
          <a:p>
            <a:pPr lvl="1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200" dirty="0"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7"/>
          <p:cNvSpPr>
            <a:spLocks noGrp="1"/>
          </p:cNvSpPr>
          <p:nvPr>
            <p:ph type="title"/>
          </p:nvPr>
        </p:nvSpPr>
        <p:spPr>
          <a:xfrm>
            <a:off x="381000" y="404813"/>
            <a:ext cx="8382000" cy="360362"/>
          </a:xfrm>
        </p:spPr>
        <p:txBody>
          <a:bodyPr/>
          <a:lstStyle/>
          <a:p>
            <a:r>
              <a:rPr lang="en-GB" sz="2400">
                <a:latin typeface="Arial" charset="0"/>
                <a:ea typeface="MS PGothic" charset="0"/>
              </a:rPr>
              <a:t>Studiu individual</a:t>
            </a:r>
          </a:p>
        </p:txBody>
      </p:sp>
      <p:sp>
        <p:nvSpPr>
          <p:cNvPr id="37890" name="Content Placeholder 8"/>
          <p:cNvSpPr>
            <a:spLocks noGrp="1"/>
          </p:cNvSpPr>
          <p:nvPr>
            <p:ph idx="1"/>
          </p:nvPr>
        </p:nvSpPr>
        <p:spPr>
          <a:xfrm>
            <a:off x="395288" y="908050"/>
            <a:ext cx="8382000" cy="54927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A.</a:t>
            </a:r>
            <a:r>
              <a:rPr lang="ro-RO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S.</a:t>
            </a:r>
            <a:r>
              <a:rPr lang="ro-RO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Tanenbaum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Reţele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de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calculatoare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,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ed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4-a, BYBLOS 2003</a:t>
            </a:r>
            <a:endParaRPr lang="en-US" sz="2000" dirty="0">
              <a:solidFill>
                <a:srgbClr val="0000FF"/>
              </a:solidFill>
              <a:latin typeface="Arial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8.1  CRIPTOGRAFIA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8.2  ALGORITMI CU CHEIE SECRETĂ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8.3  ALGORITMI CU CHEIE PUBLICĂ </a:t>
            </a:r>
          </a:p>
          <a:p>
            <a:pPr marL="0" indent="0">
              <a:buFont typeface="Arial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marL="0" indent="0">
              <a:buFont typeface="Arial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A.</a:t>
            </a:r>
            <a:r>
              <a:rPr lang="ro-RO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S.</a:t>
            </a:r>
            <a:r>
              <a:rPr lang="ro-RO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Tanenbaum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Computer networks, 5-th ed. PEARSON 2011</a:t>
            </a:r>
            <a:endParaRPr lang="en-US" sz="2000" dirty="0">
              <a:solidFill>
                <a:srgbClr val="0000FF"/>
              </a:solidFill>
              <a:latin typeface="Arial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8.1 CRYPTOGRAPHY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8.2 SYMMETRIC-KEY ALGORITHMS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8.3 PUBLIC-KEY ALGORITHMS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marL="0" indent="0">
              <a:buFont typeface="Arial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</p:txBody>
      </p:sp>
      <p:sp>
        <p:nvSpPr>
          <p:cNvPr id="378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A68B768-FA66-7945-980C-C567948A082C}" type="slidenum">
              <a:rPr lang="ro-RO" sz="900">
                <a:ea typeface="ＭＳ Ｐゴシック" charset="0"/>
                <a:cs typeface="ＭＳ Ｐゴシック" charset="0"/>
              </a:rPr>
              <a:pPr/>
              <a:t>64</a:t>
            </a:fld>
            <a:endParaRPr lang="ro-RO" sz="90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ubstituent subsol 3">
            <a:extLst>
              <a:ext uri="{FF2B5EF4-FFF2-40B4-BE49-F238E27FC236}">
                <a16:creationId xmlns:a16="http://schemas.microsoft.com/office/drawing/2014/main" id="{7A58F899-10D5-9D47-BB4B-72EEA28D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30725" cy="2635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</p:spTree>
    <p:extLst>
      <p:ext uri="{BB962C8B-B14F-4D97-AF65-F5344CB8AC3E}">
        <p14:creationId xmlns:p14="http://schemas.microsoft.com/office/powerpoint/2010/main" val="61894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11268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D7D380FD-08D5-7E41-9924-698E49BDA99D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7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556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Definiţii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42313" cy="5053013"/>
          </a:xfrm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Spargerea cifrurilor =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criptanaliză</a:t>
            </a: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Proiectarea cifrurilor =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criptografie</a:t>
            </a: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Ambele sunt subdomenii ale </a:t>
            </a: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criptologiei</a:t>
            </a: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Transformarea F realizată la cifrarea unui mesaj: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F : {M} x {K} -&gt; {C}, unde: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</a:rPr>
              <a:t>{M} este mulţimea mesajelor;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</a:rPr>
              <a:t>{K} este mulţimea cheilor;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</a:rPr>
              <a:t>{C} este mulţimea criptogramelor.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Operaţii: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</a:rPr>
              <a:t>Cifrarea (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Encryption</a:t>
            </a: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</a:rPr>
              <a:t>): C =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E</a:t>
            </a:r>
            <a:r>
              <a:rPr lang="en-GB" baseline="-33000">
                <a:solidFill>
                  <a:schemeClr val="tx1"/>
                </a:solidFill>
                <a:latin typeface="Arial" charset="0"/>
                <a:cs typeface="Lucida Sans Unicode" charset="0"/>
              </a:rPr>
              <a:t>k</a:t>
            </a: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</a:rPr>
              <a:t>(M).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</a:rPr>
              <a:t>Descifrarea (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Decryption</a:t>
            </a: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</a:rPr>
              <a:t>): M = </a:t>
            </a:r>
            <a:r>
              <a:rPr lang="en-GB">
                <a:solidFill>
                  <a:srgbClr val="0000FF"/>
                </a:solidFill>
                <a:latin typeface="Arial" charset="0"/>
                <a:cs typeface="Lucida Sans Unicode" charset="0"/>
              </a:rPr>
              <a:t>D</a:t>
            </a:r>
            <a:r>
              <a:rPr lang="en-GB" baseline="-33000">
                <a:solidFill>
                  <a:schemeClr val="tx1"/>
                </a:solidFill>
                <a:latin typeface="Arial" charset="0"/>
                <a:cs typeface="Lucida Sans Unicode" charset="0"/>
              </a:rPr>
              <a:t>k'</a:t>
            </a:r>
            <a:r>
              <a:rPr lang="en-GB">
                <a:solidFill>
                  <a:schemeClr val="tx1"/>
                </a:solidFill>
                <a:latin typeface="Arial" charset="0"/>
                <a:cs typeface="Lucida Sans Unicode" charset="0"/>
              </a:rPr>
              <a:t>(C).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  <a:ea typeface="MS PGothic" charset="0"/>
              </a:rPr>
              <a:t>Conotaţie de ordin practic!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13316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6EEA6C24-4957-E841-9CDD-EB239D2D0762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8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560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Problema criptanalistului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42313" cy="5053013"/>
          </a:xfrm>
        </p:spPr>
        <p:txBody>
          <a:bodyPr lIns="0" tIns="0" rIns="0" bIns="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Criptanaliză cu </a:t>
            </a:r>
            <a:r>
              <a:rPr lang="en-GB" b="1">
                <a:solidFill>
                  <a:srgbClr val="DC2300"/>
                </a:solidFill>
                <a:latin typeface="Arial" charset="0"/>
                <a:ea typeface="MS PGothic" charset="0"/>
              </a:rPr>
              <a:t>text cifrat cunoscut</a:t>
            </a:r>
            <a:r>
              <a:rPr lang="en-GB">
                <a:latin typeface="Arial" charset="0"/>
                <a:ea typeface="MS PGothic" charset="0"/>
              </a:rPr>
              <a:t>; se cunosc: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Un text cifrat;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Metoda de criptare;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Limbajul textului clar;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Subiectul;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Anumite cuvinte din text.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Criptanaliză cu </a:t>
            </a:r>
            <a:r>
              <a:rPr lang="en-GB" b="1">
                <a:solidFill>
                  <a:srgbClr val="DC2300"/>
                </a:solidFill>
                <a:latin typeface="Arial" charset="0"/>
                <a:ea typeface="MS PGothic" charset="0"/>
              </a:rPr>
              <a:t>text clar cunoscut</a:t>
            </a:r>
            <a:r>
              <a:rPr lang="en-GB">
                <a:latin typeface="Arial" charset="0"/>
                <a:ea typeface="MS PGothic" charset="0"/>
              </a:rPr>
              <a:t>; se cunosc: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Un text clar;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Textul cifrat corespunzător;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Anumite cuvinte cheie (login).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ea typeface="MS PGothic" charset="0"/>
              </a:rPr>
              <a:t>Criptanaliză cu </a:t>
            </a:r>
            <a:r>
              <a:rPr lang="en-GB" b="1">
                <a:solidFill>
                  <a:srgbClr val="DC2300"/>
                </a:solidFill>
                <a:latin typeface="Arial" charset="0"/>
                <a:ea typeface="MS PGothic" charset="0"/>
              </a:rPr>
              <a:t>text clar ales</a:t>
            </a:r>
            <a:r>
              <a:rPr lang="en-GB">
                <a:latin typeface="Arial" charset="0"/>
                <a:ea typeface="MS PGothic" charset="0"/>
              </a:rPr>
              <a:t>; se cunosc: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Mod cifrare anumite porţiuni de text;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latin typeface="Arial" charset="0"/>
                <a:cs typeface="Lucida Sans Unicode" charset="0"/>
              </a:rPr>
              <a:t>Exemplu pentru o bază de date - modificare / efect.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stituent subsol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r>
              <a:rPr lang="en-GB" sz="1000">
                <a:solidFill>
                  <a:srgbClr val="FFFFFF"/>
                </a:solidFill>
                <a:cs typeface="Arial" charset="0"/>
              </a:rPr>
              <a:t>Protocoale de comunicaţie – Curs 13</a:t>
            </a:r>
          </a:p>
        </p:txBody>
      </p:sp>
      <p:sp>
        <p:nvSpPr>
          <p:cNvPr id="15364" name="Substituent număr diapozitiv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charset="0"/>
                <a:ea typeface="MS PGothic" charset="0"/>
                <a:cs typeface="Lucida Sans Unicode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eaLnBrk="0" hangingPunct="0"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defRPr/>
            </a:pPr>
            <a:fld id="{E8356900-7319-8E47-A134-5C3AEA4CF7A7}" type="slidenum">
              <a:rPr lang="en-GB" sz="900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9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65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5613"/>
            <a:ext cx="8342313" cy="4524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ea typeface="MS PGothic" charset="0"/>
              </a:rPr>
              <a:t>Caracteristicile sistemelor secrete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42313" cy="5053013"/>
          </a:xfrm>
        </p:spPr>
        <p:txBody>
          <a:bodyPr lIns="0" tIns="0" rIns="0" bIns="0"/>
          <a:lstStyle/>
          <a:p>
            <a:pPr>
              <a:lnSpc>
                <a:spcPct val="100000"/>
              </a:lnSpc>
              <a:spcAft>
                <a:spcPct val="30000"/>
              </a:spcAft>
            </a:pPr>
            <a:r>
              <a:rPr lang="en-US" sz="2000">
                <a:latin typeface="Arial" charset="0"/>
                <a:ea typeface="MS PGothic" charset="0"/>
              </a:rPr>
              <a:t>sistem </a:t>
            </a:r>
            <a:r>
              <a:rPr lang="en-US" sz="2000" b="1">
                <a:latin typeface="Arial" charset="0"/>
                <a:ea typeface="MS PGothic" charset="0"/>
              </a:rPr>
              <a:t>neconditionat sigur</a:t>
            </a:r>
            <a:r>
              <a:rPr lang="en-US" sz="2000">
                <a:latin typeface="Arial" charset="0"/>
                <a:ea typeface="MS PGothic" charset="0"/>
              </a:rPr>
              <a:t> </a:t>
            </a:r>
          </a:p>
          <a:p>
            <a:pPr lvl="1">
              <a:lnSpc>
                <a:spcPct val="100000"/>
              </a:lnSpc>
              <a:spcAft>
                <a:spcPct val="30000"/>
              </a:spcAft>
            </a:pPr>
            <a:r>
              <a:rPr lang="en-US">
                <a:latin typeface="Arial" charset="0"/>
                <a:cs typeface="Lucida Sans Unicode" charset="0"/>
              </a:rPr>
              <a:t>rezistă la orice atac, indiferent de cantitatea de text cifrat interceptat </a:t>
            </a:r>
          </a:p>
          <a:p>
            <a:pPr lvl="1">
              <a:lnSpc>
                <a:spcPct val="100000"/>
              </a:lnSpc>
              <a:spcAft>
                <a:spcPct val="30000"/>
              </a:spcAft>
            </a:pPr>
            <a:r>
              <a:rPr lang="en-US">
                <a:latin typeface="Arial" charset="0"/>
                <a:cs typeface="Lucida Sans Unicode" charset="0"/>
              </a:rPr>
              <a:t>ex.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one time pad</a:t>
            </a:r>
            <a:r>
              <a:rPr lang="en-US">
                <a:latin typeface="Arial" charset="0"/>
                <a:cs typeface="Lucida Sans Unicode" charset="0"/>
              </a:rPr>
              <a:t> </a:t>
            </a:r>
          </a:p>
          <a:p>
            <a:pPr>
              <a:lnSpc>
                <a:spcPct val="100000"/>
              </a:lnSpc>
              <a:spcAft>
                <a:spcPct val="30000"/>
              </a:spcAft>
            </a:pPr>
            <a:r>
              <a:rPr lang="en-US" sz="2000" b="1">
                <a:latin typeface="Arial" charset="0"/>
                <a:ea typeface="MS PGothic" charset="0"/>
              </a:rPr>
              <a:t>computational sigur</a:t>
            </a:r>
            <a:r>
              <a:rPr lang="en-US" sz="2000">
                <a:latin typeface="Arial" charset="0"/>
                <a:ea typeface="MS PGothic" charset="0"/>
              </a:rPr>
              <a:t> sau </a:t>
            </a:r>
            <a:r>
              <a:rPr lang="en-US" sz="2000" b="1">
                <a:latin typeface="Arial" charset="0"/>
                <a:ea typeface="MS PGothic" charset="0"/>
              </a:rPr>
              <a:t>tare</a:t>
            </a:r>
            <a:r>
              <a:rPr lang="en-US" sz="2000">
                <a:latin typeface="Arial" charset="0"/>
                <a:ea typeface="MS PGothic" charset="0"/>
              </a:rPr>
              <a:t> </a:t>
            </a:r>
          </a:p>
          <a:p>
            <a:pPr lvl="1">
              <a:lnSpc>
                <a:spcPct val="100000"/>
              </a:lnSpc>
              <a:spcAft>
                <a:spcPct val="30000"/>
              </a:spcAft>
            </a:pPr>
            <a:r>
              <a:rPr lang="en-US">
                <a:latin typeface="Arial" charset="0"/>
                <a:cs typeface="Lucida Sans Unicode" charset="0"/>
              </a:rPr>
              <a:t>nu poate fi spart printr-o analiză sistematică cu resursele de calcul disponibile.</a:t>
            </a:r>
          </a:p>
          <a:p>
            <a:pPr>
              <a:lnSpc>
                <a:spcPct val="100000"/>
              </a:lnSpc>
              <a:spcAft>
                <a:spcPct val="30000"/>
              </a:spcAft>
            </a:pPr>
            <a:r>
              <a:rPr lang="en-US" sz="2000">
                <a:latin typeface="Arial" charset="0"/>
                <a:ea typeface="MS PGothic" charset="0"/>
              </a:rPr>
              <a:t>sistem </a:t>
            </a:r>
            <a:r>
              <a:rPr lang="en-US" sz="2000" b="1">
                <a:latin typeface="Arial" charset="0"/>
                <a:ea typeface="MS PGothic" charset="0"/>
              </a:rPr>
              <a:t>ideal</a:t>
            </a:r>
            <a:r>
              <a:rPr lang="en-US" sz="2000">
                <a:latin typeface="Arial" charset="0"/>
                <a:ea typeface="MS PGothic" charset="0"/>
              </a:rPr>
              <a:t> </a:t>
            </a:r>
          </a:p>
          <a:p>
            <a:pPr lvl="1">
              <a:lnSpc>
                <a:spcPct val="100000"/>
              </a:lnSpc>
              <a:spcAft>
                <a:spcPct val="30000"/>
              </a:spcAft>
            </a:pPr>
            <a:r>
              <a:rPr lang="en-US">
                <a:latin typeface="Arial" charset="0"/>
                <a:cs typeface="Lucida Sans Unicode" charset="0"/>
              </a:rPr>
              <a:t>indiferent de volumul textului cifrat </a:t>
            </a:r>
            <a:r>
              <a:rPr lang="ro-RO">
                <a:latin typeface="Arial" charset="0"/>
                <a:cs typeface="Lucida Sans Unicode" charset="0"/>
              </a:rPr>
              <a:t>care </a:t>
            </a:r>
            <a:r>
              <a:rPr lang="en-US">
                <a:latin typeface="Arial" charset="0"/>
                <a:cs typeface="Lucida Sans Unicode" charset="0"/>
              </a:rPr>
              <a:t>este interceptat, o criptogramă  nu are o rezolvare unică, ci mai multe, cu probabilităti apropriate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Temă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ă Office">
      <a:majorFont>
        <a:latin typeface="Arial"/>
        <a:ea typeface=""/>
        <a:cs typeface="Arial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Temă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ă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ă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ă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ă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ă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ă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6469</Words>
  <Application>Microsoft Macintosh PowerPoint</Application>
  <PresentationFormat>On-screen Show (4:3)</PresentationFormat>
  <Paragraphs>848</Paragraphs>
  <Slides>64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Courier</vt:lpstr>
      <vt:lpstr>Courier New</vt:lpstr>
      <vt:lpstr>Lucida Sans Unicode</vt:lpstr>
      <vt:lpstr>Symbol</vt:lpstr>
      <vt:lpstr>Times New Roman</vt:lpstr>
      <vt:lpstr>Times Ro</vt:lpstr>
      <vt:lpstr>Temă Office</vt:lpstr>
      <vt:lpstr>Protocoale de Securitate</vt:lpstr>
      <vt:lpstr>Cuprins</vt:lpstr>
      <vt:lpstr>Scopul securitatii</vt:lpstr>
      <vt:lpstr>Metode de rezolvare</vt:lpstr>
      <vt:lpstr>Alte aspecte</vt:lpstr>
      <vt:lpstr>Modelul de bază al criptării</vt:lpstr>
      <vt:lpstr>Definiţii </vt:lpstr>
      <vt:lpstr>Problema criptanalistului</vt:lpstr>
      <vt:lpstr>Caracteristicile sistemelor secrete</vt:lpstr>
      <vt:lpstr>Cerinţe criptosisteme cu chei secrete</vt:lpstr>
      <vt:lpstr>Modelul criptografic cu chei publice</vt:lpstr>
      <vt:lpstr>Schema de confidențialitate</vt:lpstr>
      <vt:lpstr>Schema de integritate</vt:lpstr>
      <vt:lpstr>PowerPoint Presentation</vt:lpstr>
      <vt:lpstr>Clasificare generală</vt:lpstr>
      <vt:lpstr>Cifrarea prin substitutie </vt:lpstr>
      <vt:lpstr>PowerPoint Presentation</vt:lpstr>
      <vt:lpstr>PowerPoint Presentation</vt:lpstr>
      <vt:lpstr>Cifruri produs</vt:lpstr>
      <vt:lpstr>DES (Data Encryption Standard)  Schema generală   O iteraţie</vt:lpstr>
      <vt:lpstr>Calculul lui f(Ri-1,ki)  </vt:lpstr>
      <vt:lpstr>PowerPoint Presentation</vt:lpstr>
      <vt:lpstr>Comentarii</vt:lpstr>
      <vt:lpstr>Comentarii (2)</vt:lpstr>
      <vt:lpstr>Comentarii (3)</vt:lpstr>
      <vt:lpstr>Triplu DES </vt:lpstr>
      <vt:lpstr>Inlantuirea blocurilor cifrate: CBC  -  Cipher Block Chaining </vt:lpstr>
      <vt:lpstr>Reactie cifrata: CFB  -  Cipher-Feed Back </vt:lpstr>
      <vt:lpstr>Cifrarea secventială (Stream Cipher)</vt:lpstr>
      <vt:lpstr>AES – Advanced Encryption Standard</vt:lpstr>
      <vt:lpstr>AES (1)</vt:lpstr>
      <vt:lpstr>AES (2)</vt:lpstr>
      <vt:lpstr>PowerPoint Presentation</vt:lpstr>
      <vt:lpstr>Algoritmul AES (3)</vt:lpstr>
      <vt:lpstr>Comentarii</vt:lpstr>
      <vt:lpstr>Cifrarea prin functii greu inversabile </vt:lpstr>
      <vt:lpstr>Algoritmi exponentiali – RSA</vt:lpstr>
      <vt:lpstr>Algoritmi exponentiali – RSA</vt:lpstr>
      <vt:lpstr>Motivatie </vt:lpstr>
      <vt:lpstr>Metoda RSA</vt:lpstr>
      <vt:lpstr>PowerPoint Presentation</vt:lpstr>
      <vt:lpstr>Metoda MH (Merkle si Hellman) - optional</vt:lpstr>
      <vt:lpstr>PowerPoint Presentation</vt:lpstr>
      <vt:lpstr>PowerPoint Presentation</vt:lpstr>
      <vt:lpstr>PowerPoint Presentation</vt:lpstr>
      <vt:lpstr>PowerPoint Presentation</vt:lpstr>
      <vt:lpstr>Comentarii  opțional</vt:lpstr>
      <vt:lpstr>Analiza algoritmilor criptografici</vt:lpstr>
      <vt:lpstr>Entropia</vt:lpstr>
      <vt:lpstr>Incertitudinea</vt:lpstr>
      <vt:lpstr>Entropie conditionata - Echivocitatea</vt:lpstr>
      <vt:lpstr>Entropie conditionata – Echivocitatea (2)</vt:lpstr>
      <vt:lpstr>PowerPoint Presentation</vt:lpstr>
      <vt:lpstr>Confidenţialitatea perfectă</vt:lpstr>
      <vt:lpstr>Confidenţialitatea perfectă</vt:lpstr>
      <vt:lpstr>Distanţa de unicitate</vt:lpstr>
      <vt:lpstr>Redundanta limbajului (1)</vt:lpstr>
      <vt:lpstr>Rata limbajului</vt:lpstr>
      <vt:lpstr>Rata absoluta a limbajului</vt:lpstr>
      <vt:lpstr>Calcul aproximativ distanţă unicitate (1)</vt:lpstr>
      <vt:lpstr>Calcul aproximativ distanţă unicitate (2)</vt:lpstr>
      <vt:lpstr>Analiza cifrării prin substituţie</vt:lpstr>
      <vt:lpstr>Analiza cifrării prin transpoziţie</vt:lpstr>
      <vt:lpstr>Studiu individual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layer</dc:title>
  <dc:creator>valentin</dc:creator>
  <cp:lastModifiedBy>Ciprian Mihai DOBRE (24408)</cp:lastModifiedBy>
  <cp:revision>162</cp:revision>
  <dcterms:modified xsi:type="dcterms:W3CDTF">2020-03-14T09:06:07Z</dcterms:modified>
</cp:coreProperties>
</file>