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95" r:id="rId22"/>
    <p:sldId id="296" r:id="rId23"/>
    <p:sldId id="279" r:id="rId24"/>
    <p:sldId id="280" r:id="rId25"/>
    <p:sldId id="297" r:id="rId26"/>
    <p:sldId id="281" r:id="rId27"/>
    <p:sldId id="300" r:id="rId28"/>
    <p:sldId id="299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301" r:id="rId37"/>
    <p:sldId id="302" r:id="rId38"/>
    <p:sldId id="292" r:id="rId39"/>
    <p:sldId id="293" r:id="rId40"/>
    <p:sldId id="294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09B07-8E9D-4730-9D2C-83BEEC35A074}">
  <a:tblStyle styleId="{F0209B07-8E9D-4730-9D2C-83BEEC35A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84329d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84329d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84329da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84329da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84329da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84329da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84329d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84329d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84329da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84329da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83cdbe14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83cdbe14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84329da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84329da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84329da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84329da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84329d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84329d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84329da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84329da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83cdbe14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83cdbe14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84329da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84329da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84329d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c84329d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84329da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c84329da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84329da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84329da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84329d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c84329da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84329da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84329da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84329da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84329da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84329da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84329da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84329da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c84329da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84329da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84329da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83cdbe14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83cdbe14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84329da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84329da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83cdbe14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83cdbe14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83cdbe14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83cdbe14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84329da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84329da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84329d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84329d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84329da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84329da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84329da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84329da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84329d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84329d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84329da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84329da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83cdbe14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83cdbe14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Tehnici de clasificare a textului în domeniul culinar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Rareș - Gabriel Mircea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Bag-of-Words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Definiție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N-grame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Stop-words</a:t>
            </a:r>
            <a:endParaRPr lang="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Bag-of-Words: Definiție</a:t>
            </a:r>
            <a:endParaRPr/>
          </a:p>
        </p:txBody>
      </p:sp>
      <p:pic>
        <p:nvPicPr>
          <p:cNvPr id="154" name="Google Shape;154;p27" descr="Imagine similară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5800" y="1879800"/>
            <a:ext cx="2693850" cy="26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311700" y="1017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Exemplu: Azi plouă, mâine plouă și mai tare.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 rot="-2700000">
            <a:off x="962065" y="3086087"/>
            <a:ext cx="466266" cy="45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azi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332200" y="3066700"/>
            <a:ext cx="688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plouă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 rot="2341124">
            <a:off x="1894595" y="3426599"/>
            <a:ext cx="688084" cy="49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mâine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 rot="-2480938">
            <a:off x="895801" y="3564124"/>
            <a:ext cx="436393" cy="49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și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126675" y="3944375"/>
            <a:ext cx="688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plouă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302525" y="3482075"/>
            <a:ext cx="614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mai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 rot="-1554008">
            <a:off x="1783550" y="3848005"/>
            <a:ext cx="554940" cy="49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tare</a:t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3174900" y="2934975"/>
            <a:ext cx="1635600" cy="36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5740775" y="1515075"/>
          <a:ext cx="1518300" cy="2981700"/>
        </p:xfrm>
        <a:graphic>
          <a:graphicData uri="http://schemas.openxmlformats.org/drawingml/2006/table">
            <a:tbl>
              <a:tblPr>
                <a:noFill/>
                <a:tableStyleId>{F0209B07-8E9D-4730-9D2C-83BEEC35A074}</a:tableStyleId>
              </a:tblPr>
              <a:tblGrid>
                <a:gridCol w="7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azi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plouă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mâine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și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mai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tare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" name="Google Shape;165;p27"/>
          <p:cNvSpPr/>
          <p:nvPr/>
        </p:nvSpPr>
        <p:spPr>
          <a:xfrm>
            <a:off x="1517150" y="1336400"/>
            <a:ext cx="503400" cy="39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Bag-of-Words: N-Grame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Ana are mere și George pere.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259025" y="1835375"/>
            <a:ext cx="2568000" cy="327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1 - gram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și,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George,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pere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001675" y="1835375"/>
            <a:ext cx="2568000" cy="327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2 - gram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 are,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are mere,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mere și,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și George,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George pere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5810925" y="1835375"/>
            <a:ext cx="2568000" cy="327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3 - gram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 are mere,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are mere și,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mere și George,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și George pere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Tf-Idf 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Terminologie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tf = term frequency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idf = inverse document frequency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Valoarea tf-idf este: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direct proporțională cu frecvența cuvântului t în textul 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invers proporțională cu numărul de texte din corpus în care se găsește cuvântul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50" y="2619475"/>
            <a:ext cx="110178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350" y="3101650"/>
            <a:ext cx="2267825" cy="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525" y="3492538"/>
            <a:ext cx="45720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Tf-Idf: Exemplu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58850" y="1258125"/>
            <a:ext cx="3507900" cy="6291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Astăzi este sesiune de BAC și de Licență.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58850" y="1887225"/>
            <a:ext cx="3507900" cy="6291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Există doar o sesiune de reexaminare.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458850" y="2516325"/>
            <a:ext cx="3507900" cy="6291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Trebuie deschisă o nouă conexiune.</a:t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458850" y="3145425"/>
            <a:ext cx="3507900" cy="6291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Astăzi este 2 iulie și este cald.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458850" y="3774525"/>
            <a:ext cx="3507900" cy="6291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Facultatea este aproape gata.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33297" y="1258125"/>
                <a:ext cx="4179606" cy="1263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Ast</m:t>
                          </m:r>
                          <m:r>
                            <m:rPr>
                              <m:nor/>
                            </m:rPr>
                            <a:rPr lang="ro-RO" b="0" i="0" smtClean="0">
                              <a:latin typeface="Cambria Math" panose="02040503050406030204" pitchFamily="18" charset="0"/>
                            </a:rPr>
                            <m:t>ă</m:t>
                          </m:r>
                          <m:r>
                            <m:rPr>
                              <m:nor/>
                            </m:rPr>
                            <a:rPr lang="ro-RO" b="0" i="0" smtClean="0">
                              <a:latin typeface="Cambria Math" panose="02040503050406030204" pitchFamily="18" charset="0"/>
                            </a:rPr>
                            <m:t>zi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Ast</m:t>
                          </m:r>
                          <m:r>
                            <m:rPr>
                              <m:nor/>
                            </m:rPr>
                            <a:rPr lang="ro-RO" b="0" i="0" smtClean="0">
                              <a:latin typeface="Cambria Math" panose="02040503050406030204" pitchFamily="18" charset="0"/>
                            </a:rPr>
                            <m:t>ă</m:t>
                          </m:r>
                          <m:r>
                            <m:rPr>
                              <m:nor/>
                            </m:rPr>
                            <a:rPr lang="ro-RO" b="0" i="0" smtClean="0">
                              <a:latin typeface="Cambria Math" panose="02040503050406030204" pitchFamily="18" charset="0"/>
                            </a:rPr>
                            <m:t>zi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Ast</m:t>
                      </m:r>
                      <m:r>
                        <a:rPr lang="ro-RO" b="0" i="0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m:rPr>
                          <m:sty m:val="p"/>
                        </m:rPr>
                        <a:rPr lang="ro-RO" b="0" i="0" smtClean="0">
                          <a:latin typeface="Cambria Math" panose="02040503050406030204" pitchFamily="18" charset="0"/>
                        </a:rPr>
                        <m:t>zi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= 1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0.23299000144</a:t>
                </a:r>
              </a:p>
              <a:p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97" y="1258125"/>
                <a:ext cx="4179606" cy="1263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3297" y="3134599"/>
                <a:ext cx="3525965" cy="1263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este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4,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= 2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= 2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= 0.34948500216</a:t>
                </a:r>
              </a:p>
              <a:p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97" y="3134599"/>
                <a:ext cx="3525965" cy="1263936"/>
              </a:xfrm>
              <a:prstGeom prst="rect">
                <a:avLst/>
              </a:prstGeom>
              <a:blipFill>
                <a:blip r:embed="rId4"/>
                <a:stretch>
                  <a:fillRect l="-518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Word2Vec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Vector de similarități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exemplu grafic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Continuous Bag of Words vs Skip 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Continous Bag of Words (CBOW)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25" y="1109900"/>
            <a:ext cx="63055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Skip Gram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205150"/>
            <a:ext cx="63055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Utilizarea clasificatorilor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Clasificatorii folosiți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 dirty="0"/>
              <a:t>SVC Liniar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 dirty="0"/>
              <a:t>Regresia Logistică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 dirty="0"/>
              <a:t>Random </a:t>
            </a:r>
            <a:r>
              <a:rPr lang="ro" dirty="0" smtClean="0"/>
              <a:t>Forres</a:t>
            </a:r>
            <a:r>
              <a:rPr lang="en-US" dirty="0" smtClean="0"/>
              <a:t>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SVC Liniar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842" y="1152738"/>
            <a:ext cx="85206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Metode utilizate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 dirty="0"/>
              <a:t>Hiper-plan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 dirty="0"/>
              <a:t>Funcții </a:t>
            </a:r>
            <a:r>
              <a:rPr lang="ro" dirty="0" smtClean="0"/>
              <a:t>Kernel</a:t>
            </a:r>
          </a:p>
          <a:p>
            <a:r>
              <a:rPr lang="ro" dirty="0" smtClean="0"/>
              <a:t>Reprezentare matematică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" dirty="0" smtClean="0"/>
              <a:t>Extragerea </a:t>
            </a:r>
            <a:r>
              <a:rPr lang="ro" dirty="0"/>
              <a:t>de trăsături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Algoritmi de clasificare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Rezultate experimentale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Concluzii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43" y="229830"/>
            <a:ext cx="3238952" cy="2762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662" y="956177"/>
                <a:ext cx="1848391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=1(1)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=−1(2)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2" y="956177"/>
                <a:ext cx="1848391" cy="549253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25522" y="1022406"/>
                <a:ext cx="1066800" cy="308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22" y="1022406"/>
                <a:ext cx="1066800" cy="308418"/>
              </a:xfrm>
              <a:prstGeom prst="rect">
                <a:avLst/>
              </a:prstGeom>
              <a:blipFill>
                <a:blip r:embed="rId5"/>
                <a:stretch>
                  <a:fillRect t="-28000" r="-13714" b="-9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1671" y="956177"/>
                <a:ext cx="2625459" cy="54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&gt; +1, ∀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+1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&lt;−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1, ∀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71" y="956177"/>
                <a:ext cx="2625459" cy="549253"/>
              </a:xfrm>
              <a:prstGeom prst="rect">
                <a:avLst/>
              </a:prstGeom>
              <a:blipFill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99293" y="1042258"/>
                <a:ext cx="1066800" cy="308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93" y="1042258"/>
                <a:ext cx="1066800" cy="308418"/>
              </a:xfrm>
              <a:prstGeom prst="rect">
                <a:avLst/>
              </a:prstGeom>
              <a:blipFill>
                <a:blip r:embed="rId7"/>
                <a:stretch>
                  <a:fillRect t="-27451" r="-13714" b="-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66902" y="1701288"/>
                <a:ext cx="1864165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02" y="1701288"/>
                <a:ext cx="1864165" cy="240579"/>
              </a:xfrm>
              <a:prstGeom prst="rect">
                <a:avLst/>
              </a:prstGeom>
              <a:blipFill>
                <a:blip r:embed="rId8"/>
                <a:stretch>
                  <a:fillRect l="-3922" t="-15000" r="-490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138075" y="1654467"/>
                <a:ext cx="1066800" cy="308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75" y="1654467"/>
                <a:ext cx="1066800" cy="308418"/>
              </a:xfrm>
              <a:prstGeom prst="rect">
                <a:avLst/>
              </a:prstGeom>
              <a:blipFill>
                <a:blip r:embed="rId9"/>
                <a:stretch>
                  <a:fillRect t="-25490" r="-13714" b="-96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76886" y="601913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Formulele</a:t>
            </a:r>
            <a:r>
              <a:rPr lang="en-US" dirty="0" smtClean="0"/>
              <a:t> </a:t>
            </a:r>
            <a:r>
              <a:rPr lang="en-US" dirty="0" err="1" smtClean="0"/>
              <a:t>liniilor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061" y="206175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Nota</a:t>
            </a:r>
            <a:r>
              <a:rPr lang="ro-RO" dirty="0" smtClean="0"/>
              <a:t>ție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40573" y="2107924"/>
                <a:ext cx="1664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𝑝𝑢𝑛𝑐𝑡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𝑣𝑒𝑟𝑑𝑒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573" y="2107924"/>
                <a:ext cx="1664302" cy="246221"/>
              </a:xfrm>
              <a:prstGeom prst="rect">
                <a:avLst/>
              </a:prstGeom>
              <a:blipFill>
                <a:blip r:embed="rId10"/>
                <a:stretch>
                  <a:fillRect l="-1099" r="-146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44019" y="2337885"/>
                <a:ext cx="14928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𝑝𝑢𝑛𝑐𝑡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𝑟𝑜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ș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19" y="2337885"/>
                <a:ext cx="1492845" cy="246221"/>
              </a:xfrm>
              <a:prstGeom prst="rect">
                <a:avLst/>
              </a:prstGeom>
              <a:blipFill>
                <a:blip r:embed="rId11"/>
                <a:stretch>
                  <a:fillRect l="-816" r="-204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59662" y="318935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 smtClean="0"/>
              <a:t>Din (1) și (2) rezultă</a:t>
            </a:r>
            <a:r>
              <a:rPr lang="en-US" sz="1800" dirty="0" smtClean="0"/>
              <a:t>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8158" y="3497133"/>
                <a:ext cx="156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8" y="3497133"/>
                <a:ext cx="1568122" cy="276999"/>
              </a:xfrm>
              <a:prstGeom prst="rect">
                <a:avLst/>
              </a:prstGeom>
              <a:blipFill>
                <a:blip r:embed="rId12"/>
                <a:stretch>
                  <a:fillRect l="-1556" r="-27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158" y="3752165"/>
                <a:ext cx="1796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=− 1 −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8" y="3752165"/>
                <a:ext cx="1796326" cy="276999"/>
              </a:xfrm>
              <a:prstGeom prst="rect">
                <a:avLst/>
              </a:prstGeom>
              <a:blipFill>
                <a:blip r:embed="rId13"/>
                <a:stretch>
                  <a:fillRect l="-1020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179850" y="3187649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Calcul</a:t>
            </a:r>
            <a:r>
              <a:rPr lang="ro-RO" sz="1800" dirty="0" smtClean="0"/>
              <a:t>ăm distanța dintre cele două linii </a:t>
            </a:r>
            <a:r>
              <a:rPr lang="ro-RO" sz="1800" dirty="0" smtClean="0"/>
              <a:t>suport</a:t>
            </a:r>
            <a:r>
              <a:rPr lang="en-US" sz="1800" dirty="0" smtClean="0"/>
              <a:t>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99965" y="3574244"/>
                <a:ext cx="1435714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65" y="3574244"/>
                <a:ext cx="1435714" cy="584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658922" y="35213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(3)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39131" y="3594683"/>
                <a:ext cx="302968" cy="384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</m:groupCh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31" y="3594683"/>
                <a:ext cx="302968" cy="384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22172" y="3584183"/>
                <a:ext cx="1488348" cy="5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−(−1−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72" y="3584183"/>
                <a:ext cx="1488348" cy="574260"/>
              </a:xfrm>
              <a:prstGeom prst="rect">
                <a:avLst/>
              </a:prstGeom>
              <a:blipFill>
                <a:blip r:embed="rId16"/>
                <a:stretch>
                  <a:fillRect r="-13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74497" y="370202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97" y="3702020"/>
                <a:ext cx="237244" cy="276999"/>
              </a:xfrm>
              <a:prstGeom prst="rect">
                <a:avLst/>
              </a:prstGeom>
              <a:blipFill>
                <a:blip r:embed="rId17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64861" y="3556981"/>
                <a:ext cx="53431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61" y="3556981"/>
                <a:ext cx="534312" cy="5670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791" y="256032"/>
            <a:ext cx="696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Problemă de optimizare</a:t>
            </a:r>
            <a:r>
              <a:rPr lang="en-US" sz="2400" dirty="0" smtClean="0"/>
              <a:t>: </a:t>
            </a:r>
            <a:r>
              <a:rPr lang="en-US" sz="2400" dirty="0" err="1" smtClean="0"/>
              <a:t>maximizarea</a:t>
            </a:r>
            <a:r>
              <a:rPr lang="en-US" sz="2400" dirty="0" smtClean="0"/>
              <a:t> </a:t>
            </a:r>
            <a:r>
              <a:rPr lang="en-US" sz="2400" dirty="0" err="1" smtClean="0"/>
              <a:t>distan</a:t>
            </a:r>
            <a:r>
              <a:rPr lang="ro-RO" sz="2400" dirty="0" smtClean="0"/>
              <a:t>ței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6965" y="203325"/>
                <a:ext cx="53431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65" y="203325"/>
                <a:ext cx="534312" cy="567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791" y="908304"/>
                <a:ext cx="1278363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1" y="908304"/>
                <a:ext cx="1278363" cy="67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4896" y="1017148"/>
                <a:ext cx="263982" cy="3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96" y="1017148"/>
                <a:ext cx="263982" cy="396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0927" y="969699"/>
                <a:ext cx="8083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27" y="969699"/>
                <a:ext cx="80836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69290" y="109577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, </a:t>
            </a:r>
            <a:r>
              <a:rPr lang="en-US" sz="1800" dirty="0" err="1" smtClean="0"/>
              <a:t>putem</a:t>
            </a:r>
            <a:r>
              <a:rPr lang="en-US" sz="1800" dirty="0" smtClean="0"/>
              <a:t> </a:t>
            </a:r>
            <a:r>
              <a:rPr lang="en-US" sz="1800" dirty="0" err="1" smtClean="0"/>
              <a:t>pune</a:t>
            </a:r>
            <a:r>
              <a:rPr lang="en-US" sz="1800" dirty="0" smtClean="0"/>
              <a:t> </a:t>
            </a:r>
            <a:r>
              <a:rPr lang="en-US" sz="1800" dirty="0" err="1" smtClean="0"/>
              <a:t>acum</a:t>
            </a:r>
            <a:r>
              <a:rPr lang="en-US" sz="1800" dirty="0"/>
              <a:t> </a:t>
            </a:r>
            <a:r>
              <a:rPr lang="en-US" sz="1800" dirty="0" err="1" smtClean="0"/>
              <a:t>problema</a:t>
            </a:r>
            <a:r>
              <a:rPr lang="en-US" sz="1800" dirty="0" smtClean="0"/>
              <a:t> minim</a:t>
            </a:r>
            <a:r>
              <a:rPr lang="ro-RO" sz="1800" dirty="0" smtClean="0"/>
              <a:t>izării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63177" y="1990979"/>
                <a:ext cx="290040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77" y="1990979"/>
                <a:ext cx="2900409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8427" y="210088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Func</a:t>
            </a:r>
            <a:r>
              <a:rPr lang="ro-RO" sz="1800" dirty="0" smtClean="0"/>
              <a:t>ția Lagrange de </a:t>
            </a:r>
          </a:p>
          <a:p>
            <a:r>
              <a:rPr lang="ro-RO" sz="1800" dirty="0" smtClean="0"/>
              <a:t>transformare</a:t>
            </a:r>
            <a:r>
              <a:rPr lang="en-US" sz="1800" dirty="0" smtClean="0"/>
              <a:t>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48933" y="2729240"/>
                <a:ext cx="186519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33" y="2729240"/>
                <a:ext cx="1865191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48933" y="3375571"/>
                <a:ext cx="59935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33" y="3375571"/>
                <a:ext cx="5993500" cy="312650"/>
              </a:xfrm>
              <a:prstGeom prst="rect">
                <a:avLst/>
              </a:prstGeom>
              <a:blipFill>
                <a:blip r:embed="rId8"/>
                <a:stretch>
                  <a:fillRect l="-407" r="-30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2382475" y="3929507"/>
            <a:ext cx="5969045" cy="1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qual 21"/>
          <p:cNvSpPr/>
          <p:nvPr/>
        </p:nvSpPr>
        <p:spPr>
          <a:xfrm>
            <a:off x="8351520" y="3813683"/>
            <a:ext cx="475488" cy="231648"/>
          </a:xfrm>
          <a:prstGeom prst="mathEqual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82475" y="4115498"/>
                <a:ext cx="510742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75" y="4115498"/>
                <a:ext cx="5107424" cy="7845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7264" y="195072"/>
                <a:ext cx="2883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Vom </a:t>
                </a:r>
                <a:r>
                  <a:rPr lang="en-US" sz="2000" dirty="0" err="1" smtClean="0"/>
                  <a:t>deriva</a:t>
                </a:r>
                <a:r>
                  <a:rPr lang="en-US" sz="2000" dirty="0" smtClean="0"/>
                  <a:t> dup</a:t>
                </a:r>
                <a:r>
                  <a:rPr lang="ro-RO" sz="2000" dirty="0" smtClean="0"/>
                  <a:t>ă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195072"/>
                <a:ext cx="2883841" cy="400110"/>
              </a:xfrm>
              <a:prstGeom prst="rect">
                <a:avLst/>
              </a:prstGeom>
              <a:blipFill>
                <a:blip r:embed="rId2"/>
                <a:stretch>
                  <a:fillRect l="-211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7264" y="883920"/>
                <a:ext cx="533158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883920"/>
                <a:ext cx="5331588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7264" y="1889760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Înlocuim în funcția de la slide-ul anterior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7264" y="2577821"/>
                <a:ext cx="6280374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o-R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2577821"/>
                <a:ext cx="6280374" cy="81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264" y="4156685"/>
                <a:ext cx="4937377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o-R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4156685"/>
                <a:ext cx="4937377" cy="815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7264" y="3681636"/>
                <a:ext cx="8211479" cy="424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000" dirty="0" smtClean="0"/>
                  <a:t>Pentru a rezolva problema de minimizare, vom considera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3681636"/>
                <a:ext cx="8211479" cy="424860"/>
              </a:xfrm>
              <a:prstGeom prst="rect">
                <a:avLst/>
              </a:prstGeom>
              <a:blipFill>
                <a:blip r:embed="rId6"/>
                <a:stretch>
                  <a:fillRect l="-742" t="-11000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Regresia Logistică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Funcția softmax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1" y="1282302"/>
            <a:ext cx="4829849" cy="321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1700" y="2170048"/>
                <a:ext cx="3008516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/>
                                <m:sup>
                                  <m:sSub>
                                    <m:sSubPr>
                                      <m:ctrlPr>
                                        <a:rPr lang="ro-RO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170048"/>
                <a:ext cx="3008516" cy="717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222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Regresia Logistică - Exemplu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2" y="1356887"/>
            <a:ext cx="3993673" cy="142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61631" y="1732074"/>
                <a:ext cx="410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31" y="1732074"/>
                <a:ext cx="4103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44" y="1157670"/>
            <a:ext cx="3243072" cy="173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98" y="3152749"/>
            <a:ext cx="8133803" cy="146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00" y="774735"/>
            <a:ext cx="5085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Vom scrie probabilitățile sub această formă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344" y="316992"/>
            <a:ext cx="545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Din </a:t>
            </a:r>
            <a:r>
              <a:rPr lang="en-US" sz="2000" dirty="0" err="1" smtClean="0"/>
              <a:t>formulele</a:t>
            </a:r>
            <a:r>
              <a:rPr lang="en-US" sz="2000" dirty="0" smtClean="0"/>
              <a:t> (1) </a:t>
            </a:r>
            <a:r>
              <a:rPr lang="ro-RO" sz="2000" dirty="0" smtClean="0"/>
              <a:t>și (2) ajungem la forma finală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43" y="1109472"/>
            <a:ext cx="6020537" cy="17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Random Forrest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Algoritm de tip ansamblu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/>
              <a:t>A</a:t>
            </a:r>
            <a:r>
              <a:rPr lang="ro" dirty="0" smtClean="0"/>
              <a:t>rbore </a:t>
            </a:r>
            <a:r>
              <a:rPr lang="ro" dirty="0"/>
              <a:t>de </a:t>
            </a:r>
            <a:r>
              <a:rPr lang="ro" dirty="0" smtClean="0"/>
              <a:t>decizie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Bootstrap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Out-of-bag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Bootstrap &amp; Out-of-Bag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Bootstrap </a:t>
            </a:r>
          </a:p>
          <a:p>
            <a:pPr lvl="1"/>
            <a:r>
              <a:rPr lang="ro-RO" dirty="0"/>
              <a:t>E</a:t>
            </a:r>
            <a:r>
              <a:rPr lang="ro-RO" dirty="0" smtClean="0"/>
              <a:t>ste setul nou generat din setul de date, acesta include valori duplicate</a:t>
            </a:r>
          </a:p>
          <a:p>
            <a:pPr lvl="1"/>
            <a:r>
              <a:rPr lang="ro-RO" dirty="0" smtClean="0"/>
              <a:t>Are aceeași dimensiune ca setul de date</a:t>
            </a:r>
          </a:p>
          <a:p>
            <a:pPr lvl="1"/>
            <a:r>
              <a:rPr lang="ro-RO" dirty="0" smtClean="0"/>
              <a:t>Fiecare arbore are propriul său set de tip Bootstrap</a:t>
            </a:r>
          </a:p>
          <a:p>
            <a:r>
              <a:rPr lang="ro-RO" dirty="0" smtClean="0"/>
              <a:t>Out-of-Bag</a:t>
            </a:r>
          </a:p>
          <a:p>
            <a:pPr lvl="1"/>
            <a:r>
              <a:rPr lang="ro-RO" dirty="0" smtClean="0"/>
              <a:t>Sunt valorile care rămân pe afară(out-of-bag) la crearea bootstrap</a:t>
            </a:r>
          </a:p>
          <a:p>
            <a:pPr lvl="1"/>
            <a:r>
              <a:rPr lang="ro-RO" dirty="0" smtClean="0"/>
              <a:t>Sunt folosite pentru testarea acurateței arborelui creat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&amp; Out-of-Bag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55592"/>
              </p:ext>
            </p:extLst>
          </p:nvPr>
        </p:nvGraphicFramePr>
        <p:xfrm>
          <a:off x="437322" y="1308377"/>
          <a:ext cx="3465444" cy="1483360"/>
        </p:xfrm>
        <a:graphic>
          <a:graphicData uri="http://schemas.openxmlformats.org/drawingml/2006/table">
            <a:tbl>
              <a:tblPr firstRow="1" bandRow="1">
                <a:tableStyleId>{F0209B07-8E9D-4730-9D2C-83BEEC35A074}</a:tableStyleId>
              </a:tblPr>
              <a:tblGrid>
                <a:gridCol w="1155148">
                  <a:extLst>
                    <a:ext uri="{9D8B030D-6E8A-4147-A177-3AD203B41FA5}">
                      <a16:colId xmlns:a16="http://schemas.microsoft.com/office/drawing/2014/main" val="1487315215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2837358630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142989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Plou</a:t>
                      </a:r>
                      <a:r>
                        <a:rPr lang="ro-RO" dirty="0" smtClean="0"/>
                        <a:t>ă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Umiditate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Decizie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3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7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Foarte mare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925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16962"/>
              </p:ext>
            </p:extLst>
          </p:nvPr>
        </p:nvGraphicFramePr>
        <p:xfrm>
          <a:off x="437322" y="2791737"/>
          <a:ext cx="3465444" cy="370840"/>
        </p:xfrm>
        <a:graphic>
          <a:graphicData uri="http://schemas.openxmlformats.org/drawingml/2006/table">
            <a:tbl>
              <a:tblPr firstRow="1" bandRow="1">
                <a:tableStyleId>{F0209B07-8E9D-4730-9D2C-83BEEC35A074}</a:tableStyleId>
              </a:tblPr>
              <a:tblGrid>
                <a:gridCol w="1155148">
                  <a:extLst>
                    <a:ext uri="{9D8B030D-6E8A-4147-A177-3AD203B41FA5}">
                      <a16:colId xmlns:a16="http://schemas.microsoft.com/office/drawing/2014/main" val="2786672115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923142128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1406164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Foarte mare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5427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121426" y="1835426"/>
            <a:ext cx="1159565" cy="351183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55364"/>
              </p:ext>
            </p:extLst>
          </p:nvPr>
        </p:nvGraphicFramePr>
        <p:xfrm>
          <a:off x="5499651" y="1308377"/>
          <a:ext cx="3465444" cy="1483360"/>
        </p:xfrm>
        <a:graphic>
          <a:graphicData uri="http://schemas.openxmlformats.org/drawingml/2006/table">
            <a:tbl>
              <a:tblPr firstRow="1" bandRow="1">
                <a:tableStyleId>{F0209B07-8E9D-4730-9D2C-83BEEC35A074}</a:tableStyleId>
              </a:tblPr>
              <a:tblGrid>
                <a:gridCol w="1155148">
                  <a:extLst>
                    <a:ext uri="{9D8B030D-6E8A-4147-A177-3AD203B41FA5}">
                      <a16:colId xmlns:a16="http://schemas.microsoft.com/office/drawing/2014/main" val="1487315215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2837358630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142989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Plou</a:t>
                      </a:r>
                      <a:r>
                        <a:rPr lang="ro-RO" dirty="0" smtClean="0"/>
                        <a:t>ă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Umiditate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Decizie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3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7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Foarte mare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392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18707"/>
              </p:ext>
            </p:extLst>
          </p:nvPr>
        </p:nvGraphicFramePr>
        <p:xfrm>
          <a:off x="5499651" y="2791737"/>
          <a:ext cx="3465444" cy="370840"/>
        </p:xfrm>
        <a:graphic>
          <a:graphicData uri="http://schemas.openxmlformats.org/drawingml/2006/table">
            <a:tbl>
              <a:tblPr firstRow="1" bandRow="1">
                <a:tableStyleId>{F0209B07-8E9D-4730-9D2C-83BEEC35A074}</a:tableStyleId>
              </a:tblPr>
              <a:tblGrid>
                <a:gridCol w="1155148">
                  <a:extLst>
                    <a:ext uri="{9D8B030D-6E8A-4147-A177-3AD203B41FA5}">
                      <a16:colId xmlns:a16="http://schemas.microsoft.com/office/drawing/2014/main" val="2786672115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923142128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1406164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5427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56922" y="8638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Bootstrap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7920828">
            <a:off x="1996108" y="2981627"/>
            <a:ext cx="347870" cy="128267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7686"/>
              </p:ext>
            </p:extLst>
          </p:nvPr>
        </p:nvGraphicFramePr>
        <p:xfrm>
          <a:off x="2968486" y="3903053"/>
          <a:ext cx="3465444" cy="741680"/>
        </p:xfrm>
        <a:graphic>
          <a:graphicData uri="http://schemas.openxmlformats.org/drawingml/2006/table">
            <a:tbl>
              <a:tblPr firstRow="1" bandRow="1">
                <a:tableStyleId>{F0209B07-8E9D-4730-9D2C-83BEEC35A074}</a:tableStyleId>
              </a:tblPr>
              <a:tblGrid>
                <a:gridCol w="1155148">
                  <a:extLst>
                    <a:ext uri="{9D8B030D-6E8A-4147-A177-3AD203B41FA5}">
                      <a16:colId xmlns:a16="http://schemas.microsoft.com/office/drawing/2014/main" val="400775024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3090811359"/>
                    </a:ext>
                  </a:extLst>
                </a:gridCol>
                <a:gridCol w="1155148">
                  <a:extLst>
                    <a:ext uri="{9D8B030D-6E8A-4147-A177-3AD203B41FA5}">
                      <a16:colId xmlns:a16="http://schemas.microsoft.com/office/drawing/2014/main" val="217176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Plou</a:t>
                      </a:r>
                      <a:r>
                        <a:rPr lang="ro-RO" dirty="0" smtClean="0"/>
                        <a:t>ă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Umiditate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Decizie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1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Foarte mare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271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71255" y="471114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Out-of-Bag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Vizualizarea setului de date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311700" y="124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T-SNE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propusă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Crearea setului de date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Extragerea trăsăturilor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Utilizarea clasificatorilor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Calcularea rezultatelor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UMAP</a:t>
            </a: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11700" y="12134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Uniform Manifold Approximation and Projection for Dimension Reduction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Tehnici de învățare a distribuțiilor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Utilizează k-vecini apropiați, simplexuri și metrici ale distanțelor dintre puncte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</a:t>
            </a:r>
            <a:r>
              <a:rPr lang="ro" dirty="0" smtClean="0"/>
              <a:t>e pus imagine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T-SNE</a:t>
            </a:r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</a:t>
            </a:r>
            <a:r>
              <a:rPr lang="ro" dirty="0" smtClean="0"/>
              <a:t>-Distributed Stochastic Neighbor Embedding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dirty="0" smtClean="0"/>
              <a:t>Utilizează distribuții probabiliste 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Gruparea</a:t>
            </a:r>
            <a:r>
              <a:rPr lang="en-US" dirty="0" smtClean="0"/>
              <a:t> </a:t>
            </a:r>
            <a:r>
              <a:rPr lang="en-US" dirty="0" err="1" smtClean="0"/>
              <a:t>insta</a:t>
            </a:r>
            <a:r>
              <a:rPr lang="ro-RO" dirty="0" smtClean="0"/>
              <a:t>nțelor asemănătoare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De adăugat imagine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 Folosite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Librării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SciKit-Learn(sklearn)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Matplotlib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Pandas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o"/>
              <a:t>DataFrame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Matplotlib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BeautifulSoup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 smtClean="0"/>
              <a:t>Acuratețe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0" y="2289934"/>
            <a:ext cx="6411220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Precizia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1" y="2442334"/>
            <a:ext cx="8411749" cy="86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Scor F1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2" y="1947550"/>
            <a:ext cx="8602275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clasificare pe modul de preparare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20825"/>
            <a:ext cx="8060585" cy="27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clasificare pe ingrediente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81550"/>
            <a:ext cx="818311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Clasificarea text a rețetelor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Rezultate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Îmbunătățiri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body" idx="1"/>
          </p:nvPr>
        </p:nvSpPr>
        <p:spPr>
          <a:xfrm>
            <a:off x="311700" y="278100"/>
            <a:ext cx="8520600" cy="4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4800"/>
              <a:t>Întrebări?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Crearea setului de date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Crawler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BeautifulSoup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www.allrecipes.com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body" idx="1"/>
          </p:nvPr>
        </p:nvSpPr>
        <p:spPr>
          <a:xfrm>
            <a:off x="311700" y="278100"/>
            <a:ext cx="8520600" cy="42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4800"/>
              <a:t>Mulțumesc pentru atenție!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73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73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733425"/>
            <a:ext cx="5924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738188"/>
            <a:ext cx="60864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Extragerea trăsăturilor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Tipuri de reprezentări a datelor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Bag-of-Words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Tf-Idf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Word2Vec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572</Words>
  <Application>Microsoft Office PowerPoint</Application>
  <PresentationFormat>On-screen Show (16:9)</PresentationFormat>
  <Paragraphs>236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Cambria Math</vt:lpstr>
      <vt:lpstr>Simple Light</vt:lpstr>
      <vt:lpstr>Tehnici de clasificare a textului în domeniul culinar</vt:lpstr>
      <vt:lpstr>Cuprins</vt:lpstr>
      <vt:lpstr>Soluția propusă</vt:lpstr>
      <vt:lpstr>Crearea setului de date</vt:lpstr>
      <vt:lpstr>PowerPoint Presentation</vt:lpstr>
      <vt:lpstr>PowerPoint Presentation</vt:lpstr>
      <vt:lpstr>PowerPoint Presentation</vt:lpstr>
      <vt:lpstr>PowerPoint Presentation</vt:lpstr>
      <vt:lpstr>Extragerea trăsăturilor</vt:lpstr>
      <vt:lpstr>Bag-of-Words</vt:lpstr>
      <vt:lpstr>Bag-of-Words: Definiție</vt:lpstr>
      <vt:lpstr>Bag-of-Words: N-Grame</vt:lpstr>
      <vt:lpstr>Tf-Idf </vt:lpstr>
      <vt:lpstr>Tf-Idf: Exemplu</vt:lpstr>
      <vt:lpstr>Word2Vec</vt:lpstr>
      <vt:lpstr>Continous Bag of Words (CBOW)</vt:lpstr>
      <vt:lpstr>Skip Gram</vt:lpstr>
      <vt:lpstr>Utilizarea clasificatorilor</vt:lpstr>
      <vt:lpstr>SVC Liniar</vt:lpstr>
      <vt:lpstr>PowerPoint Presentation</vt:lpstr>
      <vt:lpstr>PowerPoint Presentation</vt:lpstr>
      <vt:lpstr>PowerPoint Presentation</vt:lpstr>
      <vt:lpstr>Regresia Logistică</vt:lpstr>
      <vt:lpstr>Regresia Logistică - Exemplu</vt:lpstr>
      <vt:lpstr>PowerPoint Presentation</vt:lpstr>
      <vt:lpstr>Random Forrest</vt:lpstr>
      <vt:lpstr>Bootstrap &amp; Out-of-Bag</vt:lpstr>
      <vt:lpstr>Bootstrap &amp; Out-of-Bag</vt:lpstr>
      <vt:lpstr>Vizualizarea setului de date</vt:lpstr>
      <vt:lpstr>UMAP</vt:lpstr>
      <vt:lpstr>T-SNE</vt:lpstr>
      <vt:lpstr>Tehnologii Folosite</vt:lpstr>
      <vt:lpstr>Acuratețe</vt:lpstr>
      <vt:lpstr>Precizia</vt:lpstr>
      <vt:lpstr>Scor F1</vt:lpstr>
      <vt:lpstr>Rezultate clasificare pe modul de preparare</vt:lpstr>
      <vt:lpstr>Rezultate clasificare pe ingrediente</vt:lpstr>
      <vt:lpstr>Concluzii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Tehnici de clasificare a textului în domeniul culinar</dc:title>
  <cp:lastModifiedBy>Windows User</cp:lastModifiedBy>
  <cp:revision>22</cp:revision>
  <dcterms:modified xsi:type="dcterms:W3CDTF">2019-07-01T20:29:28Z</dcterms:modified>
</cp:coreProperties>
</file>