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1" clrIdx="0">
    <p:extLst/>
  </p:cmAuthor>
  <p:cmAuthor id="2" name="Utente di Microsoft Office" initials="Office [2]" lastIdx="1" clrIdx="1">
    <p:extLst/>
  </p:cmAuthor>
  <p:cmAuthor id="3" name="Irvin Aloise" initials="IA" lastIdx="6" clrIdx="2">
    <p:extLst>
      <p:ext uri="{19B8F6BF-5375-455C-9EA6-DF929625EA0E}">
        <p15:presenceInfo xmlns:p15="http://schemas.microsoft.com/office/powerpoint/2012/main" userId="d3a0a2b9735fd5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8"/>
    <a:srgbClr val="822434"/>
    <a:srgbClr val="9F5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3245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FCFDC-96F8-4876-ACAE-9C59B90CB121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FB53D-BAB3-4D94-8DE6-03F403C9C3C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57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7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0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9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4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00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1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0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6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3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0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B516-D6AE-4005-BCFB-FB6FC7F4DE0B}" type="datetimeFigureOut">
              <a:rPr lang="it-IT" smtClean="0"/>
              <a:t>05/12/2016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1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89884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0" y="2759075"/>
            <a:ext cx="12189884" cy="4098925"/>
            <a:chOff x="0" y="1738"/>
            <a:chExt cx="5760" cy="2582"/>
          </a:xfrm>
        </p:grpSpPr>
        <p:pic>
          <p:nvPicPr>
            <p:cNvPr id="6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logo +marchi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432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09748" y="772795"/>
            <a:ext cx="6645081" cy="1213485"/>
          </a:xfrm>
        </p:spPr>
        <p:txBody>
          <a:bodyPr anchor="t">
            <a:noAutofit/>
          </a:bodyPr>
          <a:lstStyle/>
          <a:p>
            <a:r>
              <a:rPr lang="en-GB" altLang="it-IT" sz="2800" b="1" cap="small" spc="300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en-GB" altLang="it-IT" sz="2800" cap="small" spc="300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709749" y="3425825"/>
            <a:ext cx="620678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Faculty of Information Engineering, Computer Science and 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M.Sc. </a:t>
            </a:r>
            <a:r>
              <a:rPr lang="en-GB" altLang="it-IT" sz="1800" i="1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in Artificial Intelligence and Robotics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AA</a:t>
            </a:r>
            <a:r>
              <a:rPr kumimoji="0" lang="en-GB" altLang="it-IT" sz="1800" b="0" i="1" u="none" strike="noStrike" kern="1200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2016-2017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779194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Professor:</a:t>
            </a:r>
          </a:p>
          <a:p>
            <a:pPr lvl="0" algn="l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Aurelio </a:t>
            </a:r>
            <a:r>
              <a:rPr lang="en-GB" sz="1800" i="1" dirty="0" err="1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Uncini</a:t>
            </a:r>
            <a:endParaRPr kumimoji="0" lang="en-GB" altLang="it-IT" sz="1800" b="0" i="1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6934227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Presenters:</a:t>
            </a:r>
          </a:p>
          <a:p>
            <a:pPr lvl="0" algn="r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Irvin Aloise, Mirco Colosi</a:t>
            </a:r>
            <a:endParaRPr kumimoji="0" lang="en-GB" altLang="it-IT" sz="1800" b="0" i="1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10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Conclusions and future works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project provides a classification system for MIDI files, based on a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that uses the Similarity Metric computed through the evaluation of the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Kolmogorov Complexity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360580" y="1833984"/>
            <a:ext cx="7520050" cy="44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Experiments ran on a 600-files-dataset shown two main outcomes:</a:t>
            </a:r>
            <a:endParaRPr kumimoji="0" lang="en-GB" altLang="it-IT" sz="1800" b="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43" name="Freccia in giù 42"/>
          <p:cNvSpPr/>
          <p:nvPr/>
        </p:nvSpPr>
        <p:spPr>
          <a:xfrm>
            <a:off x="29964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ccia in giù 15"/>
          <p:cNvSpPr/>
          <p:nvPr/>
        </p:nvSpPr>
        <p:spPr>
          <a:xfrm>
            <a:off x="88638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908922" y="3668266"/>
            <a:ext cx="4555968" cy="200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algn="ctr">
              <a:defRPr/>
            </a:pPr>
            <a:r>
              <a:rPr lang="en-GB" sz="19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Pre-processing is required</a:t>
            </a:r>
          </a:p>
          <a:p>
            <a:pPr marL="342900" indent="-342900" algn="just"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sz="19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Cloned dataset provides better results both in precision and recall.</a:t>
            </a:r>
            <a:endParaRPr lang="en-GB" sz="1900" b="0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342900" indent="-342900" algn="just"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sz="19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Same execution time for both datasets.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776321" y="3668266"/>
            <a:ext cx="4555968" cy="200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algn="ctr">
              <a:defRPr/>
            </a:pPr>
            <a:r>
              <a:rPr lang="en-GB" sz="19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Weak classification performances</a:t>
            </a:r>
            <a:endParaRPr lang="en-GB" sz="1900" cap="small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indent="-285750" algn="just"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Classification using only a similarity metric is not accurate.</a:t>
            </a:r>
          </a:p>
          <a:p>
            <a:pPr marL="285750" indent="-285750" algn="just"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Embedding into a bigger classification system – based on audio features – would improve performances.</a:t>
            </a:r>
            <a:endParaRPr lang="en-GB" sz="1800" b="0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1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2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Introduction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project proposes a method to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classify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MIDI files by author, evaluating a similarity measure based on the concept of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Kolmogorov complexity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1116012" y="1770484"/>
            <a:ext cx="10009187" cy="7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general, classification is the task of assigning instances to one of several predefined categories, called labels. This task has main two sub-categories.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5" name="Freccia in giù 14"/>
          <p:cNvSpPr/>
          <p:nvPr/>
        </p:nvSpPr>
        <p:spPr>
          <a:xfrm>
            <a:off x="2996405" y="2638073"/>
            <a:ext cx="381000" cy="558836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ccia in giù 15"/>
          <p:cNvSpPr/>
          <p:nvPr/>
        </p:nvSpPr>
        <p:spPr>
          <a:xfrm>
            <a:off x="8863805" y="2638073"/>
            <a:ext cx="381000" cy="558836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/>
              <p:cNvSpPr txBox="1">
                <a:spLocks noChangeArrowheads="1"/>
              </p:cNvSpPr>
              <p:nvPr/>
            </p:nvSpPr>
            <p:spPr bwMode="auto">
              <a:xfrm>
                <a:off x="681123" y="3343045"/>
                <a:ext cx="5011565" cy="1559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ctr">
                  <a:defRPr/>
                </a:pPr>
                <a:r>
                  <a:rPr lang="en-GB" sz="19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Supervised Approach:</a:t>
                </a:r>
              </a:p>
              <a:p>
                <a:pPr algn="just">
                  <a:defRPr/>
                </a:pP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Dataset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has a </a:t>
                </a:r>
                <a:r>
                  <a:rPr lang="en-GB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labelled training-set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𝑇𝑟𝑎𝑖𝑛</m:t>
                        </m:r>
                      </m:sup>
                    </m:sSup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and you want to generalize the labelling rule in order to classify new instances coming from the </a:t>
                </a:r>
                <a:r>
                  <a:rPr lang="en-GB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test-set</a:t>
                </a: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</m:sup>
                    </m:sSup>
                    <m:r>
                      <a:rPr 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.</a:t>
                </a:r>
                <a:endParaRPr lang="en-GB" sz="1800" b="0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1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123" y="3343045"/>
                <a:ext cx="5011565" cy="1559155"/>
              </a:xfrm>
              <a:prstGeom prst="rect">
                <a:avLst/>
              </a:prstGeom>
              <a:blipFill>
                <a:blip r:embed="rId4"/>
                <a:stretch>
                  <a:fillRect l="-1095" t="-1953" r="-973" b="-1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"/>
              <p:cNvSpPr txBox="1">
                <a:spLocks noChangeArrowheads="1"/>
              </p:cNvSpPr>
              <p:nvPr/>
            </p:nvSpPr>
            <p:spPr bwMode="auto">
              <a:xfrm>
                <a:off x="6548522" y="3343295"/>
                <a:ext cx="5011565" cy="1558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ctr">
                  <a:defRPr/>
                </a:pPr>
                <a:r>
                  <a:rPr lang="en-GB" sz="19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Unsupervised Approach:</a:t>
                </a:r>
              </a:p>
              <a:p>
                <a:pPr algn="just">
                  <a:defRPr/>
                </a:pP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Dataset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is has </a:t>
                </a:r>
                <a:r>
                  <a:rPr lang="en-GB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no labelled instances</a:t>
                </a: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, thus you want to retrieve </a:t>
                </a:r>
                <a:r>
                  <a:rPr lang="en-GB" sz="1800" b="0" i="1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patterns </a:t>
                </a: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in the dataset in order to generate clusters of data.</a:t>
                </a:r>
                <a:endParaRPr lang="en-GB" sz="1800" b="0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8522" y="3343295"/>
                <a:ext cx="5011565" cy="1558905"/>
              </a:xfrm>
              <a:prstGeom prst="rect">
                <a:avLst/>
              </a:prstGeom>
              <a:blipFill>
                <a:blip r:embed="rId5"/>
                <a:stretch>
                  <a:fillRect l="-973" t="-1953" r="-10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116012" y="5128365"/>
            <a:ext cx="10009187" cy="7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this case, it has been used a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classifier to generate label, exploiting the similarity metric based on the Kolmogorov complexity of the files.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42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3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Motivations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Kolmogorov complexity’s main feature is that it is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universal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and, thus, can be employed potentially for every data-type without loss of generality.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1488388" y="4505273"/>
            <a:ext cx="1524888" cy="8389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Popular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4123539" y="4505273"/>
            <a:ext cx="1524888" cy="8389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Light-weight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6758690" y="4505273"/>
            <a:ext cx="1524888" cy="8389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Musical information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9393841" y="4505273"/>
            <a:ext cx="1524888" cy="8389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Easy to manage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5" name="Rettangolo arrotondato 24"/>
          <p:cNvSpPr/>
          <p:nvPr/>
        </p:nvSpPr>
        <p:spPr>
          <a:xfrm>
            <a:off x="4123538" y="2124506"/>
            <a:ext cx="4160040" cy="876300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altLang="it-IT" cap="small" dirty="0">
                <a:solidFill>
                  <a:schemeClr val="bg1"/>
                </a:solidFill>
                <a:latin typeface="HelveticaNeueLT Std Lt" panose="020B0403020202020204" pitchFamily="34" charset="0"/>
              </a:rPr>
              <a:t>Why is MIDI suitable for such task?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1218808" y="4238943"/>
            <a:ext cx="9969500" cy="13716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ccia in giù 34"/>
          <p:cNvSpPr/>
          <p:nvPr/>
        </p:nvSpPr>
        <p:spPr>
          <a:xfrm>
            <a:off x="6013058" y="3306261"/>
            <a:ext cx="381000" cy="627226"/>
          </a:xfrm>
          <a:prstGeom prst="downArrow">
            <a:avLst>
              <a:gd name="adj1" fmla="val 36667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341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4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Related Works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Classify MIDI songs is a well-known problem in the literature, especially to infer the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genre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 the song in order to identify related songs.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384562" y="1764221"/>
            <a:ext cx="5472086" cy="42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ctr">
              <a:defRPr/>
            </a:pPr>
            <a:r>
              <a:rPr lang="en-GB" altLang="it-IT" sz="20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Several different approaches have been tried: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1116012" y="2554287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Coarse-grain features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1116012" y="3725452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Complex audio features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1116012" y="4892905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Audio features &amp; similarity metric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5" name="Freccia in giù 18"/>
          <p:cNvSpPr/>
          <p:nvPr/>
        </p:nvSpPr>
        <p:spPr>
          <a:xfrm rot="16200000">
            <a:off x="3613569" y="2644839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Freccia in giù 18"/>
          <p:cNvSpPr/>
          <p:nvPr/>
        </p:nvSpPr>
        <p:spPr>
          <a:xfrm rot="16200000">
            <a:off x="3613570" y="3816005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ccia in giù 18"/>
          <p:cNvSpPr/>
          <p:nvPr/>
        </p:nvSpPr>
        <p:spPr>
          <a:xfrm rot="16200000">
            <a:off x="3613570" y="4987170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338881" y="2424210"/>
            <a:ext cx="6786318" cy="92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This approach exploits MIDI raw musical feature to classy files by genre. Examples of features are: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Melodic intervals, instrument classes, drum-kits, meter, note extension.</a:t>
            </a:r>
            <a:endParaRPr kumimoji="0" lang="en-GB" altLang="it-IT" sz="180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338881" y="3445331"/>
            <a:ext cx="6786318" cy="1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Classes represent the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style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of the song e.g. Bass, Lead, Rhythm, Acoustic. A large set of audio feature is exploited, from simple statistics –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mean pitch, pitch SD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, etc. – to more complex ones –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coverage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,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liricality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and so on .</a:t>
            </a:r>
            <a:endParaRPr kumimoji="0" lang="en-GB" altLang="it-IT" sz="180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4338881" y="4771494"/>
            <a:ext cx="6786318" cy="92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Similar to the one used in this project, composed by two parts: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NCD-based classifier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Feature-based classifier</a:t>
            </a:r>
            <a:endParaRPr kumimoji="0" lang="en-GB" altLang="it-IT" sz="180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5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Similarity metric based on Kolmogorov Complexity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Kolmogorov complexity can be intended as the length of the file’s ultimate compression. Thus, the similarity between two object is defined as follows: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38" name="Freccia in giù 37"/>
          <p:cNvSpPr/>
          <p:nvPr/>
        </p:nvSpPr>
        <p:spPr>
          <a:xfrm>
            <a:off x="5930105" y="1831545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4289558" y="2860178"/>
                <a:ext cx="3662093" cy="779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58" y="2860178"/>
                <a:ext cx="3662093" cy="7798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2"/>
              <p:cNvSpPr txBox="1">
                <a:spLocks noChangeArrowheads="1"/>
              </p:cNvSpPr>
              <p:nvPr/>
            </p:nvSpPr>
            <p:spPr bwMode="auto">
              <a:xfrm>
                <a:off x="2569684" y="3901578"/>
                <a:ext cx="7101839" cy="1991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marL="285750" lvl="0" indent="-285750" algn="just">
                  <a:buClr>
                    <a:srgbClr val="006778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represent the two files to compare coded into strings.</a:t>
                </a:r>
              </a:p>
              <a:p>
                <a:pPr marL="285750" lvl="0" indent="-285750" algn="just">
                  <a:buClr>
                    <a:srgbClr val="006778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denotes the number of bits needed to computationally retrieve </a:t>
                </a:r>
                <a14:m>
                  <m:oMath xmlns:m="http://schemas.openxmlformats.org/officeDocument/2006/math"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.</a:t>
                </a:r>
              </a:p>
              <a:p>
                <a:pPr marL="285750" lvl="0" indent="-285750" algn="just">
                  <a:buClr>
                    <a:srgbClr val="006778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is simply computed as length of the ordinated concatenation of the two files.</a:t>
                </a:r>
              </a:p>
              <a:p>
                <a:pPr marL="285750" lvl="0" indent="-285750" algn="just">
                  <a:buClr>
                    <a:srgbClr val="006778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cannot be evaluated in close form, thus, it is approximated as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altLang="it-IT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9684" y="3901578"/>
                <a:ext cx="7101839" cy="1991222"/>
              </a:xfrm>
              <a:prstGeom prst="rect">
                <a:avLst/>
              </a:prstGeom>
              <a:blipFill>
                <a:blip r:embed="rId5"/>
                <a:stretch>
                  <a:fillRect l="-601" t="-1529" r="-687" b="-58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circolare a destra 2"/>
          <p:cNvSpPr/>
          <p:nvPr/>
        </p:nvSpPr>
        <p:spPr>
          <a:xfrm>
            <a:off x="1116012" y="3223352"/>
            <a:ext cx="1092200" cy="1920148"/>
          </a:xfrm>
          <a:prstGeom prst="curvedRightArrow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Freccia circolare a destra 41"/>
          <p:cNvSpPr/>
          <p:nvPr/>
        </p:nvSpPr>
        <p:spPr>
          <a:xfrm flipH="1">
            <a:off x="10032995" y="3223352"/>
            <a:ext cx="1092200" cy="1920148"/>
          </a:xfrm>
          <a:prstGeom prst="curvedRightArrow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20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Dataset description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It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has been implemented a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classifier in order to assign the author to MIDI files, using the previously specified distance.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960256" y="1764221"/>
            <a:ext cx="2320698" cy="42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ctr">
              <a:defRPr/>
            </a:pPr>
            <a:r>
              <a:rPr lang="en-GB" altLang="it-IT" sz="20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MIDI Dataset:</a:t>
            </a:r>
            <a:endParaRPr lang="en-GB" altLang="it-IT" sz="2000" b="0" cap="small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1116012" y="2427287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Population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1116012" y="3534952"/>
            <a:ext cx="2206308" cy="663356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Training - Test sets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5" name="Freccia in giù 18"/>
          <p:cNvSpPr/>
          <p:nvPr/>
        </p:nvSpPr>
        <p:spPr>
          <a:xfrm rot="16200000">
            <a:off x="3613569" y="2517839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Freccia in giù 18"/>
          <p:cNvSpPr/>
          <p:nvPr/>
        </p:nvSpPr>
        <p:spPr>
          <a:xfrm rot="16200000">
            <a:off x="3613570" y="3625505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338881" y="2297210"/>
            <a:ext cx="6786318" cy="92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This Dataset is composed by </a:t>
            </a:r>
            <a:r>
              <a:rPr lang="en-GB" altLang="it-IT" sz="1800" b="0" u="sng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600 files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, divided into 100 files for each authors taken in consideration. The chosen composers are: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Bach, Beethoven, Mozart, Schubert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and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Vivaldi.</a:t>
            </a:r>
            <a:endParaRPr kumimoji="0" lang="en-GB" altLang="it-IT" sz="1800" u="sng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338881" y="3360814"/>
            <a:ext cx="6786318" cy="100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d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ataset has been divided as follows: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778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60 files for each author as training set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778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40 files for each author as test set</a:t>
            </a:r>
            <a:endParaRPr kumimoji="0" lang="en-GB" altLang="it-IT" sz="1800" b="0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116012" y="4658565"/>
            <a:ext cx="10009187" cy="129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Experiments have been done using the raw MIDI dataset and a cloned version of itself that has been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pre-processed: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778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altLang="it-IT" sz="1800" b="0" i="1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Timing 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and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expression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information have been removed.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778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Suppression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 multi-tracks.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0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7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Algorithm implementation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914400"/>
                <a:ext cx="10009187" cy="788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Firstly, it</a:t>
                </a: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has been evaluated the similarity between all the files in the training set, obtaining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alt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  <m:r>
                          <a:rPr lang="it-IT" altLang="it-IT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×360</m:t>
                        </m:r>
                      </m:e>
                    </m:d>
                  </m:oMath>
                </a14:m>
                <a:r>
                  <a:rPr kumimoji="0" lang="en-GB" altLang="it-IT" sz="2000" b="0" u="none" strike="noStrike" kern="1200" cap="small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20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matrix in which all distances are stored. </a:t>
                </a:r>
                <a:endParaRPr kumimoji="0" lang="en-GB" altLang="it-IT" sz="2000" b="0" u="none" strike="noStrike" kern="1200" cap="small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>
          <p:sp>
            <p:nvSpPr>
              <p:cNvPr id="1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914400"/>
                <a:ext cx="10009187" cy="788421"/>
              </a:xfrm>
              <a:prstGeom prst="rect">
                <a:avLst/>
              </a:prstGeom>
              <a:blipFill>
                <a:blip r:embed="rId4"/>
                <a:stretch>
                  <a:fillRect l="-609" t="-3876" r="-670" b="-3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42" y="1804421"/>
            <a:ext cx="4875184" cy="413299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522969" y="3409250"/>
            <a:ext cx="2866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cap="small" dirty="0" smtClean="0">
                <a:latin typeface="HelveticaNeueLT Std Lt" panose="020B0403020202020204" pitchFamily="34" charset="0"/>
              </a:rPr>
              <a:t>It has been exploited the following algorithm on both datasets:</a:t>
            </a:r>
            <a:endParaRPr lang="en-GB" dirty="0"/>
          </a:p>
        </p:txBody>
      </p:sp>
      <p:sp>
        <p:nvSpPr>
          <p:cNvPr id="31" name="Freccia in giù 18"/>
          <p:cNvSpPr/>
          <p:nvPr/>
        </p:nvSpPr>
        <p:spPr>
          <a:xfrm rot="16200000">
            <a:off x="5051834" y="3385242"/>
            <a:ext cx="381000" cy="971347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116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8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Experimental results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Each new instance of the test-set as been classified, predicting the author label using a </a:t>
            </a:r>
            <a:b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</a:b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classifier built on the similarity metric previously described.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251851" y="1764221"/>
            <a:ext cx="3737509" cy="42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ctr">
              <a:defRPr/>
            </a:pPr>
            <a:r>
              <a:rPr lang="en-GB" altLang="it-IT" sz="20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Outcomes:</a:t>
            </a:r>
            <a:endParaRPr lang="en-GB" altLang="it-IT" sz="2000" b="0" cap="small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2252525" y="2378018"/>
            <a:ext cx="2232590" cy="662399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Confusion Matrices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7753859" y="2367127"/>
            <a:ext cx="2232590" cy="662399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Precision and recall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0" name="Freccia in giù 22"/>
          <p:cNvSpPr/>
          <p:nvPr/>
        </p:nvSpPr>
        <p:spPr>
          <a:xfrm>
            <a:off x="8708416" y="3314415"/>
            <a:ext cx="323476" cy="643085"/>
          </a:xfrm>
          <a:prstGeom prst="down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tangolo 20"/>
              <p:cNvSpPr/>
              <p:nvPr/>
            </p:nvSpPr>
            <p:spPr>
              <a:xfrm>
                <a:off x="6615110" y="4242389"/>
                <a:ext cx="451008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Both dataset taken in consideration.</a:t>
                </a:r>
              </a:p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Mean values of precisions and recalls obtained with different </a:t>
                </a:r>
                <a14:m>
                  <m:oMath xmlns:m="http://schemas.openxmlformats.org/officeDocument/2006/math">
                    <m:r>
                      <a:rPr lang="it-IT" altLang="it-IT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altLang="it-IT" dirty="0" smtClean="0">
                    <a:latin typeface="HelveticaNeueLT Std Lt" panose="020B0403020202020204" pitchFamily="34" charset="0"/>
                  </a:rPr>
                  <a:t>.</a:t>
                </a:r>
                <a:endParaRPr lang="en-GB" altLang="it-IT" dirty="0">
                  <a:latin typeface="HelveticaNeueLT Std Lt" panose="020B0403020202020204" pitchFamily="34" charset="0"/>
                </a:endParaRPr>
              </a:p>
            </p:txBody>
          </p:sp>
        </mc:Choice>
        <mc:Fallback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10" y="4242389"/>
                <a:ext cx="4510088" cy="923330"/>
              </a:xfrm>
              <a:prstGeom prst="rect">
                <a:avLst/>
              </a:prstGeom>
              <a:blipFill>
                <a:blip r:embed="rId4"/>
                <a:stretch>
                  <a:fillRect l="-811" t="-3974" r="-1216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tangolo 21"/>
              <p:cNvSpPr/>
              <p:nvPr/>
            </p:nvSpPr>
            <p:spPr>
              <a:xfrm>
                <a:off x="1116012" y="4242389"/>
                <a:ext cx="451008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Experiments employed </a:t>
                </a:r>
                <a:r>
                  <a:rPr lang="en-GB" altLang="it-IT" dirty="0" smtClean="0">
                    <a:latin typeface="HelveticaNeueLT Std Lt" panose="020B0403020202020204" pitchFamily="34" charset="0"/>
                  </a:rPr>
                  <a:t>different values for the classifier parameter </a:t>
                </a:r>
                <a14:m>
                  <m:oMath xmlns:m="http://schemas.openxmlformats.org/officeDocument/2006/math"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b="0" i="1" smtClean="0">
                            <a:latin typeface="Cambria Math" panose="02040503050406030204" pitchFamily="18" charset="0"/>
                          </a:rPr>
                          <m:t>3,5,7</m:t>
                        </m:r>
                      </m:e>
                    </m:d>
                  </m:oMath>
                </a14:m>
                <a:r>
                  <a:rPr lang="en-GB" altLang="it-IT" b="1" dirty="0" smtClean="0">
                    <a:latin typeface="HelveticaNeueLT Std Lt" panose="020B0403020202020204" pitchFamily="34" charset="0"/>
                  </a:rPr>
                  <a:t>.</a:t>
                </a:r>
              </a:p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Both dataset taken in consideration.</a:t>
                </a:r>
              </a:p>
              <a:p>
                <a:pPr marL="285750" lvl="0" indent="-285750" algn="just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6778"/>
                  </a:buClr>
                  <a:buFont typeface="Wingdings" panose="05000000000000000000" pitchFamily="2" charset="2"/>
                  <a:buChar char="v"/>
                  <a:defRPr/>
                </a:pPr>
                <a:r>
                  <a:rPr lang="en-GB" altLang="it-IT" dirty="0" smtClean="0">
                    <a:latin typeface="HelveticaNeueLT Std Lt" panose="020B0403020202020204" pitchFamily="34" charset="0"/>
                  </a:rPr>
                  <a:t>Pre-processed dataset obtained better scores.</a:t>
                </a:r>
                <a:endParaRPr lang="en-GB" altLang="it-IT" dirty="0">
                  <a:latin typeface="HelveticaNeueLT Std Lt" panose="020B0403020202020204" pitchFamily="34" charset="0"/>
                </a:endParaRPr>
              </a:p>
            </p:txBody>
          </p:sp>
        </mc:Choice>
        <mc:Fallback>
          <p:sp>
            <p:nvSpPr>
              <p:cNvPr id="22" name="Rettango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2" y="4242389"/>
                <a:ext cx="4510088" cy="1477328"/>
              </a:xfrm>
              <a:prstGeom prst="rect">
                <a:avLst/>
              </a:prstGeom>
              <a:blipFill>
                <a:blip r:embed="rId5"/>
                <a:stretch>
                  <a:fillRect l="-811" t="-2479" r="-1216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in giù 22"/>
          <p:cNvSpPr/>
          <p:nvPr/>
        </p:nvSpPr>
        <p:spPr>
          <a:xfrm>
            <a:off x="3207082" y="3314415"/>
            <a:ext cx="323476" cy="643085"/>
          </a:xfrm>
          <a:prstGeom prst="down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355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05/12/2016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9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Midi Classification using Similarity Metric based on Kolmogorov Complexity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Experimental results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Each new instance of the test-set as been classified, predicting the author label using a </a:t>
            </a:r>
            <a:b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</a:b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k-NN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classifier built on the similarity metric previously described.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251851" y="1764221"/>
            <a:ext cx="3737509" cy="42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ctr">
              <a:defRPr/>
            </a:pPr>
            <a:r>
              <a:rPr lang="en-GB" altLang="it-IT" sz="2000" b="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Outcomes:</a:t>
            </a:r>
            <a:endParaRPr lang="en-GB" altLang="it-IT" sz="2000" b="0" cap="small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2252525" y="2378018"/>
            <a:ext cx="2232590" cy="662399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Confusion Matrices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7753859" y="2367127"/>
            <a:ext cx="2232590" cy="662399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Precision and recall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0" y="3155242"/>
            <a:ext cx="6426200" cy="28767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30" y="3646371"/>
            <a:ext cx="4615840" cy="17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795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HelveticaNeueLT Std Lt</vt:lpstr>
      <vt:lpstr>Wingdings</vt:lpstr>
      <vt:lpstr>Tema di Office</vt:lpstr>
      <vt:lpstr>Midi Classification using Similarity Metric based on Kolmogorov Complexity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Information Extraction from the Web</dc:title>
  <dc:creator>Irvin Aloise</dc:creator>
  <cp:keywords>IA;Sapienza;CNN;Transfer Learning; DAN</cp:keywords>
  <cp:lastModifiedBy>Irvin Aloise</cp:lastModifiedBy>
  <cp:revision>303</cp:revision>
  <dcterms:created xsi:type="dcterms:W3CDTF">2015-11-28T09:41:06Z</dcterms:created>
  <dcterms:modified xsi:type="dcterms:W3CDTF">2016-12-05T11:27:47Z</dcterms:modified>
</cp:coreProperties>
</file>