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274" r:id="rId2"/>
    <p:sldId id="273" r:id="rId3"/>
    <p:sldId id="280" r:id="rId4"/>
    <p:sldId id="281" r:id="rId5"/>
    <p:sldId id="282" r:id="rId6"/>
    <p:sldId id="283" r:id="rId7"/>
    <p:sldId id="275" r:id="rId8"/>
    <p:sldId id="276" r:id="rId9"/>
    <p:sldId id="277" r:id="rId10"/>
    <p:sldId id="278" r:id="rId11"/>
    <p:sldId id="279" r:id="rId12"/>
    <p:sldId id="261" r:id="rId13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28282"/>
    <a:srgbClr val="559974"/>
    <a:srgbClr val="A7D2A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Keine Formatvorlage, kein Gitternetz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 varScale="1">
        <p:scale>
          <a:sx n="95" d="100"/>
          <a:sy n="95" d="100"/>
        </p:scale>
        <p:origin x="-840" y="-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54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CD7E6-D14C-4ECF-BE72-9282675AAFCC}" type="datetimeFigureOut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9B856-22C7-4D3D-8424-185753AB3E2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3116662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501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F7BA6-6945-4979-A31E-1F3FA0D91DC4}" type="datetimeFigureOut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6D1AF-4C0D-4753-9D96-DDC1A4BC541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698157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6D1AF-4C0D-4753-9D96-DDC1A4BC5412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43608" y="3003798"/>
            <a:ext cx="7128792" cy="432048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pic>
        <p:nvPicPr>
          <p:cNvPr id="1029" name="Picture 5" descr="http://iss.uni-saarland.de/workspace/images/SummerSchool/unisaarland_flight.jpg"/>
          <p:cNvPicPr>
            <a:picLocks noChangeAspect="1" noChangeArrowheads="1"/>
          </p:cNvPicPr>
          <p:nvPr userDrawn="1"/>
        </p:nvPicPr>
        <p:blipFill>
          <a:blip r:embed="rId2" cstate="print"/>
          <a:srcRect l="4322" t="19936" r="2055" b="9150"/>
          <a:stretch>
            <a:fillRect/>
          </a:stretch>
        </p:blipFill>
        <p:spPr bwMode="auto">
          <a:xfrm>
            <a:off x="0" y="0"/>
            <a:ext cx="9144000" cy="2859782"/>
          </a:xfrm>
          <a:prstGeom prst="rect">
            <a:avLst/>
          </a:prstGeom>
          <a:noFill/>
        </p:spPr>
      </p:pic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059832" y="3939902"/>
            <a:ext cx="3096293" cy="720080"/>
          </a:xfrm>
        </p:spPr>
        <p:txBody>
          <a:bodyPr>
            <a:normAutofit/>
          </a:bodyPr>
          <a:lstStyle>
            <a:lvl1pPr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 smtClean="0"/>
          </a:p>
        </p:txBody>
      </p:sp>
      <p:pic>
        <p:nvPicPr>
          <p:cNvPr id="10" name="Grafik 9" descr="logo_iss1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740352" y="4016712"/>
            <a:ext cx="1224136" cy="571262"/>
          </a:xfrm>
          <a:prstGeom prst="rect">
            <a:avLst/>
          </a:prstGeom>
        </p:spPr>
      </p:pic>
      <p:pic>
        <p:nvPicPr>
          <p:cNvPr id="12" name="Grafik 11" descr="uds_logo_gross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51520" y="3917385"/>
            <a:ext cx="1728192" cy="756199"/>
          </a:xfrm>
          <a:prstGeom prst="rect">
            <a:avLst/>
          </a:prstGeom>
        </p:spPr>
      </p:pic>
      <p:sp>
        <p:nvSpPr>
          <p:cNvPr id="13" name="Textplatzhalter 10"/>
          <p:cNvSpPr>
            <a:spLocks noGrp="1"/>
          </p:cNvSpPr>
          <p:nvPr>
            <p:ph type="body" sz="quarter" idx="11"/>
          </p:nvPr>
        </p:nvSpPr>
        <p:spPr>
          <a:xfrm>
            <a:off x="2195736" y="3435846"/>
            <a:ext cx="4896544" cy="432048"/>
          </a:xfrm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5pPr>
              <a:buNone/>
              <a:defRPr/>
            </a:lvl5pPr>
          </a:lstStyle>
          <a:p>
            <a:pPr lvl="0"/>
            <a:endParaRPr lang="de-DE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300192" y="987574"/>
            <a:ext cx="2520281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2" y="987574"/>
            <a:ext cx="5832325" cy="3744416"/>
          </a:xfrm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6F490E5-6BD8-4297-ACA2-2AC87192B70F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 smtClean="0"/>
              <a:t>Titeldurch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1833-73FA-4B7B-8368-585F78905B8E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3744566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Dreifach mit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52E8-7F49-4B86-AEB2-23BC7104D5B2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lussdiagramm: Zusammenführen 9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7" hasCustomPrompt="1"/>
          </p:nvPr>
        </p:nvSpPr>
        <p:spPr>
          <a:xfrm>
            <a:off x="323850" y="987424"/>
            <a:ext cx="266397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8" hasCustomPrompt="1"/>
          </p:nvPr>
        </p:nvSpPr>
        <p:spPr>
          <a:xfrm>
            <a:off x="3132138" y="987424"/>
            <a:ext cx="280801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8" name="Inhaltsplatzhalter 17"/>
          <p:cNvSpPr>
            <a:spLocks noGrp="1"/>
          </p:cNvSpPr>
          <p:nvPr>
            <p:ph sz="quarter" idx="19" hasCustomPrompt="1"/>
          </p:nvPr>
        </p:nvSpPr>
        <p:spPr>
          <a:xfrm>
            <a:off x="6084888" y="987424"/>
            <a:ext cx="2735584" cy="2448421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20" name="Inhaltsplatzhalter 19"/>
          <p:cNvSpPr>
            <a:spLocks noGrp="1"/>
          </p:cNvSpPr>
          <p:nvPr>
            <p:ph sz="quarter" idx="20" hasCustomPrompt="1"/>
          </p:nvPr>
        </p:nvSpPr>
        <p:spPr>
          <a:xfrm>
            <a:off x="323850" y="4011612"/>
            <a:ext cx="8496622" cy="720377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 smtClean="0"/>
              <a:t>Text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3312368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331271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30" y="987574"/>
            <a:ext cx="2662658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8" y="1419622"/>
            <a:ext cx="2664296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3131841" y="987574"/>
            <a:ext cx="2808311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3131841" y="1419622"/>
            <a:ext cx="2808311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3" hasCustomPrompt="1"/>
          </p:nvPr>
        </p:nvSpPr>
        <p:spPr>
          <a:xfrm>
            <a:off x="6084169" y="1419622"/>
            <a:ext cx="2736304" cy="2016224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 baseline="0"/>
            </a:lvl1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/>
          </p:nvPr>
        </p:nvSpPr>
        <p:spPr>
          <a:xfrm>
            <a:off x="6084168" y="987425"/>
            <a:ext cx="2735982" cy="432197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/>
          <a:lstStyle>
            <a:lvl1pPr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13" name="Flussdiagramm: Zusammenführen 12"/>
          <p:cNvSpPr/>
          <p:nvPr userDrawn="1"/>
        </p:nvSpPr>
        <p:spPr>
          <a:xfrm>
            <a:off x="1187624" y="3507854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Inhaltsplatzhalter 15"/>
          <p:cNvSpPr>
            <a:spLocks noGrp="1"/>
          </p:cNvSpPr>
          <p:nvPr>
            <p:ph sz="quarter" idx="15" hasCustomPrompt="1"/>
          </p:nvPr>
        </p:nvSpPr>
        <p:spPr>
          <a:xfrm>
            <a:off x="323850" y="4011910"/>
            <a:ext cx="8496300" cy="72042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/>
            </a:lvl1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3568" y="1779662"/>
            <a:ext cx="7776864" cy="637183"/>
          </a:xfrm>
        </p:spPr>
        <p:txBody>
          <a:bodyPr/>
          <a:lstStyle>
            <a:lvl1pPr algn="ctr">
              <a:defRPr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FC43-5E73-44C2-BFDB-9FAD1E8FED0E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1331641" y="2643758"/>
            <a:ext cx="6552505" cy="914400"/>
          </a:xfrm>
        </p:spPr>
        <p:txBody>
          <a:bodyPr/>
          <a:lstStyle>
            <a:lvl1pPr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685802" y="1598614"/>
            <a:ext cx="7772400" cy="1101725"/>
          </a:xfrm>
        </p:spPr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E8A4D-8D16-457C-AFD8-844AF28C1B14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530" y="987575"/>
            <a:ext cx="4172272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4008" y="987575"/>
            <a:ext cx="4176466" cy="374441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5C2C-549A-4615-A3C1-D5E9E9947B7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331236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und Konk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23529" y="987574"/>
            <a:ext cx="4173860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23529" y="1419622"/>
            <a:ext cx="4173860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987574"/>
            <a:ext cx="4175447" cy="432048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7" y="1419622"/>
            <a:ext cx="4175447" cy="2232248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" name="Flussdiagramm: Zusammenführen 10"/>
          <p:cNvSpPr/>
          <p:nvPr userDrawn="1"/>
        </p:nvSpPr>
        <p:spPr>
          <a:xfrm>
            <a:off x="1187624" y="3723878"/>
            <a:ext cx="6984777" cy="360040"/>
          </a:xfrm>
          <a:prstGeom prst="flowChartMerge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323851" y="4156075"/>
            <a:ext cx="8496622" cy="576263"/>
          </a:xfrm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algn="ctr">
              <a:buNone/>
              <a:defRPr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0ACD-0B71-463F-9507-4095300257BC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6A34-A4A3-4CC2-B452-9E4A0F73B38C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Anmerk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31840" y="987574"/>
            <a:ext cx="5688633" cy="3744416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323530" y="987574"/>
            <a:ext cx="2736304" cy="37444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9922F-D4D2-4984-9115-CE10B66F29DF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 durch Klicken bearbeiten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803998"/>
            <a:ext cx="9144000" cy="33950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0"/>
            <a:ext cx="9144000" cy="915566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527" y="206376"/>
            <a:ext cx="7704857" cy="637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30" y="987574"/>
            <a:ext cx="8496944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0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24F9CC-0A0D-4C8D-81F7-82F64A12AE8F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71601" y="4868864"/>
            <a:ext cx="7272809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16416" y="4868864"/>
            <a:ext cx="827584" cy="223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015363AA-F6CB-4A58-B5AD-B2CDFEAF0813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1" name="Grafik 10" descr="Logo_of_Saarland_University.svg.png"/>
          <p:cNvPicPr>
            <a:picLocks noChangeAspect="1"/>
          </p:cNvPicPr>
          <p:nvPr userDrawn="1"/>
        </p:nvPicPr>
        <p:blipFill>
          <a:blip r:embed="rId18" cstate="print"/>
          <a:stretch>
            <a:fillRect/>
          </a:stretch>
        </p:blipFill>
        <p:spPr>
          <a:xfrm>
            <a:off x="8532440" y="267494"/>
            <a:ext cx="432048" cy="4867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9" r:id="rId2"/>
    <p:sldLayoutId id="2147483660" r:id="rId3"/>
    <p:sldLayoutId id="2147483662" r:id="rId4"/>
    <p:sldLayoutId id="2147483663" r:id="rId5"/>
    <p:sldLayoutId id="2147483673" r:id="rId6"/>
    <p:sldLayoutId id="2147483664" r:id="rId7"/>
    <p:sldLayoutId id="2147483665" r:id="rId8"/>
    <p:sldLayoutId id="2147483666" r:id="rId9"/>
    <p:sldLayoutId id="2147483672" r:id="rId10"/>
    <p:sldLayoutId id="2147483667" r:id="rId11"/>
    <p:sldLayoutId id="2147483674" r:id="rId12"/>
    <p:sldLayoutId id="2147483671" r:id="rId13"/>
    <p:sldLayoutId id="2147483675" r:id="rId14"/>
    <p:sldLayoutId id="2147483676" r:id="rId15"/>
    <p:sldLayoutId id="2147483669" r:id="rId16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059832" y="4011910"/>
            <a:ext cx="3096293" cy="720080"/>
          </a:xfrm>
        </p:spPr>
        <p:txBody>
          <a:bodyPr>
            <a:normAutofit/>
          </a:bodyPr>
          <a:lstStyle/>
          <a:p>
            <a:r>
              <a:rPr lang="de-DE" sz="1200" dirty="0" smtClean="0"/>
              <a:t>Mirco </a:t>
            </a:r>
            <a:r>
              <a:rPr lang="de-DE" sz="1200" dirty="0" err="1" smtClean="0"/>
              <a:t>Pyrtek</a:t>
            </a:r>
            <a:endParaRPr lang="de-DE" sz="1200" dirty="0" smtClean="0"/>
          </a:p>
          <a:p>
            <a:r>
              <a:rPr lang="de-DE" sz="1200" dirty="0" smtClean="0"/>
              <a:t>Ralf </a:t>
            </a:r>
            <a:r>
              <a:rPr lang="de-DE" sz="1200" dirty="0" err="1" smtClean="0"/>
              <a:t>Bleymehl</a:t>
            </a:r>
            <a:endParaRPr lang="de-DE" sz="12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2195736" y="3507854"/>
            <a:ext cx="4896544" cy="432048"/>
          </a:xfrm>
        </p:spPr>
        <p:txBody>
          <a:bodyPr/>
          <a:lstStyle/>
          <a:p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Project: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Activity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Recognition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Activity</a:t>
            </a:r>
            <a:r>
              <a:rPr lang="de-DE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1419622"/>
            <a:ext cx="4173860" cy="432048"/>
          </a:xfrm>
        </p:spPr>
        <p:txBody>
          <a:bodyPr/>
          <a:lstStyle/>
          <a:p>
            <a:r>
              <a:rPr lang="de-DE" dirty="0" err="1" smtClean="0"/>
              <a:t>Subject</a:t>
            </a:r>
            <a:r>
              <a:rPr lang="de-DE" dirty="0" smtClean="0"/>
              <a:t> 1: Total score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smtClean="0"/>
              <a:t>134</a:t>
            </a:r>
            <a:endParaRPr lang="de-DE" b="1" dirty="0"/>
          </a:p>
        </p:txBody>
      </p:sp>
      <p:pic>
        <p:nvPicPr>
          <p:cNvPr id="12" name="Inhaltsplatzhalter 11" descr="subject4_score134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7692" t="6670" r="3846" b="7142"/>
          <a:stretch>
            <a:fillRect/>
          </a:stretch>
        </p:blipFill>
        <p:spPr>
          <a:xfrm>
            <a:off x="467544" y="1923678"/>
            <a:ext cx="3901525" cy="2798920"/>
          </a:xfrm>
        </p:spPr>
      </p:pic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419622"/>
            <a:ext cx="4175447" cy="432048"/>
          </a:xfrm>
        </p:spPr>
        <p:txBody>
          <a:bodyPr/>
          <a:lstStyle/>
          <a:p>
            <a:r>
              <a:rPr lang="de-DE" dirty="0" err="1" smtClean="0"/>
              <a:t>Subject</a:t>
            </a:r>
            <a:r>
              <a:rPr lang="de-DE" dirty="0" smtClean="0"/>
              <a:t> 2: Total score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smtClean="0"/>
              <a:t>80</a:t>
            </a:r>
            <a:endParaRPr lang="de-DE" b="1" dirty="0"/>
          </a:p>
        </p:txBody>
      </p:sp>
      <p:pic>
        <p:nvPicPr>
          <p:cNvPr id="15" name="Inhaltsplatzhalter 14" descr="subject9_score80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rcRect l="11542" t="6602" r="1894" b="7183"/>
          <a:stretch>
            <a:fillRect/>
          </a:stretch>
        </p:blipFill>
        <p:spPr>
          <a:xfrm>
            <a:off x="4860032" y="1923678"/>
            <a:ext cx="3816424" cy="2798711"/>
          </a:xfrm>
        </p:spPr>
      </p:pic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1" name="Inhaltsplatzhalter 9"/>
          <p:cNvSpPr txBox="1">
            <a:spLocks/>
          </p:cNvSpPr>
          <p:nvPr/>
        </p:nvSpPr>
        <p:spPr>
          <a:xfrm>
            <a:off x="323528" y="987574"/>
            <a:ext cx="8496622" cy="36004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noProof="0" dirty="0" err="1" smtClean="0">
                <a:latin typeface="Arial" pitchFamily="34" charset="0"/>
                <a:cs typeface="Arial" pitchFamily="34" charset="0"/>
              </a:rPr>
              <a:t>Scoring</a:t>
            </a:r>
            <a:r>
              <a:rPr lang="de-DE" noProof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noProof="0" dirty="0" err="1" smtClean="0">
                <a:latin typeface="Arial" pitchFamily="34" charset="0"/>
                <a:cs typeface="Arial" pitchFamily="34" charset="0"/>
              </a:rPr>
              <a:t>strategy</a:t>
            </a:r>
            <a:r>
              <a:rPr lang="de-DE" noProof="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de-DE" b="1" noProof="0" dirty="0" err="1" smtClean="0">
                <a:latin typeface="Arial" pitchFamily="34" charset="0"/>
                <a:cs typeface="Arial" pitchFamily="34" charset="0"/>
              </a:rPr>
              <a:t>exponential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Bogen 18"/>
          <p:cNvSpPr/>
          <p:nvPr/>
        </p:nvSpPr>
        <p:spPr>
          <a:xfrm rot="4099902">
            <a:off x="1218817" y="2118615"/>
            <a:ext cx="2396323" cy="2417258"/>
          </a:xfrm>
          <a:prstGeom prst="arc">
            <a:avLst>
              <a:gd name="adj1" fmla="val 12857217"/>
              <a:gd name="adj2" fmla="val 3639800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ogen 19"/>
          <p:cNvSpPr/>
          <p:nvPr/>
        </p:nvSpPr>
        <p:spPr>
          <a:xfrm rot="4099902">
            <a:off x="5449320" y="2126856"/>
            <a:ext cx="2396323" cy="2429744"/>
          </a:xfrm>
          <a:prstGeom prst="arc">
            <a:avLst>
              <a:gd name="adj1" fmla="val 14479256"/>
              <a:gd name="adj2" fmla="val 18857823"/>
            </a:avLst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Perspectives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experiments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field</a:t>
            </a:r>
            <a:r>
              <a:rPr lang="de-DE" dirty="0" smtClean="0"/>
              <a:t> </a:t>
            </a:r>
            <a:r>
              <a:rPr lang="de-DE" dirty="0" err="1" smtClean="0"/>
              <a:t>studies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achieving</a:t>
            </a:r>
            <a:r>
              <a:rPr lang="de-DE" dirty="0" smtClean="0"/>
              <a:t> a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foundation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score model (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fit,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lazy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smtClean="0"/>
              <a:t>Integration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life</a:t>
            </a:r>
            <a:endParaRPr lang="de-DE" dirty="0" smtClean="0"/>
          </a:p>
          <a:p>
            <a:pPr lvl="1"/>
            <a:r>
              <a:rPr lang="de-DE" dirty="0" err="1" smtClean="0"/>
              <a:t>Healthcare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Information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upcoming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risks</a:t>
            </a:r>
            <a:endParaRPr lang="de-DE" dirty="0" smtClean="0"/>
          </a:p>
          <a:p>
            <a:pPr lvl="2"/>
            <a:r>
              <a:rPr lang="de-DE" dirty="0" err="1" smtClean="0"/>
              <a:t>Preventive</a:t>
            </a:r>
            <a:r>
              <a:rPr lang="de-DE" dirty="0" smtClean="0"/>
              <a:t> </a:t>
            </a:r>
            <a:r>
              <a:rPr lang="de-DE" dirty="0" err="1" smtClean="0"/>
              <a:t>measures</a:t>
            </a:r>
            <a:r>
              <a:rPr lang="de-DE" dirty="0" smtClean="0"/>
              <a:t> (</a:t>
            </a:r>
            <a:r>
              <a:rPr lang="de-DE" dirty="0" err="1" smtClean="0"/>
              <a:t>healthcare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Smart Home:</a:t>
            </a:r>
          </a:p>
          <a:p>
            <a:pPr lvl="2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a </a:t>
            </a:r>
            <a:r>
              <a:rPr lang="de-DE" dirty="0" err="1" smtClean="0"/>
              <a:t>cozy</a:t>
            </a:r>
            <a:r>
              <a:rPr lang="de-DE" dirty="0" smtClean="0"/>
              <a:t> </a:t>
            </a:r>
            <a:r>
              <a:rPr lang="de-DE" dirty="0" err="1" smtClean="0"/>
              <a:t>homecoming</a:t>
            </a:r>
            <a:r>
              <a:rPr lang="de-DE" dirty="0" smtClean="0"/>
              <a:t> </a:t>
            </a:r>
            <a:r>
              <a:rPr lang="de-DE" dirty="0" err="1" smtClean="0"/>
              <a:t>scenario</a:t>
            </a:r>
            <a:r>
              <a:rPr lang="de-DE" dirty="0" smtClean="0"/>
              <a:t> (</a:t>
            </a:r>
            <a:r>
              <a:rPr lang="de-DE" dirty="0" err="1" smtClean="0"/>
              <a:t>light</a:t>
            </a:r>
            <a:r>
              <a:rPr lang="de-DE" dirty="0" smtClean="0"/>
              <a:t>, </a:t>
            </a:r>
            <a:r>
              <a:rPr lang="de-DE" dirty="0" err="1" smtClean="0"/>
              <a:t>heat</a:t>
            </a:r>
            <a:r>
              <a:rPr lang="de-DE" dirty="0" smtClean="0"/>
              <a:t>)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had</a:t>
            </a:r>
            <a:r>
              <a:rPr lang="de-DE" dirty="0" smtClean="0"/>
              <a:t> a </a:t>
            </a:r>
            <a:r>
              <a:rPr lang="de-DE" dirty="0" err="1" smtClean="0"/>
              <a:t>hard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endParaRPr lang="de-DE" dirty="0" smtClean="0"/>
          </a:p>
          <a:p>
            <a:pPr lvl="2"/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cold</a:t>
            </a:r>
            <a:r>
              <a:rPr lang="de-DE" dirty="0" smtClean="0"/>
              <a:t> </a:t>
            </a:r>
            <a:r>
              <a:rPr lang="de-DE" dirty="0" err="1" smtClean="0"/>
              <a:t>water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comes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sports</a:t>
            </a:r>
            <a:endParaRPr lang="de-DE" dirty="0" smtClean="0"/>
          </a:p>
          <a:p>
            <a:pPr lvl="2"/>
            <a:r>
              <a:rPr lang="de-DE" dirty="0" err="1" smtClean="0"/>
              <a:t>Motivate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 was </a:t>
            </a:r>
            <a:r>
              <a:rPr lang="de-DE" dirty="0" err="1" smtClean="0"/>
              <a:t>sitting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whole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(e.g.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Insurancy</a:t>
            </a:r>
            <a:r>
              <a:rPr lang="de-DE" dirty="0" smtClean="0"/>
              <a:t> </a:t>
            </a:r>
            <a:r>
              <a:rPr lang="de-DE" dirty="0" err="1" smtClean="0"/>
              <a:t>companies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New </a:t>
            </a:r>
            <a:r>
              <a:rPr lang="de-DE" dirty="0" err="1" smtClean="0"/>
              <a:t>business</a:t>
            </a:r>
            <a:r>
              <a:rPr lang="de-DE" dirty="0" smtClean="0"/>
              <a:t> model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ist </a:t>
            </a:r>
            <a:r>
              <a:rPr lang="de-DE" dirty="0" err="1" smtClean="0"/>
              <a:t>users</a:t>
            </a:r>
            <a:endParaRPr lang="de-DE" dirty="0" smtClean="0"/>
          </a:p>
          <a:p>
            <a:pPr lvl="2"/>
            <a:r>
              <a:rPr lang="de-DE" dirty="0" smtClean="0"/>
              <a:t>User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opportunity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lower</a:t>
            </a:r>
            <a:r>
              <a:rPr lang="de-DE" dirty="0" smtClean="0"/>
              <a:t> </a:t>
            </a:r>
            <a:r>
              <a:rPr lang="de-DE" dirty="0" err="1" smtClean="0"/>
              <a:t>prices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 </a:t>
            </a:r>
            <a:r>
              <a:rPr lang="de-DE" dirty="0" err="1" smtClean="0"/>
              <a:t>behaves</a:t>
            </a:r>
            <a:r>
              <a:rPr lang="de-DE" dirty="0" smtClean="0"/>
              <a:t> </a:t>
            </a:r>
            <a:r>
              <a:rPr lang="de-DE" dirty="0" err="1" smtClean="0"/>
              <a:t>almost</a:t>
            </a:r>
            <a:r>
              <a:rPr lang="de-DE" dirty="0" smtClean="0"/>
              <a:t> </a:t>
            </a:r>
            <a:r>
              <a:rPr lang="de-DE" dirty="0" err="1" smtClean="0"/>
              <a:t>healthy</a:t>
            </a:r>
            <a:endParaRPr lang="de-DE" dirty="0" smtClean="0"/>
          </a:p>
          <a:p>
            <a:pPr lvl="2"/>
            <a:r>
              <a:rPr lang="de-DE" dirty="0" smtClean="0"/>
              <a:t>Motivation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 (</a:t>
            </a:r>
            <a:r>
              <a:rPr lang="de-DE" dirty="0" err="1" smtClean="0"/>
              <a:t>money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motivation</a:t>
            </a:r>
            <a:r>
              <a:rPr lang="de-DE" dirty="0" smtClean="0"/>
              <a:t>)</a:t>
            </a:r>
          </a:p>
          <a:p>
            <a:pPr lvl="2"/>
            <a:endParaRPr lang="de-DE" dirty="0" smtClean="0"/>
          </a:p>
          <a:p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200" err="1" smtClean="0"/>
              <a:t>Thank</a:t>
            </a:r>
            <a:r>
              <a:rPr lang="de-DE" sz="2200" smtClean="0"/>
              <a:t> </a:t>
            </a:r>
            <a:r>
              <a:rPr lang="de-DE" sz="2200" err="1" smtClean="0"/>
              <a:t>you</a:t>
            </a:r>
            <a:r>
              <a:rPr lang="de-DE" sz="2200" smtClean="0"/>
              <a:t> </a:t>
            </a:r>
            <a:r>
              <a:rPr lang="de-DE" sz="2200" err="1" smtClean="0"/>
              <a:t>for</a:t>
            </a:r>
            <a:r>
              <a:rPr lang="de-DE" sz="2200" smtClean="0"/>
              <a:t> </a:t>
            </a:r>
            <a:r>
              <a:rPr lang="de-DE" sz="2200" err="1" smtClean="0"/>
              <a:t>your</a:t>
            </a:r>
            <a:r>
              <a:rPr lang="de-DE" sz="2200" smtClean="0"/>
              <a:t> </a:t>
            </a:r>
            <a:r>
              <a:rPr lang="de-DE" sz="2200" err="1" smtClean="0"/>
              <a:t>attention</a:t>
            </a:r>
            <a:r>
              <a:rPr lang="de-DE" sz="2200" smtClean="0"/>
              <a:t>.</a:t>
            </a:r>
            <a:endParaRPr lang="de-DE" sz="22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7E8A-EC0A-4DCB-9E54-F71C9AEB3084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r>
              <a:rPr lang="de-DE" dirty="0" smtClean="0"/>
              <a:t>?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Topics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  <a:buAutoNum type="arabicPeriod"/>
            </a:pPr>
            <a:r>
              <a:rPr lang="de-DE" dirty="0" smtClean="0"/>
              <a:t>Motivation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situation</a:t>
            </a:r>
            <a:r>
              <a:rPr lang="de-DE" dirty="0" smtClean="0"/>
              <a:t>?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extracted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?</a:t>
            </a:r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Derived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err="1" smtClean="0"/>
              <a:t>Implementation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err="1" smtClean="0"/>
              <a:t>Machine</a:t>
            </a:r>
            <a:r>
              <a:rPr lang="de-DE" dirty="0" smtClean="0"/>
              <a:t> Learning </a:t>
            </a:r>
            <a:r>
              <a:rPr lang="de-DE" dirty="0" err="1" smtClean="0"/>
              <a:t>approach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r>
              <a:rPr lang="de-DE" dirty="0" smtClean="0"/>
              <a:t>Score </a:t>
            </a:r>
            <a:r>
              <a:rPr lang="de-DE" dirty="0" err="1" smtClean="0"/>
              <a:t>Map</a:t>
            </a: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r>
              <a:rPr lang="de-DE" dirty="0" err="1" smtClean="0"/>
              <a:t>Results</a:t>
            </a:r>
            <a:endParaRPr lang="de-DE" dirty="0" smtClean="0"/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smtClean="0"/>
              <a:t>Model </a:t>
            </a:r>
            <a:r>
              <a:rPr lang="de-DE" dirty="0" err="1" smtClean="0"/>
              <a:t>selection</a:t>
            </a:r>
            <a:endParaRPr lang="de-DE" dirty="0" smtClean="0"/>
          </a:p>
          <a:p>
            <a:pPr lvl="1"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 smtClean="0"/>
              <a:t>Activity</a:t>
            </a:r>
            <a:r>
              <a:rPr lang="de-DE" dirty="0" smtClean="0"/>
              <a:t> </a:t>
            </a:r>
            <a:r>
              <a:rPr lang="de-DE" dirty="0" err="1" smtClean="0"/>
              <a:t>classification</a:t>
            </a:r>
            <a:endParaRPr lang="de-DE" dirty="0" smtClean="0"/>
          </a:p>
          <a:p>
            <a:pPr>
              <a:spcAft>
                <a:spcPts val="600"/>
              </a:spcAft>
              <a:buFont typeface="Arial" pitchFamily="34" charset="0"/>
              <a:buAutoNum type="arabicPeriod"/>
            </a:pPr>
            <a:r>
              <a:rPr lang="de-DE" dirty="0" err="1" smtClean="0"/>
              <a:t>Perspectives</a:t>
            </a:r>
            <a:endParaRPr lang="de-DE" dirty="0" smtClean="0"/>
          </a:p>
          <a:p>
            <a:pPr lvl="1">
              <a:spcAft>
                <a:spcPts val="600"/>
              </a:spcAft>
              <a:buAutoNum type="arabicPeriod"/>
            </a:pPr>
            <a:endParaRPr lang="de-DE" dirty="0" smtClean="0"/>
          </a:p>
          <a:p>
            <a:pPr>
              <a:spcAft>
                <a:spcPts val="600"/>
              </a:spcAft>
              <a:buAutoNum type="arabicPeriod"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200" dirty="0" smtClean="0"/>
              <a:t>Motivation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 smtClean="0"/>
              <a:t>What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is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current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situation</a:t>
            </a:r>
            <a:r>
              <a:rPr lang="de-DE" sz="1400" b="1" dirty="0" smtClean="0"/>
              <a:t>?</a:t>
            </a:r>
            <a:endParaRPr lang="de-DE" sz="14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Technologies </a:t>
            </a:r>
            <a:r>
              <a:rPr lang="de-DE" dirty="0" err="1" smtClean="0"/>
              <a:t>enable</a:t>
            </a:r>
            <a:r>
              <a:rPr lang="de-DE" dirty="0" smtClean="0"/>
              <a:t> </a:t>
            </a:r>
            <a:r>
              <a:rPr lang="de-DE" dirty="0" err="1" smtClean="0"/>
              <a:t>society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„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wish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“ </a:t>
            </a:r>
            <a:r>
              <a:rPr lang="de-DE" dirty="0" err="1" smtClean="0"/>
              <a:t>with</a:t>
            </a:r>
            <a:r>
              <a:rPr lang="de-DE" dirty="0" smtClean="0"/>
              <a:t> a minimal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effort</a:t>
            </a:r>
            <a:endParaRPr lang="de-DE" dirty="0" smtClean="0"/>
          </a:p>
          <a:p>
            <a:pPr lvl="1"/>
            <a:r>
              <a:rPr lang="de-DE" dirty="0" smtClean="0"/>
              <a:t>e.g. Speech-</a:t>
            </a:r>
            <a:r>
              <a:rPr lang="de-DE" dirty="0" err="1" smtClean="0"/>
              <a:t>Assisstants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r>
              <a:rPr lang="de-DE" dirty="0" smtClean="0"/>
              <a:t>-Click-</a:t>
            </a:r>
            <a:r>
              <a:rPr lang="de-DE" dirty="0" err="1" smtClean="0"/>
              <a:t>Buy</a:t>
            </a:r>
            <a:r>
              <a:rPr lang="de-DE" dirty="0" smtClean="0"/>
              <a:t>-Options</a:t>
            </a:r>
          </a:p>
          <a:p>
            <a:pPr lvl="1"/>
            <a:r>
              <a:rPr lang="de-DE" dirty="0" err="1" smtClean="0"/>
              <a:t>Has</a:t>
            </a:r>
            <a:r>
              <a:rPr lang="de-DE" dirty="0" smtClean="0"/>
              <a:t> an </a:t>
            </a:r>
            <a:r>
              <a:rPr lang="de-DE" dirty="0" err="1" smtClean="0"/>
              <a:t>impact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users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endParaRPr lang="de-DE" dirty="0" smtClean="0"/>
          </a:p>
          <a:p>
            <a:pPr lvl="1"/>
            <a:r>
              <a:rPr lang="de-DE" dirty="0" smtClean="0"/>
              <a:t>Leads </a:t>
            </a:r>
            <a:r>
              <a:rPr lang="de-DE" dirty="0" err="1" smtClean="0"/>
              <a:t>to</a:t>
            </a:r>
            <a:r>
              <a:rPr lang="de-DE" dirty="0" smtClean="0"/>
              <a:t> mental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 smtClean="0"/>
          </a:p>
          <a:p>
            <a:r>
              <a:rPr lang="de-DE" dirty="0" err="1" smtClean="0"/>
              <a:t>Machine</a:t>
            </a:r>
            <a:r>
              <a:rPr lang="de-DE" dirty="0" smtClean="0"/>
              <a:t> Learning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counter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Font typeface="Wingdings"/>
              <a:buChar char="è"/>
            </a:pPr>
            <a:r>
              <a:rPr lang="de-DE" dirty="0" smtClean="0">
                <a:sym typeface="Wingdings" pitchFamily="2" charset="2"/>
              </a:rPr>
              <a:t>Proposition: Model </a:t>
            </a:r>
            <a:r>
              <a:rPr lang="de-DE" dirty="0" err="1" smtClean="0">
                <a:sym typeface="Wingdings" pitchFamily="2" charset="2"/>
              </a:rPr>
              <a:t>that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tracks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the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users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activity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and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maps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it</a:t>
            </a:r>
            <a:r>
              <a:rPr lang="de-DE" dirty="0" smtClean="0">
                <a:sym typeface="Wingdings" pitchFamily="2" charset="2"/>
              </a:rPr>
              <a:t> </a:t>
            </a:r>
            <a:r>
              <a:rPr lang="de-DE" dirty="0" err="1" smtClean="0">
                <a:sym typeface="Wingdings" pitchFamily="2" charset="2"/>
              </a:rPr>
              <a:t>to</a:t>
            </a:r>
            <a:r>
              <a:rPr lang="de-DE" dirty="0" smtClean="0">
                <a:sym typeface="Wingdings" pitchFamily="2" charset="2"/>
              </a:rPr>
              <a:t> a score</a:t>
            </a:r>
          </a:p>
          <a:p>
            <a:pPr lvl="1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2">
              <a:buNone/>
            </a:pPr>
            <a:endParaRPr lang="de-DE" dirty="0" smtClean="0"/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026" name="Picture 2" descr="C:\Users\Ralf\Desktop\41-v1fozy0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8144" y="1851670"/>
            <a:ext cx="1397670" cy="1397670"/>
          </a:xfrm>
          <a:prstGeom prst="rect">
            <a:avLst/>
          </a:prstGeom>
          <a:noFill/>
        </p:spPr>
      </p:pic>
      <p:pic>
        <p:nvPicPr>
          <p:cNvPr id="1027" name="Picture 3" descr="C:\Users\Ralf\Desktop\dashbutton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3579862"/>
            <a:ext cx="2376264" cy="12034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2200" dirty="0" smtClean="0"/>
              <a:t>Motivation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 smtClean="0"/>
              <a:t>What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is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the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data</a:t>
            </a:r>
            <a:r>
              <a:rPr lang="de-DE" sz="1400" b="1" dirty="0" smtClean="0"/>
              <a:t>?</a:t>
            </a:r>
            <a:endParaRPr lang="de-DE" sz="14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Data </a:t>
            </a:r>
            <a:r>
              <a:rPr lang="de-DE" dirty="0" err="1" smtClean="0"/>
              <a:t>collected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thesis</a:t>
            </a:r>
            <a:endParaRPr lang="de-DE" dirty="0" smtClean="0"/>
          </a:p>
          <a:p>
            <a:r>
              <a:rPr lang="de-DE" dirty="0" smtClean="0"/>
              <a:t>Vital </a:t>
            </a:r>
            <a:r>
              <a:rPr lang="de-DE" dirty="0" err="1" smtClean="0"/>
              <a:t>signs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movement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</a:t>
            </a:r>
            <a:r>
              <a:rPr lang="de-DE" dirty="0" err="1" smtClean="0"/>
              <a:t>ascertained</a:t>
            </a:r>
            <a:endParaRPr lang="de-DE" dirty="0" smtClean="0"/>
          </a:p>
          <a:p>
            <a:pPr lvl="1"/>
            <a:r>
              <a:rPr lang="de-DE" dirty="0" err="1" smtClean="0"/>
              <a:t>Acceleration</a:t>
            </a:r>
            <a:r>
              <a:rPr lang="de-DE" dirty="0" smtClean="0"/>
              <a:t>: </a:t>
            </a:r>
            <a:r>
              <a:rPr lang="de-DE" dirty="0" err="1" smtClean="0"/>
              <a:t>chest</a:t>
            </a:r>
            <a:r>
              <a:rPr lang="de-DE" dirty="0" smtClean="0"/>
              <a:t>,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ankle</a:t>
            </a:r>
            <a:r>
              <a:rPr lang="de-DE" dirty="0" smtClean="0"/>
              <a:t>,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wrist</a:t>
            </a:r>
            <a:endParaRPr lang="de-DE" dirty="0" smtClean="0"/>
          </a:p>
          <a:p>
            <a:pPr lvl="1"/>
            <a:r>
              <a:rPr lang="de-DE" dirty="0" err="1" smtClean="0"/>
              <a:t>Gyro</a:t>
            </a:r>
            <a:r>
              <a:rPr lang="de-DE" dirty="0" smtClean="0"/>
              <a:t>: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ankle</a:t>
            </a:r>
            <a:r>
              <a:rPr lang="de-DE" dirty="0" smtClean="0"/>
              <a:t>,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wrist</a:t>
            </a:r>
            <a:endParaRPr lang="de-DE" dirty="0" smtClean="0"/>
          </a:p>
          <a:p>
            <a:pPr lvl="1"/>
            <a:r>
              <a:rPr lang="de-DE" dirty="0" smtClean="0"/>
              <a:t>Magnetometer: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ankle</a:t>
            </a:r>
            <a:r>
              <a:rPr lang="de-DE" dirty="0" smtClean="0"/>
              <a:t>,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wrist</a:t>
            </a:r>
            <a:endParaRPr lang="de-DE" dirty="0" smtClean="0"/>
          </a:p>
          <a:p>
            <a:pPr lvl="1"/>
            <a:r>
              <a:rPr lang="de-DE" dirty="0" err="1" smtClean="0"/>
              <a:t>Electrocardiogram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Motivation</a:t>
            </a:r>
            <a:br>
              <a:rPr lang="de-DE" dirty="0" smtClean="0"/>
            </a:br>
            <a:r>
              <a:rPr lang="de-DE" sz="1300" b="1" dirty="0" err="1" smtClean="0"/>
              <a:t>What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value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could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be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extracted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from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the</a:t>
            </a:r>
            <a:r>
              <a:rPr lang="de-DE" sz="1300" b="1" dirty="0" smtClean="0"/>
              <a:t> </a:t>
            </a:r>
            <a:r>
              <a:rPr lang="de-DE" sz="1300" b="1" dirty="0" err="1" smtClean="0"/>
              <a:t>data</a:t>
            </a:r>
            <a:r>
              <a:rPr lang="de-DE" sz="1300" b="1" dirty="0" smtClean="0"/>
              <a:t>?</a:t>
            </a:r>
            <a:endParaRPr lang="de-DE" sz="13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classify</a:t>
            </a:r>
            <a:r>
              <a:rPr lang="de-DE" dirty="0" smtClean="0"/>
              <a:t> an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ability</a:t>
            </a:r>
            <a:endParaRPr lang="de-DE" dirty="0" smtClean="0"/>
          </a:p>
          <a:p>
            <a:r>
              <a:rPr lang="de-DE" dirty="0" smtClean="0"/>
              <a:t>Total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twelve</a:t>
            </a:r>
            <a:r>
              <a:rPr lang="de-DE" dirty="0" smtClean="0"/>
              <a:t> different </a:t>
            </a:r>
            <a:r>
              <a:rPr lang="de-DE" dirty="0" err="1" smtClean="0"/>
              <a:t>activities</a:t>
            </a:r>
            <a:endParaRPr lang="de-DE" dirty="0" smtClean="0"/>
          </a:p>
          <a:p>
            <a:pPr lvl="1"/>
            <a:r>
              <a:rPr lang="de-DE" dirty="0" smtClean="0"/>
              <a:t>Standing still</a:t>
            </a:r>
          </a:p>
          <a:p>
            <a:pPr lvl="1"/>
            <a:r>
              <a:rPr lang="de-DE" dirty="0" err="1" smtClean="0"/>
              <a:t>Sitting</a:t>
            </a:r>
            <a:endParaRPr lang="de-DE" dirty="0" smtClean="0"/>
          </a:p>
          <a:p>
            <a:pPr lvl="1"/>
            <a:r>
              <a:rPr lang="de-DE" dirty="0" err="1" smtClean="0"/>
              <a:t>Lying</a:t>
            </a:r>
            <a:r>
              <a:rPr lang="de-DE" dirty="0" smtClean="0"/>
              <a:t> Down</a:t>
            </a:r>
          </a:p>
          <a:p>
            <a:pPr lvl="1"/>
            <a:r>
              <a:rPr lang="de-DE" dirty="0" err="1" smtClean="0"/>
              <a:t>Running</a:t>
            </a:r>
            <a:endParaRPr lang="de-DE" dirty="0" smtClean="0"/>
          </a:p>
          <a:p>
            <a:pPr lvl="1"/>
            <a:r>
              <a:rPr lang="de-DE" dirty="0" smtClean="0"/>
              <a:t>Jogging</a:t>
            </a:r>
          </a:p>
          <a:p>
            <a:pPr lvl="1"/>
            <a:r>
              <a:rPr lang="de-DE" dirty="0" smtClean="0"/>
              <a:t>…</a:t>
            </a:r>
          </a:p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dirty="0" err="1" smtClean="0"/>
              <a:t>Using</a:t>
            </a:r>
            <a:r>
              <a:rPr lang="de-DE" dirty="0" smtClean="0"/>
              <a:t> a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predict</a:t>
            </a:r>
            <a:r>
              <a:rPr lang="de-DE" dirty="0" smtClean="0"/>
              <a:t> an </a:t>
            </a:r>
            <a:r>
              <a:rPr lang="de-DE" dirty="0" err="1" smtClean="0"/>
              <a:t>activity</a:t>
            </a:r>
            <a:endParaRPr lang="de-DE" dirty="0" smtClean="0"/>
          </a:p>
          <a:p>
            <a:pPr lvl="1"/>
            <a:r>
              <a:rPr lang="de-DE" dirty="0" smtClean="0"/>
              <a:t>Mapping </a:t>
            </a:r>
            <a:r>
              <a:rPr lang="de-DE" dirty="0" err="1" smtClean="0"/>
              <a:t>of</a:t>
            </a:r>
            <a:r>
              <a:rPr lang="de-DE" dirty="0" smtClean="0"/>
              <a:t> score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calculate</a:t>
            </a:r>
            <a:r>
              <a:rPr lang="de-DE" dirty="0" smtClean="0"/>
              <a:t> a </a:t>
            </a:r>
            <a:r>
              <a:rPr lang="de-DE" dirty="0" err="1" smtClean="0"/>
              <a:t>daily</a:t>
            </a:r>
            <a:r>
              <a:rPr lang="de-DE" dirty="0" smtClean="0"/>
              <a:t> </a:t>
            </a:r>
            <a:r>
              <a:rPr lang="de-DE" dirty="0" err="1" smtClean="0"/>
              <a:t>activity</a:t>
            </a:r>
            <a:r>
              <a:rPr lang="de-DE" dirty="0" smtClean="0"/>
              <a:t> score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de-DE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de-DE" sz="2200" dirty="0" smtClean="0">
                <a:latin typeface="Arial" pitchFamily="34" charset="0"/>
                <a:cs typeface="Arial" pitchFamily="34" charset="0"/>
              </a:rPr>
            </a:br>
            <a:r>
              <a:rPr lang="de-DE" sz="2200" dirty="0" smtClean="0">
                <a:latin typeface="Arial" pitchFamily="34" charset="0"/>
                <a:cs typeface="Arial" pitchFamily="34" charset="0"/>
              </a:rPr>
              <a:t>Motivation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Derived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business</a:t>
            </a:r>
            <a:r>
              <a:rPr lang="de-DE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1400" b="1" dirty="0" err="1" smtClean="0">
                <a:latin typeface="Arial" pitchFamily="34" charset="0"/>
                <a:cs typeface="Arial" pitchFamily="34" charset="0"/>
              </a:rPr>
              <a:t>models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Model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sectors</a:t>
            </a:r>
            <a:endParaRPr lang="de-DE" dirty="0" smtClean="0"/>
          </a:p>
          <a:p>
            <a:pPr lvl="1"/>
            <a:r>
              <a:rPr lang="de-DE" dirty="0" smtClean="0"/>
              <a:t>Smart Home – </a:t>
            </a:r>
            <a:r>
              <a:rPr lang="de-DE" dirty="0" err="1" smtClean="0"/>
              <a:t>react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fitness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resident</a:t>
            </a:r>
          </a:p>
          <a:p>
            <a:pPr lvl="1"/>
            <a:r>
              <a:rPr lang="de-DE" dirty="0" smtClean="0"/>
              <a:t>Insurance –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business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endParaRPr lang="de-DE" dirty="0" smtClean="0"/>
          </a:p>
          <a:p>
            <a:pPr lvl="1"/>
            <a:r>
              <a:rPr lang="de-DE" dirty="0" err="1" smtClean="0"/>
              <a:t>Healthcare</a:t>
            </a:r>
            <a:r>
              <a:rPr lang="de-DE" dirty="0" smtClean="0"/>
              <a:t> – Early </a:t>
            </a:r>
            <a:r>
              <a:rPr lang="de-DE" dirty="0" err="1" smtClean="0"/>
              <a:t>detection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health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11"/>
          <p:cNvSpPr txBox="1">
            <a:spLocks/>
          </p:cNvSpPr>
          <p:nvPr/>
        </p:nvSpPr>
        <p:spPr>
          <a:xfrm>
            <a:off x="323528" y="2571750"/>
            <a:ext cx="8496300" cy="3600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Classifiers</a:t>
            </a: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scikit-learn</a:t>
            </a:r>
            <a:r>
              <a:rPr kumimoji="0" lang="de-DE" sz="1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de-DE" sz="1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package</a:t>
            </a:r>
            <a:endParaRPr kumimoji="0" lang="de-DE" sz="1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e-DE" dirty="0" err="1" smtClean="0"/>
              <a:t>Implementation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Machine</a:t>
            </a:r>
            <a:r>
              <a:rPr lang="de-DE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Learning Approach</a:t>
            </a:r>
            <a:endParaRPr lang="de-DE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528" y="2931790"/>
            <a:ext cx="2662658" cy="432048"/>
          </a:xfrm>
        </p:spPr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23527" y="3363838"/>
            <a:ext cx="2664296" cy="1295947"/>
          </a:xfrm>
        </p:spPr>
        <p:txBody>
          <a:bodyPr/>
          <a:lstStyle/>
          <a:p>
            <a:r>
              <a:rPr lang="de-DE" dirty="0" smtClean="0"/>
              <a:t>Most simple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three</a:t>
            </a:r>
            <a:endParaRPr lang="de-DE" dirty="0" smtClean="0"/>
          </a:p>
          <a:p>
            <a:r>
              <a:rPr lang="de-DE" dirty="0" smtClean="0"/>
              <a:t>„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models</a:t>
            </a:r>
            <a:r>
              <a:rPr lang="de-DE" dirty="0" smtClean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</a:t>
            </a:r>
            <a:r>
              <a:rPr lang="de-DE" dirty="0" err="1" smtClean="0"/>
              <a:t>mostly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choose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simplest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“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131839" y="2931790"/>
            <a:ext cx="2808311" cy="432048"/>
          </a:xfrm>
        </p:spPr>
        <p:txBody>
          <a:bodyPr/>
          <a:lstStyle/>
          <a:p>
            <a:r>
              <a:rPr lang="de-DE" dirty="0" smtClean="0"/>
              <a:t>Gradient </a:t>
            </a:r>
            <a:r>
              <a:rPr lang="de-DE" dirty="0" err="1" smtClean="0"/>
              <a:t>boosting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131840" y="3363838"/>
            <a:ext cx="2808311" cy="1295947"/>
          </a:xfrm>
        </p:spPr>
        <p:txBody>
          <a:bodyPr>
            <a:normAutofit/>
          </a:bodyPr>
          <a:lstStyle/>
          <a:p>
            <a:r>
              <a:rPr lang="de-DE" dirty="0" smtClean="0"/>
              <a:t>Well </a:t>
            </a:r>
            <a:r>
              <a:rPr lang="de-DE" dirty="0" err="1" smtClean="0"/>
              <a:t>performing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big</a:t>
            </a:r>
            <a:r>
              <a:rPr lang="de-DE" dirty="0" smtClean="0"/>
              <a:t> </a:t>
            </a:r>
            <a:r>
              <a:rPr lang="de-DE" dirty="0" err="1" smtClean="0"/>
              <a:t>amounts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high</a:t>
            </a:r>
            <a:r>
              <a:rPr lang="de-DE" dirty="0" smtClean="0"/>
              <a:t> </a:t>
            </a:r>
            <a:r>
              <a:rPr lang="de-DE" dirty="0" err="1" smtClean="0"/>
              <a:t>sampled</a:t>
            </a:r>
            <a:r>
              <a:rPr lang="de-DE" dirty="0" smtClean="0"/>
              <a:t> </a:t>
            </a:r>
            <a:r>
              <a:rPr lang="de-DE" dirty="0" err="1" smtClean="0"/>
              <a:t>sensory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</a:p>
          <a:p>
            <a:r>
              <a:rPr lang="de-DE" dirty="0" smtClean="0"/>
              <a:t>Fast in </a:t>
            </a:r>
            <a:r>
              <a:rPr lang="de-DE" dirty="0" err="1" smtClean="0"/>
              <a:t>predictive</a:t>
            </a:r>
            <a:r>
              <a:rPr lang="de-DE" dirty="0" smtClean="0"/>
              <a:t> time, </a:t>
            </a:r>
            <a:r>
              <a:rPr lang="de-DE" dirty="0" err="1" smtClean="0"/>
              <a:t>slow</a:t>
            </a:r>
            <a:r>
              <a:rPr lang="de-DE" dirty="0" smtClean="0"/>
              <a:t> </a:t>
            </a:r>
            <a:r>
              <a:rPr lang="de-DE" dirty="0" err="1" smtClean="0"/>
              <a:t>while</a:t>
            </a:r>
            <a:r>
              <a:rPr lang="de-DE" dirty="0" smtClean="0"/>
              <a:t> </a:t>
            </a:r>
            <a:r>
              <a:rPr lang="de-DE" dirty="0" err="1" smtClean="0"/>
              <a:t>training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>
          <a:xfrm>
            <a:off x="6084168" y="3363899"/>
            <a:ext cx="2736304" cy="1296083"/>
          </a:xfrm>
        </p:spPr>
        <p:txBody>
          <a:bodyPr/>
          <a:lstStyle/>
          <a:p>
            <a:r>
              <a:rPr lang="de-DE" dirty="0" smtClean="0"/>
              <a:t>Well </a:t>
            </a:r>
            <a:r>
              <a:rPr lang="de-DE" dirty="0" err="1" smtClean="0"/>
              <a:t>founded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 in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learning</a:t>
            </a:r>
            <a:endParaRPr lang="de-DE" dirty="0" smtClean="0"/>
          </a:p>
          <a:p>
            <a:r>
              <a:rPr lang="de-DE" dirty="0" smtClean="0"/>
              <a:t>Easy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complexity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C </a:t>
            </a:r>
            <a:r>
              <a:rPr lang="de-DE" dirty="0" err="1" smtClean="0"/>
              <a:t>parameter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6084166" y="2931641"/>
            <a:ext cx="2735982" cy="432197"/>
          </a:xfrm>
        </p:spPr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15" name="Inhaltsplatzhalter 11"/>
          <p:cNvSpPr txBox="1">
            <a:spLocks/>
          </p:cNvSpPr>
          <p:nvPr/>
        </p:nvSpPr>
        <p:spPr>
          <a:xfrm>
            <a:off x="324172" y="987574"/>
            <a:ext cx="8496300" cy="36004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Data </a:t>
            </a:r>
            <a:r>
              <a:rPr kumimoji="0" lang="de-DE" sz="16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preparation</a:t>
            </a:r>
            <a:endParaRPr kumimoji="0" lang="de-DE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83567" y="1399877"/>
            <a:ext cx="3888432" cy="7200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Training Data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4571999" y="1399877"/>
            <a:ext cx="1944216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Validation Data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6516215" y="1399877"/>
            <a:ext cx="1944216" cy="7200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Test Data</a:t>
            </a:r>
            <a:endParaRPr lang="de-DE" dirty="0"/>
          </a:p>
        </p:txBody>
      </p:sp>
      <p:sp>
        <p:nvSpPr>
          <p:cNvPr id="19" name="Geschweifte Klammer links 18"/>
          <p:cNvSpPr/>
          <p:nvPr/>
        </p:nvSpPr>
        <p:spPr>
          <a:xfrm rot="16200000">
            <a:off x="2536579" y="266947"/>
            <a:ext cx="182411" cy="3888431"/>
          </a:xfrm>
          <a:prstGeom prst="leftBrace">
            <a:avLst>
              <a:gd name="adj1" fmla="val 163661"/>
              <a:gd name="adj2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Geschweifte Klammer links 19"/>
          <p:cNvSpPr/>
          <p:nvPr/>
        </p:nvSpPr>
        <p:spPr>
          <a:xfrm rot="16200000">
            <a:off x="5452901" y="1239054"/>
            <a:ext cx="182411" cy="1944216"/>
          </a:xfrm>
          <a:prstGeom prst="leftBrace">
            <a:avLst>
              <a:gd name="adj1" fmla="val 163661"/>
              <a:gd name="adj2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Geschweifte Klammer links 20"/>
          <p:cNvSpPr/>
          <p:nvPr/>
        </p:nvSpPr>
        <p:spPr>
          <a:xfrm rot="16200000">
            <a:off x="7397118" y="1239054"/>
            <a:ext cx="182411" cy="1944216"/>
          </a:xfrm>
          <a:prstGeom prst="leftBrace">
            <a:avLst>
              <a:gd name="adj1" fmla="val 163661"/>
              <a:gd name="adj2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2372076" y="22639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50%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5324404" y="22639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25%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268620" y="226397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latin typeface="Arial" pitchFamily="34" charset="0"/>
                <a:cs typeface="Arial" pitchFamily="34" charset="0"/>
              </a:rPr>
              <a:t>25%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Implementation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ScoreMap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30" y="987574"/>
            <a:ext cx="4968550" cy="3744416"/>
          </a:xfrm>
        </p:spPr>
        <p:txBody>
          <a:bodyPr/>
          <a:lstStyle/>
          <a:p>
            <a:r>
              <a:rPr lang="de-DE" dirty="0" err="1" smtClean="0"/>
              <a:t>Maps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smtClean="0"/>
              <a:t>an </a:t>
            </a:r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 smtClean="0"/>
          </a:p>
          <a:p>
            <a:r>
              <a:rPr lang="de-DE" dirty="0" smtClean="0"/>
              <a:t>E.g. </a:t>
            </a:r>
            <a:r>
              <a:rPr lang="de-DE" dirty="0" err="1" smtClean="0"/>
              <a:t>Sitting</a:t>
            </a:r>
            <a:r>
              <a:rPr lang="de-DE" dirty="0" smtClean="0"/>
              <a:t> -&gt; 0, Walking -&gt; 1, </a:t>
            </a:r>
            <a:r>
              <a:rPr lang="de-DE" dirty="0" err="1" smtClean="0"/>
              <a:t>Running</a:t>
            </a:r>
            <a:r>
              <a:rPr lang="de-DE" dirty="0" smtClean="0"/>
              <a:t> -&gt; 2</a:t>
            </a:r>
          </a:p>
          <a:p>
            <a:r>
              <a:rPr lang="de-DE" dirty="0" err="1" smtClean="0"/>
              <a:t>Computes</a:t>
            </a:r>
            <a:r>
              <a:rPr lang="de-DE" dirty="0" smtClean="0"/>
              <a:t> </a:t>
            </a:r>
            <a:r>
              <a:rPr lang="de-DE" dirty="0" err="1" smtClean="0"/>
              <a:t>scores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strategies</a:t>
            </a:r>
            <a:endParaRPr lang="de-DE" dirty="0" smtClean="0"/>
          </a:p>
          <a:p>
            <a:pPr lvl="1"/>
            <a:r>
              <a:rPr lang="de-DE" dirty="0" smtClean="0"/>
              <a:t>Linear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endParaRPr lang="de-DE" dirty="0" smtClean="0"/>
          </a:p>
          <a:p>
            <a:pPr lvl="1"/>
            <a:r>
              <a:rPr lang="de-DE" dirty="0" err="1" smtClean="0"/>
              <a:t>Quadratic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pPr lvl="1"/>
            <a:r>
              <a:rPr lang="de-DE" dirty="0" err="1" smtClean="0"/>
              <a:t>Kubic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pPr lvl="1"/>
            <a:r>
              <a:rPr lang="de-DE" dirty="0" err="1" smtClean="0"/>
              <a:t>Exponetial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endParaRPr lang="de-DE" dirty="0" smtClean="0"/>
          </a:p>
          <a:p>
            <a:r>
              <a:rPr lang="de-DE" dirty="0" err="1" smtClean="0"/>
              <a:t>Formula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score:</a:t>
            </a:r>
          </a:p>
          <a:p>
            <a:pPr lvl="1"/>
            <a:r>
              <a:rPr lang="de-DE" dirty="0" smtClean="0"/>
              <a:t>y = a + b * </a:t>
            </a:r>
            <a:r>
              <a:rPr lang="de-DE" dirty="0" err="1" smtClean="0"/>
              <a:t>strategy</a:t>
            </a:r>
            <a:r>
              <a:rPr lang="de-DE" dirty="0" smtClean="0"/>
              <a:t>(</a:t>
            </a:r>
            <a:r>
              <a:rPr lang="de-DE" dirty="0" err="1" smtClean="0"/>
              <a:t>activity</a:t>
            </a:r>
            <a:r>
              <a:rPr lang="de-DE" dirty="0" smtClean="0"/>
              <a:t>)  </a:t>
            </a:r>
          </a:p>
          <a:p>
            <a:pPr lvl="2">
              <a:buNone/>
            </a:pPr>
            <a:r>
              <a:rPr lang="de-DE" dirty="0" smtClean="0"/>
              <a:t>	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e.g. </a:t>
            </a:r>
            <a:r>
              <a:rPr lang="de-DE" dirty="0" err="1" smtClean="0"/>
              <a:t>exp</a:t>
            </a:r>
            <a:r>
              <a:rPr lang="de-DE" dirty="0" smtClean="0"/>
              <a:t>, a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bias</a:t>
            </a:r>
            <a:r>
              <a:rPr lang="de-DE" dirty="0" smtClean="0"/>
              <a:t>, b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multiplicator</a:t>
            </a:r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45E5-DACF-426C-8A10-A6438D29DD66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7" name="Grafik 6" descr="Exponenti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275606"/>
            <a:ext cx="3312368" cy="275415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724128" y="4155926"/>
            <a:ext cx="31502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00" dirty="0" smtClean="0"/>
              <a:t>Quelle: https://upload.wikimedia.org/wikipedia/commons/5/53/Exponential.png</a:t>
            </a:r>
            <a:endParaRPr lang="de-DE" sz="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Results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3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Model </a:t>
            </a:r>
            <a:r>
              <a:rPr lang="de-DE" sz="13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Selection</a:t>
            </a:r>
            <a:endParaRPr lang="de-DE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K-</a:t>
            </a:r>
            <a:r>
              <a:rPr lang="de-DE" dirty="0" err="1" smtClean="0"/>
              <a:t>nearest</a:t>
            </a:r>
            <a:r>
              <a:rPr lang="de-DE" dirty="0" smtClean="0"/>
              <a:t> </a:t>
            </a:r>
            <a:r>
              <a:rPr lang="de-DE" dirty="0" err="1" smtClean="0"/>
              <a:t>neighbors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Parameters:</a:t>
            </a:r>
          </a:p>
          <a:p>
            <a:pPr lvl="1"/>
            <a:r>
              <a:rPr lang="de-DE" dirty="0" err="1" smtClean="0"/>
              <a:t>N_neigbors</a:t>
            </a:r>
            <a:r>
              <a:rPr lang="de-DE" dirty="0" smtClean="0"/>
              <a:t>: </a:t>
            </a:r>
          </a:p>
          <a:p>
            <a:pPr lvl="2">
              <a:buNone/>
            </a:pPr>
            <a:r>
              <a:rPr lang="de-DE" dirty="0" smtClean="0"/>
              <a:t>[1, …, 81]</a:t>
            </a:r>
          </a:p>
          <a:p>
            <a:pPr lvl="1">
              <a:buNone/>
            </a:pPr>
            <a:endParaRPr lang="de-DE" sz="1200" dirty="0" smtClean="0"/>
          </a:p>
          <a:p>
            <a:pPr lvl="1">
              <a:buNone/>
            </a:pPr>
            <a:endParaRPr lang="de-DE" sz="1200" dirty="0" smtClean="0"/>
          </a:p>
          <a:p>
            <a:r>
              <a:rPr lang="de-DE" dirty="0" smtClean="0"/>
              <a:t>Validation </a:t>
            </a:r>
            <a:r>
              <a:rPr lang="de-DE" dirty="0" err="1" smtClean="0"/>
              <a:t>accuracy</a:t>
            </a:r>
            <a:r>
              <a:rPr lang="de-DE" dirty="0" smtClean="0"/>
              <a:t>:</a:t>
            </a:r>
          </a:p>
          <a:p>
            <a:pPr algn="ctr">
              <a:buNone/>
            </a:pPr>
            <a:r>
              <a:rPr lang="de-DE" b="1" dirty="0" smtClean="0"/>
              <a:t>93.27%</a:t>
            </a:r>
          </a:p>
          <a:p>
            <a:pPr>
              <a:buNone/>
            </a:pPr>
            <a:r>
              <a:rPr lang="de-DE" dirty="0" smtClean="0"/>
              <a:t>	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Gradient </a:t>
            </a:r>
            <a:r>
              <a:rPr lang="de-DE" dirty="0" err="1" smtClean="0"/>
              <a:t>boosting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 smtClean="0"/>
              <a:t>Parameters:</a:t>
            </a:r>
          </a:p>
          <a:p>
            <a:pPr lvl="1"/>
            <a:r>
              <a:rPr lang="de-DE" dirty="0" err="1" smtClean="0"/>
              <a:t>N_estimators</a:t>
            </a:r>
            <a:r>
              <a:rPr lang="de-DE" dirty="0" smtClean="0"/>
              <a:t>:</a:t>
            </a:r>
          </a:p>
          <a:p>
            <a:pPr lvl="2">
              <a:buNone/>
            </a:pPr>
            <a:r>
              <a:rPr lang="de-DE" dirty="0" smtClean="0"/>
              <a:t>[1, 2, 4, …, 256]</a:t>
            </a:r>
          </a:p>
          <a:p>
            <a:pPr lvl="1"/>
            <a:r>
              <a:rPr lang="de-DE" dirty="0" err="1" smtClean="0"/>
              <a:t>Learning_rate</a:t>
            </a:r>
            <a:r>
              <a:rPr lang="de-DE" dirty="0" smtClean="0"/>
              <a:t>:</a:t>
            </a:r>
          </a:p>
          <a:p>
            <a:pPr lvl="2">
              <a:buNone/>
            </a:pPr>
            <a:r>
              <a:rPr lang="de-DE" dirty="0" smtClean="0"/>
              <a:t>[1e-05, 0.0001, …, 10]</a:t>
            </a:r>
          </a:p>
          <a:p>
            <a:r>
              <a:rPr lang="de-DE" dirty="0" smtClean="0"/>
              <a:t>Validation </a:t>
            </a:r>
            <a:r>
              <a:rPr lang="de-DE" dirty="0" err="1" smtClean="0"/>
              <a:t>accuracy</a:t>
            </a:r>
            <a:endParaRPr lang="de-DE" dirty="0" smtClean="0"/>
          </a:p>
          <a:p>
            <a:pPr algn="ctr">
              <a:buNone/>
            </a:pPr>
            <a:r>
              <a:rPr lang="de-DE" b="1" dirty="0" smtClean="0"/>
              <a:t>98.13%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E712-6C0E-4DF7-B336-AC97213DC93D}" type="datetime1">
              <a:rPr lang="de-DE" smtClean="0"/>
              <a:pPr/>
              <a:t>19.07.2017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Introduction into Data Science – Summer Term 2017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363AA-F6CB-4A58-B5AD-B2CDFEAF0813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Parameters:</a:t>
            </a:r>
          </a:p>
          <a:p>
            <a:pPr lvl="1"/>
            <a:r>
              <a:rPr lang="de-DE" dirty="0" smtClean="0"/>
              <a:t>C:</a:t>
            </a:r>
          </a:p>
          <a:p>
            <a:pPr lvl="1">
              <a:buNone/>
            </a:pPr>
            <a:r>
              <a:rPr lang="de-DE" sz="1200" dirty="0" smtClean="0"/>
              <a:t>[[1e-06, 1e-05, …, 100000]</a:t>
            </a:r>
          </a:p>
          <a:p>
            <a:pPr lvl="1"/>
            <a:r>
              <a:rPr lang="de-DE" dirty="0" smtClean="0"/>
              <a:t>Gamma:</a:t>
            </a:r>
          </a:p>
          <a:p>
            <a:pPr lvl="1">
              <a:buNone/>
            </a:pPr>
            <a:r>
              <a:rPr lang="de-DE" sz="1200" dirty="0" smtClean="0"/>
              <a:t>[1e-06, 1e-05, …, 10]</a:t>
            </a:r>
          </a:p>
          <a:p>
            <a:r>
              <a:rPr lang="de-DE" dirty="0" smtClean="0"/>
              <a:t>Validation </a:t>
            </a:r>
            <a:r>
              <a:rPr lang="de-DE" dirty="0" err="1" smtClean="0"/>
              <a:t>accuracy</a:t>
            </a:r>
            <a:r>
              <a:rPr lang="de-DE" dirty="0" smtClean="0"/>
              <a:t>:</a:t>
            </a:r>
          </a:p>
          <a:p>
            <a:pPr algn="ctr">
              <a:buNone/>
            </a:pPr>
            <a:r>
              <a:rPr lang="de-DE" b="1" dirty="0" smtClean="0"/>
              <a:t>97.51%</a:t>
            </a:r>
            <a:endParaRPr lang="de-DE" b="1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smtClean="0"/>
              <a:t>Support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gradient</a:t>
            </a:r>
            <a:r>
              <a:rPr lang="de-DE" dirty="0" smtClean="0"/>
              <a:t> </a:t>
            </a:r>
            <a:r>
              <a:rPr lang="de-DE" dirty="0" err="1" smtClean="0"/>
              <a:t>boosting</a:t>
            </a:r>
            <a:r>
              <a:rPr lang="de-DE" dirty="0" smtClean="0"/>
              <a:t> model was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performing</a:t>
            </a:r>
            <a:r>
              <a:rPr lang="de-DE" dirty="0" smtClean="0"/>
              <a:t> model</a:t>
            </a:r>
          </a:p>
          <a:p>
            <a:r>
              <a:rPr lang="de-DE" b="1" dirty="0" smtClean="0"/>
              <a:t>Test </a:t>
            </a:r>
            <a:r>
              <a:rPr lang="de-DE" b="1" dirty="0" err="1" smtClean="0"/>
              <a:t>accuracy</a:t>
            </a:r>
            <a:r>
              <a:rPr lang="de-DE" b="1" dirty="0" smtClean="0"/>
              <a:t>: 98.44%</a:t>
            </a:r>
            <a:endParaRPr lang="de-D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717</Words>
  <Application>Microsoft Office PowerPoint</Application>
  <PresentationFormat>Bildschirmpräsentation (16:9)</PresentationFormat>
  <Paragraphs>177</Paragraphs>
  <Slides>12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Benutzerdefiniertes Design</vt:lpstr>
      <vt:lpstr>Introduction into Data Science</vt:lpstr>
      <vt:lpstr>Topics</vt:lpstr>
      <vt:lpstr>Motivation What is the current situation?</vt:lpstr>
      <vt:lpstr>Motivation What is the data?</vt:lpstr>
      <vt:lpstr>Motivation What value could be extracted from the data?</vt:lpstr>
      <vt:lpstr> Motivation Derived business models </vt:lpstr>
      <vt:lpstr>Implementation Machine Learning Approach</vt:lpstr>
      <vt:lpstr>Implementation ScoreMap</vt:lpstr>
      <vt:lpstr>Results Model Selection</vt:lpstr>
      <vt:lpstr>Results Activity classification</vt:lpstr>
      <vt:lpstr>Perspectives</vt:lpstr>
      <vt:lpstr>Thank you for your attention.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Mirco</dc:creator>
  <cp:lastModifiedBy>Ralf</cp:lastModifiedBy>
  <cp:revision>176</cp:revision>
  <dcterms:created xsi:type="dcterms:W3CDTF">2017-01-19T09:37:30Z</dcterms:created>
  <dcterms:modified xsi:type="dcterms:W3CDTF">2017-07-19T18:49:35Z</dcterms:modified>
</cp:coreProperties>
</file>