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3" r:id="rId3"/>
    <p:sldId id="280" r:id="rId4"/>
    <p:sldId id="281" r:id="rId5"/>
    <p:sldId id="282" r:id="rId6"/>
    <p:sldId id="283" r:id="rId7"/>
    <p:sldId id="275" r:id="rId8"/>
    <p:sldId id="276" r:id="rId9"/>
    <p:sldId id="277" r:id="rId10"/>
    <p:sldId id="278" r:id="rId11"/>
    <p:sldId id="279" r:id="rId12"/>
    <p:sldId id="261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28282"/>
    <a:srgbClr val="559974"/>
    <a:srgbClr val="A7D2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73" autoAdjust="0"/>
  </p:normalViewPr>
  <p:slideViewPr>
    <p:cSldViewPr>
      <p:cViewPr varScale="1">
        <p:scale>
          <a:sx n="95" d="100"/>
          <a:sy n="95" d="100"/>
        </p:scale>
        <p:origin x="-84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43608" y="3003798"/>
            <a:ext cx="7128792" cy="43204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059832" y="3939902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  <p:pic>
        <p:nvPicPr>
          <p:cNvPr id="10" name="Grafik 9" descr="logo_iss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352" y="4016712"/>
            <a:ext cx="1224136" cy="571262"/>
          </a:xfrm>
          <a:prstGeom prst="rect">
            <a:avLst/>
          </a:prstGeom>
        </p:spPr>
      </p:pic>
      <p:pic>
        <p:nvPicPr>
          <p:cNvPr id="12" name="Grafik 11" descr="uds_logo_gro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1520" y="3917385"/>
            <a:ext cx="1728192" cy="756199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95736" y="3435846"/>
            <a:ext cx="4896544" cy="432048"/>
          </a:xfrm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059832" y="4011910"/>
            <a:ext cx="3096293" cy="720080"/>
          </a:xfrm>
        </p:spPr>
        <p:txBody>
          <a:bodyPr>
            <a:normAutofit/>
          </a:bodyPr>
          <a:lstStyle/>
          <a:p>
            <a:r>
              <a:rPr lang="de-DE" sz="1200" dirty="0" smtClean="0"/>
              <a:t>Mirco </a:t>
            </a:r>
            <a:r>
              <a:rPr lang="de-DE" sz="1200" dirty="0" err="1" smtClean="0"/>
              <a:t>Pyrtek</a:t>
            </a:r>
            <a:endParaRPr lang="de-DE" sz="1200" dirty="0" smtClean="0"/>
          </a:p>
          <a:p>
            <a:r>
              <a:rPr lang="de-DE" sz="1200" dirty="0" smtClean="0"/>
              <a:t>Ralf </a:t>
            </a:r>
            <a:r>
              <a:rPr lang="de-DE" sz="1200" dirty="0" err="1" smtClean="0"/>
              <a:t>Bleymehl</a:t>
            </a:r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95736" y="3507854"/>
            <a:ext cx="4896544" cy="432048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Project: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Recognition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4173860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1: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134</a:t>
            </a:r>
            <a:endParaRPr lang="de-DE" b="1" dirty="0"/>
          </a:p>
        </p:txBody>
      </p:sp>
      <p:pic>
        <p:nvPicPr>
          <p:cNvPr id="12" name="Inhaltsplatzhalter 11" descr="subject4_score13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7692" t="6670" r="3846" b="7142"/>
          <a:stretch>
            <a:fillRect/>
          </a:stretch>
        </p:blipFill>
        <p:spPr>
          <a:xfrm>
            <a:off x="467544" y="1923678"/>
            <a:ext cx="3901525" cy="279892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19622"/>
            <a:ext cx="4175447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2: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80</a:t>
            </a:r>
            <a:endParaRPr lang="de-DE" b="1" dirty="0"/>
          </a:p>
        </p:txBody>
      </p:sp>
      <p:pic>
        <p:nvPicPr>
          <p:cNvPr id="15" name="Inhaltsplatzhalter 14" descr="subject9_score80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l="11542" t="6602" r="1894" b="7183"/>
          <a:stretch>
            <a:fillRect/>
          </a:stretch>
        </p:blipFill>
        <p:spPr>
          <a:xfrm>
            <a:off x="4860032" y="1923678"/>
            <a:ext cx="3816424" cy="2798711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Inhaltsplatzhalter 9"/>
          <p:cNvSpPr txBox="1">
            <a:spLocks/>
          </p:cNvSpPr>
          <p:nvPr/>
        </p:nvSpPr>
        <p:spPr>
          <a:xfrm>
            <a:off x="323528" y="987574"/>
            <a:ext cx="8496622" cy="360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Scoring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b="1" noProof="0" dirty="0" err="1" smtClean="0">
                <a:latin typeface="Arial" pitchFamily="34" charset="0"/>
                <a:cs typeface="Arial" pitchFamily="34" charset="0"/>
              </a:rPr>
              <a:t>exponential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Bogen 18"/>
          <p:cNvSpPr/>
          <p:nvPr/>
        </p:nvSpPr>
        <p:spPr>
          <a:xfrm rot="4099902">
            <a:off x="1218817" y="2118615"/>
            <a:ext cx="2396323" cy="2417258"/>
          </a:xfrm>
          <a:prstGeom prst="arc">
            <a:avLst>
              <a:gd name="adj1" fmla="val 12857217"/>
              <a:gd name="adj2" fmla="val 36398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4099902">
            <a:off x="5449320" y="2126856"/>
            <a:ext cx="2396323" cy="2429744"/>
          </a:xfrm>
          <a:prstGeom prst="arc">
            <a:avLst>
              <a:gd name="adj1" fmla="val 14479256"/>
              <a:gd name="adj2" fmla="val 1885782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score model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fit,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endParaRPr lang="de-DE" dirty="0" smtClean="0"/>
          </a:p>
          <a:p>
            <a:pPr lvl="1"/>
            <a:r>
              <a:rPr lang="de-DE" dirty="0" err="1" smtClean="0"/>
              <a:t>Healthcare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Information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upcomming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2"/>
            <a:r>
              <a:rPr lang="de-DE" dirty="0" err="1" smtClean="0"/>
              <a:t>Preventive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(</a:t>
            </a:r>
            <a:r>
              <a:rPr lang="de-DE" dirty="0" err="1" smtClean="0"/>
              <a:t>healthcare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Smart Home:</a:t>
            </a:r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a </a:t>
            </a:r>
            <a:r>
              <a:rPr lang="de-DE" dirty="0" err="1" smtClean="0"/>
              <a:t>cozy</a:t>
            </a:r>
            <a:r>
              <a:rPr lang="de-DE" dirty="0" smtClean="0"/>
              <a:t> </a:t>
            </a:r>
            <a:r>
              <a:rPr lang="de-DE" dirty="0" err="1" smtClean="0"/>
              <a:t>homecoming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r>
              <a:rPr lang="de-DE" dirty="0" smtClean="0"/>
              <a:t> (</a:t>
            </a:r>
            <a:r>
              <a:rPr lang="de-DE" dirty="0" err="1" smtClean="0"/>
              <a:t>light</a:t>
            </a:r>
            <a:r>
              <a:rPr lang="de-DE" dirty="0" smtClean="0"/>
              <a:t>, </a:t>
            </a:r>
            <a:r>
              <a:rPr lang="de-DE" dirty="0" err="1" smtClean="0"/>
              <a:t>heat</a:t>
            </a:r>
            <a:r>
              <a:rPr lang="de-DE" dirty="0" smtClean="0"/>
              <a:t>)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cold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sports</a:t>
            </a:r>
            <a:endParaRPr lang="de-DE" dirty="0" smtClean="0"/>
          </a:p>
          <a:p>
            <a:pPr lvl="2"/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was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(e.g.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Insurancy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New </a:t>
            </a:r>
            <a:r>
              <a:rPr lang="de-DE" dirty="0" err="1" smtClean="0"/>
              <a:t>business</a:t>
            </a:r>
            <a:r>
              <a:rPr lang="de-DE" dirty="0" smtClean="0"/>
              <a:t> model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ist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opportunity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prices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</a:t>
            </a:r>
            <a:r>
              <a:rPr lang="de-DE" dirty="0" err="1" smtClean="0"/>
              <a:t>behaves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endParaRPr lang="de-DE" dirty="0" smtClean="0"/>
          </a:p>
          <a:p>
            <a:pPr lvl="2"/>
            <a:r>
              <a:rPr lang="de-DE" dirty="0" smtClean="0"/>
              <a:t>Motivation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(</a:t>
            </a:r>
            <a:r>
              <a:rPr lang="de-DE" dirty="0" err="1" smtClean="0"/>
              <a:t>money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200" err="1" smtClean="0"/>
              <a:t>Thank</a:t>
            </a:r>
            <a:r>
              <a:rPr lang="de-DE" sz="2200" smtClean="0"/>
              <a:t> </a:t>
            </a:r>
            <a:r>
              <a:rPr lang="de-DE" sz="2200" err="1" smtClean="0"/>
              <a:t>you</a:t>
            </a:r>
            <a:r>
              <a:rPr lang="de-DE" sz="2200" smtClean="0"/>
              <a:t> </a:t>
            </a:r>
            <a:r>
              <a:rPr lang="de-DE" sz="2200" err="1" smtClean="0"/>
              <a:t>for</a:t>
            </a:r>
            <a:r>
              <a:rPr lang="de-DE" sz="2200" smtClean="0"/>
              <a:t> </a:t>
            </a:r>
            <a:r>
              <a:rPr lang="de-DE" sz="2200" err="1" smtClean="0"/>
              <a:t>your</a:t>
            </a:r>
            <a:r>
              <a:rPr lang="de-DE" sz="2200" smtClean="0"/>
              <a:t> </a:t>
            </a:r>
            <a:r>
              <a:rPr lang="de-DE" sz="2200" err="1" smtClean="0"/>
              <a:t>attention</a:t>
            </a:r>
            <a:r>
              <a:rPr lang="de-DE" sz="2200" smtClean="0"/>
              <a:t>.</a:t>
            </a:r>
            <a:endParaRPr lang="de-DE" sz="22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7E8A-EC0A-4DCB-9E54-F71C9AEB308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situation</a:t>
            </a:r>
            <a:r>
              <a:rPr lang="de-DE" dirty="0" smtClean="0"/>
              <a:t>?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Implementation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Machine</a:t>
            </a:r>
            <a:r>
              <a:rPr lang="de-DE" dirty="0" smtClean="0"/>
              <a:t> Learning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Score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Results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Model </a:t>
            </a:r>
            <a:r>
              <a:rPr lang="de-DE" dirty="0" err="1" smtClean="0"/>
              <a:t>selection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Perspectives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200" dirty="0" smtClean="0"/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/>
              <a:t>What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current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situation</a:t>
            </a:r>
            <a:r>
              <a:rPr lang="de-DE" sz="1400" b="1" dirty="0" smtClean="0"/>
              <a:t>?</a:t>
            </a:r>
            <a:endParaRPr lang="de-DE" sz="1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Technologies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society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wish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a minimal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endParaRPr lang="de-DE" dirty="0" smtClean="0"/>
          </a:p>
          <a:p>
            <a:pPr lvl="1"/>
            <a:r>
              <a:rPr lang="de-DE" dirty="0" smtClean="0"/>
              <a:t>e.g. Speech-</a:t>
            </a:r>
            <a:r>
              <a:rPr lang="de-DE" dirty="0" err="1" smtClean="0"/>
              <a:t>Assisstants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-Click-</a:t>
            </a:r>
            <a:r>
              <a:rPr lang="de-DE" dirty="0" err="1" smtClean="0"/>
              <a:t>Buy</a:t>
            </a:r>
            <a:r>
              <a:rPr lang="de-DE" dirty="0" smtClean="0"/>
              <a:t>-Options</a:t>
            </a:r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an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endParaRPr lang="de-DE" dirty="0" smtClean="0"/>
          </a:p>
          <a:p>
            <a:pPr lvl="1"/>
            <a:r>
              <a:rPr lang="de-DE" dirty="0" smtClean="0"/>
              <a:t>Leads </a:t>
            </a:r>
            <a:r>
              <a:rPr lang="de-DE" dirty="0" err="1" smtClean="0"/>
              <a:t>to</a:t>
            </a:r>
            <a:r>
              <a:rPr lang="de-DE" dirty="0" smtClean="0"/>
              <a:t> mental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err="1" smtClean="0"/>
              <a:t>Machine</a:t>
            </a:r>
            <a:r>
              <a:rPr lang="de-DE" dirty="0" smtClean="0"/>
              <a:t> Learning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Proposition: Model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tracks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activity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maps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a score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C:\Users\Ralf\Desktop\41-v1fozy0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51670"/>
            <a:ext cx="1397670" cy="1397670"/>
          </a:xfrm>
          <a:prstGeom prst="rect">
            <a:avLst/>
          </a:prstGeom>
          <a:noFill/>
        </p:spPr>
      </p:pic>
      <p:pic>
        <p:nvPicPr>
          <p:cNvPr id="1027" name="Picture 3" descr="C:\Users\Ralf\Desktop\dashbutt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579862"/>
            <a:ext cx="2376264" cy="1203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200" dirty="0" smtClean="0"/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/>
              <a:t>What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data</a:t>
            </a:r>
            <a:r>
              <a:rPr lang="de-DE" sz="1400" b="1" dirty="0" smtClean="0"/>
              <a:t>?</a:t>
            </a:r>
            <a:endParaRPr lang="de-DE" sz="1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smtClean="0"/>
              <a:t>Vital </a:t>
            </a:r>
            <a:r>
              <a:rPr lang="de-DE" dirty="0" err="1" smtClean="0"/>
              <a:t>signs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ascertained</a:t>
            </a:r>
            <a:endParaRPr lang="de-DE" dirty="0" smtClean="0"/>
          </a:p>
          <a:p>
            <a:pPr lvl="1"/>
            <a:r>
              <a:rPr lang="de-DE" dirty="0" err="1" smtClean="0"/>
              <a:t>Acceleration</a:t>
            </a:r>
            <a:r>
              <a:rPr lang="de-DE" dirty="0" smtClean="0"/>
              <a:t>: </a:t>
            </a:r>
            <a:r>
              <a:rPr lang="de-DE" dirty="0" err="1" smtClean="0"/>
              <a:t>c</a:t>
            </a:r>
            <a:r>
              <a:rPr lang="de-DE" dirty="0" err="1" smtClean="0"/>
              <a:t>hest</a:t>
            </a:r>
            <a:r>
              <a:rPr lang="de-DE" dirty="0" smtClean="0"/>
              <a:t>,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err="1" smtClean="0"/>
              <a:t>Gyro</a:t>
            </a:r>
            <a:r>
              <a:rPr lang="de-DE" dirty="0" smtClean="0"/>
              <a:t>: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smtClean="0"/>
              <a:t>Magnetometer: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err="1" smtClean="0"/>
              <a:t>Electrocardiogram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br>
              <a:rPr lang="de-DE" dirty="0" smtClean="0"/>
            </a:br>
            <a:r>
              <a:rPr lang="de-DE" sz="1300" b="1" dirty="0" err="1" smtClean="0"/>
              <a:t>What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value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could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be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extracted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from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the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data</a:t>
            </a:r>
            <a:r>
              <a:rPr lang="de-DE" sz="1300" b="1" dirty="0" smtClean="0"/>
              <a:t>?</a:t>
            </a:r>
            <a:endParaRPr lang="de-DE" sz="13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classify</a:t>
            </a:r>
            <a:r>
              <a:rPr lang="de-DE" dirty="0" smtClean="0"/>
              <a:t> an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endParaRPr lang="de-DE" dirty="0" smtClean="0"/>
          </a:p>
          <a:p>
            <a:r>
              <a:rPr lang="de-DE" dirty="0" smtClean="0"/>
              <a:t>Total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twelve</a:t>
            </a:r>
            <a:r>
              <a:rPr lang="de-DE" dirty="0" smtClean="0"/>
              <a:t> different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smtClean="0"/>
              <a:t>Standing still</a:t>
            </a:r>
          </a:p>
          <a:p>
            <a:pPr lvl="1"/>
            <a:r>
              <a:rPr lang="de-DE" dirty="0" err="1" smtClean="0"/>
              <a:t>Sitting</a:t>
            </a:r>
            <a:endParaRPr lang="de-DE" dirty="0" smtClean="0"/>
          </a:p>
          <a:p>
            <a:pPr lvl="1"/>
            <a:r>
              <a:rPr lang="de-DE" dirty="0" err="1" smtClean="0"/>
              <a:t>Lying</a:t>
            </a:r>
            <a:r>
              <a:rPr lang="de-DE" dirty="0" smtClean="0"/>
              <a:t> Down</a:t>
            </a:r>
          </a:p>
          <a:p>
            <a:pPr lvl="1"/>
            <a:r>
              <a:rPr lang="de-DE" dirty="0" err="1" smtClean="0"/>
              <a:t>Running</a:t>
            </a:r>
            <a:endParaRPr lang="de-DE" dirty="0" smtClean="0"/>
          </a:p>
          <a:p>
            <a:pPr lvl="1"/>
            <a:r>
              <a:rPr lang="de-DE" dirty="0" smtClean="0"/>
              <a:t>Jogging</a:t>
            </a:r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an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smtClean="0"/>
              <a:t>Mapping </a:t>
            </a:r>
            <a:r>
              <a:rPr lang="de-DE" dirty="0" err="1" smtClean="0"/>
              <a:t>of</a:t>
            </a:r>
            <a:r>
              <a:rPr lang="de-DE" dirty="0" smtClean="0"/>
              <a:t> score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a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score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de-DE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2200" dirty="0" smtClean="0">
                <a:latin typeface="Arial" pitchFamily="34" charset="0"/>
                <a:cs typeface="Arial" pitchFamily="34" charset="0"/>
              </a:rPr>
            </a:br>
            <a:r>
              <a:rPr lang="de-DE" sz="2200" dirty="0" smtClean="0">
                <a:latin typeface="Arial" pitchFamily="34" charset="0"/>
                <a:cs typeface="Arial" pitchFamily="34" charset="0"/>
              </a:rPr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Derived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models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endParaRPr lang="de-DE" dirty="0" smtClean="0"/>
          </a:p>
          <a:p>
            <a:pPr lvl="1"/>
            <a:r>
              <a:rPr lang="de-DE" dirty="0" smtClean="0"/>
              <a:t>Smart Home –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resident</a:t>
            </a:r>
          </a:p>
          <a:p>
            <a:pPr lvl="1"/>
            <a:r>
              <a:rPr lang="de-DE" dirty="0" smtClean="0"/>
              <a:t>Insurance –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lvl="1"/>
            <a:r>
              <a:rPr lang="de-DE" dirty="0" err="1" smtClean="0"/>
              <a:t>Healthcare</a:t>
            </a:r>
            <a:r>
              <a:rPr lang="de-DE" dirty="0" smtClean="0"/>
              <a:t> – Early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1"/>
          <p:cNvSpPr txBox="1">
            <a:spLocks/>
          </p:cNvSpPr>
          <p:nvPr/>
        </p:nvSpPr>
        <p:spPr>
          <a:xfrm>
            <a:off x="323528" y="2571750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Classifiers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scikit-learn</a:t>
            </a: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package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Learning Approach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31790"/>
            <a:ext cx="2662658" cy="432048"/>
          </a:xfrm>
        </p:spPr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7" y="3363838"/>
            <a:ext cx="2664296" cy="1295947"/>
          </a:xfrm>
        </p:spPr>
        <p:txBody>
          <a:bodyPr/>
          <a:lstStyle/>
          <a:p>
            <a:r>
              <a:rPr lang="de-DE" dirty="0" smtClean="0"/>
              <a:t>Most simple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“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31839" y="2931790"/>
            <a:ext cx="2808311" cy="432048"/>
          </a:xfrm>
        </p:spPr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0" y="3363838"/>
            <a:ext cx="2808311" cy="1295947"/>
          </a:xfrm>
        </p:spPr>
        <p:txBody>
          <a:bodyPr>
            <a:normAutofit/>
          </a:bodyPr>
          <a:lstStyle/>
          <a:p>
            <a:r>
              <a:rPr lang="de-DE" dirty="0" smtClean="0"/>
              <a:t>Well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sampled</a:t>
            </a:r>
            <a:r>
              <a:rPr lang="de-DE" dirty="0" smtClean="0"/>
              <a:t> </a:t>
            </a:r>
            <a:r>
              <a:rPr lang="de-DE" dirty="0" err="1" smtClean="0"/>
              <a:t>sensory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r>
              <a:rPr lang="de-DE" dirty="0" smtClean="0"/>
              <a:t>Fast in </a:t>
            </a:r>
            <a:r>
              <a:rPr lang="de-DE" dirty="0" err="1" smtClean="0"/>
              <a:t>predictive</a:t>
            </a:r>
            <a:r>
              <a:rPr lang="de-DE" dirty="0" smtClean="0"/>
              <a:t> time,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084168" y="3363899"/>
            <a:ext cx="2736304" cy="1296083"/>
          </a:xfrm>
        </p:spPr>
        <p:txBody>
          <a:bodyPr/>
          <a:lstStyle/>
          <a:p>
            <a:r>
              <a:rPr lang="de-DE" dirty="0" smtClean="0"/>
              <a:t>Well </a:t>
            </a:r>
            <a:r>
              <a:rPr lang="de-DE" dirty="0" err="1" smtClean="0"/>
              <a:t>founded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in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084166" y="2931641"/>
            <a:ext cx="2735982" cy="432197"/>
          </a:xfrm>
        </p:spPr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5" name="Inhaltsplatzhalter 11"/>
          <p:cNvSpPr txBox="1">
            <a:spLocks/>
          </p:cNvSpPr>
          <p:nvPr/>
        </p:nvSpPr>
        <p:spPr>
          <a:xfrm>
            <a:off x="324172" y="987574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preparation</a:t>
            </a:r>
            <a:endParaRPr kumimoji="0" lang="de-DE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83567" y="1399877"/>
            <a:ext cx="388843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 Data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571999" y="1399877"/>
            <a:ext cx="1944216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Validation Data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516215" y="1399877"/>
            <a:ext cx="194421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  <a:endParaRPr lang="de-DE" dirty="0"/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2536579" y="266947"/>
            <a:ext cx="182411" cy="3888431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5452901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links 20"/>
          <p:cNvSpPr/>
          <p:nvPr/>
        </p:nvSpPr>
        <p:spPr>
          <a:xfrm rot="16200000">
            <a:off x="7397118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372076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50%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324404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268620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968550" cy="3744416"/>
          </a:xfrm>
        </p:spPr>
        <p:txBody>
          <a:bodyPr/>
          <a:lstStyle/>
          <a:p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r>
              <a:rPr lang="de-DE" dirty="0" smtClean="0"/>
              <a:t>E.g. </a:t>
            </a:r>
            <a:r>
              <a:rPr lang="de-DE" dirty="0" err="1" smtClean="0"/>
              <a:t>Sitting</a:t>
            </a:r>
            <a:r>
              <a:rPr lang="de-DE" dirty="0" smtClean="0"/>
              <a:t> -&gt; 0, Walking -&gt; 1, </a:t>
            </a:r>
            <a:r>
              <a:rPr lang="de-DE" dirty="0" err="1" smtClean="0"/>
              <a:t>Running</a:t>
            </a:r>
            <a:r>
              <a:rPr lang="de-DE" dirty="0" smtClean="0"/>
              <a:t> -&gt; 2</a:t>
            </a:r>
          </a:p>
          <a:p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Linear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endParaRPr lang="de-DE" dirty="0" smtClean="0"/>
          </a:p>
          <a:p>
            <a:pPr lvl="1"/>
            <a:r>
              <a:rPr lang="de-DE" dirty="0" err="1" smtClean="0"/>
              <a:t>Quadratic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Kubic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Exponetial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score:</a:t>
            </a:r>
          </a:p>
          <a:p>
            <a:pPr lvl="1"/>
            <a:r>
              <a:rPr lang="de-DE" dirty="0" smtClean="0"/>
              <a:t>y = a + b * </a:t>
            </a:r>
            <a:r>
              <a:rPr lang="de-DE" dirty="0" err="1" smtClean="0"/>
              <a:t>strategy</a:t>
            </a:r>
            <a:r>
              <a:rPr lang="de-DE" dirty="0" smtClean="0"/>
              <a:t>(</a:t>
            </a:r>
            <a:r>
              <a:rPr lang="de-DE" dirty="0" err="1" smtClean="0"/>
              <a:t>activity</a:t>
            </a:r>
            <a:r>
              <a:rPr lang="de-DE" dirty="0" smtClean="0"/>
              <a:t>)  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e.g. </a:t>
            </a:r>
            <a:r>
              <a:rPr lang="de-DE" dirty="0" err="1" smtClean="0"/>
              <a:t>exp</a:t>
            </a:r>
            <a:r>
              <a:rPr lang="de-DE" dirty="0" smtClean="0"/>
              <a:t>, a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r>
              <a:rPr lang="de-DE" dirty="0" smtClean="0"/>
              <a:t>, b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multiplicator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 descr="Exponent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275606"/>
            <a:ext cx="3312368" cy="275415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24128" y="4155926"/>
            <a:ext cx="3150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Quelle: https://upload.wikimedia.org/wikipedia/commons/5/53/Exponential.png</a:t>
            </a:r>
            <a:endParaRPr lang="de-DE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N_neigbors</a:t>
            </a:r>
            <a:r>
              <a:rPr lang="de-DE" dirty="0" smtClean="0"/>
              <a:t>: </a:t>
            </a:r>
          </a:p>
          <a:p>
            <a:pPr lvl="2">
              <a:buNone/>
            </a:pPr>
            <a:r>
              <a:rPr lang="de-DE" dirty="0" smtClean="0"/>
              <a:t>[1, …, 81]</a:t>
            </a:r>
          </a:p>
          <a:p>
            <a:pPr lvl="1">
              <a:buNone/>
            </a:pPr>
            <a:endParaRPr lang="de-DE" sz="1200" dirty="0" smtClean="0"/>
          </a:p>
          <a:p>
            <a:pPr lvl="1">
              <a:buNone/>
            </a:pPr>
            <a:endParaRPr lang="de-DE" sz="1200" dirty="0" smtClean="0"/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93.27%</a:t>
            </a:r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N_estimators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[1, 2, 4, …, 256]</a:t>
            </a:r>
          </a:p>
          <a:p>
            <a:pPr lvl="1"/>
            <a:r>
              <a:rPr lang="de-DE" dirty="0" err="1" smtClean="0"/>
              <a:t>Learning_rate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[1e-05, 0.0001,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endParaRPr lang="de-DE" dirty="0" smtClean="0"/>
          </a:p>
          <a:p>
            <a:pPr algn="ctr">
              <a:buNone/>
            </a:pPr>
            <a:r>
              <a:rPr lang="de-DE" b="1" dirty="0" smtClean="0"/>
              <a:t>98.13%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smtClean="0"/>
              <a:t>C:</a:t>
            </a:r>
          </a:p>
          <a:p>
            <a:pPr lvl="1">
              <a:buNone/>
            </a:pPr>
            <a:r>
              <a:rPr lang="de-DE" sz="1200" dirty="0" smtClean="0"/>
              <a:t>[[1e-06, 1e-05, …, 100000]</a:t>
            </a:r>
          </a:p>
          <a:p>
            <a:pPr lvl="1"/>
            <a:r>
              <a:rPr lang="de-DE" dirty="0" smtClean="0"/>
              <a:t>Gamma:</a:t>
            </a:r>
          </a:p>
          <a:p>
            <a:pPr lvl="1">
              <a:buNone/>
            </a:pPr>
            <a:r>
              <a:rPr lang="de-DE" sz="1200" dirty="0" smtClean="0"/>
              <a:t>[1e-06, 1e-05,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97.51%</a:t>
            </a:r>
            <a:endParaRPr lang="de-DE" b="1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boosting</a:t>
            </a:r>
            <a:r>
              <a:rPr lang="de-DE" dirty="0" smtClean="0"/>
              <a:t> model was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model</a:t>
            </a:r>
          </a:p>
          <a:p>
            <a:r>
              <a:rPr lang="de-DE" b="1" dirty="0" smtClean="0"/>
              <a:t>Test </a:t>
            </a:r>
            <a:r>
              <a:rPr lang="de-DE" b="1" dirty="0" err="1" smtClean="0"/>
              <a:t>accurracy</a:t>
            </a:r>
            <a:r>
              <a:rPr lang="de-DE" b="1" dirty="0" smtClean="0"/>
              <a:t>: 98.44%</a:t>
            </a:r>
            <a:endParaRPr lang="de-D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Bildschirmpräsentation (16:9)</PresentationFormat>
  <Paragraphs>177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Benutzerdefiniertes Design</vt:lpstr>
      <vt:lpstr>Introduction into Data Science</vt:lpstr>
      <vt:lpstr>Topics</vt:lpstr>
      <vt:lpstr>Motivation What is the current situation?</vt:lpstr>
      <vt:lpstr>Motivation What is the data?</vt:lpstr>
      <vt:lpstr>Motivation What value could be extracted from the data?</vt:lpstr>
      <vt:lpstr> Motivation Derived business models </vt:lpstr>
      <vt:lpstr>Implementation Machine Learning Approach</vt:lpstr>
      <vt:lpstr>Implementation ScoreMap</vt:lpstr>
      <vt:lpstr>Results Model Selection</vt:lpstr>
      <vt:lpstr>Results Activity classification</vt:lpstr>
      <vt:lpstr>Perspectives</vt:lpstr>
      <vt:lpstr>Thank you for your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Ralf</cp:lastModifiedBy>
  <cp:revision>175</cp:revision>
  <dcterms:created xsi:type="dcterms:W3CDTF">2017-01-19T09:37:30Z</dcterms:created>
  <dcterms:modified xsi:type="dcterms:W3CDTF">2017-07-19T18:28:16Z</dcterms:modified>
</cp:coreProperties>
</file>