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73" r:id="rId3"/>
    <p:sldId id="275" r:id="rId4"/>
    <p:sldId id="274" r:id="rId5"/>
    <p:sldId id="278" r:id="rId6"/>
    <p:sldId id="277" r:id="rId7"/>
    <p:sldId id="276" r:id="rId8"/>
    <p:sldId id="279" r:id="rId9"/>
    <p:sldId id="280" r:id="rId1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274467"/>
    <a:srgbClr val="828282"/>
    <a:srgbClr val="559974"/>
    <a:srgbClr val="A7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7" autoAdjust="0"/>
    <p:restoredTop sz="94673" autoAdjust="0"/>
  </p:normalViewPr>
  <p:slideViewPr>
    <p:cSldViewPr>
      <p:cViewPr>
        <p:scale>
          <a:sx n="100" d="100"/>
          <a:sy n="100" d="100"/>
        </p:scale>
        <p:origin x="1956" y="82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CD7E6-D14C-4ECF-BE72-9282675AAFCC}" type="datetimeFigureOut">
              <a:rPr lang="de-DE" smtClean="0"/>
              <a:pPr/>
              <a:t>17.02.2018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9B856-22C7-4D3D-8424-185753AB3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6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7BA6-6945-4979-A31E-1F3FA0D91DC4}" type="datetimeFigureOut">
              <a:rPr lang="de-DE" smtClean="0"/>
              <a:pPr/>
              <a:t>17.02.2018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D1AF-4C0D-4753-9D96-DDC1A4BC54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1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9512" y="3003798"/>
            <a:ext cx="7128792" cy="79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pic>
        <p:nvPicPr>
          <p:cNvPr id="1029" name="Picture 5" descr="http://iss.uni-saarland.de/workspace/images/SummerSchool/unisaarland_flight.jpg"/>
          <p:cNvPicPr>
            <a:picLocks noChangeAspect="1" noChangeArrowheads="1"/>
          </p:cNvPicPr>
          <p:nvPr userDrawn="1"/>
        </p:nvPicPr>
        <p:blipFill>
          <a:blip r:embed="rId2" cstate="print"/>
          <a:srcRect l="4322" t="19936" r="2055" b="9150"/>
          <a:stretch>
            <a:fillRect/>
          </a:stretch>
        </p:blipFill>
        <p:spPr bwMode="auto">
          <a:xfrm>
            <a:off x="0" y="0"/>
            <a:ext cx="9144000" cy="2859782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267744" y="3795886"/>
            <a:ext cx="3096293" cy="720080"/>
          </a:xfrm>
        </p:spPr>
        <p:txBody>
          <a:bodyPr>
            <a:normAutofit/>
          </a:bodyPr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5pPr>
              <a:buNone/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  <p:pic>
        <p:nvPicPr>
          <p:cNvPr id="9" name="Grafik 8" descr="uds_cs_logo.jpe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3939902"/>
            <a:ext cx="1584176" cy="760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00192" y="987574"/>
            <a:ext cx="2520281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2" y="987574"/>
            <a:ext cx="5832325" cy="3744416"/>
          </a:xfrm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F490E5-6BD8-4297-ACA2-2AC87192B70F}" type="datetime1">
              <a:rPr lang="de-DE" smtClean="0"/>
              <a:pPr/>
              <a:t>17.02.2018</a:t>
            </a:fld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1833-73FA-4B7B-8368-585F78905B8E}" type="datetime1">
              <a:rPr lang="de-DE" smtClean="0"/>
              <a:pPr/>
              <a:t>17.02.2018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17.02.2018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 mit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17.02.2018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lussdiagramm: Zusammenführen 9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20" hasCustomPrompt="1"/>
          </p:nvPr>
        </p:nvSpPr>
        <p:spPr>
          <a:xfrm>
            <a:off x="323850" y="4011612"/>
            <a:ext cx="8496622" cy="720377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 smtClean="0"/>
              <a:t>Text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331236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17.02.2018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331271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17.02.2018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Flussdiagramm: Zusammenführen 12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5" hasCustomPrompt="1"/>
          </p:nvPr>
        </p:nvSpPr>
        <p:spPr>
          <a:xfrm>
            <a:off x="323850" y="4011910"/>
            <a:ext cx="8496300" cy="72042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779662"/>
            <a:ext cx="7776864" cy="637183"/>
          </a:xfrm>
        </p:spPr>
        <p:txBody>
          <a:bodyPr/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17.02.2018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331641" y="2643758"/>
            <a:ext cx="6552505" cy="9144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2" y="1598614"/>
            <a:ext cx="7772400" cy="1101725"/>
          </a:xfrm>
        </p:spPr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8A4D-8D16-457C-AFD8-844AF28C1B14}" type="datetime1">
              <a:rPr lang="de-DE" smtClean="0"/>
              <a:pPr/>
              <a:t>17.02.2018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530" y="987575"/>
            <a:ext cx="4172272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987575"/>
            <a:ext cx="4176466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C2C-549A-4615-A3C1-D5E9E9947B76}" type="datetime1">
              <a:rPr lang="de-DE" smtClean="0"/>
              <a:pPr/>
              <a:t>17.02.2018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17.02.2018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und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17.02.2018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lussdiagramm: Zusammenführen 10"/>
          <p:cNvSpPr/>
          <p:nvPr userDrawn="1"/>
        </p:nvSpPr>
        <p:spPr>
          <a:xfrm>
            <a:off x="1187624" y="3723878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3851" y="4156075"/>
            <a:ext cx="8496622" cy="576263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17.02.2018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A34-A4A3-4CC2-B452-9E4A0F73B38C}" type="datetime1">
              <a:rPr lang="de-DE" smtClean="0"/>
              <a:pPr/>
              <a:t>17.02.2018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Anmerk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31840" y="987574"/>
            <a:ext cx="5688633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30" y="987574"/>
            <a:ext cx="2736304" cy="3744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17.02.2018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7" y="206376"/>
            <a:ext cx="7704857" cy="63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0" y="987574"/>
            <a:ext cx="8496944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24F9CC-0A0D-4C8D-81F7-82F64A12AE8F}" type="datetime1">
              <a:rPr lang="de-DE" smtClean="0"/>
              <a:pPr/>
              <a:t>17.02.2018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601" y="4868864"/>
            <a:ext cx="7272809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1" name="Grafik 10" descr="Logo_of_Saarland_University.svg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8532440" y="267494"/>
            <a:ext cx="432048" cy="4867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9" r:id="rId2"/>
    <p:sldLayoutId id="2147483660" r:id="rId3"/>
    <p:sldLayoutId id="2147483662" r:id="rId4"/>
    <p:sldLayoutId id="2147483663" r:id="rId5"/>
    <p:sldLayoutId id="2147483673" r:id="rId6"/>
    <p:sldLayoutId id="2147483664" r:id="rId7"/>
    <p:sldLayoutId id="2147483665" r:id="rId8"/>
    <p:sldLayoutId id="2147483666" r:id="rId9"/>
    <p:sldLayoutId id="2147483672" r:id="rId10"/>
    <p:sldLayoutId id="2147483667" r:id="rId11"/>
    <p:sldLayoutId id="2147483674" r:id="rId12"/>
    <p:sldLayoutId id="2147483671" r:id="rId13"/>
    <p:sldLayoutId id="2147483675" r:id="rId14"/>
    <p:sldLayoutId id="2147483676" r:id="rId15"/>
    <p:sldLayoutId id="2147483669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60" y="2931790"/>
            <a:ext cx="4392488" cy="792088"/>
          </a:xfrm>
        </p:spPr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Model:</a:t>
            </a:r>
            <a:br>
              <a:rPr lang="de-DE" dirty="0" smtClean="0"/>
            </a:br>
            <a:r>
              <a:rPr lang="de-DE" dirty="0" smtClean="0"/>
              <a:t>Wachstumsmodelle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979712" y="3795886"/>
            <a:ext cx="5256584" cy="10081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 smtClean="0"/>
              <a:t>Christian Faber</a:t>
            </a:r>
            <a:endParaRPr lang="de-DE" sz="1200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 smtClean="0"/>
              <a:t>Mirco </a:t>
            </a:r>
            <a:r>
              <a:rPr lang="de-DE" sz="1200" dirty="0" err="1" smtClean="0"/>
              <a:t>Pyrtek</a:t>
            </a:r>
            <a:endParaRPr lang="de-DE" sz="1200" dirty="0" smtClean="0"/>
          </a:p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Grundlagen</a:t>
            </a:r>
          </a:p>
          <a:p>
            <a:pPr lvl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 smtClean="0"/>
              <a:t>structures</a:t>
            </a:r>
            <a:endParaRPr lang="de-DE" dirty="0" smtClean="0"/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 smtClean="0"/>
              <a:t>Wachtumsmodelle</a:t>
            </a:r>
            <a:endParaRPr lang="de-DE" dirty="0" smtClean="0"/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Versuchsaufbau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Datensätze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Modellierung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smtClean="0"/>
              <a:t>Lineare Wachstumsmodelle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 smtClean="0"/>
              <a:t>Polynomielle</a:t>
            </a:r>
            <a:r>
              <a:rPr lang="de-DE" dirty="0" smtClean="0"/>
              <a:t> Wachstumsmodelle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 smtClean="0"/>
              <a:t>Curvilineare</a:t>
            </a:r>
            <a:r>
              <a:rPr lang="de-DE" dirty="0" smtClean="0"/>
              <a:t> Wachstumsmodelle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Weitere Ansätze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(Alternativ) </a:t>
            </a:r>
            <a:r>
              <a:rPr lang="de-DE" dirty="0" err="1" smtClean="0"/>
              <a:t>Prediction</a:t>
            </a:r>
            <a:r>
              <a:rPr lang="de-DE" dirty="0" smtClean="0"/>
              <a:t> Models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Resümee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–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Standardmäßig keine Berücksichtigung von </a:t>
            </a:r>
            <a:r>
              <a:rPr lang="de-DE" dirty="0" err="1" smtClean="0"/>
              <a:t>Means</a:t>
            </a:r>
            <a:r>
              <a:rPr lang="de-DE" dirty="0" smtClean="0"/>
              <a:t> (bzw.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r>
              <a:rPr lang="de-DE" dirty="0" smtClean="0"/>
              <a:t>) in Strukturgleichungsmodellen</a:t>
            </a:r>
          </a:p>
          <a:p>
            <a:pPr lvl="1"/>
            <a:r>
              <a:rPr lang="de-DE" dirty="0" smtClean="0"/>
              <a:t>Schätzung anhand der Varianz-Kovarianz-Matrix</a:t>
            </a:r>
          </a:p>
          <a:p>
            <a:pPr lvl="1"/>
            <a:r>
              <a:rPr lang="de-DE" dirty="0" smtClean="0"/>
              <a:t>Skalierung der Werte</a:t>
            </a:r>
          </a:p>
          <a:p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r>
              <a:rPr lang="de-DE" dirty="0" smtClean="0"/>
              <a:t> können signifikante Bedeutungen haben</a:t>
            </a:r>
          </a:p>
          <a:p>
            <a:r>
              <a:rPr lang="de-DE" dirty="0" smtClean="0"/>
              <a:t>Laden über Konstanten (mit Wert 1) auf endogene und exogene Variablen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2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Grundlagen</a:t>
            </a:r>
            <a:r>
              <a:rPr lang="de-DE" dirty="0"/>
              <a:t> </a:t>
            </a:r>
            <a:r>
              <a:rPr lang="de-DE" dirty="0" smtClean="0"/>
              <a:t>- Wachstumsmodelle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Wachstumsmodelle in der Natur weit verbreitet → beobachtbar</a:t>
            </a:r>
          </a:p>
          <a:p>
            <a:pPr lvl="1"/>
            <a:r>
              <a:rPr lang="de-DE" dirty="0" smtClean="0"/>
              <a:t>Körperwachstum</a:t>
            </a:r>
          </a:p>
          <a:p>
            <a:pPr lvl="1"/>
            <a:r>
              <a:rPr lang="de-DE" dirty="0" smtClean="0"/>
              <a:t>Bakterienwachstum</a:t>
            </a:r>
          </a:p>
          <a:p>
            <a:pPr lvl="1"/>
            <a:r>
              <a:rPr lang="de-DE" dirty="0" smtClean="0"/>
              <a:t>etc.</a:t>
            </a:r>
          </a:p>
          <a:p>
            <a:r>
              <a:rPr lang="de-DE" dirty="0" smtClean="0"/>
              <a:t>Wachstumsmodelle in SEM sowohl mit latenten als auch mit beobachtbaren Variablen möglich</a:t>
            </a:r>
          </a:p>
          <a:p>
            <a:r>
              <a:rPr lang="de-DE" dirty="0" smtClean="0"/>
              <a:t>Stark verbreitetes Strukturgleichungsmodell mit einer </a:t>
            </a:r>
            <a:r>
              <a:rPr lang="de-DE" dirty="0" err="1" smtClean="0"/>
              <a:t>Mean</a:t>
            </a:r>
            <a:r>
              <a:rPr lang="de-DE" dirty="0"/>
              <a:t> </a:t>
            </a:r>
            <a:r>
              <a:rPr lang="de-DE" dirty="0" err="1" smtClean="0"/>
              <a:t>Structure</a:t>
            </a:r>
            <a:endParaRPr lang="de-DE" dirty="0" smtClean="0"/>
          </a:p>
          <a:p>
            <a:r>
              <a:rPr lang="de-DE" dirty="0" smtClean="0"/>
              <a:t>Längsschnitt-Analysetechnik zur Vorhersage von Wachstum über Zeit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1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Grundlagen</a:t>
            </a:r>
            <a:r>
              <a:rPr lang="de-DE" dirty="0"/>
              <a:t> </a:t>
            </a:r>
            <a:r>
              <a:rPr lang="de-DE" dirty="0" smtClean="0"/>
              <a:t>- Wachstumsmodelle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Messmodell</a:t>
            </a:r>
          </a:p>
          <a:p>
            <a:pPr lvl="1"/>
            <a:r>
              <a:rPr lang="de-DE" dirty="0"/>
              <a:t>Daten werden in einem Zeitreihenkontext über verschiedene exogene Variablen gemessen</a:t>
            </a:r>
          </a:p>
          <a:p>
            <a:pPr lvl="1"/>
            <a:r>
              <a:rPr lang="de-DE" dirty="0"/>
              <a:t>Experiment ist fix, d.h. es muss zu jedem Zeitpunkt identisch sein</a:t>
            </a:r>
          </a:p>
          <a:p>
            <a:pPr lvl="1"/>
            <a:r>
              <a:rPr lang="de-DE" dirty="0"/>
              <a:t>Zeitintervalle zwischen einzelnen Messungen müssen nicht identisch sein, aber bei jedem Testobjekt gleich (z.B. Alter 3, 6, 12, 24 bei jedem Kandidat)</a:t>
            </a:r>
          </a:p>
          <a:p>
            <a:r>
              <a:rPr lang="de-DE" dirty="0"/>
              <a:t>Wachstumsparameter: </a:t>
            </a:r>
            <a:r>
              <a:rPr lang="de-DE" dirty="0" err="1"/>
              <a:t>Intercept</a:t>
            </a:r>
            <a:r>
              <a:rPr lang="de-DE" dirty="0"/>
              <a:t> (aka Initial Status, Initial Level) und </a:t>
            </a:r>
            <a:r>
              <a:rPr lang="de-DE" dirty="0" err="1"/>
              <a:t>Slope</a:t>
            </a:r>
            <a:r>
              <a:rPr lang="de-DE" dirty="0"/>
              <a:t> (aka Growth rate, Shape</a:t>
            </a:r>
            <a:r>
              <a:rPr lang="de-DE" dirty="0" smtClean="0"/>
              <a:t>)</a:t>
            </a:r>
          </a:p>
          <a:p>
            <a:r>
              <a:rPr lang="de-DE" dirty="0" smtClean="0"/>
              <a:t>Kritik: Quadratische, kubische oder höher komplexe Abhängigkeiten nicht sinnvoll mit zwei Parametern abbildbar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96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Versuchsaufbau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23527" y="1360489"/>
            <a:ext cx="8424937" cy="12771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87523" y="2932977"/>
            <a:ext cx="8424937" cy="18053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 rot="16200000">
            <a:off x="-145789" y="1829807"/>
            <a:ext cx="1277189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Daten</a:t>
            </a:r>
            <a:endParaRPr lang="de-DE" sz="1600" dirty="0"/>
          </a:p>
        </p:txBody>
      </p:sp>
      <p:sp>
        <p:nvSpPr>
          <p:cNvPr id="10" name="Textfeld 9"/>
          <p:cNvSpPr txBox="1"/>
          <p:nvPr/>
        </p:nvSpPr>
        <p:spPr>
          <a:xfrm rot="16200000">
            <a:off x="-447580" y="3666538"/>
            <a:ext cx="1812024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Modelle</a:t>
            </a:r>
            <a:endParaRPr lang="de-DE" sz="1600" dirty="0"/>
          </a:p>
        </p:txBody>
      </p:sp>
      <p:sp>
        <p:nvSpPr>
          <p:cNvPr id="14" name="Rechteck 13"/>
          <p:cNvSpPr/>
          <p:nvPr/>
        </p:nvSpPr>
        <p:spPr>
          <a:xfrm>
            <a:off x="662082" y="1360488"/>
            <a:ext cx="5350078" cy="12832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Zylinder 10"/>
          <p:cNvSpPr/>
          <p:nvPr/>
        </p:nvSpPr>
        <p:spPr>
          <a:xfrm>
            <a:off x="1223628" y="1635646"/>
            <a:ext cx="1656184" cy="861595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Lineare Rohdaten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Zylinder 11"/>
          <p:cNvSpPr/>
          <p:nvPr/>
        </p:nvSpPr>
        <p:spPr>
          <a:xfrm>
            <a:off x="3824868" y="1635646"/>
            <a:ext cx="1656184" cy="861595"/>
          </a:xfrm>
          <a:prstGeom prst="can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Quadratische Rohdaten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Zylinder 12"/>
          <p:cNvSpPr/>
          <p:nvPr/>
        </p:nvSpPr>
        <p:spPr>
          <a:xfrm>
            <a:off x="6547744" y="1635646"/>
            <a:ext cx="1656184" cy="861595"/>
          </a:xfrm>
          <a:prstGeom prst="can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Exponetielle</a:t>
            </a:r>
            <a:r>
              <a:rPr lang="de-DE" sz="1400" dirty="0" smtClean="0">
                <a:solidFill>
                  <a:schemeClr val="tx1"/>
                </a:solidFill>
              </a:rPr>
              <a:t> Rohdaten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905705" y="1370753"/>
            <a:ext cx="72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Erzeugt</a:t>
            </a:r>
            <a:endParaRPr lang="de-DE" sz="1400" dirty="0"/>
          </a:p>
        </p:txBody>
      </p:sp>
      <p:sp>
        <p:nvSpPr>
          <p:cNvPr id="17" name="Textfeld 16"/>
          <p:cNvSpPr txBox="1"/>
          <p:nvPr/>
        </p:nvSpPr>
        <p:spPr>
          <a:xfrm>
            <a:off x="6948264" y="1353346"/>
            <a:ext cx="1024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Beobachtet</a:t>
            </a:r>
            <a:endParaRPr lang="de-DE" sz="1400" dirty="0"/>
          </a:p>
        </p:txBody>
      </p:sp>
      <p:sp>
        <p:nvSpPr>
          <p:cNvPr id="19" name="Flussdiagramm: Alternativer Prozess 18"/>
          <p:cNvSpPr/>
          <p:nvPr/>
        </p:nvSpPr>
        <p:spPr>
          <a:xfrm>
            <a:off x="1115616" y="3077880"/>
            <a:ext cx="1872208" cy="645998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Lineares Wachstumsmodell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0" name="Flussdiagramm: Alternativer Prozess 19"/>
          <p:cNvSpPr/>
          <p:nvPr/>
        </p:nvSpPr>
        <p:spPr>
          <a:xfrm>
            <a:off x="6444208" y="3077880"/>
            <a:ext cx="1872208" cy="645998"/>
          </a:xfrm>
          <a:prstGeom prst="flowChartAlternateProcess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Curvilineares</a:t>
            </a:r>
            <a:r>
              <a:rPr lang="de-DE" sz="1400" dirty="0" smtClean="0"/>
              <a:t> Wachstumsmodell</a:t>
            </a:r>
            <a:endParaRPr lang="de-DE" sz="1400" dirty="0"/>
          </a:p>
        </p:txBody>
      </p:sp>
      <p:sp>
        <p:nvSpPr>
          <p:cNvPr id="21" name="Flussdiagramm: Alternativer Prozess 20"/>
          <p:cNvSpPr/>
          <p:nvPr/>
        </p:nvSpPr>
        <p:spPr>
          <a:xfrm>
            <a:off x="3707904" y="3077880"/>
            <a:ext cx="1872208" cy="645998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Polynomielles</a:t>
            </a:r>
            <a:r>
              <a:rPr lang="de-DE" sz="1400" dirty="0" smtClean="0"/>
              <a:t> Wachstumsmodell</a:t>
            </a:r>
            <a:endParaRPr lang="de-DE" sz="1400" dirty="0"/>
          </a:p>
        </p:txBody>
      </p:sp>
      <p:sp>
        <p:nvSpPr>
          <p:cNvPr id="22" name="Flussdiagramm: Alternativer Prozess 21"/>
          <p:cNvSpPr/>
          <p:nvPr/>
        </p:nvSpPr>
        <p:spPr>
          <a:xfrm>
            <a:off x="2627784" y="4013984"/>
            <a:ext cx="1872208" cy="645998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Mit einer latenten Wachstumsvariable</a:t>
            </a:r>
            <a:endParaRPr lang="de-DE" sz="1400" dirty="0"/>
          </a:p>
        </p:txBody>
      </p:sp>
      <p:sp>
        <p:nvSpPr>
          <p:cNvPr id="23" name="Flussdiagramm: Alternativer Prozess 22"/>
          <p:cNvSpPr/>
          <p:nvPr/>
        </p:nvSpPr>
        <p:spPr>
          <a:xfrm>
            <a:off x="4932040" y="4013984"/>
            <a:ext cx="1872208" cy="645998"/>
          </a:xfrm>
          <a:prstGeom prst="flowChartAlternateProcess">
            <a:avLst/>
          </a:prstGeom>
          <a:solidFill>
            <a:srgbClr val="27446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Mit zwei latenten Wachstumsvariablen</a:t>
            </a:r>
            <a:endParaRPr lang="de-DE" sz="1400" dirty="0"/>
          </a:p>
        </p:txBody>
      </p:sp>
      <p:cxnSp>
        <p:nvCxnSpPr>
          <p:cNvPr id="25" name="Gerader Verbinder 24"/>
          <p:cNvCxnSpPr>
            <a:stCxn id="21" idx="2"/>
            <a:endCxn id="22" idx="0"/>
          </p:cNvCxnSpPr>
          <p:nvPr/>
        </p:nvCxnSpPr>
        <p:spPr>
          <a:xfrm flipH="1">
            <a:off x="3563888" y="3723878"/>
            <a:ext cx="1080120" cy="290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21" idx="2"/>
            <a:endCxn id="23" idx="0"/>
          </p:cNvCxnSpPr>
          <p:nvPr/>
        </p:nvCxnSpPr>
        <p:spPr>
          <a:xfrm>
            <a:off x="4644008" y="3723878"/>
            <a:ext cx="1224136" cy="290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12" idx="3"/>
            <a:endCxn id="19" idx="0"/>
          </p:cNvCxnSpPr>
          <p:nvPr/>
        </p:nvCxnSpPr>
        <p:spPr>
          <a:xfrm flipH="1">
            <a:off x="2051720" y="2497241"/>
            <a:ext cx="2601240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12" idx="3"/>
            <a:endCxn id="21" idx="0"/>
          </p:cNvCxnSpPr>
          <p:nvPr/>
        </p:nvCxnSpPr>
        <p:spPr>
          <a:xfrm flipH="1">
            <a:off x="4644008" y="2497241"/>
            <a:ext cx="8952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12" idx="3"/>
            <a:endCxn id="20" idx="0"/>
          </p:cNvCxnSpPr>
          <p:nvPr/>
        </p:nvCxnSpPr>
        <p:spPr>
          <a:xfrm>
            <a:off x="4652960" y="2497241"/>
            <a:ext cx="2727352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>
            <a:stCxn id="11" idx="3"/>
            <a:endCxn id="19" idx="0"/>
          </p:cNvCxnSpPr>
          <p:nvPr/>
        </p:nvCxnSpPr>
        <p:spPr>
          <a:xfrm>
            <a:off x="2051720" y="2497241"/>
            <a:ext cx="0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stCxn id="11" idx="3"/>
            <a:endCxn id="21" idx="0"/>
          </p:cNvCxnSpPr>
          <p:nvPr/>
        </p:nvCxnSpPr>
        <p:spPr>
          <a:xfrm>
            <a:off x="2051720" y="2497241"/>
            <a:ext cx="2592288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11" idx="3"/>
            <a:endCxn id="20" idx="0"/>
          </p:cNvCxnSpPr>
          <p:nvPr/>
        </p:nvCxnSpPr>
        <p:spPr>
          <a:xfrm>
            <a:off x="2051720" y="2497241"/>
            <a:ext cx="5328592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stCxn id="13" idx="3"/>
            <a:endCxn id="19" idx="0"/>
          </p:cNvCxnSpPr>
          <p:nvPr/>
        </p:nvCxnSpPr>
        <p:spPr>
          <a:xfrm flipH="1">
            <a:off x="2051720" y="2497241"/>
            <a:ext cx="5324116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stCxn id="13" idx="3"/>
            <a:endCxn id="21" idx="0"/>
          </p:cNvCxnSpPr>
          <p:nvPr/>
        </p:nvCxnSpPr>
        <p:spPr>
          <a:xfrm flipH="1">
            <a:off x="4644008" y="2497241"/>
            <a:ext cx="2731828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>
            <a:stCxn id="13" idx="3"/>
            <a:endCxn id="20" idx="0"/>
          </p:cNvCxnSpPr>
          <p:nvPr/>
        </p:nvCxnSpPr>
        <p:spPr>
          <a:xfrm>
            <a:off x="7375836" y="2497241"/>
            <a:ext cx="4476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395536" y="1203598"/>
            <a:ext cx="8208912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4067944" y="919672"/>
            <a:ext cx="1059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Komplexität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8608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Datensätze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 smtClean="0"/>
              <a:t>Lineare Daten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 smtClean="0"/>
              <a:t>Quadratische Daten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Air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controller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(siehe Literatur)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de-DE" dirty="0" smtClean="0"/>
              <a:t>Exponentielle 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2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Lineare Wachstumsmodelle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89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Lineare Wachstumsmodelle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Lineare Daten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Quadratische Daten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17.02.2018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Exponetielle</a:t>
            </a:r>
            <a:r>
              <a:rPr lang="de-DE" dirty="0" smtClean="0"/>
              <a:t> Daten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352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327</Words>
  <Application>Microsoft Office PowerPoint</Application>
  <PresentationFormat>Bildschirmpräsentation (16:9)</PresentationFormat>
  <Paragraphs>87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Benutzerdefiniertes Design</vt:lpstr>
      <vt:lpstr>Structural Equation Model: Wachstumsmodelle</vt:lpstr>
      <vt:lpstr>Inhalt</vt:lpstr>
      <vt:lpstr>Grundlagen – Mean Structures</vt:lpstr>
      <vt:lpstr>Grundlagen - Wachstumsmodelle</vt:lpstr>
      <vt:lpstr>Grundlagen - Wachstumsmodelle</vt:lpstr>
      <vt:lpstr>Versuchsaufbau</vt:lpstr>
      <vt:lpstr>Datensätze</vt:lpstr>
      <vt:lpstr>Lineare Wachstumsmodelle</vt:lpstr>
      <vt:lpstr>Lineare Wachstumsmodelle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Mirco</dc:creator>
  <cp:lastModifiedBy>mirco.pyrtek@live.com</cp:lastModifiedBy>
  <cp:revision>175</cp:revision>
  <dcterms:created xsi:type="dcterms:W3CDTF">2017-01-19T09:37:30Z</dcterms:created>
  <dcterms:modified xsi:type="dcterms:W3CDTF">2018-02-17T15:32:58Z</dcterms:modified>
</cp:coreProperties>
</file>