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73" r:id="rId3"/>
    <p:sldId id="281" r:id="rId4"/>
    <p:sldId id="275" r:id="rId5"/>
    <p:sldId id="274" r:id="rId6"/>
    <p:sldId id="282" r:id="rId7"/>
    <p:sldId id="278" r:id="rId8"/>
    <p:sldId id="277" r:id="rId9"/>
    <p:sldId id="276" r:id="rId10"/>
    <p:sldId id="284" r:id="rId11"/>
    <p:sldId id="279" r:id="rId12"/>
    <p:sldId id="280" r:id="rId13"/>
    <p:sldId id="287" r:id="rId14"/>
    <p:sldId id="283" r:id="rId15"/>
    <p:sldId id="285" r:id="rId16"/>
    <p:sldId id="286" r:id="rId17"/>
    <p:sldId id="288" r:id="rId18"/>
    <p:sldId id="290" r:id="rId19"/>
    <p:sldId id="289" r:id="rId2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73" autoAdjust="0"/>
  </p:normalViewPr>
  <p:slideViewPr>
    <p:cSldViewPr>
      <p:cViewPr varScale="1">
        <p:scale>
          <a:sx n="144" d="100"/>
          <a:sy n="144" d="100"/>
        </p:scale>
        <p:origin x="69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Mean</a:t>
            </a:r>
            <a:r>
              <a:rPr lang="de-DE" baseline="0" dirty="0" smtClean="0"/>
              <a:t> der endogenen Variable Y: </a:t>
            </a:r>
            <a:r>
              <a:rPr lang="de-DE" baseline="0" dirty="0" err="1" smtClean="0"/>
              <a:t>Mean</a:t>
            </a:r>
            <a:r>
              <a:rPr lang="de-DE" baseline="0" dirty="0" smtClean="0"/>
              <a:t>(Y) = 20.000 + (11.000)*0,455 = 25.000</a:t>
            </a:r>
          </a:p>
          <a:p>
            <a:endParaRPr lang="de-DE" baseline="0" dirty="0" smtClean="0"/>
          </a:p>
          <a:p>
            <a:r>
              <a:rPr lang="de-DE" baseline="0" dirty="0" smtClean="0"/>
              <a:t>Exogene Variable: Direkter Effekt der Konstante ist ein </a:t>
            </a:r>
            <a:r>
              <a:rPr lang="de-DE" baseline="0" dirty="0" err="1" smtClean="0"/>
              <a:t>Mean</a:t>
            </a:r>
            <a:endParaRPr lang="de-DE" baseline="0" dirty="0" smtClean="0"/>
          </a:p>
          <a:p>
            <a:r>
              <a:rPr lang="de-DE" baseline="0" dirty="0" smtClean="0"/>
              <a:t>Endogene Variable: Der direkte Effekt der Konstante ist ein </a:t>
            </a:r>
            <a:r>
              <a:rPr lang="de-DE" baseline="0" dirty="0" err="1" smtClean="0"/>
              <a:t>Intercept</a:t>
            </a:r>
            <a:r>
              <a:rPr lang="de-DE" baseline="0" dirty="0" smtClean="0"/>
              <a:t> (y-Achsenabschnitt) und der totale Effekt ist ein </a:t>
            </a:r>
            <a:r>
              <a:rPr lang="de-DE" baseline="0" dirty="0" err="1" smtClean="0"/>
              <a:t>Mean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56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Mean</a:t>
            </a:r>
            <a:r>
              <a:rPr lang="de-DE" baseline="0" dirty="0" smtClean="0"/>
              <a:t> der endogenen Variable Y: </a:t>
            </a:r>
            <a:r>
              <a:rPr lang="de-DE" baseline="0" dirty="0" err="1" smtClean="0"/>
              <a:t>Mean</a:t>
            </a:r>
            <a:r>
              <a:rPr lang="de-DE" baseline="0" dirty="0" smtClean="0"/>
              <a:t>(Y) = 20.000 + (11.000)*0,455 = 25.000</a:t>
            </a:r>
          </a:p>
          <a:p>
            <a:endParaRPr lang="de-DE" baseline="0" dirty="0" smtClean="0"/>
          </a:p>
          <a:p>
            <a:r>
              <a:rPr lang="de-DE" baseline="0" dirty="0" smtClean="0"/>
              <a:t>Exogene Variable: Direkter Effekt der Konstante ist ein </a:t>
            </a:r>
            <a:r>
              <a:rPr lang="de-DE" baseline="0" dirty="0" err="1" smtClean="0"/>
              <a:t>Mean</a:t>
            </a:r>
            <a:endParaRPr lang="de-DE" baseline="0" dirty="0" smtClean="0"/>
          </a:p>
          <a:p>
            <a:r>
              <a:rPr lang="de-DE" baseline="0" dirty="0" smtClean="0"/>
              <a:t>Endogene Variable: Der direkte Effekt der Konstante ist ein </a:t>
            </a:r>
            <a:r>
              <a:rPr lang="de-DE" baseline="0" dirty="0" err="1" smtClean="0"/>
              <a:t>Intercept</a:t>
            </a:r>
            <a:r>
              <a:rPr lang="de-DE" baseline="0" dirty="0" smtClean="0"/>
              <a:t> (y-Achsenabschnitt) und der totale Effekt ist ein </a:t>
            </a:r>
            <a:r>
              <a:rPr lang="de-DE" baseline="0" dirty="0" err="1" smtClean="0"/>
              <a:t>Mean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59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Ability</a:t>
            </a:r>
            <a:r>
              <a:rPr lang="de-DE" dirty="0" smtClean="0"/>
              <a:t> sinkt hier pro Versuch, d.h. dass die Übung</a:t>
            </a:r>
            <a:r>
              <a:rPr lang="de-DE" baseline="0" dirty="0" smtClean="0"/>
              <a:t> immer weiter die initialen kognitiven Fähigkeiten übertreffen und </a:t>
            </a:r>
            <a:r>
              <a:rPr lang="de-DE" baseline="0" dirty="0" err="1" smtClean="0"/>
              <a:t>Ability</a:t>
            </a:r>
            <a:r>
              <a:rPr lang="de-DE" baseline="0" dirty="0" smtClean="0"/>
              <a:t> immer weniger Einfluss auf das Ergebnis hat.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38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 smtClean="0"/>
              <a:t>Text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2931790"/>
            <a:ext cx="4392488" cy="792088"/>
          </a:xfrm>
        </p:spPr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Model:</a:t>
            </a:r>
            <a:br>
              <a:rPr lang="de-DE" dirty="0" smtClean="0"/>
            </a:br>
            <a:r>
              <a:rPr lang="de-DE" dirty="0" smtClean="0"/>
              <a:t>Wachstumsmodelle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795886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 smtClean="0"/>
              <a:t>Christian Faber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 smtClean="0"/>
              <a:t>Mirco </a:t>
            </a:r>
            <a:r>
              <a:rPr lang="de-DE" sz="1200" dirty="0" err="1" smtClean="0"/>
              <a:t>Pyrtek</a:t>
            </a:r>
            <a:endParaRPr lang="de-DE" sz="1200" dirty="0" smtClean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4392486" cy="3744416"/>
          </a:xfrm>
        </p:spPr>
        <p:txBody>
          <a:bodyPr/>
          <a:lstStyle/>
          <a:p>
            <a:r>
              <a:rPr lang="de-DE" dirty="0" smtClean="0"/>
              <a:t>Datensatz aus Kline, 2015</a:t>
            </a:r>
          </a:p>
          <a:p>
            <a:pPr lvl="1"/>
            <a:r>
              <a:rPr lang="de-DE" dirty="0"/>
              <a:t>W</a:t>
            </a:r>
            <a:r>
              <a:rPr lang="de-DE" dirty="0" smtClean="0"/>
              <a:t>ährend </a:t>
            </a:r>
            <a:r>
              <a:rPr lang="de-DE" dirty="0"/>
              <a:t>einer Flugsimulation bei 137 Militärpiloten über 6 Versuche gemessen wurde</a:t>
            </a:r>
          </a:p>
          <a:p>
            <a:pPr lvl="1"/>
            <a:r>
              <a:rPr lang="de-DE" dirty="0"/>
              <a:t>Der Wert ist die Anzahl der erfolgreichen Landungen</a:t>
            </a:r>
          </a:p>
          <a:p>
            <a:pPr lvl="1"/>
            <a:r>
              <a:rPr lang="de-DE" dirty="0"/>
              <a:t>Starke Korrelationen zwischen aufeinanderfolgenden Versuchen </a:t>
            </a:r>
            <a:r>
              <a:rPr lang="de-DE" dirty="0" smtClean="0"/>
              <a:t>→ typisch für Lernkurven</a:t>
            </a:r>
          </a:p>
          <a:p>
            <a:pPr lvl="1"/>
            <a:r>
              <a:rPr lang="de-DE" dirty="0" err="1" smtClean="0"/>
              <a:t>Ability</a:t>
            </a:r>
            <a:r>
              <a:rPr lang="de-DE" dirty="0" smtClean="0"/>
              <a:t> misst dabei die generelle kognitive Fähigkeit, wobei ein </a:t>
            </a:r>
            <a:r>
              <a:rPr lang="de-DE" dirty="0" err="1" smtClean="0"/>
              <a:t>hoherer</a:t>
            </a:r>
            <a:r>
              <a:rPr lang="de-DE" dirty="0" smtClean="0"/>
              <a:t> Wert ein Indikator für ein besseres Ergebnis ist</a:t>
            </a:r>
          </a:p>
          <a:p>
            <a:pPr lvl="1"/>
            <a:r>
              <a:rPr lang="de-DE" dirty="0" smtClean="0"/>
              <a:t>Sowohl </a:t>
            </a:r>
            <a:r>
              <a:rPr lang="de-DE" dirty="0" err="1" smtClean="0"/>
              <a:t>Means</a:t>
            </a:r>
            <a:r>
              <a:rPr lang="de-DE" dirty="0" smtClean="0"/>
              <a:t> als auch die Standardabweichungen steigen im Zeitreihenkontext → Wachstum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19" y="1419622"/>
            <a:ext cx="3913845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292080" y="3837697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Varianz-Kovarianz-Matrix der Versuchsreihe (Kline, 2015)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8379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Lineare Wachstumsmodelle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Lineare Wachstumsmodelle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 Daten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Quadratische Daten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Exponetielle</a:t>
            </a:r>
            <a:r>
              <a:rPr lang="de-DE" dirty="0" smtClean="0"/>
              <a:t> Daten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35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Ansätze zur Parameterbestimmung – Random </a:t>
            </a:r>
            <a:r>
              <a:rPr lang="de-DE" dirty="0" err="1" smtClean="0"/>
              <a:t>Intercept</a:t>
            </a:r>
            <a:r>
              <a:rPr lang="de-DE" dirty="0" smtClean="0"/>
              <a:t>, Fixed </a:t>
            </a:r>
            <a:r>
              <a:rPr lang="de-DE" dirty="0" err="1" smtClean="0"/>
              <a:t>Slope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71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Ansätze zur Parameterbestimmung – Autoregression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Hinzufügen von Strukturgleichungen zwischen aufeinanderfolgenden Versuchen</a:t>
            </a:r>
          </a:p>
          <a:p>
            <a:r>
              <a:rPr lang="de-DE" dirty="0" smtClean="0"/>
              <a:t>Wirkung auf Variable von Versuch(x): </a:t>
            </a:r>
            <a:r>
              <a:rPr lang="de-DE" dirty="0" err="1" smtClean="0"/>
              <a:t>Intercept</a:t>
            </a:r>
            <a:r>
              <a:rPr lang="de-DE" dirty="0" smtClean="0"/>
              <a:t> + x*</a:t>
            </a:r>
            <a:r>
              <a:rPr lang="de-DE" dirty="0" err="1" smtClean="0"/>
              <a:t>Slope</a:t>
            </a:r>
            <a:r>
              <a:rPr lang="de-DE" dirty="0" smtClean="0"/>
              <a:t> + c*Versuch(x-1)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71" t="5432" r="12871" b="11533"/>
          <a:stretch/>
        </p:blipFill>
        <p:spPr>
          <a:xfrm>
            <a:off x="1979714" y="1563638"/>
            <a:ext cx="5184576" cy="30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8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Ansätze zur Parameterbestimmung – Random </a:t>
            </a:r>
            <a:r>
              <a:rPr lang="de-DE" dirty="0" err="1" smtClean="0"/>
              <a:t>Intercept</a:t>
            </a:r>
            <a:r>
              <a:rPr lang="de-DE" dirty="0" smtClean="0"/>
              <a:t> &amp; </a:t>
            </a:r>
            <a:r>
              <a:rPr lang="de-DE" dirty="0" err="1" smtClean="0"/>
              <a:t>Slope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17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Ansätze zur Parameterbestimmung – True Latent Change Score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52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Resümee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046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Kline, Rex: </a:t>
            </a:r>
            <a:br>
              <a:rPr lang="de-DE" dirty="0" smtClean="0"/>
            </a:br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Pinciples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Practice </a:t>
            </a:r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Structural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Modeling</a:t>
            </a:r>
            <a:b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Fourth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Edition, 2015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092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 smtClean="0"/>
              <a:t>structures</a:t>
            </a:r>
            <a:endParaRPr lang="de-DE" dirty="0" smtClean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Wachtumsmodelle</a:t>
            </a:r>
            <a:endParaRPr lang="de-DE" dirty="0" smtClean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Lineare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Polynomielle</a:t>
            </a:r>
            <a:r>
              <a:rPr lang="de-DE" dirty="0" smtClean="0"/>
              <a:t>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Curvilineare</a:t>
            </a:r>
            <a:r>
              <a:rPr lang="de-DE" dirty="0" smtClean="0"/>
              <a:t> Wachstumsmodelle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Ansätze zur Parameterbestimmung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(Alternativ) </a:t>
            </a:r>
            <a:r>
              <a:rPr lang="de-DE" dirty="0" err="1" smtClean="0"/>
              <a:t>Prediction</a:t>
            </a:r>
            <a:r>
              <a:rPr lang="de-DE" dirty="0" smtClean="0"/>
              <a:t> Models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–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9" y="987574"/>
            <a:ext cx="8496943" cy="3744416"/>
          </a:xfrm>
        </p:spPr>
        <p:txBody>
          <a:bodyPr>
            <a:normAutofit/>
          </a:bodyPr>
          <a:lstStyle/>
          <a:p>
            <a:r>
              <a:rPr lang="de-DE" dirty="0" smtClean="0"/>
              <a:t>Standardmäßig keine Berücksichtigung von </a:t>
            </a:r>
            <a:r>
              <a:rPr lang="de-DE" dirty="0" err="1" smtClean="0"/>
              <a:t>Means</a:t>
            </a:r>
            <a:r>
              <a:rPr lang="de-DE" dirty="0" smtClean="0"/>
              <a:t> (bzw.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) in Strukturgleichungsmodellen</a:t>
            </a:r>
          </a:p>
          <a:p>
            <a:pPr lvl="1"/>
            <a:r>
              <a:rPr lang="de-DE" dirty="0" smtClean="0"/>
              <a:t>Parameterschätzung anhand der Varianz-Kovarianz-Matrix</a:t>
            </a:r>
          </a:p>
          <a:p>
            <a:pPr lvl="1"/>
            <a:r>
              <a:rPr lang="de-DE" dirty="0" smtClean="0"/>
              <a:t>Kovarianzen enthalten keine Informationen über </a:t>
            </a:r>
            <a:r>
              <a:rPr lang="de-DE" dirty="0" err="1" smtClean="0"/>
              <a:t>Means</a:t>
            </a:r>
            <a:r>
              <a:rPr lang="de-DE" dirty="0" smtClean="0"/>
              <a:t> (Kline, 2015)</a:t>
            </a:r>
          </a:p>
          <a:p>
            <a:pPr lvl="1"/>
            <a:r>
              <a:rPr lang="de-DE" dirty="0" smtClean="0"/>
              <a:t>Variablen sind gemittelt, haben also einen </a:t>
            </a:r>
            <a:r>
              <a:rPr lang="de-DE" dirty="0" err="1" smtClean="0"/>
              <a:t>Mean</a:t>
            </a:r>
            <a:r>
              <a:rPr lang="de-DE" dirty="0" smtClean="0"/>
              <a:t> von 0</a:t>
            </a:r>
          </a:p>
          <a:p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können signifikante Bedeutungen bei der Interpretation eines Strukturgleichungsmodells haben</a:t>
            </a:r>
          </a:p>
          <a:p>
            <a:r>
              <a:rPr lang="de-DE" dirty="0"/>
              <a:t>Modellanpassung </a:t>
            </a:r>
            <a:r>
              <a:rPr lang="de-DE" dirty="0" smtClean="0"/>
              <a:t>inklusive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/>
              <a:t>durch:</a:t>
            </a:r>
          </a:p>
          <a:p>
            <a:pPr lvl="1"/>
            <a:r>
              <a:rPr lang="de-DE" dirty="0"/>
              <a:t>Rohdaten (enthalten standardmäßig </a:t>
            </a:r>
            <a:r>
              <a:rPr lang="de-DE" dirty="0" err="1"/>
              <a:t>Means</a:t>
            </a:r>
            <a:r>
              <a:rPr lang="de-DE" dirty="0" smtClean="0"/>
              <a:t>), aber Konfiguration notwendig</a:t>
            </a:r>
            <a:endParaRPr lang="de-DE" dirty="0"/>
          </a:p>
          <a:p>
            <a:pPr lvl="1"/>
            <a:r>
              <a:rPr lang="de-DE" dirty="0"/>
              <a:t>Varianz-Kovarianz-Matrix und </a:t>
            </a:r>
            <a:r>
              <a:rPr lang="de-DE" dirty="0" smtClean="0"/>
              <a:t>Angabe der </a:t>
            </a:r>
            <a:r>
              <a:rPr lang="de-DE" dirty="0" err="1" smtClean="0"/>
              <a:t>Means</a:t>
            </a:r>
            <a:endParaRPr lang="de-DE" dirty="0" smtClean="0"/>
          </a:p>
          <a:p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/>
              <a:t>l</a:t>
            </a:r>
            <a:r>
              <a:rPr lang="de-DE" dirty="0" smtClean="0"/>
              <a:t>aden über Konstanten auf exogene Variablen</a:t>
            </a:r>
          </a:p>
          <a:p>
            <a:r>
              <a:rPr lang="de-DE" dirty="0" smtClean="0"/>
              <a:t>Bei endogenen Variablen ist der direkte Effekt der Konstante ein </a:t>
            </a:r>
            <a:r>
              <a:rPr lang="de-DE" dirty="0" err="1" smtClean="0"/>
              <a:t>Intercept</a:t>
            </a:r>
            <a:r>
              <a:rPr lang="de-DE" dirty="0" smtClean="0"/>
              <a:t> 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–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9" y="987574"/>
            <a:ext cx="4608511" cy="3744416"/>
          </a:xfrm>
        </p:spPr>
        <p:txBody>
          <a:bodyPr>
            <a:normAutofit/>
          </a:bodyPr>
          <a:lstStyle/>
          <a:p>
            <a:r>
              <a:rPr lang="de-DE" dirty="0" smtClean="0"/>
              <a:t>Beispiel einer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aus Kline, 2015</a:t>
            </a:r>
          </a:p>
          <a:p>
            <a:r>
              <a:rPr lang="de-DE" dirty="0" err="1" smtClean="0"/>
              <a:t>Bivariater</a:t>
            </a:r>
            <a:r>
              <a:rPr lang="de-DE" dirty="0" smtClean="0"/>
              <a:t> Datensatz mit X und Y Variablen</a:t>
            </a:r>
          </a:p>
          <a:p>
            <a:r>
              <a:rPr lang="de-DE" dirty="0" smtClean="0"/>
              <a:t>Berechnung der </a:t>
            </a:r>
            <a:r>
              <a:rPr lang="de-DE" dirty="0" err="1" smtClean="0"/>
              <a:t>Means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(X) = 11.000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(Y</a:t>
            </a:r>
            <a:r>
              <a:rPr lang="de-DE" dirty="0"/>
              <a:t>) = 20.000 + 0.455*</a:t>
            </a:r>
            <a:r>
              <a:rPr lang="de-DE" dirty="0" err="1"/>
              <a:t>Mean</a:t>
            </a:r>
            <a:r>
              <a:rPr lang="de-DE" dirty="0"/>
              <a:t>(X</a:t>
            </a:r>
            <a:r>
              <a:rPr lang="de-DE" dirty="0" smtClean="0"/>
              <a:t>)</a:t>
            </a:r>
          </a:p>
          <a:p>
            <a:r>
              <a:rPr lang="de-DE" dirty="0" smtClean="0"/>
              <a:t>Konstante </a:t>
            </a:r>
            <a:r>
              <a:rPr lang="de-DE" dirty="0" err="1" smtClean="0"/>
              <a:t>läd</a:t>
            </a:r>
            <a:r>
              <a:rPr lang="de-DE" dirty="0" smtClean="0"/>
              <a:t> mit </a:t>
            </a:r>
            <a:r>
              <a:rPr lang="de-DE" dirty="0" err="1" smtClean="0"/>
              <a:t>Mean</a:t>
            </a:r>
            <a:r>
              <a:rPr lang="de-DE" dirty="0" smtClean="0"/>
              <a:t> direkt auf exogene Variable X</a:t>
            </a:r>
          </a:p>
          <a:p>
            <a:r>
              <a:rPr lang="de-DE" dirty="0" smtClean="0"/>
              <a:t>Konstante </a:t>
            </a:r>
            <a:r>
              <a:rPr lang="de-DE" dirty="0" err="1" smtClean="0"/>
              <a:t>läd</a:t>
            </a:r>
            <a:r>
              <a:rPr lang="de-DE" dirty="0" smtClean="0"/>
              <a:t> mit </a:t>
            </a:r>
            <a:r>
              <a:rPr lang="de-DE" dirty="0" err="1" smtClean="0"/>
              <a:t>Intercept</a:t>
            </a:r>
            <a:r>
              <a:rPr lang="de-DE" dirty="0" smtClean="0"/>
              <a:t> auf endogene Variable 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76432"/>
            <a:ext cx="3600400" cy="1596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868144" y="4557777"/>
            <a:ext cx="2811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Pfadmodell mit einer </a:t>
            </a:r>
            <a:r>
              <a:rPr lang="de-DE" sz="1000" dirty="0" err="1" smtClean="0"/>
              <a:t>Mean</a:t>
            </a:r>
            <a:r>
              <a:rPr lang="de-DE" sz="1000" dirty="0" smtClean="0"/>
              <a:t> </a:t>
            </a:r>
            <a:r>
              <a:rPr lang="de-DE" sz="1000" dirty="0" err="1" smtClean="0"/>
              <a:t>Structure</a:t>
            </a:r>
            <a:r>
              <a:rPr lang="de-DE" sz="1000" dirty="0" smtClean="0"/>
              <a:t> (Kline, 2015)</a:t>
            </a:r>
            <a:endParaRPr lang="de-DE" sz="1000" dirty="0"/>
          </a:p>
        </p:txBody>
      </p: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6" y="959676"/>
            <a:ext cx="2304260" cy="172400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6156176" y="2715766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Bivariate</a:t>
            </a:r>
            <a:r>
              <a:rPr lang="de-DE" sz="1000" dirty="0" smtClean="0"/>
              <a:t> Beispieldaten (Kline, 2015)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2102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Grundlagen</a:t>
            </a:r>
            <a:r>
              <a:rPr lang="de-DE" dirty="0"/>
              <a:t> </a:t>
            </a:r>
            <a:r>
              <a:rPr lang="de-DE" dirty="0" smtClean="0"/>
              <a:t>– Wachstumsmodelle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5832646" cy="3744416"/>
          </a:xfrm>
        </p:spPr>
        <p:txBody>
          <a:bodyPr>
            <a:normAutofit/>
          </a:bodyPr>
          <a:lstStyle/>
          <a:p>
            <a:r>
              <a:rPr lang="de-DE" dirty="0" smtClean="0"/>
              <a:t>Wachstumsmodelle in der Natur weit verbreitet → beobachtbares Wachstum</a:t>
            </a:r>
          </a:p>
          <a:p>
            <a:pPr lvl="1"/>
            <a:r>
              <a:rPr lang="de-DE" dirty="0" smtClean="0"/>
              <a:t>Körperwachstum</a:t>
            </a:r>
          </a:p>
          <a:p>
            <a:pPr lvl="1"/>
            <a:r>
              <a:rPr lang="de-DE" dirty="0" smtClean="0"/>
              <a:t>Bakterienwachstum</a:t>
            </a:r>
          </a:p>
          <a:p>
            <a:pPr lvl="1"/>
            <a:r>
              <a:rPr lang="de-DE" dirty="0" smtClean="0"/>
              <a:t>etc.</a:t>
            </a:r>
          </a:p>
          <a:p>
            <a:r>
              <a:rPr lang="de-DE" dirty="0" smtClean="0"/>
              <a:t>Modellklasse zur Analyse von </a:t>
            </a:r>
            <a:r>
              <a:rPr lang="de-DE" dirty="0"/>
              <a:t>Längsschnitt-Daten zur Vorhersage von </a:t>
            </a:r>
            <a:r>
              <a:rPr lang="de-DE" dirty="0" smtClean="0"/>
              <a:t>Wachstum einer Größe über die Zeit</a:t>
            </a:r>
          </a:p>
          <a:p>
            <a:r>
              <a:rPr lang="de-DE" dirty="0" smtClean="0"/>
              <a:t>Stark verbreitetes Strukturgleichungsmodell mit einer </a:t>
            </a:r>
            <a:r>
              <a:rPr lang="de-DE" dirty="0" err="1" smtClean="0"/>
              <a:t>Mean</a:t>
            </a:r>
            <a:r>
              <a:rPr lang="de-DE" dirty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  <a:p>
            <a:r>
              <a:rPr lang="de-DE" dirty="0"/>
              <a:t>SEM oder auch HLM (</a:t>
            </a:r>
            <a:r>
              <a:rPr lang="de-DE" dirty="0" err="1"/>
              <a:t>hierarchical</a:t>
            </a:r>
            <a:r>
              <a:rPr lang="de-DE" dirty="0"/>
              <a:t> linear </a:t>
            </a:r>
            <a:r>
              <a:rPr lang="de-DE" dirty="0" err="1"/>
              <a:t>modeling</a:t>
            </a:r>
            <a:r>
              <a:rPr lang="de-DE" dirty="0"/>
              <a:t>) dienen der </a:t>
            </a:r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94" y="1342509"/>
            <a:ext cx="2547594" cy="1949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6467451" y="3291830"/>
            <a:ext cx="2425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/>
              <a:t>Mean</a:t>
            </a:r>
            <a:r>
              <a:rPr lang="de-DE" sz="1000" dirty="0" smtClean="0"/>
              <a:t> </a:t>
            </a:r>
            <a:r>
              <a:rPr lang="de-DE" sz="1000" dirty="0" err="1" smtClean="0"/>
              <a:t>Scores</a:t>
            </a:r>
            <a:r>
              <a:rPr lang="de-DE" sz="1000" dirty="0" smtClean="0"/>
              <a:t> einer Lernkurve über zeitlich aufeinander folgende Versuche (Kline, 2015)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331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</a:t>
            </a:r>
            <a:r>
              <a:rPr lang="de-DE" dirty="0" smtClean="0"/>
              <a:t> Wachstumsmodelle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Strucural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Modeling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Global fit </a:t>
            </a:r>
            <a:r>
              <a:rPr lang="de-DE" dirty="0" err="1" smtClean="0"/>
              <a:t>statistics</a:t>
            </a:r>
            <a:endParaRPr lang="de-DE" dirty="0" smtClean="0"/>
          </a:p>
          <a:p>
            <a:r>
              <a:rPr lang="de-DE" dirty="0" smtClean="0"/>
              <a:t>Simultane Analyse mehrerer Wachstumskurven</a:t>
            </a:r>
          </a:p>
          <a:p>
            <a:r>
              <a:rPr lang="de-DE" dirty="0" smtClean="0"/>
              <a:t>Wachstumsmodelle auch mit latenten Variablen möglich, nicht nur mit beobachtbaren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Hierarchical</a:t>
            </a:r>
            <a:r>
              <a:rPr lang="de-DE" dirty="0" smtClean="0"/>
              <a:t> linear Modeling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Keine Beschränkung auf Daten im Zeitreihenkontext</a:t>
            </a:r>
          </a:p>
          <a:p>
            <a:r>
              <a:rPr lang="de-DE" dirty="0" smtClean="0"/>
              <a:t>Flexibler Umgang mit Fehlwerten und </a:t>
            </a:r>
            <a:r>
              <a:rPr lang="de-DE" dirty="0" err="1" smtClean="0"/>
              <a:t>unbalancierten</a:t>
            </a:r>
            <a:r>
              <a:rPr lang="de-DE" dirty="0" smtClean="0"/>
              <a:t> Daten</a:t>
            </a:r>
          </a:p>
          <a:p>
            <a:pPr lvl="1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SEM zur Analyse von Wachstumskurven bei latenten Variablen sinnvoll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92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Grundlagen</a:t>
            </a:r>
            <a:r>
              <a:rPr lang="de-DE" dirty="0"/>
              <a:t> – </a:t>
            </a:r>
            <a:r>
              <a:rPr lang="de-DE" dirty="0" smtClean="0"/>
              <a:t>Wachstumsmodelle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Messmodell in SEM</a:t>
            </a:r>
            <a:endParaRPr lang="de-DE" dirty="0"/>
          </a:p>
          <a:p>
            <a:pPr lvl="1"/>
            <a:r>
              <a:rPr lang="de-DE" dirty="0"/>
              <a:t>Daten werden in einem Zeitreihenkontext </a:t>
            </a:r>
            <a:r>
              <a:rPr lang="de-DE" dirty="0" smtClean="0"/>
              <a:t>gemessen</a:t>
            </a:r>
          </a:p>
          <a:p>
            <a:pPr lvl="1"/>
            <a:r>
              <a:rPr lang="de-DE" dirty="0" smtClean="0"/>
              <a:t>Messungen an mindestens 3 verschiedenen Zeitpunkten (Kline, 2015)</a:t>
            </a:r>
          </a:p>
          <a:p>
            <a:pPr lvl="1"/>
            <a:r>
              <a:rPr lang="de-DE" dirty="0" smtClean="0"/>
              <a:t>ggf. Strukturgleichungen für endogene Variablen zu verschiedenen Zeitpunkten</a:t>
            </a:r>
            <a:endParaRPr lang="de-DE" dirty="0"/>
          </a:p>
          <a:p>
            <a:pPr lvl="1"/>
            <a:r>
              <a:rPr lang="de-DE" dirty="0"/>
              <a:t>Experiment ist fix, d.h. es muss zu jedem Zeitpunkt identisch sein</a:t>
            </a:r>
          </a:p>
          <a:p>
            <a:pPr lvl="1"/>
            <a:r>
              <a:rPr lang="de-DE" dirty="0"/>
              <a:t>Zeitintervalle zwischen einzelnen Messungen müssen nicht identisch sein, aber bei jedem Testobjekt gleich (z.B. Alter 3, 6, 12, 24 bei jedem Kandidat)</a:t>
            </a:r>
          </a:p>
          <a:p>
            <a:r>
              <a:rPr lang="de-DE" dirty="0"/>
              <a:t>Wachstumsparameter: </a:t>
            </a:r>
            <a:r>
              <a:rPr lang="de-DE" dirty="0" err="1"/>
              <a:t>Intercept</a:t>
            </a:r>
            <a:r>
              <a:rPr lang="de-DE" dirty="0"/>
              <a:t> (aka Initial Status, Initial Level) und </a:t>
            </a:r>
            <a:r>
              <a:rPr lang="de-DE" dirty="0" err="1"/>
              <a:t>Slope</a:t>
            </a:r>
            <a:r>
              <a:rPr lang="de-DE" dirty="0"/>
              <a:t> (aka Growth rate, Shape</a:t>
            </a:r>
            <a:r>
              <a:rPr lang="de-DE" dirty="0" smtClean="0"/>
              <a:t>)</a:t>
            </a:r>
          </a:p>
          <a:p>
            <a:r>
              <a:rPr lang="de-DE" dirty="0" smtClean="0"/>
              <a:t>Kritik: Quadratische, kubische oder höher komplexe Abhängigkeiten nicht sinnvoll mit zwei Parametern abbildbar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9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Versuchsaufbau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3527" y="1360489"/>
            <a:ext cx="8424937" cy="12771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7523" y="2932977"/>
            <a:ext cx="8424937" cy="1805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 rot="16200000">
            <a:off x="-145789" y="1829807"/>
            <a:ext cx="1277189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Daten</a:t>
            </a:r>
            <a:endParaRPr lang="de-DE" sz="1600" dirty="0"/>
          </a:p>
        </p:txBody>
      </p:sp>
      <p:sp>
        <p:nvSpPr>
          <p:cNvPr id="10" name="Textfeld 9"/>
          <p:cNvSpPr txBox="1"/>
          <p:nvPr/>
        </p:nvSpPr>
        <p:spPr>
          <a:xfrm rot="16200000">
            <a:off x="-447580" y="3666538"/>
            <a:ext cx="181202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Modelle</a:t>
            </a:r>
            <a:endParaRPr lang="de-DE" sz="1600" dirty="0"/>
          </a:p>
        </p:txBody>
      </p:sp>
      <p:sp>
        <p:nvSpPr>
          <p:cNvPr id="14" name="Rechteck 13"/>
          <p:cNvSpPr/>
          <p:nvPr/>
        </p:nvSpPr>
        <p:spPr>
          <a:xfrm>
            <a:off x="662082" y="1360488"/>
            <a:ext cx="5350078" cy="12832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Zylinder 10"/>
          <p:cNvSpPr/>
          <p:nvPr/>
        </p:nvSpPr>
        <p:spPr>
          <a:xfrm>
            <a:off x="1223628" y="1635646"/>
            <a:ext cx="1656184" cy="8615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Lineare Rohdaten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Zylinder 11"/>
          <p:cNvSpPr/>
          <p:nvPr/>
        </p:nvSpPr>
        <p:spPr>
          <a:xfrm>
            <a:off x="3824868" y="1635646"/>
            <a:ext cx="1656184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Quadratische Rohdaten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6547744" y="1635646"/>
            <a:ext cx="1656184" cy="861595"/>
          </a:xfrm>
          <a:prstGeom prst="can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Nicht-Lineare </a:t>
            </a:r>
            <a:r>
              <a:rPr lang="de-DE" sz="1400" dirty="0" smtClean="0">
                <a:solidFill>
                  <a:schemeClr val="tx1"/>
                </a:solidFill>
              </a:rPr>
              <a:t>Rohdaten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905705" y="1370753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Erzeugt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6948264" y="1353346"/>
            <a:ext cx="10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Beobachtet</a:t>
            </a:r>
            <a:endParaRPr lang="de-DE" sz="1400" dirty="0"/>
          </a:p>
        </p:txBody>
      </p:sp>
      <p:sp>
        <p:nvSpPr>
          <p:cNvPr id="19" name="Flussdiagramm: Alternativer Prozess 18"/>
          <p:cNvSpPr/>
          <p:nvPr/>
        </p:nvSpPr>
        <p:spPr>
          <a:xfrm>
            <a:off x="1115616" y="3077880"/>
            <a:ext cx="1872208" cy="64599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Lineares Wachstumsmodell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Flussdiagramm: Alternativer Prozess 19"/>
          <p:cNvSpPr/>
          <p:nvPr/>
        </p:nvSpPr>
        <p:spPr>
          <a:xfrm>
            <a:off x="6444208" y="3077880"/>
            <a:ext cx="1872208" cy="645998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Curvilineares</a:t>
            </a:r>
            <a:r>
              <a:rPr lang="de-DE" sz="1400" dirty="0" smtClean="0"/>
              <a:t> Wachstumsmodell</a:t>
            </a:r>
            <a:endParaRPr lang="de-DE" sz="1400" dirty="0"/>
          </a:p>
        </p:txBody>
      </p:sp>
      <p:sp>
        <p:nvSpPr>
          <p:cNvPr id="21" name="Flussdiagramm: Alternativer Prozess 20"/>
          <p:cNvSpPr/>
          <p:nvPr/>
        </p:nvSpPr>
        <p:spPr>
          <a:xfrm>
            <a:off x="3707904" y="3077880"/>
            <a:ext cx="1872208" cy="645998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Polynomielles</a:t>
            </a:r>
            <a:r>
              <a:rPr lang="de-DE" sz="1400" dirty="0" smtClean="0"/>
              <a:t> Wachstumsmodell</a:t>
            </a:r>
            <a:endParaRPr lang="de-DE" sz="1400" dirty="0"/>
          </a:p>
        </p:txBody>
      </p:sp>
      <p:sp>
        <p:nvSpPr>
          <p:cNvPr id="22" name="Flussdiagramm: Alternativer Prozess 21"/>
          <p:cNvSpPr/>
          <p:nvPr/>
        </p:nvSpPr>
        <p:spPr>
          <a:xfrm>
            <a:off x="2627784" y="4013984"/>
            <a:ext cx="1872208" cy="64599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Mit einer latenten Wachstumsvariable</a:t>
            </a:r>
            <a:endParaRPr lang="de-DE" sz="1400" dirty="0"/>
          </a:p>
        </p:txBody>
      </p:sp>
      <p:sp>
        <p:nvSpPr>
          <p:cNvPr id="23" name="Flussdiagramm: Alternativer Prozess 22"/>
          <p:cNvSpPr/>
          <p:nvPr/>
        </p:nvSpPr>
        <p:spPr>
          <a:xfrm>
            <a:off x="4932040" y="4013984"/>
            <a:ext cx="1872208" cy="645998"/>
          </a:xfrm>
          <a:prstGeom prst="flowChartAlternateProcess">
            <a:avLst/>
          </a:prstGeom>
          <a:solidFill>
            <a:srgbClr val="27446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Mit zwei latenten Wachstumsvariablen</a:t>
            </a:r>
            <a:endParaRPr lang="de-DE" sz="1400" dirty="0"/>
          </a:p>
        </p:txBody>
      </p:sp>
      <p:cxnSp>
        <p:nvCxnSpPr>
          <p:cNvPr id="25" name="Gerader Verbinder 24"/>
          <p:cNvCxnSpPr>
            <a:stCxn id="21" idx="2"/>
            <a:endCxn id="22" idx="0"/>
          </p:cNvCxnSpPr>
          <p:nvPr/>
        </p:nvCxnSpPr>
        <p:spPr>
          <a:xfrm flipH="1">
            <a:off x="3563888" y="3723878"/>
            <a:ext cx="1080120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2"/>
            <a:endCxn id="23" idx="0"/>
          </p:cNvCxnSpPr>
          <p:nvPr/>
        </p:nvCxnSpPr>
        <p:spPr>
          <a:xfrm>
            <a:off x="4644008" y="3723878"/>
            <a:ext cx="1224136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2" idx="3"/>
            <a:endCxn id="19" idx="0"/>
          </p:cNvCxnSpPr>
          <p:nvPr/>
        </p:nvCxnSpPr>
        <p:spPr>
          <a:xfrm flipH="1">
            <a:off x="2051720" y="2497241"/>
            <a:ext cx="260124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2" idx="3"/>
            <a:endCxn id="21" idx="0"/>
          </p:cNvCxnSpPr>
          <p:nvPr/>
        </p:nvCxnSpPr>
        <p:spPr>
          <a:xfrm flipH="1">
            <a:off x="4644008" y="2497241"/>
            <a:ext cx="89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2" idx="3"/>
            <a:endCxn id="20" idx="0"/>
          </p:cNvCxnSpPr>
          <p:nvPr/>
        </p:nvCxnSpPr>
        <p:spPr>
          <a:xfrm>
            <a:off x="4652960" y="2497241"/>
            <a:ext cx="27273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1" idx="3"/>
            <a:endCxn id="19" idx="0"/>
          </p:cNvCxnSpPr>
          <p:nvPr/>
        </p:nvCxnSpPr>
        <p:spPr>
          <a:xfrm>
            <a:off x="2051720" y="2497241"/>
            <a:ext cx="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1" idx="3"/>
            <a:endCxn id="21" idx="0"/>
          </p:cNvCxnSpPr>
          <p:nvPr/>
        </p:nvCxnSpPr>
        <p:spPr>
          <a:xfrm>
            <a:off x="2051720" y="2497241"/>
            <a:ext cx="259228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1" idx="3"/>
            <a:endCxn id="20" idx="0"/>
          </p:cNvCxnSpPr>
          <p:nvPr/>
        </p:nvCxnSpPr>
        <p:spPr>
          <a:xfrm>
            <a:off x="2051720" y="2497241"/>
            <a:ext cx="532859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3" idx="3"/>
            <a:endCxn id="19" idx="0"/>
          </p:cNvCxnSpPr>
          <p:nvPr/>
        </p:nvCxnSpPr>
        <p:spPr>
          <a:xfrm flipH="1">
            <a:off x="2051720" y="2497241"/>
            <a:ext cx="532411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13" idx="3"/>
            <a:endCxn id="21" idx="0"/>
          </p:cNvCxnSpPr>
          <p:nvPr/>
        </p:nvCxnSpPr>
        <p:spPr>
          <a:xfrm flipH="1">
            <a:off x="4644008" y="2497241"/>
            <a:ext cx="273182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13" idx="3"/>
            <a:endCxn id="20" idx="0"/>
          </p:cNvCxnSpPr>
          <p:nvPr/>
        </p:nvCxnSpPr>
        <p:spPr>
          <a:xfrm>
            <a:off x="7375836" y="2497241"/>
            <a:ext cx="447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395536" y="1203598"/>
            <a:ext cx="820891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4067944" y="919672"/>
            <a:ext cx="1059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Komplexität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608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Datensätze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Lineare Daten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Selbst erzeugt</a:t>
                </a:r>
              </a:p>
              <a:p>
                <a:r>
                  <a:rPr lang="de-DE" dirty="0" smtClean="0"/>
                  <a:t>Daten im Zeitreihenkontext (Lineares Wachstum von t0, …, t5)</a:t>
                </a:r>
              </a:p>
              <a:p>
                <a:r>
                  <a:rPr lang="de-DE" dirty="0" err="1" smtClean="0"/>
                  <a:t>Intercept</a:t>
                </a:r>
                <a:r>
                  <a:rPr lang="de-DE" dirty="0" smtClean="0"/>
                  <a:t>: 10</a:t>
                </a:r>
              </a:p>
              <a:p>
                <a:r>
                  <a:rPr lang="de-DE" dirty="0" err="1" smtClean="0"/>
                  <a:t>Slope</a:t>
                </a:r>
                <a:r>
                  <a:rPr lang="de-DE" dirty="0" smtClean="0"/>
                  <a:t>: 4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de-DE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platzhalt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 smtClean="0"/>
              <a:t>Quadratische Daten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Inhaltsplatzhalter 12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Selbst erzeugt</a:t>
                </a:r>
              </a:p>
              <a:p>
                <a:r>
                  <a:rPr lang="de-DE" dirty="0" smtClean="0"/>
                  <a:t>Daten im Zeitreihenkontext</a:t>
                </a:r>
              </a:p>
              <a:p>
                <a:r>
                  <a:rPr lang="de-DE" dirty="0" err="1" smtClean="0"/>
                  <a:t>Intercept</a:t>
                </a:r>
                <a:r>
                  <a:rPr lang="de-DE" dirty="0" smtClean="0"/>
                  <a:t>: 10</a:t>
                </a:r>
              </a:p>
              <a:p>
                <a:r>
                  <a:rPr lang="de-DE" dirty="0" err="1" smtClean="0"/>
                  <a:t>SlopeLin</a:t>
                </a:r>
                <a:r>
                  <a:rPr lang="de-DE" dirty="0" smtClean="0"/>
                  <a:t>: </a:t>
                </a:r>
                <a:r>
                  <a:rPr lang="de-DE" dirty="0" smtClean="0"/>
                  <a:t>3</a:t>
                </a:r>
                <a:endParaRPr lang="de-DE" dirty="0" smtClean="0"/>
              </a:p>
              <a:p>
                <a:r>
                  <a:rPr lang="de-DE" dirty="0" err="1" smtClean="0"/>
                  <a:t>SlopeQuad</a:t>
                </a:r>
                <a:r>
                  <a:rPr lang="de-DE" dirty="0" smtClean="0"/>
                  <a:t>: 5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de-DE" dirty="0"/>
              </a:p>
              <a:p>
                <a:endParaRPr lang="de-DE" dirty="0" smtClean="0"/>
              </a:p>
            </p:txBody>
          </p:sp>
        </mc:Choice>
        <mc:Fallback>
          <p:sp>
            <p:nvSpPr>
              <p:cNvPr id="13" name="Inhaltsplatzhalt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Datensatz aus Kline, 2015</a:t>
            </a:r>
          </a:p>
          <a:p>
            <a:r>
              <a:rPr lang="de-DE" dirty="0" smtClean="0"/>
              <a:t>Daten im Zeitreihenkontext</a:t>
            </a:r>
          </a:p>
          <a:p>
            <a:r>
              <a:rPr lang="de-DE" dirty="0" smtClean="0"/>
              <a:t>137 Versuchsobjekte</a:t>
            </a:r>
          </a:p>
          <a:p>
            <a:r>
              <a:rPr lang="de-DE" dirty="0" smtClean="0"/>
              <a:t>6 Versuche (t0, …, t5)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 smtClean="0"/>
              <a:t>Nicht-Lineare </a:t>
            </a:r>
            <a:r>
              <a:rPr lang="de-DE" dirty="0" smtClean="0"/>
              <a:t>Daten</a:t>
            </a:r>
            <a:endParaRPr lang="de-DE" dirty="0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91830"/>
            <a:ext cx="1914440" cy="1282872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219822"/>
            <a:ext cx="1876550" cy="1244931"/>
          </a:xfrm>
          <a:prstGeom prst="rect">
            <a:avLst/>
          </a:prstGeom>
        </p:spPr>
      </p:pic>
      <p:pic>
        <p:nvPicPr>
          <p:cNvPr id="16" name="Grafik 15" descr="Bildschirmausschnit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86" y="2846019"/>
            <a:ext cx="2115546" cy="16187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2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921</Words>
  <Application>Microsoft Office PowerPoint</Application>
  <PresentationFormat>Bildschirmpräsentation (16:9)</PresentationFormat>
  <Paragraphs>191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Benutzerdefiniertes Design</vt:lpstr>
      <vt:lpstr>Structural Equation Model: Wachstumsmodelle</vt:lpstr>
      <vt:lpstr>Inhalt</vt:lpstr>
      <vt:lpstr>Grundlagen – Mean Structures</vt:lpstr>
      <vt:lpstr>Grundlagen – Mean Structures</vt:lpstr>
      <vt:lpstr>Grundlagen – Wachstumsmodelle</vt:lpstr>
      <vt:lpstr>Grundlagen – Wachstumsmodelle</vt:lpstr>
      <vt:lpstr>Grundlagen – Wachstumsmodelle</vt:lpstr>
      <vt:lpstr>Versuchsaufbau</vt:lpstr>
      <vt:lpstr>Datensätze</vt:lpstr>
      <vt:lpstr>Datensätze</vt:lpstr>
      <vt:lpstr>Lineare Wachstumsmodelle</vt:lpstr>
      <vt:lpstr>Lineare Wachstumsmodelle</vt:lpstr>
      <vt:lpstr>Ansätze zur Parameterbestimmung – Random Intercept, Fixed Slope</vt:lpstr>
      <vt:lpstr>Ansätze zur Parameterbestimmung – Autoregression </vt:lpstr>
      <vt:lpstr>Ansätze zur Parameterbestimmung – Random Intercept &amp; Slope</vt:lpstr>
      <vt:lpstr>Ansätze zur Parameterbestimmung – True Latent Change Score Model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mirco.pyrtek@live.com</cp:lastModifiedBy>
  <cp:revision>221</cp:revision>
  <dcterms:created xsi:type="dcterms:W3CDTF">2017-01-19T09:37:30Z</dcterms:created>
  <dcterms:modified xsi:type="dcterms:W3CDTF">2018-02-19T13:34:34Z</dcterms:modified>
</cp:coreProperties>
</file>