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90" r:id="rId2"/>
    <p:sldId id="291" r:id="rId3"/>
    <p:sldId id="292" r:id="rId4"/>
    <p:sldId id="293" r:id="rId5"/>
    <p:sldId id="303" r:id="rId6"/>
    <p:sldId id="294" r:id="rId7"/>
    <p:sldId id="295" r:id="rId8"/>
    <p:sldId id="296" r:id="rId9"/>
    <p:sldId id="297" r:id="rId10"/>
    <p:sldId id="298" r:id="rId11"/>
    <p:sldId id="299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04" r:id="rId23"/>
    <p:sldId id="300" r:id="rId24"/>
    <p:sldId id="301" r:id="rId25"/>
    <p:sldId id="317" r:id="rId2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85" d="100"/>
          <a:sy n="85" d="100"/>
        </p:scale>
        <p:origin x="91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73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Mean</a:t>
            </a:r>
            <a:r>
              <a:rPr lang="de-DE" baseline="0" dirty="0"/>
              <a:t> der endogenen Variable Y: </a:t>
            </a:r>
            <a:r>
              <a:rPr lang="de-DE" baseline="0" dirty="0" err="1"/>
              <a:t>Mean</a:t>
            </a:r>
            <a:r>
              <a:rPr lang="de-DE" baseline="0" dirty="0"/>
              <a:t>(Y) = 20.000 + (11.000)*0,455 = 25.000</a:t>
            </a:r>
          </a:p>
          <a:p>
            <a:endParaRPr lang="de-DE" baseline="0" dirty="0"/>
          </a:p>
          <a:p>
            <a:r>
              <a:rPr lang="de-DE" baseline="0" dirty="0"/>
              <a:t>Exogene Variable: Direkter Effekt der Konstante ist ein </a:t>
            </a:r>
            <a:r>
              <a:rPr lang="de-DE" baseline="0" dirty="0" err="1"/>
              <a:t>Mean</a:t>
            </a:r>
            <a:endParaRPr lang="de-DE" baseline="0" dirty="0"/>
          </a:p>
          <a:p>
            <a:r>
              <a:rPr lang="de-DE" baseline="0" dirty="0"/>
              <a:t>Endogene Variable: Der direkte Effekt der Konstante ist ein </a:t>
            </a:r>
            <a:r>
              <a:rPr lang="de-DE" baseline="0" dirty="0" err="1"/>
              <a:t>Intercept</a:t>
            </a:r>
            <a:r>
              <a:rPr lang="de-DE" baseline="0" dirty="0"/>
              <a:t> (y-Achsenabschnitt) und der totale Effekt ist ein </a:t>
            </a:r>
            <a:r>
              <a:rPr lang="de-DE" baseline="0" dirty="0" err="1"/>
              <a:t>Mean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7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Wachstumsmodelle: Viren, Population, Lernkurven durch Übung wiederholter Tätigkeiten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63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Ability</a:t>
            </a:r>
            <a:r>
              <a:rPr lang="de-DE" dirty="0"/>
              <a:t> sinkt hier pro Versuch, d.h. dass die Übung</a:t>
            </a:r>
            <a:r>
              <a:rPr lang="de-DE" baseline="0" dirty="0"/>
              <a:t> immer weiter die initialen kognitiven Fähigkeiten übertreffen und </a:t>
            </a:r>
            <a:r>
              <a:rPr lang="de-DE" baseline="0" dirty="0" err="1"/>
              <a:t>Ability</a:t>
            </a:r>
            <a:r>
              <a:rPr lang="de-DE" baseline="0" dirty="0"/>
              <a:t> immer weniger Einfluss auf das Ergebnis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7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tmp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Model:</a:t>
            </a:r>
            <a:br>
              <a:rPr lang="de-DE" dirty="0"/>
            </a:br>
            <a:r>
              <a:rPr lang="de-DE" dirty="0"/>
              <a:t>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795886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Christian Faber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Mirco </a:t>
            </a:r>
            <a:r>
              <a:rPr lang="de-DE" sz="1200" dirty="0" err="1"/>
              <a:t>Pyrtek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Lineare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(Lineares Wachstum von t0, …, t5)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</a:t>
                </a:r>
                <a:r>
                  <a:rPr lang="de-DE" dirty="0"/>
                  <a:t>: 4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Quadratische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2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SlopeLin</a:t>
                </a:r>
                <a:r>
                  <a:rPr lang="de-DE" dirty="0"/>
                  <a:t>: 3</a:t>
                </a:r>
              </a:p>
              <a:p>
                <a:r>
                  <a:rPr lang="de-DE" dirty="0" err="1"/>
                  <a:t>SlopeQuad</a:t>
                </a:r>
                <a:r>
                  <a:rPr lang="de-DE" dirty="0"/>
                  <a:t>: 5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3" name="Inhaltsplatzhalt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Datensatz aus Kline, 2015</a:t>
            </a:r>
          </a:p>
          <a:p>
            <a:r>
              <a:rPr lang="de-DE" dirty="0"/>
              <a:t>Daten im Zeitreihenkontext</a:t>
            </a:r>
          </a:p>
          <a:p>
            <a:r>
              <a:rPr lang="de-DE" dirty="0"/>
              <a:t>137 Versuchsobjekte</a:t>
            </a:r>
          </a:p>
          <a:p>
            <a:r>
              <a:rPr lang="de-DE" dirty="0"/>
              <a:t>6 Versuche (t0, …, t5)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Nicht-Lineare Daten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1830"/>
            <a:ext cx="1914440" cy="1282872"/>
          </a:xfrm>
          <a:prstGeom prst="rect">
            <a:avLst/>
          </a:prstGeom>
        </p:spPr>
      </p:pic>
      <p:pic>
        <p:nvPicPr>
          <p:cNvPr id="16" name="Grafik 15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86" y="3045330"/>
            <a:ext cx="2115546" cy="1618734"/>
          </a:xfrm>
          <a:prstGeom prst="rect">
            <a:avLst/>
          </a:prstGeom>
          <a:ln>
            <a:noFill/>
          </a:ln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43" y="3291830"/>
            <a:ext cx="1751724" cy="11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392486" cy="3744416"/>
          </a:xfrm>
        </p:spPr>
        <p:txBody>
          <a:bodyPr/>
          <a:lstStyle/>
          <a:p>
            <a:r>
              <a:rPr lang="de-DE" dirty="0"/>
              <a:t>Datensatz aus Kline, 2015</a:t>
            </a:r>
          </a:p>
          <a:p>
            <a:pPr lvl="1"/>
            <a:r>
              <a:rPr lang="de-DE" dirty="0"/>
              <a:t>Während einer Flugsimulation bei 137 Militärpiloten über 6 Versuche gemessen wurde</a:t>
            </a:r>
          </a:p>
          <a:p>
            <a:pPr lvl="1"/>
            <a:r>
              <a:rPr lang="de-DE" dirty="0"/>
              <a:t>Der Wert ist die Anzahl der erfolgreichen Landungen</a:t>
            </a:r>
          </a:p>
          <a:p>
            <a:pPr lvl="1"/>
            <a:r>
              <a:rPr lang="de-DE" dirty="0"/>
              <a:t>Starke Korrelationen zwischen aufeinanderfolgenden Versuchen → typisch für Lernkurven</a:t>
            </a:r>
          </a:p>
          <a:p>
            <a:pPr lvl="1"/>
            <a:r>
              <a:rPr lang="de-DE" dirty="0" err="1"/>
              <a:t>Ability</a:t>
            </a:r>
            <a:r>
              <a:rPr lang="de-DE" dirty="0"/>
              <a:t> misst dabei die generelle kognitive Fähigkeit, wobei ein </a:t>
            </a:r>
            <a:r>
              <a:rPr lang="de-DE" dirty="0" err="1"/>
              <a:t>hoherer</a:t>
            </a:r>
            <a:r>
              <a:rPr lang="de-DE" dirty="0"/>
              <a:t> Wert ein Indikator für ein besseres Ergebnis ist</a:t>
            </a:r>
          </a:p>
          <a:p>
            <a:pPr lvl="1"/>
            <a:r>
              <a:rPr lang="de-DE" dirty="0"/>
              <a:t>Sowohl </a:t>
            </a:r>
            <a:r>
              <a:rPr lang="de-DE" dirty="0" err="1"/>
              <a:t>Means</a:t>
            </a:r>
            <a:r>
              <a:rPr lang="de-DE" dirty="0"/>
              <a:t> als auch die Standardabweichungen steigen im Zeitreihenkontext → Wachstum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9" y="1419622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292080" y="3837697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4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05007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754986" y="2526450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/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8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10.782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11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0.462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4.000</a:t>
            </a:r>
          </a:p>
          <a:p>
            <a:pPr marL="0" indent="0">
              <a:buNone/>
            </a:pPr>
            <a:r>
              <a:rPr lang="de-DE" sz="1100" dirty="0"/>
              <a:t>i~1		       9.997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146766.1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28.430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-16.049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1095.67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                                                  2.224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23.094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</a:t>
            </a:r>
          </a:p>
        </p:txBody>
      </p:sp>
    </p:spTree>
    <p:extLst>
      <p:ext uri="{BB962C8B-B14F-4D97-AF65-F5344CB8AC3E}">
        <p14:creationId xmlns:p14="http://schemas.microsoft.com/office/powerpoint/2010/main" val="136216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1 </a:t>
            </a:r>
            <a:r>
              <a:rPr lang="de-DE" dirty="0" err="1"/>
              <a:t>slope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608096" y="2417861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481786" y="2464897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C28BD8-3032-4D8E-9EA0-F98400F8C246}"/>
              </a:ext>
            </a:extLst>
          </p:cNvPr>
          <p:cNvSpPr txBox="1"/>
          <p:nvPr/>
        </p:nvSpPr>
        <p:spPr>
          <a:xfrm>
            <a:off x="5052602" y="1534092"/>
            <a:ext cx="146737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/>
              <a:t>2</a:t>
            </a:r>
            <a:endParaRPr lang="en-NZ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2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7FDA9-DAAC-4D94-8574-0286EF0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958848"/>
            <a:ext cx="7902000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077044" y="169591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244617" y="177287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516699" y="173722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3609306" y="164043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3668316" y="1565259"/>
            <a:ext cx="100223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3707904" y="1535458"/>
            <a:ext cx="121270" cy="14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2255" y="254899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94511" y="249557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198755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24631" y="2424824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604063" y="2368395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E2108A-9270-4A9F-80D8-57F8DA7A2043}"/>
              </a:ext>
            </a:extLst>
          </p:cNvPr>
          <p:cNvSpPr txBox="1"/>
          <p:nvPr/>
        </p:nvSpPr>
        <p:spPr>
          <a:xfrm>
            <a:off x="2357306" y="245324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ABE401B-CE1F-4FFF-B627-6C598095D6BB}"/>
              </a:ext>
            </a:extLst>
          </p:cNvPr>
          <p:cNvSpPr txBox="1"/>
          <p:nvPr/>
        </p:nvSpPr>
        <p:spPr>
          <a:xfrm>
            <a:off x="3255864" y="239391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81820-16A1-45EC-9F0F-58CF01B6908F}"/>
              </a:ext>
            </a:extLst>
          </p:cNvPr>
          <p:cNvSpPr txBox="1"/>
          <p:nvPr/>
        </p:nvSpPr>
        <p:spPr>
          <a:xfrm>
            <a:off x="4024499" y="235013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576936-1FC5-4C7C-875A-BA81594513F4}"/>
              </a:ext>
            </a:extLst>
          </p:cNvPr>
          <p:cNvSpPr txBox="1"/>
          <p:nvPr/>
        </p:nvSpPr>
        <p:spPr>
          <a:xfrm>
            <a:off x="4792815" y="235930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7037F5-896F-4DE7-ACC6-6244346A750D}"/>
              </a:ext>
            </a:extLst>
          </p:cNvPr>
          <p:cNvSpPr txBox="1"/>
          <p:nvPr/>
        </p:nvSpPr>
        <p:spPr>
          <a:xfrm>
            <a:off x="5561131" y="2368481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F4E54B-84F7-4A33-9A90-46E847D91B40}"/>
              </a:ext>
            </a:extLst>
          </p:cNvPr>
          <p:cNvSpPr txBox="1"/>
          <p:nvPr/>
        </p:nvSpPr>
        <p:spPr>
          <a:xfrm>
            <a:off x="6306819" y="235013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3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6.004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	       0.539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-0.002</a:t>
            </a:r>
          </a:p>
          <a:p>
            <a:pPr marL="0" indent="0">
              <a:buNone/>
            </a:pPr>
            <a:r>
              <a:rPr lang="de-DE" sz="1100" dirty="0"/>
              <a:t>i~1		       9.992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6.004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0.539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  4.998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   3.008</a:t>
            </a:r>
          </a:p>
          <a:p>
            <a:pPr marL="0" indent="0">
              <a:buNone/>
            </a:pPr>
            <a:r>
              <a:rPr lang="de-DE" sz="1100" dirty="0"/>
              <a:t>i~1		           9.992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593.381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9.895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-1.089</a:t>
            </a:r>
          </a:p>
          <a:p>
            <a:pPr marL="0" indent="0">
              <a:buNone/>
            </a:pPr>
            <a:r>
              <a:rPr lang="de-DE" sz="1100" dirty="0"/>
              <a:t>i~1		       11.894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Daten, Polynominelle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8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7" y="915566"/>
            <a:ext cx="7903043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6924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 8.344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0.303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4.012</a:t>
            </a:r>
          </a:p>
          <a:p>
            <a:pPr marL="0" indent="0">
              <a:buNone/>
            </a:pPr>
            <a:r>
              <a:rPr lang="de-DE" sz="1100" dirty="0"/>
              <a:t>i~1		       9.989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8.378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0.300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  8.012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   9.989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11.453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0.120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		         9.620 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11.770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Fitted</a:t>
            </a:r>
            <a:r>
              <a:rPr lang="de-DE" dirty="0"/>
              <a:t> auch Nicht-Lineare Daten</a:t>
            </a:r>
          </a:p>
        </p:txBody>
      </p:sp>
    </p:spTree>
    <p:extLst>
      <p:ext uri="{BB962C8B-B14F-4D97-AF65-F5344CB8AC3E}">
        <p14:creationId xmlns:p14="http://schemas.microsoft.com/office/powerpoint/2010/main" val="249613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12531"/>
          <a:stretch/>
        </p:blipFill>
        <p:spPr>
          <a:xfrm>
            <a:off x="179512" y="915566"/>
            <a:ext cx="5976665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 – Polynominelle Daten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2056630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233030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260397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2798378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2877640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2974844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1025772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1979899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DD86-3BE3-4117-A636-35D5A8986FD0}"/>
              </a:ext>
            </a:extLst>
          </p:cNvPr>
          <p:cNvSpPr txBox="1"/>
          <p:nvPr/>
        </p:nvSpPr>
        <p:spPr>
          <a:xfrm>
            <a:off x="1649579" y="132249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10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02B6EE-F93F-4BCD-98AF-B7D71B48256A}"/>
              </a:ext>
            </a:extLst>
          </p:cNvPr>
          <p:cNvSpPr txBox="1"/>
          <p:nvPr/>
        </p:nvSpPr>
        <p:spPr>
          <a:xfrm>
            <a:off x="3948418" y="1316436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8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977FD7-AF17-4E3C-AF3E-6638F0849EA5}"/>
              </a:ext>
            </a:extLst>
          </p:cNvPr>
          <p:cNvSpPr txBox="1"/>
          <p:nvPr/>
        </p:nvSpPr>
        <p:spPr>
          <a:xfrm>
            <a:off x="2603970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3,25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D94078-CAB7-447A-B644-4602268B9329}"/>
              </a:ext>
            </a:extLst>
          </p:cNvPr>
          <p:cNvSpPr txBox="1"/>
          <p:nvPr/>
        </p:nvSpPr>
        <p:spPr>
          <a:xfrm>
            <a:off x="3331836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6,75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BADA35-3181-4BAF-92A7-05EA1DA9A22F}"/>
              </a:ext>
            </a:extLst>
          </p:cNvPr>
          <p:cNvSpPr txBox="1"/>
          <p:nvPr/>
        </p:nvSpPr>
        <p:spPr>
          <a:xfrm>
            <a:off x="4062197" y="2282667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11,5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09732D-5CAE-49B8-B4C5-65D90871C324}"/>
              </a:ext>
            </a:extLst>
          </p:cNvPr>
          <p:cNvSpPr txBox="1"/>
          <p:nvPr/>
        </p:nvSpPr>
        <p:spPr>
          <a:xfrm>
            <a:off x="4848189" y="230966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17,5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82468C-74E1-4CF2-A95A-35DF6DA952E6}"/>
              </a:ext>
            </a:extLst>
          </p:cNvPr>
          <p:cNvSpPr txBox="1"/>
          <p:nvPr/>
        </p:nvSpPr>
        <p:spPr>
          <a:xfrm>
            <a:off x="6352193" y="1275606"/>
            <a:ext cx="2530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0427A"/>
                </a:solidFill>
              </a:rPr>
              <a:t>TODO Formel </a:t>
            </a:r>
            <a:r>
              <a:rPr lang="de-DE" dirty="0" err="1">
                <a:solidFill>
                  <a:srgbClr val="10427A"/>
                </a:solidFill>
              </a:rPr>
              <a:t>Poly</a:t>
            </a:r>
            <a:br>
              <a:rPr lang="de-DE" dirty="0">
                <a:solidFill>
                  <a:srgbClr val="10427A"/>
                </a:solidFill>
              </a:rPr>
            </a:br>
            <a:br>
              <a:rPr lang="de-DE" dirty="0">
                <a:solidFill>
                  <a:srgbClr val="10427A"/>
                </a:solidFill>
              </a:rPr>
            </a:br>
            <a:r>
              <a:rPr lang="de-DE" dirty="0">
                <a:solidFill>
                  <a:srgbClr val="10427A"/>
                </a:solidFill>
              </a:rPr>
              <a:t>8 =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 +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  <a:p>
            <a:endParaRPr lang="de-DE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3,25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*2+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*2^2) / 8</a:t>
            </a:r>
          </a:p>
          <a:p>
            <a:r>
              <a:rPr lang="de-DE" dirty="0">
                <a:solidFill>
                  <a:srgbClr val="10427A"/>
                </a:solidFill>
              </a:rPr>
              <a:t>6,75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*3+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*3^2)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11,5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*4+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*4^2)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17,5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*5+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*5^2) / 8</a:t>
            </a:r>
            <a:endParaRPr lang="en-NZ" dirty="0">
              <a:solidFill>
                <a:srgbClr val="10427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/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12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Wachtumsmodelle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Lineare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Polynomielle</a:t>
            </a:r>
            <a:r>
              <a:rPr lang="de-DE" dirty="0"/>
              <a:t>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Curvilineare</a:t>
            </a:r>
            <a:r>
              <a:rPr lang="de-DE" dirty="0"/>
              <a:t> Wachstumsmodelle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/>
              <a:t>Predicting</a:t>
            </a:r>
            <a:r>
              <a:rPr lang="de-DE" dirty="0"/>
              <a:t> Change Model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053F48-E143-46AB-B7E1-4AE656D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" y="1133924"/>
            <a:ext cx="5493286" cy="3451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3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4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2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B99F00D-3F6C-4C2C-852B-21A5030D6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" y="1383618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81E5CE-4247-4E6C-AD73-7CE8CCDE1C86}"/>
              </a:ext>
            </a:extLst>
          </p:cNvPr>
          <p:cNvSpPr txBox="1"/>
          <p:nvPr/>
        </p:nvSpPr>
        <p:spPr>
          <a:xfrm>
            <a:off x="927252" y="380169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53104E-9239-4015-BBB0-F14830F6A1FE}"/>
              </a:ext>
            </a:extLst>
          </p:cNvPr>
          <p:cNvSpPr/>
          <p:nvPr/>
        </p:nvSpPr>
        <p:spPr>
          <a:xfrm>
            <a:off x="2221939" y="3280541"/>
            <a:ext cx="357065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57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Means</a:t>
            </a:r>
            <a:r>
              <a:rPr lang="de-DE" dirty="0"/>
              <a:t> werden in SEM oft nicht berücksichtigt, können allerdings signifikante Informationen zur Interpretation eines Modells liefern</a:t>
            </a:r>
          </a:p>
          <a:p>
            <a:r>
              <a:rPr lang="de-DE" dirty="0"/>
              <a:t>Wachstumsmodelle sind Strukturgleichungsmodelle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Verwendet wird ein Messmodell mit zwei oder mehreren latenten Variablen, die als Parameter der Wachstumskurve agieren</a:t>
            </a:r>
          </a:p>
          <a:p>
            <a:r>
              <a:rPr lang="de-DE" dirty="0"/>
              <a:t>Lineare und </a:t>
            </a:r>
            <a:r>
              <a:rPr lang="de-DE" dirty="0" err="1"/>
              <a:t>polynomielle</a:t>
            </a:r>
            <a:r>
              <a:rPr lang="de-DE" dirty="0"/>
              <a:t> Wachstumsmodelle liefern gute Anpassungen für Daten, deren Komplexitätsgrad kleiner oder gleich ist</a:t>
            </a:r>
          </a:p>
          <a:p>
            <a:r>
              <a:rPr lang="de-DE" dirty="0" err="1"/>
              <a:t>Curvilineare</a:t>
            </a:r>
            <a:r>
              <a:rPr lang="de-DE" dirty="0"/>
              <a:t> Modelle liefern meist gute Anpassungen für Daten sämtlicher Komplexität, sind allerdings schwer interpretierbar, wenn die wahre Abhängigkeit nicht bekannt ist</a:t>
            </a:r>
          </a:p>
          <a:p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Slope</a:t>
            </a:r>
            <a:r>
              <a:rPr lang="de-DE" dirty="0"/>
              <a:t> können von weiteren latenten Variablen beeinflusst werden (Bsp. </a:t>
            </a:r>
            <a:r>
              <a:rPr lang="de-DE" dirty="0" err="1"/>
              <a:t>Ability</a:t>
            </a:r>
            <a:r>
              <a:rPr lang="de-DE" dirty="0"/>
              <a:t>), sodass sich der Effekt in den Daten nicht lediglich aus der Abbildung durch </a:t>
            </a:r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Slope</a:t>
            </a:r>
            <a:r>
              <a:rPr lang="de-DE" dirty="0"/>
              <a:t> ableitet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Kline, Rex: </a:t>
            </a:r>
            <a:br>
              <a:rPr lang="de-DE" dirty="0"/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2015</a:t>
            </a:r>
          </a:p>
          <a:p>
            <a:r>
              <a:rPr lang="de-DE" dirty="0" err="1"/>
              <a:t>Lavaan</a:t>
            </a:r>
            <a:r>
              <a:rPr lang="de-DE" dirty="0"/>
              <a:t>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http://lavaan.ugent.be/about.html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2062FB6-49FC-479A-BC51-287B6C3DA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7" t="12454" r="13633" b="8580"/>
          <a:stretch/>
        </p:blipFill>
        <p:spPr>
          <a:xfrm>
            <a:off x="827584" y="945028"/>
            <a:ext cx="7675686" cy="37869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6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8496943" cy="3744416"/>
          </a:xfrm>
        </p:spPr>
        <p:txBody>
          <a:bodyPr>
            <a:normAutofit/>
          </a:bodyPr>
          <a:lstStyle/>
          <a:p>
            <a:r>
              <a:rPr lang="de-DE" dirty="0"/>
              <a:t>Standardmäßig keine Berücksichtigung von </a:t>
            </a:r>
            <a:r>
              <a:rPr lang="de-DE" dirty="0" err="1"/>
              <a:t>Means</a:t>
            </a:r>
            <a:r>
              <a:rPr lang="de-DE" dirty="0"/>
              <a:t> (bzw.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) in Strukturgleichungsmodellen</a:t>
            </a:r>
          </a:p>
          <a:p>
            <a:pPr lvl="1"/>
            <a:r>
              <a:rPr lang="de-DE" dirty="0"/>
              <a:t>Parameterschätzung anhand der Varianz-Kovarianz-Matrix</a:t>
            </a:r>
          </a:p>
          <a:p>
            <a:pPr lvl="1"/>
            <a:r>
              <a:rPr lang="de-DE" dirty="0"/>
              <a:t>Kovarianzen enthalten keine Informationen über </a:t>
            </a:r>
            <a:r>
              <a:rPr lang="de-DE" dirty="0" err="1"/>
              <a:t>Means</a:t>
            </a:r>
            <a:r>
              <a:rPr lang="de-DE" dirty="0"/>
              <a:t> (Kline, 2015)</a:t>
            </a:r>
          </a:p>
          <a:p>
            <a:pPr lvl="1"/>
            <a:r>
              <a:rPr lang="de-DE" dirty="0"/>
              <a:t>Variablen sind gemittelt, haben also einen </a:t>
            </a:r>
            <a:r>
              <a:rPr lang="de-DE" dirty="0" err="1"/>
              <a:t>Mean</a:t>
            </a:r>
            <a:r>
              <a:rPr lang="de-DE" dirty="0"/>
              <a:t> von 0</a:t>
            </a:r>
          </a:p>
          <a:p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können signifikante Bedeutungen bei der Interpretation eines Strukturgleichungsmodells haben</a:t>
            </a:r>
          </a:p>
          <a:p>
            <a:r>
              <a:rPr lang="de-DE" dirty="0"/>
              <a:t>Modellanpassung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durch:</a:t>
            </a:r>
          </a:p>
          <a:p>
            <a:pPr lvl="1"/>
            <a:r>
              <a:rPr lang="de-DE" dirty="0"/>
              <a:t>Rohdaten (enthalten standardmäßig </a:t>
            </a:r>
            <a:r>
              <a:rPr lang="de-DE" dirty="0" err="1"/>
              <a:t>Means</a:t>
            </a:r>
            <a:r>
              <a:rPr lang="de-DE" dirty="0"/>
              <a:t>), aber Konfiguration notwendig</a:t>
            </a:r>
          </a:p>
          <a:p>
            <a:pPr lvl="1"/>
            <a:r>
              <a:rPr lang="de-DE" dirty="0"/>
              <a:t>Varianz-Kovarianz-Matrix und Angabe der </a:t>
            </a:r>
            <a:r>
              <a:rPr lang="de-DE" dirty="0" err="1"/>
              <a:t>Means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2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29" y="987574"/>
                <a:ext cx="4608511" cy="3744416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Beispiel einer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Structure</a:t>
                </a:r>
                <a:r>
                  <a:rPr lang="de-DE" dirty="0"/>
                  <a:t> aus Kline, 2015</a:t>
                </a:r>
              </a:p>
              <a:p>
                <a:r>
                  <a:rPr lang="de-DE" dirty="0" err="1"/>
                  <a:t>Bivariater</a:t>
                </a:r>
                <a:r>
                  <a:rPr lang="de-DE" dirty="0"/>
                  <a:t> Datensatz mit X und Y Variablen</a:t>
                </a:r>
              </a:p>
              <a:p>
                <a:r>
                  <a:rPr lang="de-DE" dirty="0"/>
                  <a:t>Berechnung der </a:t>
                </a:r>
                <a:r>
                  <a:rPr lang="de-DE" dirty="0" err="1"/>
                  <a:t>Means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11.000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=20.000+0.455∗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=25.000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Konstante </a:t>
                </a:r>
                <a:r>
                  <a:rPr lang="de-DE" dirty="0" err="1"/>
                  <a:t>läd</a:t>
                </a:r>
                <a:r>
                  <a:rPr lang="de-DE" dirty="0"/>
                  <a:t> mit </a:t>
                </a:r>
                <a:r>
                  <a:rPr lang="de-DE" dirty="0" err="1"/>
                  <a:t>Mean</a:t>
                </a:r>
                <a:r>
                  <a:rPr lang="de-DE" dirty="0"/>
                  <a:t> direkt auf exogene Variable X</a:t>
                </a:r>
              </a:p>
              <a:p>
                <a:r>
                  <a:rPr lang="de-DE" dirty="0"/>
                  <a:t>Konstante </a:t>
                </a:r>
                <a:r>
                  <a:rPr lang="de-DE" dirty="0" err="1"/>
                  <a:t>läd</a:t>
                </a:r>
                <a:r>
                  <a:rPr lang="de-DE" dirty="0"/>
                  <a:t> mit </a:t>
                </a:r>
                <a:r>
                  <a:rPr lang="de-DE" dirty="0" err="1"/>
                  <a:t>Intercept</a:t>
                </a:r>
                <a:r>
                  <a:rPr lang="de-DE" dirty="0"/>
                  <a:t> auf endogene Variable Y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9" y="987574"/>
                <a:ext cx="4608511" cy="3744416"/>
              </a:xfrm>
              <a:blipFill>
                <a:blip r:embed="rId3"/>
                <a:stretch>
                  <a:fillRect l="-529" t="-4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76432"/>
            <a:ext cx="3600400" cy="1596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868144" y="455777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Pfadmodell mit einer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Structure</a:t>
            </a:r>
            <a:r>
              <a:rPr lang="de-DE" sz="1000" dirty="0"/>
              <a:t> (Kline, 2015)</a:t>
            </a:r>
          </a:p>
        </p:txBody>
      </p: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6" y="959676"/>
            <a:ext cx="2304260" cy="17240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6156176" y="2715766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Bivariate</a:t>
            </a:r>
            <a:r>
              <a:rPr lang="de-DE" sz="1000" dirty="0"/>
              <a:t> Beispieldaten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7638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vs. Wachstumsmodelle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9662"/>
            <a:ext cx="3411271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11560" y="3288999"/>
            <a:ext cx="245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Pfadmodell mit einer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Structure</a:t>
            </a:r>
            <a:r>
              <a:rPr lang="de-DE" sz="1000" dirty="0"/>
              <a:t> (Kline, 2015)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2853" r="13449" b="11548"/>
          <a:stretch/>
        </p:blipFill>
        <p:spPr>
          <a:xfrm>
            <a:off x="4283968" y="1275606"/>
            <a:ext cx="4752528" cy="2851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/>
          <p:cNvSpPr txBox="1"/>
          <p:nvPr/>
        </p:nvSpPr>
        <p:spPr>
          <a:xfrm>
            <a:off x="5266564" y="21969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392342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816278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498812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922748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176318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752382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328446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858852" y="21969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672262" y="21397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554596" y="162083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426804" y="1620838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2"/>
                </a:solidFill>
              </a:rPr>
              <a:t>0.455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635896" y="2370534"/>
            <a:ext cx="576064" cy="48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15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5832646" cy="3744416"/>
          </a:xfrm>
        </p:spPr>
        <p:txBody>
          <a:bodyPr>
            <a:normAutofit/>
          </a:bodyPr>
          <a:lstStyle/>
          <a:p>
            <a:r>
              <a:rPr lang="de-DE" dirty="0"/>
              <a:t>Wachstumsmodelle in der Natur weit verbreitet → beobachtbares Wachstum</a:t>
            </a:r>
          </a:p>
          <a:p>
            <a:pPr lvl="1"/>
            <a:r>
              <a:rPr lang="de-DE" dirty="0"/>
              <a:t>Körperwachstum</a:t>
            </a:r>
          </a:p>
          <a:p>
            <a:pPr lvl="1"/>
            <a:r>
              <a:rPr lang="de-DE" dirty="0"/>
              <a:t>Bakterienwachstum</a:t>
            </a:r>
          </a:p>
          <a:p>
            <a:pPr lvl="1"/>
            <a:r>
              <a:rPr lang="de-DE" dirty="0"/>
              <a:t>etc.</a:t>
            </a:r>
          </a:p>
          <a:p>
            <a:r>
              <a:rPr lang="de-DE" dirty="0"/>
              <a:t>Modellklasse zur Analyse von Längsschnitt-Daten zur Vorhersage von Wachstum einer Größe über die Zeit</a:t>
            </a:r>
          </a:p>
          <a:p>
            <a:r>
              <a:rPr lang="de-DE" dirty="0"/>
              <a:t>Stark verbreitetes Strukturgleichungsmodell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SEM oder auch HLM (</a:t>
            </a:r>
            <a:r>
              <a:rPr lang="de-DE" dirty="0" err="1"/>
              <a:t>hierarchical</a:t>
            </a:r>
            <a:r>
              <a:rPr lang="de-DE" dirty="0"/>
              <a:t> linear </a:t>
            </a:r>
            <a:r>
              <a:rPr lang="de-DE" dirty="0" err="1"/>
              <a:t>modeling</a:t>
            </a:r>
            <a:r>
              <a:rPr lang="de-DE" dirty="0"/>
              <a:t>) dienen der 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342509"/>
            <a:ext cx="2736304" cy="2093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444208" y="3457912"/>
            <a:ext cx="242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Scores</a:t>
            </a:r>
            <a:r>
              <a:rPr lang="de-DE" sz="1000" dirty="0"/>
              <a:t> einer Lernkurve über zeitlich aufeinander folgende Versuche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97827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Strucural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Global fit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Simultane Analyse mehrerer Wachstumskurven</a:t>
            </a:r>
          </a:p>
          <a:p>
            <a:r>
              <a:rPr lang="de-DE" dirty="0"/>
              <a:t>Wachstumsmodelle auch mit latenten Variablen möglich, nicht nur mit beobachtbaren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Linear Modeling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Keine Beschränkung auf Daten im Zeitreihenkontext</a:t>
            </a:r>
          </a:p>
          <a:p>
            <a:r>
              <a:rPr lang="de-DE" dirty="0"/>
              <a:t>Flexibler Umgang mit Fehlwerten und </a:t>
            </a:r>
            <a:r>
              <a:rPr lang="de-DE" dirty="0" err="1"/>
              <a:t>unbalancierten</a:t>
            </a:r>
            <a:r>
              <a:rPr lang="de-DE" dirty="0"/>
              <a:t> Daten</a:t>
            </a:r>
          </a:p>
          <a:p>
            <a:pPr lvl="1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SEM zur Analyse von Wachstumskurven bei latenten Variablen sinnvoll</a:t>
            </a:r>
          </a:p>
        </p:txBody>
      </p:sp>
    </p:spTree>
    <p:extLst>
      <p:ext uri="{BB962C8B-B14F-4D97-AF65-F5344CB8AC3E}">
        <p14:creationId xmlns:p14="http://schemas.microsoft.com/office/powerpoint/2010/main" val="15569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Messmodell in SEM</a:t>
            </a:r>
          </a:p>
          <a:p>
            <a:pPr lvl="1"/>
            <a:r>
              <a:rPr lang="de-DE" dirty="0"/>
              <a:t>Daten werden in einem Zeitreihenkontext gemessen</a:t>
            </a:r>
          </a:p>
          <a:p>
            <a:pPr lvl="1"/>
            <a:r>
              <a:rPr lang="de-DE" dirty="0"/>
              <a:t>Messungen an mindestens 3 verschiedenen Zeitpunkten (Kline, 2015)</a:t>
            </a:r>
          </a:p>
          <a:p>
            <a:pPr lvl="1"/>
            <a:r>
              <a:rPr lang="de-DE" dirty="0"/>
              <a:t>ggf. Strukturgleichungen für endogene Variablen zu verschiedenen Zeitpunkten</a:t>
            </a:r>
          </a:p>
          <a:p>
            <a:pPr lvl="1"/>
            <a:r>
              <a:rPr lang="de-DE" dirty="0"/>
              <a:t>Experiment ist fix, d.h. es muss zu jedem Zeitpunkt identisch sein</a:t>
            </a:r>
          </a:p>
          <a:p>
            <a:pPr lvl="1"/>
            <a:r>
              <a:rPr lang="de-DE" dirty="0"/>
              <a:t>Zeitintervalle zwischen einzelnen Messungen müssen nicht identisch sein, aber bei jedem Testobjekt gleich (z.B. Alter 3, 6, 12, 24 bei jedem Kandidat)</a:t>
            </a:r>
          </a:p>
          <a:p>
            <a:r>
              <a:rPr lang="de-DE" dirty="0"/>
              <a:t>Wachstumsparameter: </a:t>
            </a:r>
            <a:r>
              <a:rPr lang="de-DE" dirty="0" err="1"/>
              <a:t>Intercept</a:t>
            </a:r>
            <a:r>
              <a:rPr lang="de-DE" dirty="0"/>
              <a:t> (aka Initial Status, Initial Level) und </a:t>
            </a:r>
            <a:r>
              <a:rPr lang="de-DE" dirty="0" err="1"/>
              <a:t>Slope</a:t>
            </a:r>
            <a:r>
              <a:rPr lang="de-DE" dirty="0"/>
              <a:t> (aka Growth rate, Shape)</a:t>
            </a:r>
          </a:p>
          <a:p>
            <a:r>
              <a:rPr lang="de-DE" dirty="0"/>
              <a:t>Kritik: Quadratische, kubische oder höher komplexe Abhängigkeiten nicht sinnvoll mit zwei Parametern abbildbar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80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447580" y="3666538"/>
            <a:ext cx="18120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1223628" y="1635646"/>
            <a:ext cx="1656184" cy="8615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 Rohdaten</a:t>
            </a:r>
          </a:p>
        </p:txBody>
      </p:sp>
      <p:sp>
        <p:nvSpPr>
          <p:cNvPr id="12" name="Zylinder 11"/>
          <p:cNvSpPr/>
          <p:nvPr/>
        </p:nvSpPr>
        <p:spPr>
          <a:xfrm>
            <a:off x="3824868" y="1635646"/>
            <a:ext cx="165618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Quadratische Rohdaten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7744" y="1635646"/>
            <a:ext cx="1656184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Nicht-Lineare Rohdaten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1115616" y="3077880"/>
            <a:ext cx="1872208" cy="64599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Lineares Wachstumsmodell</a:t>
            </a:r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6444208" y="3077880"/>
            <a:ext cx="1872208" cy="64599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Curvilineares</a:t>
            </a:r>
            <a:r>
              <a:rPr lang="de-DE" sz="1400" dirty="0"/>
              <a:t> Wachstumsmodell</a:t>
            </a:r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3707904" y="3077880"/>
            <a:ext cx="1872208" cy="64599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Polynomielles</a:t>
            </a:r>
            <a:r>
              <a:rPr lang="de-DE" sz="1400" dirty="0"/>
              <a:t> Wachstumsmodell</a:t>
            </a:r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4013984"/>
            <a:ext cx="1872208" cy="64599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einer latenten Wachstumsvariable</a:t>
            </a:r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932040" y="4013984"/>
            <a:ext cx="1872208" cy="645998"/>
          </a:xfrm>
          <a:prstGeom prst="flowChartAlternateProcess">
            <a:avLst/>
          </a:prstGeom>
          <a:solidFill>
            <a:srgbClr val="27446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zwei latenten Wachstumsvariablen</a:t>
            </a:r>
          </a:p>
        </p:txBody>
      </p:sp>
      <p:cxnSp>
        <p:nvCxnSpPr>
          <p:cNvPr id="25" name="Gerader Verbinder 24"/>
          <p:cNvCxnSpPr>
            <a:stCxn id="21" idx="2"/>
            <a:endCxn id="22" idx="0"/>
          </p:cNvCxnSpPr>
          <p:nvPr/>
        </p:nvCxnSpPr>
        <p:spPr>
          <a:xfrm flipH="1">
            <a:off x="3563888" y="3723878"/>
            <a:ext cx="1080120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2"/>
            <a:endCxn id="23" idx="0"/>
          </p:cNvCxnSpPr>
          <p:nvPr/>
        </p:nvCxnSpPr>
        <p:spPr>
          <a:xfrm>
            <a:off x="4644008" y="3723878"/>
            <a:ext cx="1224136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3"/>
            <a:endCxn id="19" idx="0"/>
          </p:cNvCxnSpPr>
          <p:nvPr/>
        </p:nvCxnSpPr>
        <p:spPr>
          <a:xfrm flipH="1">
            <a:off x="2051720" y="2497241"/>
            <a:ext cx="260124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3"/>
            <a:endCxn id="21" idx="0"/>
          </p:cNvCxnSpPr>
          <p:nvPr/>
        </p:nvCxnSpPr>
        <p:spPr>
          <a:xfrm flipH="1">
            <a:off x="4644008" y="2497241"/>
            <a:ext cx="89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2" idx="3"/>
            <a:endCxn id="20" idx="0"/>
          </p:cNvCxnSpPr>
          <p:nvPr/>
        </p:nvCxnSpPr>
        <p:spPr>
          <a:xfrm>
            <a:off x="4652960" y="2497241"/>
            <a:ext cx="27273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1" idx="3"/>
            <a:endCxn id="19" idx="0"/>
          </p:cNvCxnSpPr>
          <p:nvPr/>
        </p:nvCxnSpPr>
        <p:spPr>
          <a:xfrm>
            <a:off x="2051720" y="2497241"/>
            <a:ext cx="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1" idx="3"/>
            <a:endCxn id="21" idx="0"/>
          </p:cNvCxnSpPr>
          <p:nvPr/>
        </p:nvCxnSpPr>
        <p:spPr>
          <a:xfrm>
            <a:off x="2051720" y="2497241"/>
            <a:ext cx="259228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1" idx="3"/>
            <a:endCxn id="20" idx="0"/>
          </p:cNvCxnSpPr>
          <p:nvPr/>
        </p:nvCxnSpPr>
        <p:spPr>
          <a:xfrm>
            <a:off x="2051720" y="2497241"/>
            <a:ext cx="532859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3" idx="3"/>
            <a:endCxn id="19" idx="0"/>
          </p:cNvCxnSpPr>
          <p:nvPr/>
        </p:nvCxnSpPr>
        <p:spPr>
          <a:xfrm flipH="1">
            <a:off x="2051720" y="2497241"/>
            <a:ext cx="532411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3" idx="3"/>
            <a:endCxn id="21" idx="0"/>
          </p:cNvCxnSpPr>
          <p:nvPr/>
        </p:nvCxnSpPr>
        <p:spPr>
          <a:xfrm flipH="1">
            <a:off x="4644008" y="2497241"/>
            <a:ext cx="273182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13" idx="3"/>
            <a:endCxn id="20" idx="0"/>
          </p:cNvCxnSpPr>
          <p:nvPr/>
        </p:nvCxnSpPr>
        <p:spPr>
          <a:xfrm>
            <a:off x="7375836" y="2497241"/>
            <a:ext cx="447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</p:spTree>
    <p:extLst>
      <p:ext uri="{BB962C8B-B14F-4D97-AF65-F5344CB8AC3E}">
        <p14:creationId xmlns:p14="http://schemas.microsoft.com/office/powerpoint/2010/main" val="90628219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1509</Words>
  <Application>Microsoft Office PowerPoint</Application>
  <PresentationFormat>Bildschirmpräsentation (16:9)</PresentationFormat>
  <Paragraphs>380</Paragraphs>
  <Slides>25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Benutzerdefiniertes Design</vt:lpstr>
      <vt:lpstr>Structural Equation Model: Wachstumsmodelle</vt:lpstr>
      <vt:lpstr>Inhalt</vt:lpstr>
      <vt:lpstr>Grundlagen – Mean Structures</vt:lpstr>
      <vt:lpstr>Grundlagen – Mean Structures</vt:lpstr>
      <vt:lpstr>Grundlagen – Mean Structures vs. Wachstumsmodelle</vt:lpstr>
      <vt:lpstr>Grundlagen – Wachstumsmodelle</vt:lpstr>
      <vt:lpstr>Grundlagen – Wachstumsmodelle</vt:lpstr>
      <vt:lpstr>Grundlagen – Wachstumsmodelle</vt:lpstr>
      <vt:lpstr>Versuchsaufbau</vt:lpstr>
      <vt:lpstr>Datensätze</vt:lpstr>
      <vt:lpstr>Datensätze</vt:lpstr>
      <vt:lpstr>Lineares Wachstumsmodell</vt:lpstr>
      <vt:lpstr>Lineares Wachstumsmodell</vt:lpstr>
      <vt:lpstr>Polynominelles Wachstumsmodell – 1 slope</vt:lpstr>
      <vt:lpstr>Polynominelles Wachstumsmodell – 2 slopes</vt:lpstr>
      <vt:lpstr>Polynominelles Wachstumsmodell – 2 slopes </vt:lpstr>
      <vt:lpstr>Curvilineares Wachstumsmodell</vt:lpstr>
      <vt:lpstr>Curvilineares Wachstumsmodell</vt:lpstr>
      <vt:lpstr>Curvilineares Wachstumsmodell – Polynominelle Daten</vt:lpstr>
      <vt:lpstr>Predicting Change Model </vt:lpstr>
      <vt:lpstr>Predicting Change Model </vt:lpstr>
      <vt:lpstr>Resümee</vt:lpstr>
      <vt:lpstr>Literatur</vt:lpstr>
      <vt:lpstr>Vielen Dank für Ihre Aufmerksamkeit.</vt:lpstr>
      <vt:lpstr>Predicting Change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Christian Faber</cp:lastModifiedBy>
  <cp:revision>209</cp:revision>
  <dcterms:created xsi:type="dcterms:W3CDTF">2017-01-19T09:37:30Z</dcterms:created>
  <dcterms:modified xsi:type="dcterms:W3CDTF">2018-02-19T21:14:01Z</dcterms:modified>
</cp:coreProperties>
</file>