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73" r:id="rId3"/>
    <p:sldId id="275" r:id="rId4"/>
    <p:sldId id="274" r:id="rId5"/>
    <p:sldId id="278" r:id="rId6"/>
    <p:sldId id="277" r:id="rId7"/>
    <p:sldId id="276" r:id="rId8"/>
    <p:sldId id="283" r:id="rId9"/>
    <p:sldId id="284" r:id="rId10"/>
    <p:sldId id="285" r:id="rId11"/>
    <p:sldId id="286" r:id="rId12"/>
    <p:sldId id="281" r:id="rId13"/>
    <p:sldId id="287" r:id="rId14"/>
    <p:sldId id="282" r:id="rId15"/>
    <p:sldId id="288" r:id="rId1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27A"/>
    <a:srgbClr val="E6E6E6"/>
    <a:srgbClr val="274467"/>
    <a:srgbClr val="828282"/>
    <a:srgbClr val="559974"/>
    <a:srgbClr val="A7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7" autoAdjust="0"/>
    <p:restoredTop sz="94673" autoAdjust="0"/>
  </p:normalViewPr>
  <p:slideViewPr>
    <p:cSldViewPr>
      <p:cViewPr varScale="1">
        <p:scale>
          <a:sx n="138" d="100"/>
          <a:sy n="138" d="100"/>
        </p:scale>
        <p:origin x="792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D7E6-D14C-4ECF-BE72-9282675AAFCC}" type="datetimeFigureOut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9B856-22C7-4D3D-8424-185753AB3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6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7BA6-6945-4979-A31E-1F3FA0D91DC4}" type="datetimeFigureOut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D1AF-4C0D-4753-9D96-DDC1A4BC54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1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9512" y="3003798"/>
            <a:ext cx="7128792" cy="79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1029" name="Picture 5" descr="http://iss.uni-saarland.de/workspace/images/SummerSchool/unisaarland_flight.jpg"/>
          <p:cNvPicPr>
            <a:picLocks noChangeAspect="1" noChangeArrowheads="1"/>
          </p:cNvPicPr>
          <p:nvPr userDrawn="1"/>
        </p:nvPicPr>
        <p:blipFill>
          <a:blip r:embed="rId2" cstate="print"/>
          <a:srcRect l="4322" t="19936" r="2055" b="9150"/>
          <a:stretch>
            <a:fillRect/>
          </a:stretch>
        </p:blipFill>
        <p:spPr bwMode="auto">
          <a:xfrm>
            <a:off x="0" y="0"/>
            <a:ext cx="9144000" cy="2859782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267744" y="3795886"/>
            <a:ext cx="3096293" cy="720080"/>
          </a:xfrm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pic>
        <p:nvPicPr>
          <p:cNvPr id="9" name="Grafik 8" descr="uds_cs_logo.jpe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3939902"/>
            <a:ext cx="1584176" cy="7608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192" y="987574"/>
            <a:ext cx="2520281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2" y="987574"/>
            <a:ext cx="5832325" cy="3744416"/>
          </a:xfrm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F490E5-6BD8-4297-ACA2-2AC87192B70F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833-73FA-4B7B-8368-585F78905B8E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 mit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lussdiagramm: Zusammenführen 9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323850" y="4011612"/>
            <a:ext cx="8496622" cy="720377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33123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331271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Flussdiagramm: Zusammenführen 12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323850" y="4011910"/>
            <a:ext cx="8496300" cy="72042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79662"/>
            <a:ext cx="7776864" cy="637183"/>
          </a:xfrm>
        </p:spPr>
        <p:txBody>
          <a:bodyPr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331641" y="2643758"/>
            <a:ext cx="6552505" cy="9144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A4D-8D16-457C-AFD8-844AF28C1B14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30" y="987575"/>
            <a:ext cx="4172272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987575"/>
            <a:ext cx="4176466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C2C-549A-4615-A3C1-D5E9E9947B7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und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lussdiagramm: Zusammenführen 10"/>
          <p:cNvSpPr/>
          <p:nvPr userDrawn="1"/>
        </p:nvSpPr>
        <p:spPr>
          <a:xfrm>
            <a:off x="1187624" y="3723878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3851" y="4156075"/>
            <a:ext cx="8496622" cy="576263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A34-A4A3-4CC2-B452-9E4A0F73B38C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Anmerk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31840" y="987574"/>
            <a:ext cx="5688633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30" y="987574"/>
            <a:ext cx="2736304" cy="3744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7" y="206376"/>
            <a:ext cx="7704857" cy="6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0" y="987574"/>
            <a:ext cx="849694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24F9CC-0A0D-4C8D-81F7-82F64A12AE8F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601" y="4868864"/>
            <a:ext cx="7272809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1" name="Grafik 10" descr="Logo_of_Saarland_University.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532440" y="267494"/>
            <a:ext cx="432048" cy="486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0" r:id="rId3"/>
    <p:sldLayoutId id="2147483662" r:id="rId4"/>
    <p:sldLayoutId id="2147483663" r:id="rId5"/>
    <p:sldLayoutId id="2147483673" r:id="rId6"/>
    <p:sldLayoutId id="2147483664" r:id="rId7"/>
    <p:sldLayoutId id="2147483665" r:id="rId8"/>
    <p:sldLayoutId id="2147483666" r:id="rId9"/>
    <p:sldLayoutId id="2147483672" r:id="rId10"/>
    <p:sldLayoutId id="2147483667" r:id="rId11"/>
    <p:sldLayoutId id="2147483674" r:id="rId12"/>
    <p:sldLayoutId id="2147483671" r:id="rId13"/>
    <p:sldLayoutId id="2147483675" r:id="rId14"/>
    <p:sldLayoutId id="2147483676" r:id="rId15"/>
    <p:sldLayoutId id="2147483669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2931790"/>
            <a:ext cx="4392488" cy="792088"/>
          </a:xfrm>
        </p:spPr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Model:</a:t>
            </a:r>
            <a:br>
              <a:rPr lang="de-DE" dirty="0"/>
            </a:br>
            <a:r>
              <a:rPr lang="de-DE" dirty="0"/>
              <a:t>Wachstumsmodelle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9712" y="3795886"/>
            <a:ext cx="5256584" cy="10081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/>
              <a:t>Christian Faber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/>
              <a:t>Mirco </a:t>
            </a:r>
            <a:r>
              <a:rPr lang="de-DE" sz="1200" dirty="0" err="1"/>
              <a:t>Pyrtek</a:t>
            </a:r>
            <a:endParaRPr lang="de-DE" sz="1200" dirty="0"/>
          </a:p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Polynominelles Wachstumsmodell – 1 </a:t>
            </a:r>
            <a:r>
              <a:rPr lang="de-DE" dirty="0" err="1"/>
              <a:t>slope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09074C9-3146-40A7-93CD-C96B5D17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8" y="1023587"/>
            <a:ext cx="7903043" cy="3845277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442618" y="178143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71628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98995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4184366" y="178000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4263628" y="1706429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4360832" y="1654171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1760" y="2578713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52752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A64EE26-B423-4789-BF36-CEC5586E1E57}"/>
              </a:ext>
            </a:extLst>
          </p:cNvPr>
          <p:cNvSpPr txBox="1"/>
          <p:nvPr/>
        </p:nvSpPr>
        <p:spPr>
          <a:xfrm>
            <a:off x="4239562" y="252228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9846F52-2C64-4074-A4D5-E31F35344B69}"/>
              </a:ext>
            </a:extLst>
          </p:cNvPr>
          <p:cNvSpPr txBox="1"/>
          <p:nvPr/>
        </p:nvSpPr>
        <p:spPr>
          <a:xfrm>
            <a:off x="5052602" y="2450863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9</a:t>
            </a:r>
            <a:endParaRPr lang="en-NZ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EFDEB18-93F5-4A53-818D-7DAFA21D7696}"/>
              </a:ext>
            </a:extLst>
          </p:cNvPr>
          <p:cNvSpPr txBox="1"/>
          <p:nvPr/>
        </p:nvSpPr>
        <p:spPr>
          <a:xfrm>
            <a:off x="5608096" y="2417861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16</a:t>
            </a:r>
            <a:endParaRPr lang="en-NZ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B5947CF-21A5-40B4-A581-46B6D1286E91}"/>
              </a:ext>
            </a:extLst>
          </p:cNvPr>
          <p:cNvSpPr txBox="1"/>
          <p:nvPr/>
        </p:nvSpPr>
        <p:spPr>
          <a:xfrm>
            <a:off x="6481786" y="2464897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25</a:t>
            </a:r>
            <a:endParaRPr lang="en-NZ" sz="1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0C28BD8-3032-4D8E-9EA0-F98400F8C246}"/>
              </a:ext>
            </a:extLst>
          </p:cNvPr>
          <p:cNvSpPr txBox="1"/>
          <p:nvPr/>
        </p:nvSpPr>
        <p:spPr>
          <a:xfrm>
            <a:off x="5052602" y="1534092"/>
            <a:ext cx="146737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dirty="0"/>
              <a:t>2</a:t>
            </a:r>
            <a:endParaRPr lang="en-NZ" sz="600" dirty="0"/>
          </a:p>
        </p:txBody>
      </p:sp>
    </p:spTree>
    <p:extLst>
      <p:ext uri="{BB962C8B-B14F-4D97-AF65-F5344CB8AC3E}">
        <p14:creationId xmlns:p14="http://schemas.microsoft.com/office/powerpoint/2010/main" val="1271625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917FDA9-DAAC-4D94-8574-0286EF07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00" y="958848"/>
            <a:ext cx="7902000" cy="38452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Polynominelles Wachstumsmodell – 2 </a:t>
            </a:r>
            <a:r>
              <a:rPr lang="de-DE" dirty="0" err="1"/>
              <a:t>slopes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077044" y="169591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244617" y="177287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516699" y="173722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3609306" y="164043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3668316" y="1565259"/>
            <a:ext cx="100223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3707904" y="1535458"/>
            <a:ext cx="121270" cy="14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2255" y="2548991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52752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A64EE26-B423-4789-BF36-CEC5586E1E57}"/>
              </a:ext>
            </a:extLst>
          </p:cNvPr>
          <p:cNvSpPr txBox="1"/>
          <p:nvPr/>
        </p:nvSpPr>
        <p:spPr>
          <a:xfrm>
            <a:off x="4294511" y="249557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9846F52-2C64-4074-A4D5-E31F35344B69}"/>
              </a:ext>
            </a:extLst>
          </p:cNvPr>
          <p:cNvSpPr txBox="1"/>
          <p:nvPr/>
        </p:nvSpPr>
        <p:spPr>
          <a:xfrm>
            <a:off x="5198755" y="242482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9</a:t>
            </a:r>
            <a:endParaRPr lang="en-NZ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EFDEB18-93F5-4A53-818D-7DAFA21D7696}"/>
              </a:ext>
            </a:extLst>
          </p:cNvPr>
          <p:cNvSpPr txBox="1"/>
          <p:nvPr/>
        </p:nvSpPr>
        <p:spPr>
          <a:xfrm>
            <a:off x="5824631" y="2424824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16</a:t>
            </a:r>
            <a:endParaRPr lang="en-NZ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B5947CF-21A5-40B4-A581-46B6D1286E91}"/>
              </a:ext>
            </a:extLst>
          </p:cNvPr>
          <p:cNvSpPr txBox="1"/>
          <p:nvPr/>
        </p:nvSpPr>
        <p:spPr>
          <a:xfrm>
            <a:off x="6604063" y="2368395"/>
            <a:ext cx="427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25</a:t>
            </a:r>
            <a:endParaRPr lang="en-NZ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E2108A-9270-4A9F-80D8-57F8DA7A2043}"/>
              </a:ext>
            </a:extLst>
          </p:cNvPr>
          <p:cNvSpPr txBox="1"/>
          <p:nvPr/>
        </p:nvSpPr>
        <p:spPr>
          <a:xfrm>
            <a:off x="2357306" y="2453243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ABE401B-CE1F-4FFF-B627-6C598095D6BB}"/>
              </a:ext>
            </a:extLst>
          </p:cNvPr>
          <p:cNvSpPr txBox="1"/>
          <p:nvPr/>
        </p:nvSpPr>
        <p:spPr>
          <a:xfrm>
            <a:off x="3255864" y="239391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E681820-16A1-45EC-9F0F-58CF01B6908F}"/>
              </a:ext>
            </a:extLst>
          </p:cNvPr>
          <p:cNvSpPr txBox="1"/>
          <p:nvPr/>
        </p:nvSpPr>
        <p:spPr>
          <a:xfrm>
            <a:off x="4024499" y="2350137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</a:t>
            </a:r>
            <a:endParaRPr lang="en-NZ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0576936-1FC5-4C7C-875A-BA81594513F4}"/>
              </a:ext>
            </a:extLst>
          </p:cNvPr>
          <p:cNvSpPr txBox="1"/>
          <p:nvPr/>
        </p:nvSpPr>
        <p:spPr>
          <a:xfrm>
            <a:off x="4792815" y="235930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3</a:t>
            </a:r>
            <a:endParaRPr lang="en-NZ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27037F5-896F-4DE7-ACC6-6244346A750D}"/>
              </a:ext>
            </a:extLst>
          </p:cNvPr>
          <p:cNvSpPr txBox="1"/>
          <p:nvPr/>
        </p:nvSpPr>
        <p:spPr>
          <a:xfrm>
            <a:off x="5561131" y="2368481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4F4E54B-84F7-4A33-9A90-46E847D91B40}"/>
              </a:ext>
            </a:extLst>
          </p:cNvPr>
          <p:cNvSpPr txBox="1"/>
          <p:nvPr/>
        </p:nvSpPr>
        <p:spPr>
          <a:xfrm>
            <a:off x="6306819" y="235013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5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1321234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Polynominelles Wachstumsmodell – 2 </a:t>
            </a:r>
            <a:r>
              <a:rPr lang="de-DE" dirty="0" err="1"/>
              <a:t>slopes</a:t>
            </a:r>
            <a:r>
              <a:rPr lang="de-DE" dirty="0"/>
              <a:t>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Lineare Daten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1100" dirty="0"/>
              <a:t>Minimum Function Test Statistic   6.004</a:t>
            </a:r>
          </a:p>
          <a:p>
            <a:pPr marL="0" indent="0">
              <a:buNone/>
            </a:pPr>
            <a:r>
              <a:rPr lang="en-NZ" sz="1100" dirty="0"/>
              <a:t>Degrees of freedom                              7</a:t>
            </a:r>
          </a:p>
          <a:p>
            <a:pPr marL="0" indent="0">
              <a:buNone/>
            </a:pPr>
            <a:r>
              <a:rPr lang="en-NZ" sz="1100" dirty="0"/>
              <a:t>P-value (Chi-square)  	       0.539</a:t>
            </a:r>
          </a:p>
          <a:p>
            <a:pPr marL="0" indent="0">
              <a:buNone/>
            </a:pPr>
            <a:endParaRPr lang="de-DE" sz="1100" dirty="0"/>
          </a:p>
          <a:p>
            <a:pPr marL="0" indent="0">
              <a:buNone/>
            </a:pPr>
            <a:r>
              <a:rPr lang="de-DE" sz="1100" dirty="0"/>
              <a:t>s~1                                                 4.008</a:t>
            </a:r>
          </a:p>
          <a:p>
            <a:pPr marL="0" indent="0">
              <a:buNone/>
            </a:pPr>
            <a:r>
              <a:rPr lang="de-DE" sz="1100" dirty="0"/>
              <a:t>s2~1                                              -0.002</a:t>
            </a:r>
          </a:p>
          <a:p>
            <a:pPr marL="0" indent="0">
              <a:buNone/>
            </a:pPr>
            <a:r>
              <a:rPr lang="de-DE" sz="1100" dirty="0"/>
              <a:t>i~1		       9.992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Polynominelle Daten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131841" y="1419622"/>
            <a:ext cx="2808311" cy="2016224"/>
          </a:xfrm>
        </p:spPr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      6.004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  0.539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de-DE" sz="1100" dirty="0"/>
              <a:t>s~1                                                     4.998</a:t>
            </a:r>
          </a:p>
          <a:p>
            <a:pPr marL="0" indent="0">
              <a:buNone/>
            </a:pPr>
            <a:r>
              <a:rPr lang="de-DE" sz="1100" dirty="0"/>
              <a:t>s2~1                                                   3.008</a:t>
            </a:r>
          </a:p>
          <a:p>
            <a:pPr marL="0" indent="0">
              <a:buNone/>
            </a:pPr>
            <a:r>
              <a:rPr lang="de-DE" sz="1100" dirty="0"/>
              <a:t>i~1		           9.992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593.381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0.000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de-DE" sz="1100" dirty="0"/>
              <a:t>s~1                                                   9.895</a:t>
            </a:r>
          </a:p>
          <a:p>
            <a:pPr marL="0" indent="0">
              <a:buNone/>
            </a:pPr>
            <a:r>
              <a:rPr lang="de-DE" sz="1100" dirty="0"/>
              <a:t>s2~1                                                -1.089</a:t>
            </a:r>
          </a:p>
          <a:p>
            <a:pPr marL="0" indent="0">
              <a:buNone/>
            </a:pPr>
            <a:r>
              <a:rPr lang="de-DE" sz="1100" dirty="0"/>
              <a:t>i~1		       11.894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Nicht-Lineare Daten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Best fit: Lineare Daten, Polynominelle Daten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78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C7E8739-4B11-4A75-AA8B-0137647AF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97" y="915566"/>
            <a:ext cx="7903043" cy="38452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Curvilineares</a:t>
            </a:r>
            <a:r>
              <a:rPr lang="de-DE" dirty="0"/>
              <a:t> Wachstumsmodell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71601" y="4868864"/>
            <a:ext cx="7272809" cy="223167"/>
          </a:xfrm>
        </p:spPr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442618" y="1666273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716288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989958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4184366" y="166484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4263628" y="1591267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4360832" y="1539009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1760" y="2463551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412367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1169244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Curvilineares</a:t>
            </a:r>
            <a:r>
              <a:rPr lang="de-DE" dirty="0"/>
              <a:t> Wachstumsmodell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Lineare Daten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1100" dirty="0"/>
              <a:t>Minimum Function Test Statistic    8.344</a:t>
            </a:r>
          </a:p>
          <a:p>
            <a:pPr marL="0" indent="0">
              <a:buNone/>
            </a:pPr>
            <a:r>
              <a:rPr lang="en-NZ" sz="1100" dirty="0"/>
              <a:t>Degrees of freedom                              7</a:t>
            </a:r>
          </a:p>
          <a:p>
            <a:pPr marL="0" indent="0">
              <a:buNone/>
            </a:pPr>
            <a:r>
              <a:rPr lang="en-NZ" sz="1100" dirty="0"/>
              <a:t>P-value (Chi-square)                      0.303</a:t>
            </a:r>
          </a:p>
          <a:p>
            <a:pPr marL="0" indent="0">
              <a:buNone/>
            </a:pPr>
            <a:endParaRPr lang="de-DE" sz="1100" dirty="0"/>
          </a:p>
          <a:p>
            <a:pPr marL="0" indent="0">
              <a:buNone/>
            </a:pPr>
            <a:r>
              <a:rPr lang="de-DE" sz="1100" dirty="0"/>
              <a:t>s~1                                                 4.012</a:t>
            </a:r>
          </a:p>
          <a:p>
            <a:pPr marL="0" indent="0">
              <a:buNone/>
            </a:pPr>
            <a:r>
              <a:rPr lang="de-DE" sz="1100" dirty="0"/>
              <a:t>i~1		       9.989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Polynominelle Daten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131841" y="1419622"/>
            <a:ext cx="2808311" cy="2016224"/>
          </a:xfrm>
        </p:spPr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      8.378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  0.300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 		           8.012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    9.989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  11.453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0.120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		         9.620 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11.770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Nicht-Lineare Daten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 err="1"/>
              <a:t>Fitted</a:t>
            </a:r>
            <a:r>
              <a:rPr lang="de-DE" dirty="0"/>
              <a:t> auch Nicht-Lineare Daten</a:t>
            </a:r>
          </a:p>
        </p:txBody>
      </p:sp>
    </p:spTree>
    <p:extLst>
      <p:ext uri="{BB962C8B-B14F-4D97-AF65-F5344CB8AC3E}">
        <p14:creationId xmlns:p14="http://schemas.microsoft.com/office/powerpoint/2010/main" val="2496136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C7E8739-4B11-4A75-AA8B-0137647AF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44" r="12531"/>
          <a:stretch/>
        </p:blipFill>
        <p:spPr>
          <a:xfrm>
            <a:off x="179512" y="915566"/>
            <a:ext cx="5976665" cy="38452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Curvilineares</a:t>
            </a:r>
            <a:r>
              <a:rPr lang="de-DE" dirty="0"/>
              <a:t> Wachstumsmodell – Polynominelle Daten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71601" y="4868864"/>
            <a:ext cx="7272809" cy="223167"/>
          </a:xfrm>
        </p:spPr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2056630" y="1666273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2330300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2603970" y="171844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2798378" y="1664846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2877640" y="1591267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2974844" y="1539009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1025772" y="2463551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1979899" y="2412367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4B7DD86-3BE3-4117-A636-35D5A8986FD0}"/>
              </a:ext>
            </a:extLst>
          </p:cNvPr>
          <p:cNvSpPr txBox="1"/>
          <p:nvPr/>
        </p:nvSpPr>
        <p:spPr>
          <a:xfrm>
            <a:off x="1649579" y="1322492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10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202B6EE-F93F-4BCD-98AF-B7D71B48256A}"/>
              </a:ext>
            </a:extLst>
          </p:cNvPr>
          <p:cNvSpPr txBox="1"/>
          <p:nvPr/>
        </p:nvSpPr>
        <p:spPr>
          <a:xfrm>
            <a:off x="3948418" y="1316436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8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977FD7-AF17-4E3C-AF3E-6638F0849EA5}"/>
              </a:ext>
            </a:extLst>
          </p:cNvPr>
          <p:cNvSpPr txBox="1"/>
          <p:nvPr/>
        </p:nvSpPr>
        <p:spPr>
          <a:xfrm>
            <a:off x="2603970" y="2270370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3,25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9D94078-CAB7-447A-B644-4602268B9329}"/>
              </a:ext>
            </a:extLst>
          </p:cNvPr>
          <p:cNvSpPr txBox="1"/>
          <p:nvPr/>
        </p:nvSpPr>
        <p:spPr>
          <a:xfrm>
            <a:off x="3331836" y="2270370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6,75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DBADA35-3181-4BAF-92A7-05EA1DA9A22F}"/>
              </a:ext>
            </a:extLst>
          </p:cNvPr>
          <p:cNvSpPr txBox="1"/>
          <p:nvPr/>
        </p:nvSpPr>
        <p:spPr>
          <a:xfrm>
            <a:off x="4062197" y="2282667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11,5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509732D-5CAE-49B8-B4C5-65D90871C324}"/>
              </a:ext>
            </a:extLst>
          </p:cNvPr>
          <p:cNvSpPr txBox="1"/>
          <p:nvPr/>
        </p:nvSpPr>
        <p:spPr>
          <a:xfrm>
            <a:off x="4848189" y="2309662"/>
            <a:ext cx="7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10427A"/>
                </a:solidFill>
              </a:rPr>
              <a:t>17,5</a:t>
            </a:r>
            <a:endParaRPr lang="en-NZ" sz="1400" dirty="0">
              <a:solidFill>
                <a:srgbClr val="10427A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982468C-74E1-4CF2-A95A-35DF6DA952E6}"/>
              </a:ext>
            </a:extLst>
          </p:cNvPr>
          <p:cNvSpPr txBox="1"/>
          <p:nvPr/>
        </p:nvSpPr>
        <p:spPr>
          <a:xfrm>
            <a:off x="6352193" y="1275606"/>
            <a:ext cx="25309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10427A"/>
                </a:solidFill>
              </a:rPr>
              <a:t>TODO Formel </a:t>
            </a:r>
            <a:r>
              <a:rPr lang="de-DE" dirty="0" err="1">
                <a:solidFill>
                  <a:srgbClr val="10427A"/>
                </a:solidFill>
              </a:rPr>
              <a:t>Poly</a:t>
            </a:r>
            <a:br>
              <a:rPr lang="de-DE" dirty="0">
                <a:solidFill>
                  <a:srgbClr val="10427A"/>
                </a:solidFill>
              </a:rPr>
            </a:br>
            <a:br>
              <a:rPr lang="de-DE" dirty="0">
                <a:solidFill>
                  <a:srgbClr val="10427A"/>
                </a:solidFill>
              </a:rPr>
            </a:br>
            <a:r>
              <a:rPr lang="de-DE" dirty="0">
                <a:solidFill>
                  <a:srgbClr val="10427A"/>
                </a:solidFill>
              </a:rPr>
              <a:t>8 = 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de-DE" dirty="0">
                <a:solidFill>
                  <a:srgbClr val="10427A"/>
                </a:solidFill>
              </a:rPr>
              <a:t> + 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  <a:p>
            <a:endParaRPr lang="de-DE" dirty="0">
              <a:solidFill>
                <a:srgbClr val="10427A"/>
              </a:solidFill>
            </a:endParaRPr>
          </a:p>
          <a:p>
            <a:r>
              <a:rPr lang="de-DE" dirty="0">
                <a:solidFill>
                  <a:srgbClr val="10427A"/>
                </a:solidFill>
              </a:rPr>
              <a:t>3,25 = (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de-DE" dirty="0">
                <a:solidFill>
                  <a:srgbClr val="10427A"/>
                </a:solidFill>
              </a:rPr>
              <a:t>*2+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de-DE" dirty="0">
                <a:solidFill>
                  <a:srgbClr val="10427A"/>
                </a:solidFill>
              </a:rPr>
              <a:t>*2^2) / 8</a:t>
            </a:r>
          </a:p>
          <a:p>
            <a:r>
              <a:rPr lang="de-DE" dirty="0">
                <a:solidFill>
                  <a:srgbClr val="10427A"/>
                </a:solidFill>
              </a:rPr>
              <a:t>6,75 = (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de-DE" dirty="0">
                <a:solidFill>
                  <a:srgbClr val="10427A"/>
                </a:solidFill>
              </a:rPr>
              <a:t>*3+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de-DE" dirty="0">
                <a:solidFill>
                  <a:srgbClr val="10427A"/>
                </a:solidFill>
              </a:rPr>
              <a:t>*3^2) / 8</a:t>
            </a:r>
            <a:endParaRPr lang="en-NZ" dirty="0">
              <a:solidFill>
                <a:srgbClr val="10427A"/>
              </a:solidFill>
            </a:endParaRPr>
          </a:p>
          <a:p>
            <a:r>
              <a:rPr lang="de-DE" dirty="0">
                <a:solidFill>
                  <a:srgbClr val="10427A"/>
                </a:solidFill>
              </a:rPr>
              <a:t>11,5 = (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de-DE" dirty="0">
                <a:solidFill>
                  <a:srgbClr val="10427A"/>
                </a:solidFill>
              </a:rPr>
              <a:t>*4+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de-DE" dirty="0">
                <a:solidFill>
                  <a:srgbClr val="10427A"/>
                </a:solidFill>
              </a:rPr>
              <a:t>*4^2) / 8</a:t>
            </a:r>
            <a:endParaRPr lang="en-NZ" dirty="0">
              <a:solidFill>
                <a:srgbClr val="10427A"/>
              </a:solidFill>
            </a:endParaRPr>
          </a:p>
          <a:p>
            <a:r>
              <a:rPr lang="de-DE" dirty="0">
                <a:solidFill>
                  <a:srgbClr val="10427A"/>
                </a:solidFill>
              </a:rPr>
              <a:t>17,5 = (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de-DE" dirty="0">
                <a:solidFill>
                  <a:srgbClr val="10427A"/>
                </a:solidFill>
              </a:rPr>
              <a:t>*5+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de-DE" dirty="0">
                <a:solidFill>
                  <a:srgbClr val="10427A"/>
                </a:solidFill>
              </a:rPr>
              <a:t>*5^2) / 8</a:t>
            </a:r>
            <a:endParaRPr lang="en-NZ" dirty="0">
              <a:solidFill>
                <a:srgbClr val="1042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12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Grundlagen</a:t>
            </a:r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endParaRPr lang="de-DE" dirty="0"/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/>
              <a:t>Wachtumsmodelle</a:t>
            </a:r>
            <a:endParaRPr lang="de-DE" dirty="0"/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Versuchsaufbau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Datensätze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Modellierung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Lineare Wachstumsmodelle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/>
              <a:t>Polynomielle</a:t>
            </a:r>
            <a:r>
              <a:rPr lang="de-DE" dirty="0"/>
              <a:t> Wachstumsmodelle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/>
              <a:t>Curvilineare</a:t>
            </a:r>
            <a:r>
              <a:rPr lang="de-DE" dirty="0"/>
              <a:t> Wachstumsmodelle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Weitere Ansätze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(Alternativ) </a:t>
            </a:r>
            <a:r>
              <a:rPr lang="de-DE" dirty="0" err="1"/>
              <a:t>Prediction</a:t>
            </a:r>
            <a:r>
              <a:rPr lang="de-DE" dirty="0"/>
              <a:t> Models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Resümee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Modelling</a:t>
            </a:r>
            <a:r>
              <a:rPr lang="de-DE" dirty="0"/>
              <a:t> – Wintersemester 2017/2018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Standardmäßig keine Berücksichtigung von </a:t>
            </a:r>
            <a:r>
              <a:rPr lang="de-DE" dirty="0" err="1"/>
              <a:t>Means</a:t>
            </a:r>
            <a:r>
              <a:rPr lang="de-DE" dirty="0"/>
              <a:t> (bzw.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) in Strukturgleichungsmodellen</a:t>
            </a:r>
          </a:p>
          <a:p>
            <a:pPr lvl="1"/>
            <a:r>
              <a:rPr lang="de-DE" dirty="0"/>
              <a:t>Schätzung anhand der Varianz-Kovarianz-Matrix</a:t>
            </a:r>
          </a:p>
          <a:p>
            <a:pPr lvl="1"/>
            <a:r>
              <a:rPr lang="de-DE" dirty="0"/>
              <a:t>Skalierung der Werte</a:t>
            </a:r>
          </a:p>
          <a:p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können signifikante Bedeutungen haben</a:t>
            </a:r>
          </a:p>
          <a:p>
            <a:r>
              <a:rPr lang="de-DE" dirty="0"/>
              <a:t>Laden über Konstanten (mit Wert 1) auf endogene und exogene Variablen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24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Grundlagen - Wachstumsmodelle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Wachstumsmodelle in der Natur weit verbreitet → beobachtbar</a:t>
            </a:r>
          </a:p>
          <a:p>
            <a:pPr lvl="1"/>
            <a:r>
              <a:rPr lang="de-DE" dirty="0"/>
              <a:t>Körperwachstum</a:t>
            </a:r>
          </a:p>
          <a:p>
            <a:pPr lvl="1"/>
            <a:r>
              <a:rPr lang="de-DE" dirty="0"/>
              <a:t>Bakterienwachstum</a:t>
            </a:r>
          </a:p>
          <a:p>
            <a:pPr lvl="1"/>
            <a:r>
              <a:rPr lang="de-DE" dirty="0"/>
              <a:t>etc.</a:t>
            </a:r>
          </a:p>
          <a:p>
            <a:r>
              <a:rPr lang="de-DE" dirty="0"/>
              <a:t>Wachstumsmodelle in SEM sowohl mit latenten als auch mit beobachtbaren Variablen möglich</a:t>
            </a:r>
          </a:p>
          <a:p>
            <a:r>
              <a:rPr lang="de-DE" dirty="0"/>
              <a:t>Stark verbreitetes Strukturgleichungsmodell mit einer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  <a:p>
            <a:r>
              <a:rPr lang="de-DE" dirty="0"/>
              <a:t>Längsschnitt-Analysetechnik zur Vorhersage von Wachstum über Zeit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17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Grundlagen - Wachstumsmodelle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Messmodell</a:t>
            </a:r>
          </a:p>
          <a:p>
            <a:pPr lvl="1"/>
            <a:r>
              <a:rPr lang="de-DE" dirty="0"/>
              <a:t>Daten werden in einem Zeitreihenkontext über verschiedene exogene Variablen gemessen</a:t>
            </a:r>
          </a:p>
          <a:p>
            <a:pPr lvl="1"/>
            <a:r>
              <a:rPr lang="de-DE" dirty="0"/>
              <a:t>Experiment ist fix, d.h. es muss zu jedem Zeitpunkt identisch sein</a:t>
            </a:r>
          </a:p>
          <a:p>
            <a:pPr lvl="1"/>
            <a:r>
              <a:rPr lang="de-DE" dirty="0"/>
              <a:t>Zeitintervalle zwischen einzelnen Messungen müssen nicht identisch sein, aber bei jedem Testobjekt gleich (z.B. Alter 3, 6, 12, 24 bei jedem Kandidat)</a:t>
            </a:r>
          </a:p>
          <a:p>
            <a:r>
              <a:rPr lang="de-DE" dirty="0"/>
              <a:t>Wachstumsparameter: </a:t>
            </a:r>
            <a:r>
              <a:rPr lang="de-DE" dirty="0" err="1"/>
              <a:t>Intercept</a:t>
            </a:r>
            <a:r>
              <a:rPr lang="de-DE" dirty="0"/>
              <a:t> (aka Initial Status, Initial Level) und </a:t>
            </a:r>
            <a:r>
              <a:rPr lang="de-DE" dirty="0" err="1"/>
              <a:t>Slope</a:t>
            </a:r>
            <a:r>
              <a:rPr lang="de-DE" dirty="0"/>
              <a:t> (aka Growth rate, Shape)</a:t>
            </a:r>
          </a:p>
          <a:p>
            <a:r>
              <a:rPr lang="de-DE" dirty="0"/>
              <a:t>Kritik: Quadratische, kubische oder höher komplexe Abhängigkeiten nicht sinnvoll mit zwei Parametern abbildbar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96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Versuchsaufbau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23527" y="1360489"/>
            <a:ext cx="8424937" cy="12771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87523" y="2932977"/>
            <a:ext cx="8424937" cy="18053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 rot="16200000">
            <a:off x="-145789" y="1829807"/>
            <a:ext cx="1277189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Daten</a:t>
            </a:r>
          </a:p>
        </p:txBody>
      </p:sp>
      <p:sp>
        <p:nvSpPr>
          <p:cNvPr id="10" name="Textfeld 9"/>
          <p:cNvSpPr txBox="1"/>
          <p:nvPr/>
        </p:nvSpPr>
        <p:spPr>
          <a:xfrm rot="16200000">
            <a:off x="-447580" y="3666538"/>
            <a:ext cx="1812024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Modelle</a:t>
            </a:r>
          </a:p>
        </p:txBody>
      </p:sp>
      <p:sp>
        <p:nvSpPr>
          <p:cNvPr id="14" name="Rechteck 13"/>
          <p:cNvSpPr/>
          <p:nvPr/>
        </p:nvSpPr>
        <p:spPr>
          <a:xfrm>
            <a:off x="662082" y="1360488"/>
            <a:ext cx="5350078" cy="12832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Zylinder 10"/>
          <p:cNvSpPr/>
          <p:nvPr/>
        </p:nvSpPr>
        <p:spPr>
          <a:xfrm>
            <a:off x="1223628" y="1635646"/>
            <a:ext cx="1656184" cy="861595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Lineare Rohdaten</a:t>
            </a:r>
          </a:p>
        </p:txBody>
      </p:sp>
      <p:sp>
        <p:nvSpPr>
          <p:cNvPr id="12" name="Zylinder 11"/>
          <p:cNvSpPr/>
          <p:nvPr/>
        </p:nvSpPr>
        <p:spPr>
          <a:xfrm>
            <a:off x="3824868" y="1635646"/>
            <a:ext cx="1656184" cy="861595"/>
          </a:xfrm>
          <a:prstGeom prst="can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Quadratische Rohdaten</a:t>
            </a:r>
          </a:p>
        </p:txBody>
      </p:sp>
      <p:sp>
        <p:nvSpPr>
          <p:cNvPr id="13" name="Zylinder 12"/>
          <p:cNvSpPr/>
          <p:nvPr/>
        </p:nvSpPr>
        <p:spPr>
          <a:xfrm>
            <a:off x="6547744" y="1635646"/>
            <a:ext cx="1656184" cy="861595"/>
          </a:xfrm>
          <a:prstGeom prst="can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Exponetielle</a:t>
            </a:r>
            <a:r>
              <a:rPr lang="de-DE" sz="1400" dirty="0">
                <a:solidFill>
                  <a:schemeClr val="tx1"/>
                </a:solidFill>
              </a:rPr>
              <a:t> Rohdaten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905705" y="1370753"/>
            <a:ext cx="72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Erzeugt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948264" y="1353346"/>
            <a:ext cx="1024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Beobachtet</a:t>
            </a:r>
          </a:p>
        </p:txBody>
      </p:sp>
      <p:sp>
        <p:nvSpPr>
          <p:cNvPr id="19" name="Flussdiagramm: Alternativer Prozess 18"/>
          <p:cNvSpPr/>
          <p:nvPr/>
        </p:nvSpPr>
        <p:spPr>
          <a:xfrm>
            <a:off x="1115616" y="3077880"/>
            <a:ext cx="1872208" cy="645998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Lineares Wachstumsmodell</a:t>
            </a:r>
          </a:p>
        </p:txBody>
      </p:sp>
      <p:sp>
        <p:nvSpPr>
          <p:cNvPr id="20" name="Flussdiagramm: Alternativer Prozess 19"/>
          <p:cNvSpPr/>
          <p:nvPr/>
        </p:nvSpPr>
        <p:spPr>
          <a:xfrm>
            <a:off x="6444208" y="3077880"/>
            <a:ext cx="1872208" cy="645998"/>
          </a:xfrm>
          <a:prstGeom prst="flowChartAlternateProcess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Curvilineares</a:t>
            </a:r>
            <a:r>
              <a:rPr lang="de-DE" sz="1400" dirty="0"/>
              <a:t> Wachstumsmodell</a:t>
            </a:r>
          </a:p>
        </p:txBody>
      </p:sp>
      <p:sp>
        <p:nvSpPr>
          <p:cNvPr id="21" name="Flussdiagramm: Alternativer Prozess 20"/>
          <p:cNvSpPr/>
          <p:nvPr/>
        </p:nvSpPr>
        <p:spPr>
          <a:xfrm>
            <a:off x="3707904" y="3077880"/>
            <a:ext cx="1872208" cy="645998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Polynomielles</a:t>
            </a:r>
            <a:r>
              <a:rPr lang="de-DE" sz="1400" dirty="0"/>
              <a:t> Wachstumsmodell</a:t>
            </a:r>
          </a:p>
        </p:txBody>
      </p:sp>
      <p:sp>
        <p:nvSpPr>
          <p:cNvPr id="22" name="Flussdiagramm: Alternativer Prozess 21"/>
          <p:cNvSpPr/>
          <p:nvPr/>
        </p:nvSpPr>
        <p:spPr>
          <a:xfrm>
            <a:off x="2627784" y="4013984"/>
            <a:ext cx="1872208" cy="645998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Mit einer latenten Wachstumsvariable</a:t>
            </a:r>
          </a:p>
        </p:txBody>
      </p:sp>
      <p:sp>
        <p:nvSpPr>
          <p:cNvPr id="23" name="Flussdiagramm: Alternativer Prozess 22"/>
          <p:cNvSpPr/>
          <p:nvPr/>
        </p:nvSpPr>
        <p:spPr>
          <a:xfrm>
            <a:off x="4932040" y="4013984"/>
            <a:ext cx="1872208" cy="645998"/>
          </a:xfrm>
          <a:prstGeom prst="flowChartAlternateProcess">
            <a:avLst/>
          </a:prstGeom>
          <a:solidFill>
            <a:srgbClr val="27446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Mit zwei latenten Wachstumsvariablen</a:t>
            </a:r>
          </a:p>
        </p:txBody>
      </p:sp>
      <p:cxnSp>
        <p:nvCxnSpPr>
          <p:cNvPr id="25" name="Gerader Verbinder 24"/>
          <p:cNvCxnSpPr>
            <a:stCxn id="21" idx="2"/>
            <a:endCxn id="22" idx="0"/>
          </p:cNvCxnSpPr>
          <p:nvPr/>
        </p:nvCxnSpPr>
        <p:spPr>
          <a:xfrm flipH="1">
            <a:off x="3563888" y="3723878"/>
            <a:ext cx="1080120" cy="290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21" idx="2"/>
            <a:endCxn id="23" idx="0"/>
          </p:cNvCxnSpPr>
          <p:nvPr/>
        </p:nvCxnSpPr>
        <p:spPr>
          <a:xfrm>
            <a:off x="4644008" y="3723878"/>
            <a:ext cx="1224136" cy="290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12" idx="3"/>
            <a:endCxn id="19" idx="0"/>
          </p:cNvCxnSpPr>
          <p:nvPr/>
        </p:nvCxnSpPr>
        <p:spPr>
          <a:xfrm flipH="1">
            <a:off x="2051720" y="2497241"/>
            <a:ext cx="2601240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12" idx="3"/>
            <a:endCxn id="21" idx="0"/>
          </p:cNvCxnSpPr>
          <p:nvPr/>
        </p:nvCxnSpPr>
        <p:spPr>
          <a:xfrm flipH="1">
            <a:off x="4644008" y="2497241"/>
            <a:ext cx="8952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12" idx="3"/>
            <a:endCxn id="20" idx="0"/>
          </p:cNvCxnSpPr>
          <p:nvPr/>
        </p:nvCxnSpPr>
        <p:spPr>
          <a:xfrm>
            <a:off x="4652960" y="2497241"/>
            <a:ext cx="2727352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>
            <a:stCxn id="11" idx="3"/>
            <a:endCxn id="19" idx="0"/>
          </p:cNvCxnSpPr>
          <p:nvPr/>
        </p:nvCxnSpPr>
        <p:spPr>
          <a:xfrm>
            <a:off x="2051720" y="2497241"/>
            <a:ext cx="0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stCxn id="11" idx="3"/>
            <a:endCxn id="21" idx="0"/>
          </p:cNvCxnSpPr>
          <p:nvPr/>
        </p:nvCxnSpPr>
        <p:spPr>
          <a:xfrm>
            <a:off x="2051720" y="2497241"/>
            <a:ext cx="2592288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1" idx="3"/>
            <a:endCxn id="20" idx="0"/>
          </p:cNvCxnSpPr>
          <p:nvPr/>
        </p:nvCxnSpPr>
        <p:spPr>
          <a:xfrm>
            <a:off x="2051720" y="2497241"/>
            <a:ext cx="5328592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stCxn id="13" idx="3"/>
            <a:endCxn id="19" idx="0"/>
          </p:cNvCxnSpPr>
          <p:nvPr/>
        </p:nvCxnSpPr>
        <p:spPr>
          <a:xfrm flipH="1">
            <a:off x="2051720" y="2497241"/>
            <a:ext cx="5324116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stCxn id="13" idx="3"/>
            <a:endCxn id="21" idx="0"/>
          </p:cNvCxnSpPr>
          <p:nvPr/>
        </p:nvCxnSpPr>
        <p:spPr>
          <a:xfrm flipH="1">
            <a:off x="4644008" y="2497241"/>
            <a:ext cx="2731828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>
            <a:stCxn id="13" idx="3"/>
            <a:endCxn id="20" idx="0"/>
          </p:cNvCxnSpPr>
          <p:nvPr/>
        </p:nvCxnSpPr>
        <p:spPr>
          <a:xfrm>
            <a:off x="7375836" y="2497241"/>
            <a:ext cx="4476" cy="580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395536" y="1203598"/>
            <a:ext cx="8208912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4067944" y="919672"/>
            <a:ext cx="1059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Komplexität</a:t>
            </a:r>
          </a:p>
        </p:txBody>
      </p:sp>
    </p:spTree>
    <p:extLst>
      <p:ext uri="{BB962C8B-B14F-4D97-AF65-F5344CB8AC3E}">
        <p14:creationId xmlns:p14="http://schemas.microsoft.com/office/powerpoint/2010/main" val="86080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Datensätze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Lineare Daten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Quadratische Daten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Air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(siehe Literatur)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de-DE" dirty="0"/>
              <a:t>Exponentielle Daten</a:t>
            </a:r>
          </a:p>
        </p:txBody>
      </p:sp>
    </p:spTree>
    <p:extLst>
      <p:ext uri="{BB962C8B-B14F-4D97-AF65-F5344CB8AC3E}">
        <p14:creationId xmlns:p14="http://schemas.microsoft.com/office/powerpoint/2010/main" val="316620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Lineares Wachstumsmodell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09074C9-3146-40A7-93CD-C96B5D17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8" y="1023587"/>
            <a:ext cx="7903043" cy="3845277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3820186A-CF30-4726-AF6E-350820D4F382}"/>
              </a:ext>
            </a:extLst>
          </p:cNvPr>
          <p:cNvSpPr txBox="1"/>
          <p:nvPr/>
        </p:nvSpPr>
        <p:spPr>
          <a:xfrm>
            <a:off x="3442618" y="1781435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0E975F-8D2B-40AE-8599-3745A8F85F93}"/>
              </a:ext>
            </a:extLst>
          </p:cNvPr>
          <p:cNvSpPr txBox="1"/>
          <p:nvPr/>
        </p:nvSpPr>
        <p:spPr>
          <a:xfrm>
            <a:off x="371628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B9F0F9A-D29B-4867-A879-9756B64CFBA4}"/>
              </a:ext>
            </a:extLst>
          </p:cNvPr>
          <p:cNvSpPr txBox="1"/>
          <p:nvPr/>
        </p:nvSpPr>
        <p:spPr>
          <a:xfrm>
            <a:off x="3989958" y="1833610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77C7C-D8F9-4055-9957-9E7B544A9023}"/>
              </a:ext>
            </a:extLst>
          </p:cNvPr>
          <p:cNvSpPr txBox="1"/>
          <p:nvPr/>
        </p:nvSpPr>
        <p:spPr>
          <a:xfrm>
            <a:off x="4184366" y="1780008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F103D08-491A-48F5-B505-95D6E0E72DF2}"/>
              </a:ext>
            </a:extLst>
          </p:cNvPr>
          <p:cNvSpPr txBox="1"/>
          <p:nvPr/>
        </p:nvSpPr>
        <p:spPr>
          <a:xfrm>
            <a:off x="4263628" y="1706429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167AD8A-30E1-4D43-924B-8A880CDD44B5}"/>
              </a:ext>
            </a:extLst>
          </p:cNvPr>
          <p:cNvSpPr txBox="1"/>
          <p:nvPr/>
        </p:nvSpPr>
        <p:spPr>
          <a:xfrm>
            <a:off x="4360832" y="1654171"/>
            <a:ext cx="121270" cy="23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B6CF53-DBB2-42F8-AA0F-E8896C8AC2F5}"/>
              </a:ext>
            </a:extLst>
          </p:cNvPr>
          <p:cNvSpPr txBox="1"/>
          <p:nvPr/>
        </p:nvSpPr>
        <p:spPr>
          <a:xfrm>
            <a:off x="2411760" y="2578713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0</a:t>
            </a:r>
            <a:endParaRPr lang="en-NZ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86F7F7-5187-475A-A6F1-E6699125A4DE}"/>
              </a:ext>
            </a:extLst>
          </p:cNvPr>
          <p:cNvSpPr txBox="1"/>
          <p:nvPr/>
        </p:nvSpPr>
        <p:spPr>
          <a:xfrm>
            <a:off x="3365887" y="2527529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</a:t>
            </a:r>
            <a:endParaRPr lang="en-NZ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A64EE26-B423-4789-BF36-CEC5586E1E57}"/>
              </a:ext>
            </a:extLst>
          </p:cNvPr>
          <p:cNvSpPr txBox="1"/>
          <p:nvPr/>
        </p:nvSpPr>
        <p:spPr>
          <a:xfrm>
            <a:off x="4239562" y="252228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</a:t>
            </a:r>
            <a:endParaRPr lang="en-NZ" sz="1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9846F52-2C64-4074-A4D5-E31F35344B69}"/>
              </a:ext>
            </a:extLst>
          </p:cNvPr>
          <p:cNvSpPr txBox="1"/>
          <p:nvPr/>
        </p:nvSpPr>
        <p:spPr>
          <a:xfrm>
            <a:off x="5052602" y="2450863"/>
            <a:ext cx="121270" cy="45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3</a:t>
            </a:r>
            <a:endParaRPr lang="en-NZ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EFDEB18-93F5-4A53-818D-7DAFA21D7696}"/>
              </a:ext>
            </a:extLst>
          </p:cNvPr>
          <p:cNvSpPr txBox="1"/>
          <p:nvPr/>
        </p:nvSpPr>
        <p:spPr>
          <a:xfrm>
            <a:off x="5805007" y="2424824"/>
            <a:ext cx="12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</a:t>
            </a:r>
            <a:endParaRPr lang="en-NZ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B5947CF-21A5-40B4-A581-46B6D1286E91}"/>
              </a:ext>
            </a:extLst>
          </p:cNvPr>
          <p:cNvSpPr txBox="1"/>
          <p:nvPr/>
        </p:nvSpPr>
        <p:spPr>
          <a:xfrm>
            <a:off x="6754986" y="2526450"/>
            <a:ext cx="121270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5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204348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Lineares Wachstumsmodell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Lineare Daten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sz="1100" dirty="0"/>
              <a:t>Minimum Function Test Statistic  10.782</a:t>
            </a:r>
          </a:p>
          <a:p>
            <a:pPr marL="0" indent="0">
              <a:buNone/>
            </a:pPr>
            <a:r>
              <a:rPr lang="en-NZ" sz="1100" dirty="0"/>
              <a:t>Degrees of freedom                            11</a:t>
            </a:r>
          </a:p>
          <a:p>
            <a:pPr marL="0" indent="0">
              <a:buNone/>
            </a:pPr>
            <a:r>
              <a:rPr lang="en-NZ" sz="1100" dirty="0"/>
              <a:t>P-value (Chi-square)                      0.462</a:t>
            </a:r>
          </a:p>
          <a:p>
            <a:pPr marL="0" indent="0">
              <a:buNone/>
            </a:pPr>
            <a:endParaRPr lang="de-DE" sz="1100" dirty="0"/>
          </a:p>
          <a:p>
            <a:pPr marL="0" indent="0">
              <a:buNone/>
            </a:pPr>
            <a:r>
              <a:rPr lang="de-DE" sz="1100" dirty="0"/>
              <a:t>s~1                                                 4.000</a:t>
            </a:r>
          </a:p>
          <a:p>
            <a:pPr marL="0" indent="0">
              <a:buNone/>
            </a:pPr>
            <a:r>
              <a:rPr lang="de-DE" sz="1100" dirty="0"/>
              <a:t>i~1		       9.997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Polynominelle Daten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131841" y="1419622"/>
            <a:ext cx="2808311" cy="2016224"/>
          </a:xfrm>
        </p:spPr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146766.1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   11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   0.000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 		         28.430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 -16.049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Minimum Function Test Statistic 1095.67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Degrees of freedom                             11</a:t>
            </a:r>
          </a:p>
          <a:p>
            <a:pPr marL="0" lvl="0" indent="0">
              <a:buNone/>
            </a:pPr>
            <a:r>
              <a:rPr lang="en-NZ" sz="1100" dirty="0">
                <a:solidFill>
                  <a:prstClr val="black"/>
                </a:solidFill>
              </a:rPr>
              <a:t>P-value (Chi-square)                      0.000</a:t>
            </a:r>
          </a:p>
          <a:p>
            <a:pPr marL="0" lvl="0" indent="0">
              <a:buNone/>
            </a:pPr>
            <a:endParaRPr lang="de-DE" sz="1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s~1                                                   2.224</a:t>
            </a:r>
          </a:p>
          <a:p>
            <a:pPr marL="0" lvl="0" indent="0">
              <a:buNone/>
            </a:pPr>
            <a:r>
              <a:rPr lang="de-DE" sz="1100" dirty="0">
                <a:solidFill>
                  <a:prstClr val="black"/>
                </a:solidFill>
              </a:rPr>
              <a:t>i~1		       23.094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Nicht-Lineare Daten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Best fit: Lineare Daten</a:t>
            </a:r>
          </a:p>
        </p:txBody>
      </p:sp>
    </p:spTree>
    <p:extLst>
      <p:ext uri="{BB962C8B-B14F-4D97-AF65-F5344CB8AC3E}">
        <p14:creationId xmlns:p14="http://schemas.microsoft.com/office/powerpoint/2010/main" val="1362165013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674</Words>
  <Application>Microsoft Office PowerPoint</Application>
  <PresentationFormat>Bildschirmpräsentation (16:9)</PresentationFormat>
  <Paragraphs>248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Calibri</vt:lpstr>
      <vt:lpstr>Benutzerdefiniertes Design</vt:lpstr>
      <vt:lpstr>Structural Equation Model: Wachstumsmodelle</vt:lpstr>
      <vt:lpstr>Inhalt</vt:lpstr>
      <vt:lpstr>Grundlagen – Mean Structures</vt:lpstr>
      <vt:lpstr>Grundlagen - Wachstumsmodelle</vt:lpstr>
      <vt:lpstr>Grundlagen - Wachstumsmodelle</vt:lpstr>
      <vt:lpstr>Versuchsaufbau</vt:lpstr>
      <vt:lpstr>Datensätze</vt:lpstr>
      <vt:lpstr>Lineares Wachstumsmodell</vt:lpstr>
      <vt:lpstr>Lineares Wachstumsmodell</vt:lpstr>
      <vt:lpstr>Polynominelles Wachstumsmodell – 1 slope</vt:lpstr>
      <vt:lpstr>Polynominelles Wachstumsmodell – 2 slopes</vt:lpstr>
      <vt:lpstr>Polynominelles Wachstumsmodell – 2 slopes </vt:lpstr>
      <vt:lpstr>Curvilineares Wachstumsmodell</vt:lpstr>
      <vt:lpstr>Curvilineares Wachstumsmodell</vt:lpstr>
      <vt:lpstr>Curvilineares Wachstumsmodell – Polynominelle Daten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Mirco</dc:creator>
  <cp:lastModifiedBy>Christian Faber</cp:lastModifiedBy>
  <cp:revision>189</cp:revision>
  <dcterms:created xsi:type="dcterms:W3CDTF">2017-01-19T09:37:30Z</dcterms:created>
  <dcterms:modified xsi:type="dcterms:W3CDTF">2018-02-19T15:52:53Z</dcterms:modified>
</cp:coreProperties>
</file>