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7626282-83BE-4B14-AA1D-E9A716F8FEB8}" type="datetime1">
              <a:rPr lang="it-IT" smtClean="0"/>
              <a:t>09/07/2020</a:t>
            </a:fld>
            <a:endParaRPr lang="en-US"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23FCBA3-AE69-44D9-84A9-153F3F9E2987}" type="datetime1">
              <a:rPr lang="it-IT" smtClean="0"/>
              <a:t>09/07/2020</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1097280" y="758952"/>
            <a:ext cx="10058400" cy="3566160"/>
          </a:xfrm>
        </p:spPr>
        <p:txBody>
          <a:bodyPr rtlCol="0" anchor="b">
            <a:normAutofit/>
          </a:bodyPr>
          <a:lstStyle>
            <a:lvl1pPr algn="l">
              <a:lnSpc>
                <a:spcPct val="90000"/>
              </a:lnSpc>
              <a:defRPr sz="7600" spc="-50" baseline="0">
                <a:solidFill>
                  <a:schemeClr val="tx1">
                    <a:lumMod val="85000"/>
                    <a:lumOff val="15000"/>
                  </a:schemeClr>
                </a:solidFill>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a:t>Fare clic per modificare lo stile del sottotitolo dello schema</a:t>
            </a:r>
            <a:endParaRPr lang="en-US" dirty="0"/>
          </a:p>
        </p:txBody>
      </p:sp>
      <p:cxnSp>
        <p:nvCxnSpPr>
          <p:cNvPr id="9" name="Connettore dirit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3F2AEA12-A884-495F-8D96-E2791E451670}" type="datetime1">
              <a:rPr lang="it-IT" smtClean="0"/>
              <a:t>09/07/2020</a:t>
            </a:fld>
            <a:endParaRPr lang="en-US"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a:defRPr/>
            </a:lvl1pPr>
          </a:lstStyle>
          <a:p>
            <a:pPr rtl="0"/>
            <a:r>
              <a:rPr lang="it" dirty="0"/>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EB574AD5-D417-4FAA-8969-2C3D2D990862}" type="datetime1">
              <a:rPr lang="it-IT" smtClean="0"/>
              <a:t>09/07/2020</a:t>
            </a:fld>
            <a:endParaRPr lang="en-US"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verticale 1"/>
          <p:cNvSpPr>
            <a:spLocks noGrp="1"/>
          </p:cNvSpPr>
          <p:nvPr>
            <p:ph type="title" orient="vert"/>
          </p:nvPr>
        </p:nvSpPr>
        <p:spPr>
          <a:xfrm>
            <a:off x="8724900" y="412302"/>
            <a:ext cx="2628900" cy="5759898"/>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412302"/>
            <a:ext cx="7734300" cy="5759898"/>
          </a:xfrm>
        </p:spPr>
        <p:txBody>
          <a:bodyPr vert="eaVert" lIns="45720" tIns="0" rIns="45720" bIns="0"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53234F22-96F1-43C5-9A84-5011A5FFAE38}" type="datetime1">
              <a:rPr lang="it-IT" smtClean="0"/>
              <a:t>09/07/2020</a:t>
            </a:fld>
            <a:endParaRPr lang="en-US"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a:defRPr/>
            </a:lvl1pPr>
          </a:lstStyle>
          <a:p>
            <a:pPr rtl="0"/>
            <a:r>
              <a:rPr lang="it" dirty="0"/>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925069C4-336E-40F0-85A2-25D6F0A25D32}" type="datetime1">
              <a:rPr lang="it-IT" smtClean="0"/>
              <a:t>09/07/2020</a:t>
            </a:fld>
            <a:endParaRPr lang="en-US"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7280" y="758952"/>
            <a:ext cx="10058400" cy="3566160"/>
          </a:xfrm>
        </p:spPr>
        <p:txBody>
          <a:bodyPr rtlCol="0" anchor="b" anchorCtr="0">
            <a:normAutofit/>
          </a:bodyPr>
          <a:lstStyle>
            <a:lvl1pPr>
              <a:lnSpc>
                <a:spcPct val="90000"/>
              </a:lnSpc>
              <a:defRPr sz="7600" b="0">
                <a:solidFill>
                  <a:schemeClr val="tx1">
                    <a:lumMod val="85000"/>
                    <a:lumOff val="15000"/>
                  </a:schemeClr>
                </a:solidFill>
              </a:defRPr>
            </a:lvl1pPr>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cxnSp>
        <p:nvCxnSpPr>
          <p:cNvPr id="9" name="Connettore dirit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0F1B965-D21F-4083-9FDC-4C0868AFCE6A}" type="datetime1">
              <a:rPr lang="it-IT" smtClean="0"/>
              <a:t>09/07/2020</a:t>
            </a:fld>
            <a:endParaRPr lang="en-US"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hasCustomPrompt="1"/>
          </p:nvPr>
        </p:nvSpPr>
        <p:spPr>
          <a:xfrm>
            <a:off x="1097280" y="286603"/>
            <a:ext cx="10058400" cy="1450757"/>
          </a:xfrm>
        </p:spPr>
        <p:txBody>
          <a:bodyPr rtlCol="0"/>
          <a:lstStyle>
            <a:lvl1pPr>
              <a:defRPr/>
            </a:lvl1pPr>
          </a:lstStyle>
          <a:p>
            <a:pPr rtl="0"/>
            <a:r>
              <a:rPr lang="it" dirty="0"/>
              <a:t>Fare clic per modificare lo stile del titolo dello schema</a:t>
            </a:r>
            <a:endParaRPr lang="en-US"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D2F263AC-6BFA-4530-A45D-98F6CD76B995}" type="datetime1">
              <a:rPr lang="it-IT" smtClean="0"/>
              <a:t>09/07/2020</a:t>
            </a:fld>
            <a:endParaRPr lang="en-US"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hasCustomPrompt="1"/>
          </p:nvPr>
        </p:nvSpPr>
        <p:spPr>
          <a:xfrm>
            <a:off x="1097280" y="286603"/>
            <a:ext cx="10058400" cy="1450757"/>
          </a:xfrm>
        </p:spPr>
        <p:txBody>
          <a:bodyPr rtlCol="0"/>
          <a:lstStyle>
            <a:lvl1pPr>
              <a:defRPr/>
            </a:lvl1pPr>
          </a:lstStyle>
          <a:p>
            <a:pPr rtl="0"/>
            <a:r>
              <a:rPr lang="it" dirty="0"/>
              <a:t>Fare clic per modificare lo stile del titolo</a:t>
            </a:r>
            <a:endParaRPr lang="en-US" dirty="0"/>
          </a:p>
        </p:txBody>
      </p:sp>
      <p:sp>
        <p:nvSpPr>
          <p:cNvPr id="3" name="Segnaposto tes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97280" y="2958274"/>
            <a:ext cx="4639736" cy="291082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tes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15944" y="2958273"/>
            <a:ext cx="4639736" cy="291082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285EEB9B-9A76-4838-83B5-EFB83BC3FC95}" type="datetime1">
              <a:rPr lang="it-IT" smtClean="0"/>
              <a:t>09/07/2020</a:t>
            </a:fld>
            <a:endParaRPr lang="en-US"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a:defRPr/>
            </a:lvl1pPr>
          </a:lstStyle>
          <a:p>
            <a:pPr rtl="0"/>
            <a:r>
              <a:rPr lang="it" dirty="0"/>
              <a:t>Fare clic per modificare lo stile del titolo</a:t>
            </a:r>
            <a:endParaRPr lang="en-US"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788151-CB43-4FD7-A3FA-96D82E7273D6}" type="datetime1">
              <a:rPr lang="it-IT" smtClean="0"/>
              <a:t>09/07/2020</a:t>
            </a:fld>
            <a:endParaRPr lang="en-US"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984158B-E18A-4760-AF0B-F8E1F54F95E6}" type="datetime1">
              <a:rPr lang="it-IT" smtClean="0"/>
              <a:t>09/07/2020</a:t>
            </a:fld>
            <a:endParaRPr lang="en-US"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5458984" y="812799"/>
            <a:ext cx="5928344" cy="5294757"/>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 dirty="0"/>
              <a:t>Fare clic per modificare gli stili del testo dello schema</a:t>
            </a:r>
          </a:p>
        </p:txBody>
      </p:sp>
      <p:sp>
        <p:nvSpPr>
          <p:cNvPr id="5" name="Segnaposto data 4"/>
          <p:cNvSpPr>
            <a:spLocks noGrp="1"/>
          </p:cNvSpPr>
          <p:nvPr>
            <p:ph type="dt" sz="half" idx="10"/>
          </p:nvPr>
        </p:nvSpPr>
        <p:spPr>
          <a:xfrm>
            <a:off x="643464" y="6446520"/>
            <a:ext cx="3517568" cy="365125"/>
          </a:xfrm>
        </p:spPr>
        <p:txBody>
          <a:bodyPr rtlCol="0"/>
          <a:lstStyle>
            <a:lvl1pPr algn="l">
              <a:defRPr/>
            </a:lvl1pPr>
          </a:lstStyle>
          <a:p>
            <a:pPr rtl="0"/>
            <a:fld id="{4F4D0FD0-762A-4E00-B40D-E1022DE9149C}" type="datetime1">
              <a:rPr lang="it-IT" smtClean="0"/>
              <a:t>09/07/2020</a:t>
            </a:fld>
            <a:endParaRPr lang="en-US" dirty="0"/>
          </a:p>
        </p:txBody>
      </p:sp>
      <p:sp>
        <p:nvSpPr>
          <p:cNvPr id="6" name="Segnaposto piè di pa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Segnaposto numero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defRPr sz="3000" b="0">
                <a:solidFill>
                  <a:srgbClr val="FFFFFF"/>
                </a:solidFill>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lvl1pPr>
              <a:defRPr/>
            </a:lvl1pPr>
          </a:lstStyle>
          <a:p>
            <a:pPr rtl="0"/>
            <a:fld id="{14666673-06EC-44D2-AEC3-E4C57BDDC5B7}" type="datetime1">
              <a:rPr lang="it-IT" smtClean="0"/>
              <a:t>09/07/2020</a:t>
            </a:fld>
            <a:endParaRPr lang="en-US" dirty="0"/>
          </a:p>
        </p:txBody>
      </p:sp>
      <p:sp>
        <p:nvSpPr>
          <p:cNvPr id="6" name="Segnaposto piè di pagina 5"/>
          <p:cNvSpPr>
            <a:spLocks noGrp="1"/>
          </p:cNvSpPr>
          <p:nvPr>
            <p:ph type="ftr" sz="quarter" idx="11"/>
          </p:nvPr>
        </p:nvSpPr>
        <p:spPr>
          <a:xfrm>
            <a:off x="1097279" y="6446838"/>
            <a:ext cx="6818262" cy="365125"/>
          </a:xfrm>
        </p:spPr>
        <p:txBody>
          <a:bodyPr rtlCol="0"/>
          <a:lstStyle/>
          <a:p>
            <a:pPr algn="l" rtl="0"/>
            <a:endParaRPr lang="en-US"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 dirty="0"/>
              <a:t>Fare clic per modificare lo stile del titolo dello schema</a:t>
            </a:r>
            <a:endParaRPr lang="en-US" dirty="0"/>
          </a:p>
        </p:txBody>
      </p:sp>
      <p:sp>
        <p:nvSpPr>
          <p:cNvPr id="3" name="Segnaposto tes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117DD88-DA0B-42BB-B7E2-325641850C3A}" type="datetime1">
              <a:rPr lang="it-IT" smtClean="0"/>
              <a:t>09/07/2020</a:t>
            </a:fld>
            <a:endParaRPr lang="en-US" dirty="0"/>
          </a:p>
        </p:txBody>
      </p:sp>
      <p:sp>
        <p:nvSpPr>
          <p:cNvPr id="5" name="Segnaposto piè di pa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Segnaposto numero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ttore dirit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file:///C:\Users\msode\OneDrive\Immagini\mobility.png"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file:///C:\Users\msode\OneDrive\Immagini\attractiveness.png" TargetMode="External"/><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file:///C:\Users\msode\OneDrive\Immagini\mobility.png" TargetMode="External"/><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file:///C:\Users\msode\OneDrive\Immagini\attractiveness.png"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file:///C:\Users\msode\OneDrive\Immagini\gap.png"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labs.cognitiveclass.ai/" TargetMode="External"/><Relationship Id="rId2" Type="http://schemas.openxmlformats.org/officeDocument/2006/relationships/hyperlink" Target="https://github.com/mircosoderi/mobilityplanner" TargetMode="External"/><Relationship Id="rId1" Type="http://schemas.openxmlformats.org/officeDocument/2006/relationships/slideLayout" Target="../slideLayouts/slideLayout11.xml"/><Relationship Id="rId5" Type="http://schemas.openxmlformats.org/officeDocument/2006/relationships/hyperlink" Target="mailto:mirco.soderi@gmail.com" TargetMode="External"/><Relationship Id="rId4" Type="http://schemas.openxmlformats.org/officeDocument/2006/relationships/hyperlink" Target="https://www.ibm.com/it-it/cloud/watson-studio"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mircosoderi/mobilityplanner" TargetMode="External"/><Relationship Id="rId3" Type="http://schemas.openxmlformats.org/officeDocument/2006/relationships/hyperlink" Target="https://www.coursera.org/learn/applied-data-science-capstone/home/welcome" TargetMode="External"/><Relationship Id="rId7" Type="http://schemas.openxmlformats.org/officeDocument/2006/relationships/hyperlink" Target="https://developer.foursquare.com/docs/api-reference/venues/likes/" TargetMode="External"/><Relationship Id="rId2" Type="http://schemas.openxmlformats.org/officeDocument/2006/relationships/hyperlink" Target="https://www.coursera.org/specializations/ibm-data-science" TargetMode="External"/><Relationship Id="rId1" Type="http://schemas.openxmlformats.org/officeDocument/2006/relationships/slideLayout" Target="../slideLayouts/slideLayout2.xml"/><Relationship Id="rId6" Type="http://schemas.openxmlformats.org/officeDocument/2006/relationships/hyperlink" Target="https://developer.foursquare.com/docs/api-reference/venues/search/" TargetMode="External"/><Relationship Id="rId5" Type="http://schemas.openxmlformats.org/officeDocument/2006/relationships/hyperlink" Target="https://www.openstreetmap.org/relation/42586" TargetMode="External"/><Relationship Id="rId4" Type="http://schemas.openxmlformats.org/officeDocument/2006/relationships/hyperlink" Target="https://www.ibm.com/it-it/cloud/watson-studio" TargetMode="External"/><Relationship Id="rId9" Type="http://schemas.openxmlformats.org/officeDocument/2006/relationships/hyperlink" Target="https://www.linkedin.com/in/mirco-soderi-3b47052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tango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o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sz="8000" dirty="0"/>
              <a:t>Directions for mobility investments</a:t>
            </a:r>
            <a:endParaRPr lang="it" sz="8000" dirty="0"/>
          </a:p>
        </p:txBody>
      </p:sp>
      <p:sp>
        <p:nvSpPr>
          <p:cNvPr id="3" name="Sottotitolo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sz="2400" dirty="0">
                <a:solidFill>
                  <a:schemeClr val="tx1">
                    <a:lumMod val="85000"/>
                    <a:lumOff val="15000"/>
                  </a:schemeClr>
                </a:solidFill>
              </a:rPr>
              <a:t>DO EXACTLY WHAT IS NEEDED,</a:t>
            </a:r>
            <a:br>
              <a:rPr lang="it" dirty="0">
                <a:solidFill>
                  <a:schemeClr val="tx1">
                    <a:lumMod val="85000"/>
                    <a:lumOff val="15000"/>
                  </a:schemeClr>
                </a:solidFill>
              </a:rPr>
            </a:br>
            <a:r>
              <a:rPr lang="it" dirty="0">
                <a:solidFill>
                  <a:schemeClr val="tx1">
                    <a:lumMod val="85000"/>
                    <a:lumOff val="15000"/>
                  </a:schemeClr>
                </a:solidFill>
              </a:rPr>
              <a:t>WHERE IT IS NEEDED.</a:t>
            </a:r>
            <a:endParaRPr lang="en-US" sz="2400" dirty="0">
              <a:solidFill>
                <a:schemeClr val="tx1">
                  <a:lumMod val="85000"/>
                  <a:lumOff val="15000"/>
                </a:schemeClr>
              </a:solidFill>
            </a:endParaRPr>
          </a:p>
        </p:txBody>
      </p:sp>
      <p:pic>
        <p:nvPicPr>
          <p:cNvPr id="5" name="Immagine 4" descr="Immagine con edificio, sedia, panca, lato&#10;&#10;Descrizione generata automaticamente">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Connettore diritto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ttangolo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olo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a:r>
              <a:rPr lang="en-US" sz="4800" i="1" dirty="0">
                <a:solidFill>
                  <a:srgbClr val="FFFFFF"/>
                </a:solidFill>
              </a:rPr>
              <a:t>Efficiency is intelligent laziness.</a:t>
            </a:r>
            <a:endParaRPr lang="it" sz="4800" i="1" dirty="0">
              <a:solidFill>
                <a:srgbClr val="FFFFFF"/>
              </a:solidFill>
            </a:endParaRPr>
          </a:p>
        </p:txBody>
      </p:sp>
      <p:sp>
        <p:nvSpPr>
          <p:cNvPr id="49" name="Rettangolo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ttotitolo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it" dirty="0">
                <a:solidFill>
                  <a:srgbClr val="FFFFFF"/>
                </a:solidFill>
              </a:rPr>
              <a:t>- </a:t>
            </a:r>
            <a:r>
              <a:rPr lang="en-US" dirty="0">
                <a:solidFill>
                  <a:srgbClr val="FFFFFF"/>
                </a:solidFill>
              </a:rPr>
              <a:t>David Dunham</a:t>
            </a:r>
            <a:endParaRPr lang="it"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F1754F02-EE7E-40E5-9D68-B59391A1BFD0}"/>
              </a:ext>
            </a:extLst>
          </p:cNvPr>
          <p:cNvSpPr>
            <a:spLocks noGrp="1"/>
          </p:cNvSpPr>
          <p:nvPr>
            <p:ph type="title"/>
          </p:nvPr>
        </p:nvSpPr>
        <p:spPr/>
        <p:txBody>
          <a:bodyPr/>
          <a:lstStyle/>
          <a:p>
            <a:r>
              <a:rPr lang="en-US" dirty="0"/>
              <a:t>Summary</a:t>
            </a:r>
          </a:p>
        </p:txBody>
      </p:sp>
      <p:sp>
        <p:nvSpPr>
          <p:cNvPr id="11" name="Segnaposto contenuto 10">
            <a:extLst>
              <a:ext uri="{FF2B5EF4-FFF2-40B4-BE49-F238E27FC236}">
                <a16:creationId xmlns:a16="http://schemas.microsoft.com/office/drawing/2014/main" id="{04C2B83B-5AFE-481A-B4EA-40169CD1A604}"/>
              </a:ext>
            </a:extLst>
          </p:cNvPr>
          <p:cNvSpPr>
            <a:spLocks noGrp="1"/>
          </p:cNvSpPr>
          <p:nvPr>
            <p:ph idx="1"/>
          </p:nvPr>
        </p:nvSpPr>
        <p:spPr/>
        <p:txBody>
          <a:bodyPr/>
          <a:lstStyle/>
          <a:p>
            <a:r>
              <a:rPr lang="en-US" dirty="0"/>
              <a:t>This project aims to help identifying those areas that are relatively poor of mobility services and infrastructures, considering their relatively high attractiveness, within the boundaries of a city.</a:t>
            </a:r>
          </a:p>
          <a:p>
            <a:r>
              <a:rPr lang="en-US" dirty="0"/>
              <a:t>Exploiting Open Street Map and </a:t>
            </a:r>
            <a:r>
              <a:rPr lang="en-US" dirty="0" err="1"/>
              <a:t>FourSquare</a:t>
            </a:r>
            <a:r>
              <a:rPr lang="en-US" dirty="0"/>
              <a:t> data, the project allows assign a rate (good, quite good, poor) to different areas in the city, as for their mobility services, and attractiveness.</a:t>
            </a:r>
          </a:p>
          <a:p>
            <a:r>
              <a:rPr lang="en-US" dirty="0"/>
              <a:t>Observing the gap between the two rates, it is possible to identify those areas within the boundaries of the city where it makes the more sense to make some more investment in mobility.</a:t>
            </a:r>
          </a:p>
          <a:p>
            <a:r>
              <a:rPr lang="en-US" dirty="0"/>
              <a:t>The one presented here, is a demo analysis conducted for the town of </a:t>
            </a:r>
            <a:r>
              <a:rPr lang="en-US" dirty="0" err="1"/>
              <a:t>Montelupo</a:t>
            </a:r>
            <a:r>
              <a:rPr lang="en-US" dirty="0"/>
              <a:t> </a:t>
            </a:r>
            <a:r>
              <a:rPr lang="en-US" dirty="0" err="1"/>
              <a:t>Fiorentino</a:t>
            </a:r>
            <a:r>
              <a:rPr lang="en-US" dirty="0"/>
              <a:t>, in the nearby of Florence, Italy, that is where I live. The Jupiter notebook that is the main artifact of the project, is anyway though to be easily customizable to analyze any territory of your interest.</a:t>
            </a:r>
          </a:p>
        </p:txBody>
      </p:sp>
      <p:sp>
        <p:nvSpPr>
          <p:cNvPr id="4" name="Segnaposto data 3">
            <a:extLst>
              <a:ext uri="{FF2B5EF4-FFF2-40B4-BE49-F238E27FC236}">
                <a16:creationId xmlns:a16="http://schemas.microsoft.com/office/drawing/2014/main" id="{84CBC0C9-93EF-40E8-A43F-5B82008621A8}"/>
              </a:ext>
            </a:extLst>
          </p:cNvPr>
          <p:cNvSpPr>
            <a:spLocks noGrp="1"/>
          </p:cNvSpPr>
          <p:nvPr>
            <p:ph type="dt" sz="half" idx="10"/>
          </p:nvPr>
        </p:nvSpPr>
        <p:spPr/>
        <p:txBody>
          <a:bodyPr/>
          <a:lstStyle/>
          <a:p>
            <a:pPr rtl="0"/>
            <a:fld id="{925069C4-336E-40F0-85A2-25D6F0A25D32}" type="datetime1">
              <a:rPr lang="it-IT" smtClean="0"/>
              <a:t>09/07/2020</a:t>
            </a:fld>
            <a:endParaRPr lang="en-US" dirty="0"/>
          </a:p>
        </p:txBody>
      </p:sp>
    </p:spTree>
    <p:extLst>
      <p:ext uri="{BB962C8B-B14F-4D97-AF65-F5344CB8AC3E}">
        <p14:creationId xmlns:p14="http://schemas.microsoft.com/office/powerpoint/2010/main" val="63400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F6B4F3-94AE-4EC2-B488-1CABC8FF6F89}"/>
              </a:ext>
            </a:extLst>
          </p:cNvPr>
          <p:cNvSpPr>
            <a:spLocks noGrp="1"/>
          </p:cNvSpPr>
          <p:nvPr>
            <p:ph type="title"/>
          </p:nvPr>
        </p:nvSpPr>
        <p:spPr>
          <a:xfrm>
            <a:off x="643466" y="786383"/>
            <a:ext cx="3517567" cy="2093975"/>
          </a:xfrm>
        </p:spPr>
        <p:txBody>
          <a:bodyPr anchor="b">
            <a:normAutofit/>
          </a:bodyPr>
          <a:lstStyle/>
          <a:p>
            <a:r>
              <a:rPr lang="en-US" dirty="0"/>
              <a:t>Assessing Mobility</a:t>
            </a:r>
          </a:p>
        </p:txBody>
      </p:sp>
      <p:pic>
        <p:nvPicPr>
          <p:cNvPr id="6" name="Segnaposto contenuto 5">
            <a:extLst>
              <a:ext uri="{FF2B5EF4-FFF2-40B4-BE49-F238E27FC236}">
                <a16:creationId xmlns:a16="http://schemas.microsoft.com/office/drawing/2014/main" id="{EC23D6C6-B23B-46D6-BD45-B20C8440726D}"/>
              </a:ext>
            </a:extLst>
          </p:cNvPr>
          <p:cNvPicPr>
            <a:picLocks noGrp="1" noChangeAspect="1"/>
          </p:cNvPicPr>
          <p:nvPr>
            <p:ph idx="1"/>
          </p:nvPr>
        </p:nvPicPr>
        <p:blipFill>
          <a:blip r:embed="rId2" r:link="rId3">
            <a:extLst>
              <a:ext uri="{28A0092B-C50C-407E-A947-70E740481C1C}">
                <a14:useLocalDpi xmlns:a14="http://schemas.microsoft.com/office/drawing/2010/main" val="0"/>
              </a:ext>
            </a:extLst>
          </a:blip>
          <a:stretch>
            <a:fillRect/>
          </a:stretch>
        </p:blipFill>
        <p:spPr>
          <a:xfrm>
            <a:off x="5683893" y="373115"/>
            <a:ext cx="5593565" cy="6111770"/>
          </a:xfrm>
        </p:spPr>
      </p:pic>
      <p:sp>
        <p:nvSpPr>
          <p:cNvPr id="11" name="Text Placeholder 3">
            <a:extLst>
              <a:ext uri="{FF2B5EF4-FFF2-40B4-BE49-F238E27FC236}">
                <a16:creationId xmlns:a16="http://schemas.microsoft.com/office/drawing/2014/main" id="{0B990B0F-F773-4DA4-972D-2AB54814EDEC}"/>
              </a:ext>
            </a:extLst>
          </p:cNvPr>
          <p:cNvSpPr>
            <a:spLocks noGrp="1"/>
          </p:cNvSpPr>
          <p:nvPr>
            <p:ph type="body" sz="half" idx="2"/>
          </p:nvPr>
        </p:nvSpPr>
        <p:spPr>
          <a:xfrm>
            <a:off x="643465" y="3043050"/>
            <a:ext cx="3517567" cy="3064505"/>
          </a:xfrm>
        </p:spPr>
        <p:txBody>
          <a:bodyPr/>
          <a:lstStyle/>
          <a:p>
            <a:r>
              <a:rPr lang="en-US" dirty="0"/>
              <a:t>Open Street Map provides:</a:t>
            </a:r>
          </a:p>
          <a:p>
            <a:pPr marL="285750" indent="-285750">
              <a:buFont typeface="Arial" panose="020B0604020202020204" pitchFamily="34" charset="0"/>
              <a:buChar char="•"/>
            </a:pPr>
            <a:r>
              <a:rPr lang="en-US" dirty="0"/>
              <a:t>Public Transport</a:t>
            </a:r>
          </a:p>
          <a:p>
            <a:pPr marL="285750" indent="-285750">
              <a:buFont typeface="Arial" panose="020B0604020202020204" pitchFamily="34" charset="0"/>
              <a:buChar char="•"/>
            </a:pPr>
            <a:r>
              <a:rPr lang="en-US" dirty="0"/>
              <a:t>Highways</a:t>
            </a:r>
          </a:p>
          <a:p>
            <a:pPr marL="285750" indent="-285750">
              <a:buFont typeface="Arial" panose="020B0604020202020204" pitchFamily="34" charset="0"/>
              <a:buChar char="•"/>
            </a:pPr>
            <a:r>
              <a:rPr lang="en-US" dirty="0"/>
              <a:t>Parking</a:t>
            </a:r>
          </a:p>
          <a:p>
            <a:pPr marL="285750" indent="-285750">
              <a:buFont typeface="Arial" panose="020B0604020202020204" pitchFamily="34" charset="0"/>
              <a:buChar char="•"/>
            </a:pPr>
            <a:r>
              <a:rPr lang="en-US" dirty="0"/>
              <a:t>Rental services</a:t>
            </a:r>
          </a:p>
          <a:p>
            <a:pPr marL="285750" indent="-285750">
              <a:buFont typeface="Arial" panose="020B0604020202020204" pitchFamily="34" charset="0"/>
              <a:buChar char="•"/>
            </a:pPr>
            <a:endParaRPr lang="en-US" dirty="0"/>
          </a:p>
        </p:txBody>
      </p:sp>
      <p:sp>
        <p:nvSpPr>
          <p:cNvPr id="4" name="Segnaposto data 3">
            <a:extLst>
              <a:ext uri="{FF2B5EF4-FFF2-40B4-BE49-F238E27FC236}">
                <a16:creationId xmlns:a16="http://schemas.microsoft.com/office/drawing/2014/main" id="{F3D656F4-CCF4-4982-9960-77A735AFE04F}"/>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925069C4-336E-40F0-85A2-25D6F0A25D32}" type="datetime1">
              <a:rPr lang="it-IT" smtClean="0"/>
              <a:pPr rtl="0">
                <a:spcAft>
                  <a:spcPts val="600"/>
                </a:spcAft>
              </a:pPr>
              <a:t>09/07/2020</a:t>
            </a:fld>
            <a:endParaRPr lang="en-US"/>
          </a:p>
        </p:txBody>
      </p:sp>
    </p:spTree>
    <p:extLst>
      <p:ext uri="{BB962C8B-B14F-4D97-AF65-F5344CB8AC3E}">
        <p14:creationId xmlns:p14="http://schemas.microsoft.com/office/powerpoint/2010/main" val="318138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F6B4F3-94AE-4EC2-B488-1CABC8FF6F89}"/>
              </a:ext>
            </a:extLst>
          </p:cNvPr>
          <p:cNvSpPr>
            <a:spLocks noGrp="1"/>
          </p:cNvSpPr>
          <p:nvPr>
            <p:ph type="title"/>
          </p:nvPr>
        </p:nvSpPr>
        <p:spPr>
          <a:xfrm>
            <a:off x="643466" y="786383"/>
            <a:ext cx="3517567" cy="2093975"/>
          </a:xfrm>
        </p:spPr>
        <p:txBody>
          <a:bodyPr anchor="b">
            <a:normAutofit/>
          </a:bodyPr>
          <a:lstStyle/>
          <a:p>
            <a:r>
              <a:rPr lang="en-US" dirty="0"/>
              <a:t>Assessing Attractiveness</a:t>
            </a:r>
          </a:p>
        </p:txBody>
      </p:sp>
      <p:pic>
        <p:nvPicPr>
          <p:cNvPr id="6" name="Segnaposto contenuto 5">
            <a:extLst>
              <a:ext uri="{FF2B5EF4-FFF2-40B4-BE49-F238E27FC236}">
                <a16:creationId xmlns:a16="http://schemas.microsoft.com/office/drawing/2014/main" id="{EC23D6C6-B23B-46D6-BD45-B20C8440726D}"/>
              </a:ext>
            </a:extLst>
          </p:cNvPr>
          <p:cNvPicPr>
            <a:picLocks noGrp="1" noChangeAspect="1"/>
          </p:cNvPicPr>
          <p:nvPr>
            <p:ph idx="1"/>
          </p:nvPr>
        </p:nvPicPr>
        <p:blipFill>
          <a:blip r:embed="rId2" r:link="rId3">
            <a:extLst>
              <a:ext uri="{28A0092B-C50C-407E-A947-70E740481C1C}">
                <a14:useLocalDpi xmlns:a14="http://schemas.microsoft.com/office/drawing/2010/main" val="0"/>
              </a:ext>
            </a:extLst>
          </a:blip>
          <a:srcRect/>
          <a:stretch>
            <a:fillRect/>
          </a:stretch>
        </p:blipFill>
        <p:spPr>
          <a:xfrm>
            <a:off x="5684216" y="373115"/>
            <a:ext cx="5592918" cy="6111770"/>
          </a:xfrm>
        </p:spPr>
      </p:pic>
      <p:sp>
        <p:nvSpPr>
          <p:cNvPr id="11" name="Text Placeholder 3">
            <a:extLst>
              <a:ext uri="{FF2B5EF4-FFF2-40B4-BE49-F238E27FC236}">
                <a16:creationId xmlns:a16="http://schemas.microsoft.com/office/drawing/2014/main" id="{0B990B0F-F773-4DA4-972D-2AB54814EDEC}"/>
              </a:ext>
            </a:extLst>
          </p:cNvPr>
          <p:cNvSpPr>
            <a:spLocks noGrp="1"/>
          </p:cNvSpPr>
          <p:nvPr>
            <p:ph type="body" sz="half" idx="2"/>
          </p:nvPr>
        </p:nvSpPr>
        <p:spPr>
          <a:xfrm>
            <a:off x="643465" y="3043050"/>
            <a:ext cx="3517567" cy="3064505"/>
          </a:xfrm>
        </p:spPr>
        <p:txBody>
          <a:bodyPr/>
          <a:lstStyle/>
          <a:p>
            <a:r>
              <a:rPr lang="en-US" dirty="0"/>
              <a:t>Open Street Map provides:</a:t>
            </a:r>
          </a:p>
          <a:p>
            <a:pPr marL="285750" indent="-285750">
              <a:buFont typeface="Arial" panose="020B0604020202020204" pitchFamily="34" charset="0"/>
              <a:buChar char="•"/>
            </a:pPr>
            <a:r>
              <a:rPr lang="en-US" dirty="0"/>
              <a:t>Map density (# of OSM nodes)</a:t>
            </a:r>
          </a:p>
          <a:p>
            <a:r>
              <a:rPr lang="en-US" dirty="0" err="1"/>
              <a:t>FourSquare</a:t>
            </a:r>
            <a:r>
              <a:rPr lang="en-US" dirty="0"/>
              <a:t> provides:</a:t>
            </a:r>
          </a:p>
          <a:p>
            <a:pPr marL="285750" indent="-285750">
              <a:buFont typeface="Arial" panose="020B0604020202020204" pitchFamily="34" charset="0"/>
              <a:buChar char="•"/>
            </a:pPr>
            <a:r>
              <a:rPr lang="en-US" dirty="0"/>
              <a:t>Venues</a:t>
            </a:r>
          </a:p>
          <a:p>
            <a:pPr marL="285750" indent="-285750">
              <a:buFont typeface="Arial" panose="020B0604020202020204" pitchFamily="34" charset="0"/>
              <a:buChar char="•"/>
            </a:pPr>
            <a:r>
              <a:rPr lang="en-US" dirty="0"/>
              <a:t>Likes per venue</a:t>
            </a:r>
          </a:p>
          <a:p>
            <a:pPr marL="285750" indent="-285750">
              <a:buFont typeface="Arial" panose="020B0604020202020204" pitchFamily="34" charset="0"/>
              <a:buChar char="•"/>
            </a:pPr>
            <a:endParaRPr lang="en-US" dirty="0"/>
          </a:p>
        </p:txBody>
      </p:sp>
      <p:sp>
        <p:nvSpPr>
          <p:cNvPr id="4" name="Segnaposto data 3">
            <a:extLst>
              <a:ext uri="{FF2B5EF4-FFF2-40B4-BE49-F238E27FC236}">
                <a16:creationId xmlns:a16="http://schemas.microsoft.com/office/drawing/2014/main" id="{F3D656F4-CCF4-4982-9960-77A735AFE04F}"/>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925069C4-336E-40F0-85A2-25D6F0A25D32}" type="datetime1">
              <a:rPr lang="it-IT" smtClean="0"/>
              <a:pPr rtl="0">
                <a:spcAft>
                  <a:spcPts val="600"/>
                </a:spcAft>
              </a:pPr>
              <a:t>09/07/2020</a:t>
            </a:fld>
            <a:endParaRPr lang="en-US"/>
          </a:p>
        </p:txBody>
      </p:sp>
    </p:spTree>
    <p:extLst>
      <p:ext uri="{BB962C8B-B14F-4D97-AF65-F5344CB8AC3E}">
        <p14:creationId xmlns:p14="http://schemas.microsoft.com/office/powerpoint/2010/main" val="298325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0E0462C2-8E16-41A2-B511-636A52D5850F}"/>
              </a:ext>
            </a:extLst>
          </p:cNvPr>
          <p:cNvSpPr>
            <a:spLocks noGrp="1"/>
          </p:cNvSpPr>
          <p:nvPr>
            <p:ph type="title"/>
          </p:nvPr>
        </p:nvSpPr>
        <p:spPr/>
        <p:txBody>
          <a:bodyPr/>
          <a:lstStyle/>
          <a:p>
            <a:r>
              <a:rPr lang="en-US" dirty="0"/>
              <a:t>Mobility services vs Attractiveness</a:t>
            </a:r>
          </a:p>
        </p:txBody>
      </p:sp>
      <p:sp>
        <p:nvSpPr>
          <p:cNvPr id="15" name="Segnaposto testo 14">
            <a:extLst>
              <a:ext uri="{FF2B5EF4-FFF2-40B4-BE49-F238E27FC236}">
                <a16:creationId xmlns:a16="http://schemas.microsoft.com/office/drawing/2014/main" id="{382B5309-1EA1-4C8A-A0E2-B46B3287B7C0}"/>
              </a:ext>
            </a:extLst>
          </p:cNvPr>
          <p:cNvSpPr>
            <a:spLocks noGrp="1"/>
          </p:cNvSpPr>
          <p:nvPr>
            <p:ph type="body" idx="1"/>
          </p:nvPr>
        </p:nvSpPr>
        <p:spPr/>
        <p:txBody>
          <a:bodyPr>
            <a:normAutofit/>
          </a:bodyPr>
          <a:lstStyle/>
          <a:p>
            <a:pPr algn="ctr"/>
            <a:r>
              <a:rPr lang="en-US" dirty="0"/>
              <a:t>Mobility services</a:t>
            </a:r>
          </a:p>
        </p:txBody>
      </p:sp>
      <p:pic>
        <p:nvPicPr>
          <p:cNvPr id="20" name="Segnaposto contenuto 19">
            <a:extLst>
              <a:ext uri="{FF2B5EF4-FFF2-40B4-BE49-F238E27FC236}">
                <a16:creationId xmlns:a16="http://schemas.microsoft.com/office/drawing/2014/main" id="{BB73CAEE-7FE4-4B46-94B1-BF57602223FC}"/>
              </a:ext>
            </a:extLst>
          </p:cNvPr>
          <p:cNvPicPr>
            <a:picLocks noGrp="1" noChangeAspect="1"/>
          </p:cNvPicPr>
          <p:nvPr>
            <p:ph sz="half" idx="2"/>
          </p:nvPr>
        </p:nvPicPr>
        <p:blipFill>
          <a:blip r:embed="rId2" r:link="rId3">
            <a:extLst>
              <a:ext uri="{28A0092B-C50C-407E-A947-70E740481C1C}">
                <a14:useLocalDpi xmlns:a14="http://schemas.microsoft.com/office/drawing/2010/main" val="0"/>
              </a:ext>
            </a:extLst>
          </a:blip>
          <a:stretch>
            <a:fillRect/>
          </a:stretch>
        </p:blipFill>
        <p:spPr>
          <a:xfrm>
            <a:off x="2084786" y="2957513"/>
            <a:ext cx="2664616" cy="2911475"/>
          </a:xfrm>
        </p:spPr>
      </p:pic>
      <p:sp>
        <p:nvSpPr>
          <p:cNvPr id="17" name="Segnaposto testo 16">
            <a:extLst>
              <a:ext uri="{FF2B5EF4-FFF2-40B4-BE49-F238E27FC236}">
                <a16:creationId xmlns:a16="http://schemas.microsoft.com/office/drawing/2014/main" id="{285D19BA-DD53-4E61-8A37-CA3E2D3B1EDB}"/>
              </a:ext>
            </a:extLst>
          </p:cNvPr>
          <p:cNvSpPr>
            <a:spLocks noGrp="1"/>
          </p:cNvSpPr>
          <p:nvPr>
            <p:ph type="body" sz="quarter" idx="3"/>
          </p:nvPr>
        </p:nvSpPr>
        <p:spPr/>
        <p:txBody>
          <a:bodyPr>
            <a:normAutofit/>
          </a:bodyPr>
          <a:lstStyle/>
          <a:p>
            <a:pPr algn="ctr"/>
            <a:r>
              <a:rPr lang="en-US" dirty="0"/>
              <a:t>attractiveness</a:t>
            </a:r>
          </a:p>
        </p:txBody>
      </p:sp>
      <p:pic>
        <p:nvPicPr>
          <p:cNvPr id="24" name="Segnaposto contenuto 23">
            <a:extLst>
              <a:ext uri="{FF2B5EF4-FFF2-40B4-BE49-F238E27FC236}">
                <a16:creationId xmlns:a16="http://schemas.microsoft.com/office/drawing/2014/main" id="{34B05C07-8D9E-40BF-81EE-5D441C7A2909}"/>
              </a:ext>
            </a:extLst>
          </p:cNvPr>
          <p:cNvPicPr>
            <a:picLocks noGrp="1" noChangeAspect="1"/>
          </p:cNvPicPr>
          <p:nvPr>
            <p:ph sz="quarter" idx="4"/>
          </p:nvPr>
        </p:nvPicPr>
        <p:blipFill>
          <a:blip r:embed="rId4" r:link="rId5">
            <a:extLst>
              <a:ext uri="{28A0092B-C50C-407E-A947-70E740481C1C}">
                <a14:useLocalDpi xmlns:a14="http://schemas.microsoft.com/office/drawing/2010/main" val="0"/>
              </a:ext>
            </a:extLst>
          </a:blip>
          <a:stretch>
            <a:fillRect/>
          </a:stretch>
        </p:blipFill>
        <p:spPr>
          <a:xfrm>
            <a:off x="7503871" y="2957513"/>
            <a:ext cx="2664308" cy="2911475"/>
          </a:xfrm>
        </p:spPr>
      </p:pic>
      <p:sp>
        <p:nvSpPr>
          <p:cNvPr id="5" name="Segnaposto data 4">
            <a:extLst>
              <a:ext uri="{FF2B5EF4-FFF2-40B4-BE49-F238E27FC236}">
                <a16:creationId xmlns:a16="http://schemas.microsoft.com/office/drawing/2014/main" id="{349D9E94-80C3-4ECB-A976-8D793FFE73FC}"/>
              </a:ext>
            </a:extLst>
          </p:cNvPr>
          <p:cNvSpPr>
            <a:spLocks noGrp="1"/>
          </p:cNvSpPr>
          <p:nvPr>
            <p:ph type="dt" sz="half" idx="10"/>
          </p:nvPr>
        </p:nvSpPr>
        <p:spPr/>
        <p:txBody>
          <a:bodyPr/>
          <a:lstStyle/>
          <a:p>
            <a:pPr rtl="0"/>
            <a:fld id="{4F4D0FD0-762A-4E00-B40D-E1022DE9149C}" type="datetime1">
              <a:rPr lang="it-IT" smtClean="0"/>
              <a:t>09/07/2020</a:t>
            </a:fld>
            <a:endParaRPr lang="en-US" dirty="0"/>
          </a:p>
        </p:txBody>
      </p:sp>
    </p:spTree>
    <p:extLst>
      <p:ext uri="{BB962C8B-B14F-4D97-AF65-F5344CB8AC3E}">
        <p14:creationId xmlns:p14="http://schemas.microsoft.com/office/powerpoint/2010/main" val="278529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F6B4F3-94AE-4EC2-B488-1CABC8FF6F89}"/>
              </a:ext>
            </a:extLst>
          </p:cNvPr>
          <p:cNvSpPr>
            <a:spLocks noGrp="1"/>
          </p:cNvSpPr>
          <p:nvPr>
            <p:ph type="title"/>
          </p:nvPr>
        </p:nvSpPr>
        <p:spPr>
          <a:xfrm>
            <a:off x="643464" y="290141"/>
            <a:ext cx="3517567" cy="917751"/>
          </a:xfrm>
        </p:spPr>
        <p:txBody>
          <a:bodyPr anchor="b">
            <a:normAutofit fontScale="90000"/>
          </a:bodyPr>
          <a:lstStyle/>
          <a:p>
            <a:r>
              <a:rPr lang="en-US" dirty="0"/>
              <a:t>Identifying lacks</a:t>
            </a:r>
          </a:p>
        </p:txBody>
      </p:sp>
      <p:pic>
        <p:nvPicPr>
          <p:cNvPr id="6" name="Segnaposto contenuto 5">
            <a:extLst>
              <a:ext uri="{FF2B5EF4-FFF2-40B4-BE49-F238E27FC236}">
                <a16:creationId xmlns:a16="http://schemas.microsoft.com/office/drawing/2014/main" id="{EC23D6C6-B23B-46D6-BD45-B20C8440726D}"/>
              </a:ext>
            </a:extLst>
          </p:cNvPr>
          <p:cNvPicPr>
            <a:picLocks noGrp="1" noChangeAspect="1"/>
          </p:cNvPicPr>
          <p:nvPr>
            <p:ph idx="1"/>
          </p:nvPr>
        </p:nvPicPr>
        <p:blipFill>
          <a:blip r:embed="rId2" r:link="rId3">
            <a:extLst>
              <a:ext uri="{28A0092B-C50C-407E-A947-70E740481C1C}">
                <a14:useLocalDpi xmlns:a14="http://schemas.microsoft.com/office/drawing/2010/main" val="0"/>
              </a:ext>
            </a:extLst>
          </a:blip>
          <a:srcRect/>
          <a:stretch>
            <a:fillRect/>
          </a:stretch>
        </p:blipFill>
        <p:spPr>
          <a:xfrm>
            <a:off x="5684216" y="376231"/>
            <a:ext cx="5592918" cy="6105538"/>
          </a:xfrm>
        </p:spPr>
      </p:pic>
      <p:sp>
        <p:nvSpPr>
          <p:cNvPr id="11" name="Text Placeholder 3">
            <a:extLst>
              <a:ext uri="{FF2B5EF4-FFF2-40B4-BE49-F238E27FC236}">
                <a16:creationId xmlns:a16="http://schemas.microsoft.com/office/drawing/2014/main" id="{0B990B0F-F773-4DA4-972D-2AB54814EDEC}"/>
              </a:ext>
            </a:extLst>
          </p:cNvPr>
          <p:cNvSpPr>
            <a:spLocks noGrp="1"/>
          </p:cNvSpPr>
          <p:nvPr>
            <p:ph type="body" sz="half" idx="2"/>
          </p:nvPr>
        </p:nvSpPr>
        <p:spPr>
          <a:xfrm>
            <a:off x="643465" y="3043050"/>
            <a:ext cx="3517567" cy="3064505"/>
          </a:xfrm>
        </p:spPr>
        <p:txBody>
          <a:bodyPr numCol="3"/>
          <a:lstStyle/>
          <a:p>
            <a:endParaRPr lang="en-US" dirty="0"/>
          </a:p>
        </p:txBody>
      </p:sp>
      <p:sp>
        <p:nvSpPr>
          <p:cNvPr id="4" name="Segnaposto data 3">
            <a:extLst>
              <a:ext uri="{FF2B5EF4-FFF2-40B4-BE49-F238E27FC236}">
                <a16:creationId xmlns:a16="http://schemas.microsoft.com/office/drawing/2014/main" id="{F3D656F4-CCF4-4982-9960-77A735AFE04F}"/>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925069C4-336E-40F0-85A2-25D6F0A25D32}" type="datetime1">
              <a:rPr lang="it-IT" smtClean="0"/>
              <a:pPr rtl="0">
                <a:spcAft>
                  <a:spcPts val="600"/>
                </a:spcAft>
              </a:pPr>
              <a:t>09/07/2020</a:t>
            </a:fld>
            <a:endParaRPr lang="en-US"/>
          </a:p>
        </p:txBody>
      </p:sp>
      <p:graphicFrame>
        <p:nvGraphicFramePr>
          <p:cNvPr id="3" name="Tabella 4">
            <a:extLst>
              <a:ext uri="{FF2B5EF4-FFF2-40B4-BE49-F238E27FC236}">
                <a16:creationId xmlns:a16="http://schemas.microsoft.com/office/drawing/2014/main" id="{C347B924-91EF-4C01-97C5-9D7DF7054430}"/>
              </a:ext>
            </a:extLst>
          </p:cNvPr>
          <p:cNvGraphicFramePr>
            <a:graphicFrameLocks noGrp="1"/>
          </p:cNvGraphicFramePr>
          <p:nvPr>
            <p:extLst>
              <p:ext uri="{D42A27DB-BD31-4B8C-83A1-F6EECF244321}">
                <p14:modId xmlns:p14="http://schemas.microsoft.com/office/powerpoint/2010/main" val="908686415"/>
              </p:ext>
            </p:extLst>
          </p:nvPr>
        </p:nvGraphicFramePr>
        <p:xfrm>
          <a:off x="643464" y="1377375"/>
          <a:ext cx="3517566" cy="5107510"/>
        </p:xfrm>
        <a:graphic>
          <a:graphicData uri="http://schemas.openxmlformats.org/drawingml/2006/table">
            <a:tbl>
              <a:tblPr firstRow="1" bandRow="1">
                <a:tableStyleId>{5C22544A-7EE6-4342-B048-85BDC9FD1C3A}</a:tableStyleId>
              </a:tblPr>
              <a:tblGrid>
                <a:gridCol w="1172522">
                  <a:extLst>
                    <a:ext uri="{9D8B030D-6E8A-4147-A177-3AD203B41FA5}">
                      <a16:colId xmlns:a16="http://schemas.microsoft.com/office/drawing/2014/main" val="3661581153"/>
                    </a:ext>
                  </a:extLst>
                </a:gridCol>
                <a:gridCol w="1172522">
                  <a:extLst>
                    <a:ext uri="{9D8B030D-6E8A-4147-A177-3AD203B41FA5}">
                      <a16:colId xmlns:a16="http://schemas.microsoft.com/office/drawing/2014/main" val="74383578"/>
                    </a:ext>
                  </a:extLst>
                </a:gridCol>
                <a:gridCol w="1172522">
                  <a:extLst>
                    <a:ext uri="{9D8B030D-6E8A-4147-A177-3AD203B41FA5}">
                      <a16:colId xmlns:a16="http://schemas.microsoft.com/office/drawing/2014/main" val="3671320432"/>
                    </a:ext>
                  </a:extLst>
                </a:gridCol>
              </a:tblGrid>
              <a:tr h="510751">
                <a:tc>
                  <a:txBody>
                    <a:bodyPr/>
                    <a:lstStyle/>
                    <a:p>
                      <a:r>
                        <a:rPr lang="en-US" dirty="0"/>
                        <a:t>Mobility</a:t>
                      </a:r>
                    </a:p>
                  </a:txBody>
                  <a:tcPr/>
                </a:tc>
                <a:tc>
                  <a:txBody>
                    <a:bodyPr/>
                    <a:lstStyle/>
                    <a:p>
                      <a:r>
                        <a:rPr lang="en-US" dirty="0"/>
                        <a:t>Attractive</a:t>
                      </a:r>
                    </a:p>
                  </a:txBody>
                  <a:tcPr/>
                </a:tc>
                <a:tc>
                  <a:txBody>
                    <a:bodyPr/>
                    <a:lstStyle/>
                    <a:p>
                      <a:r>
                        <a:rPr lang="en-US" dirty="0"/>
                        <a:t>Result</a:t>
                      </a:r>
                    </a:p>
                  </a:txBody>
                  <a:tcPr/>
                </a:tc>
                <a:extLst>
                  <a:ext uri="{0D108BD9-81ED-4DB2-BD59-A6C34878D82A}">
                    <a16:rowId xmlns:a16="http://schemas.microsoft.com/office/drawing/2014/main" val="562713520"/>
                  </a:ext>
                </a:extLst>
              </a:tr>
              <a:tr h="510751">
                <a:tc>
                  <a:txBody>
                    <a:bodyPr/>
                    <a:lstStyle/>
                    <a:p>
                      <a:r>
                        <a:rPr lang="en-US" dirty="0">
                          <a:solidFill>
                            <a:srgbClr val="006600"/>
                          </a:solidFill>
                        </a:rPr>
                        <a:t>Good</a:t>
                      </a:r>
                    </a:p>
                  </a:txBody>
                  <a:tcPr/>
                </a:tc>
                <a:tc>
                  <a:txBody>
                    <a:bodyPr/>
                    <a:lstStyle/>
                    <a:p>
                      <a:r>
                        <a:rPr lang="en-US" dirty="0">
                          <a:solidFill>
                            <a:srgbClr val="006600"/>
                          </a:solidFill>
                        </a:rPr>
                        <a:t>Good</a:t>
                      </a:r>
                      <a:endParaRPr lang="en-US" dirty="0"/>
                    </a:p>
                  </a:txBody>
                  <a:tcPr/>
                </a:tc>
                <a:tc>
                  <a:txBody>
                    <a:bodyPr/>
                    <a:lstStyle/>
                    <a:p>
                      <a:r>
                        <a:rPr lang="en-US" sz="1800" kern="1200" dirty="0">
                          <a:solidFill>
                            <a:srgbClr val="006600"/>
                          </a:solidFill>
                          <a:latin typeface="+mn-lt"/>
                          <a:ea typeface="+mn-ea"/>
                          <a:cs typeface="+mn-cs"/>
                        </a:rPr>
                        <a:t>Good</a:t>
                      </a:r>
                    </a:p>
                  </a:txBody>
                  <a:tcPr/>
                </a:tc>
                <a:extLst>
                  <a:ext uri="{0D108BD9-81ED-4DB2-BD59-A6C34878D82A}">
                    <a16:rowId xmlns:a16="http://schemas.microsoft.com/office/drawing/2014/main" val="2041040429"/>
                  </a:ext>
                </a:extLst>
              </a:tr>
              <a:tr h="510751">
                <a:tc>
                  <a:txBody>
                    <a:bodyPr/>
                    <a:lstStyle/>
                    <a:p>
                      <a:r>
                        <a:rPr lang="en-US" dirty="0">
                          <a:solidFill>
                            <a:schemeClr val="accent2"/>
                          </a:solidFill>
                        </a:rPr>
                        <a:t>Medium</a:t>
                      </a:r>
                    </a:p>
                  </a:txBody>
                  <a:tcPr/>
                </a:tc>
                <a:tc>
                  <a:txBody>
                    <a:bodyPr/>
                    <a:lstStyle/>
                    <a:p>
                      <a:r>
                        <a:rPr lang="en-US" dirty="0">
                          <a:solidFill>
                            <a:srgbClr val="006600"/>
                          </a:solidFill>
                        </a:rPr>
                        <a:t>Good</a:t>
                      </a:r>
                      <a:endParaRPr lang="en-US" dirty="0"/>
                    </a:p>
                  </a:txBody>
                  <a:tcPr/>
                </a:tc>
                <a:tc>
                  <a:txBody>
                    <a:bodyPr/>
                    <a:lstStyle/>
                    <a:p>
                      <a:r>
                        <a:rPr lang="en-US" sz="1800" kern="1200" dirty="0">
                          <a:solidFill>
                            <a:schemeClr val="accent2"/>
                          </a:solidFill>
                          <a:latin typeface="+mn-lt"/>
                          <a:ea typeface="+mn-ea"/>
                          <a:cs typeface="+mn-cs"/>
                        </a:rPr>
                        <a:t>Alert</a:t>
                      </a:r>
                    </a:p>
                  </a:txBody>
                  <a:tcPr/>
                </a:tc>
                <a:extLst>
                  <a:ext uri="{0D108BD9-81ED-4DB2-BD59-A6C34878D82A}">
                    <a16:rowId xmlns:a16="http://schemas.microsoft.com/office/drawing/2014/main" val="3202231104"/>
                  </a:ext>
                </a:extLst>
              </a:tr>
              <a:tr h="510751">
                <a:tc>
                  <a:txBody>
                    <a:bodyPr/>
                    <a:lstStyle/>
                    <a:p>
                      <a:r>
                        <a:rPr lang="en-US" dirty="0">
                          <a:solidFill>
                            <a:srgbClr val="C00000"/>
                          </a:solidFill>
                        </a:rPr>
                        <a:t>Poor</a:t>
                      </a:r>
                    </a:p>
                  </a:txBody>
                  <a:tcPr/>
                </a:tc>
                <a:tc>
                  <a:txBody>
                    <a:bodyPr/>
                    <a:lstStyle/>
                    <a:p>
                      <a:r>
                        <a:rPr lang="en-US" dirty="0">
                          <a:solidFill>
                            <a:srgbClr val="006600"/>
                          </a:solidFill>
                        </a:rPr>
                        <a:t>Good</a:t>
                      </a:r>
                      <a:endParaRPr lang="en-US" dirty="0"/>
                    </a:p>
                  </a:txBody>
                  <a:tcPr/>
                </a:tc>
                <a:tc>
                  <a:txBody>
                    <a:bodyPr/>
                    <a:lstStyle/>
                    <a:p>
                      <a:r>
                        <a:rPr lang="en-US" sz="1800" b="1" kern="1200" dirty="0">
                          <a:solidFill>
                            <a:srgbClr val="C00000"/>
                          </a:solidFill>
                          <a:latin typeface="+mn-lt"/>
                          <a:ea typeface="+mn-ea"/>
                          <a:cs typeface="+mn-cs"/>
                        </a:rPr>
                        <a:t>Alarm</a:t>
                      </a:r>
                      <a:endParaRPr lang="en-US" b="1" dirty="0"/>
                    </a:p>
                  </a:txBody>
                  <a:tcPr/>
                </a:tc>
                <a:extLst>
                  <a:ext uri="{0D108BD9-81ED-4DB2-BD59-A6C34878D82A}">
                    <a16:rowId xmlns:a16="http://schemas.microsoft.com/office/drawing/2014/main" val="1709077146"/>
                  </a:ext>
                </a:extLst>
              </a:tr>
              <a:tr h="510751">
                <a:tc>
                  <a:txBody>
                    <a:bodyPr/>
                    <a:lstStyle/>
                    <a:p>
                      <a:r>
                        <a:rPr lang="en-US" dirty="0">
                          <a:solidFill>
                            <a:srgbClr val="006600"/>
                          </a:solidFill>
                        </a:rPr>
                        <a:t>Good</a:t>
                      </a:r>
                      <a:endParaRPr lang="en-US" dirty="0"/>
                    </a:p>
                  </a:txBody>
                  <a:tcPr/>
                </a:tc>
                <a:tc>
                  <a:txBody>
                    <a:bodyPr/>
                    <a:lstStyle/>
                    <a:p>
                      <a:r>
                        <a:rPr lang="en-US" dirty="0">
                          <a:solidFill>
                            <a:schemeClr val="accent2"/>
                          </a:solidFill>
                        </a:rPr>
                        <a:t>Medium</a:t>
                      </a:r>
                      <a:endParaRPr lang="en-US" dirty="0"/>
                    </a:p>
                  </a:txBody>
                  <a:tcPr/>
                </a:tc>
                <a:tc>
                  <a:txBody>
                    <a:bodyPr/>
                    <a:lstStyle/>
                    <a:p>
                      <a:r>
                        <a:rPr lang="en-US" sz="1800" kern="1200" dirty="0">
                          <a:solidFill>
                            <a:srgbClr val="006600"/>
                          </a:solidFill>
                          <a:latin typeface="+mn-lt"/>
                          <a:ea typeface="+mn-ea"/>
                          <a:cs typeface="+mn-cs"/>
                        </a:rPr>
                        <a:t>Good</a:t>
                      </a:r>
                      <a:endParaRPr lang="en-US" dirty="0"/>
                    </a:p>
                  </a:txBody>
                  <a:tcPr/>
                </a:tc>
                <a:extLst>
                  <a:ext uri="{0D108BD9-81ED-4DB2-BD59-A6C34878D82A}">
                    <a16:rowId xmlns:a16="http://schemas.microsoft.com/office/drawing/2014/main" val="1434549551"/>
                  </a:ext>
                </a:extLst>
              </a:tr>
              <a:tr h="510751">
                <a:tc>
                  <a:txBody>
                    <a:bodyPr/>
                    <a:lstStyle/>
                    <a:p>
                      <a:r>
                        <a:rPr lang="en-US" dirty="0">
                          <a:solidFill>
                            <a:schemeClr val="accent2"/>
                          </a:solidFill>
                        </a:rPr>
                        <a:t>Medium</a:t>
                      </a:r>
                      <a:endParaRPr lang="en-US" dirty="0"/>
                    </a:p>
                  </a:txBody>
                  <a:tcPr/>
                </a:tc>
                <a:tc>
                  <a:txBody>
                    <a:bodyPr/>
                    <a:lstStyle/>
                    <a:p>
                      <a:r>
                        <a:rPr lang="en-US" dirty="0">
                          <a:solidFill>
                            <a:schemeClr val="accent2"/>
                          </a:solidFill>
                        </a:rPr>
                        <a:t>Medium</a:t>
                      </a:r>
                      <a:endParaRPr lang="en-US" dirty="0"/>
                    </a:p>
                  </a:txBody>
                  <a:tcPr/>
                </a:tc>
                <a:tc>
                  <a:txBody>
                    <a:bodyPr/>
                    <a:lstStyle/>
                    <a:p>
                      <a:r>
                        <a:rPr lang="en-US" sz="1800" kern="1200" dirty="0">
                          <a:solidFill>
                            <a:srgbClr val="006600"/>
                          </a:solidFill>
                          <a:latin typeface="+mn-lt"/>
                          <a:ea typeface="+mn-ea"/>
                          <a:cs typeface="+mn-cs"/>
                        </a:rPr>
                        <a:t>Good</a:t>
                      </a:r>
                      <a:endParaRPr lang="en-US" dirty="0"/>
                    </a:p>
                  </a:txBody>
                  <a:tcPr/>
                </a:tc>
                <a:extLst>
                  <a:ext uri="{0D108BD9-81ED-4DB2-BD59-A6C34878D82A}">
                    <a16:rowId xmlns:a16="http://schemas.microsoft.com/office/drawing/2014/main" val="3289012150"/>
                  </a:ext>
                </a:extLst>
              </a:tr>
              <a:tr h="510751">
                <a:tc>
                  <a:txBody>
                    <a:bodyPr/>
                    <a:lstStyle/>
                    <a:p>
                      <a:r>
                        <a:rPr lang="en-US" dirty="0">
                          <a:solidFill>
                            <a:srgbClr val="C00000"/>
                          </a:solidFill>
                        </a:rPr>
                        <a:t>Poor</a:t>
                      </a:r>
                      <a:endParaRPr lang="en-US" dirty="0"/>
                    </a:p>
                  </a:txBody>
                  <a:tcPr/>
                </a:tc>
                <a:tc>
                  <a:txBody>
                    <a:bodyPr/>
                    <a:lstStyle/>
                    <a:p>
                      <a:r>
                        <a:rPr lang="en-US" dirty="0">
                          <a:solidFill>
                            <a:schemeClr val="accent2"/>
                          </a:solidFill>
                        </a:rPr>
                        <a:t>Medium</a:t>
                      </a:r>
                      <a:endParaRPr lang="en-US" dirty="0"/>
                    </a:p>
                  </a:txBody>
                  <a:tcPr/>
                </a:tc>
                <a:tc>
                  <a:txBody>
                    <a:bodyPr/>
                    <a:lstStyle/>
                    <a:p>
                      <a:r>
                        <a:rPr lang="en-US" sz="1800" kern="1200" dirty="0">
                          <a:solidFill>
                            <a:schemeClr val="accent2"/>
                          </a:solidFill>
                          <a:latin typeface="+mn-lt"/>
                          <a:ea typeface="+mn-ea"/>
                          <a:cs typeface="+mn-cs"/>
                        </a:rPr>
                        <a:t>Alert</a:t>
                      </a:r>
                      <a:endParaRPr lang="en-US" sz="1800" kern="1200" dirty="0">
                        <a:solidFill>
                          <a:srgbClr val="C00000"/>
                        </a:solidFill>
                        <a:latin typeface="+mn-lt"/>
                        <a:ea typeface="+mn-ea"/>
                        <a:cs typeface="+mn-cs"/>
                      </a:endParaRPr>
                    </a:p>
                  </a:txBody>
                  <a:tcPr/>
                </a:tc>
                <a:extLst>
                  <a:ext uri="{0D108BD9-81ED-4DB2-BD59-A6C34878D82A}">
                    <a16:rowId xmlns:a16="http://schemas.microsoft.com/office/drawing/2014/main" val="3587469725"/>
                  </a:ext>
                </a:extLst>
              </a:tr>
              <a:tr h="510751">
                <a:tc>
                  <a:txBody>
                    <a:bodyPr/>
                    <a:lstStyle/>
                    <a:p>
                      <a:r>
                        <a:rPr lang="en-US" dirty="0">
                          <a:solidFill>
                            <a:srgbClr val="006600"/>
                          </a:solidFill>
                        </a:rPr>
                        <a:t>Good</a:t>
                      </a:r>
                      <a:endParaRPr lang="en-US" dirty="0"/>
                    </a:p>
                  </a:txBody>
                  <a:tcPr/>
                </a:tc>
                <a:tc>
                  <a:txBody>
                    <a:bodyPr/>
                    <a:lstStyle/>
                    <a:p>
                      <a:r>
                        <a:rPr lang="en-US" dirty="0">
                          <a:solidFill>
                            <a:srgbClr val="C00000"/>
                          </a:solidFill>
                        </a:rPr>
                        <a:t>Poor</a:t>
                      </a:r>
                      <a:endParaRPr lang="en-US" dirty="0"/>
                    </a:p>
                  </a:txBody>
                  <a:tcPr/>
                </a:tc>
                <a:tc>
                  <a:txBody>
                    <a:bodyPr/>
                    <a:lstStyle/>
                    <a:p>
                      <a:r>
                        <a:rPr lang="en-US" sz="1800" kern="1200" dirty="0">
                          <a:solidFill>
                            <a:srgbClr val="006600"/>
                          </a:solidFill>
                          <a:latin typeface="+mn-lt"/>
                          <a:ea typeface="+mn-ea"/>
                          <a:cs typeface="+mn-cs"/>
                        </a:rPr>
                        <a:t>Good</a:t>
                      </a:r>
                      <a:endParaRPr lang="en-US" dirty="0"/>
                    </a:p>
                  </a:txBody>
                  <a:tcPr/>
                </a:tc>
                <a:extLst>
                  <a:ext uri="{0D108BD9-81ED-4DB2-BD59-A6C34878D82A}">
                    <a16:rowId xmlns:a16="http://schemas.microsoft.com/office/drawing/2014/main" val="2376722777"/>
                  </a:ext>
                </a:extLst>
              </a:tr>
              <a:tr h="510751">
                <a:tc>
                  <a:txBody>
                    <a:bodyPr/>
                    <a:lstStyle/>
                    <a:p>
                      <a:r>
                        <a:rPr lang="en-US" dirty="0">
                          <a:solidFill>
                            <a:schemeClr val="accent2"/>
                          </a:solidFill>
                        </a:rPr>
                        <a:t>Medium</a:t>
                      </a:r>
                      <a:endParaRPr lang="en-US" dirty="0"/>
                    </a:p>
                  </a:txBody>
                  <a:tcPr/>
                </a:tc>
                <a:tc>
                  <a:txBody>
                    <a:bodyPr/>
                    <a:lstStyle/>
                    <a:p>
                      <a:r>
                        <a:rPr lang="en-US" dirty="0">
                          <a:solidFill>
                            <a:srgbClr val="C00000"/>
                          </a:solidFill>
                        </a:rPr>
                        <a:t>Poor</a:t>
                      </a:r>
                      <a:endParaRPr lang="en-US" dirty="0"/>
                    </a:p>
                  </a:txBody>
                  <a:tcPr/>
                </a:tc>
                <a:tc>
                  <a:txBody>
                    <a:bodyPr/>
                    <a:lstStyle/>
                    <a:p>
                      <a:r>
                        <a:rPr lang="en-US" sz="1800" kern="1200" dirty="0">
                          <a:solidFill>
                            <a:srgbClr val="006600"/>
                          </a:solidFill>
                          <a:latin typeface="+mn-lt"/>
                          <a:ea typeface="+mn-ea"/>
                          <a:cs typeface="+mn-cs"/>
                        </a:rPr>
                        <a:t>Good</a:t>
                      </a:r>
                      <a:endParaRPr lang="en-US" dirty="0"/>
                    </a:p>
                  </a:txBody>
                  <a:tcPr/>
                </a:tc>
                <a:extLst>
                  <a:ext uri="{0D108BD9-81ED-4DB2-BD59-A6C34878D82A}">
                    <a16:rowId xmlns:a16="http://schemas.microsoft.com/office/drawing/2014/main" val="1590019962"/>
                  </a:ext>
                </a:extLst>
              </a:tr>
              <a:tr h="510751">
                <a:tc>
                  <a:txBody>
                    <a:bodyPr/>
                    <a:lstStyle/>
                    <a:p>
                      <a:r>
                        <a:rPr lang="en-US" dirty="0">
                          <a:solidFill>
                            <a:srgbClr val="C00000"/>
                          </a:solidFill>
                        </a:rPr>
                        <a:t>Poor</a:t>
                      </a:r>
                      <a:endParaRPr lang="en-US" dirty="0"/>
                    </a:p>
                  </a:txBody>
                  <a:tcPr/>
                </a:tc>
                <a:tc>
                  <a:txBody>
                    <a:bodyPr/>
                    <a:lstStyle/>
                    <a:p>
                      <a:r>
                        <a:rPr lang="en-US" dirty="0">
                          <a:solidFill>
                            <a:srgbClr val="C00000"/>
                          </a:solidFill>
                        </a:rPr>
                        <a:t>Poor</a:t>
                      </a:r>
                      <a:endParaRPr lang="en-US" dirty="0"/>
                    </a:p>
                  </a:txBody>
                  <a:tcPr/>
                </a:tc>
                <a:tc>
                  <a:txBody>
                    <a:bodyPr/>
                    <a:lstStyle/>
                    <a:p>
                      <a:r>
                        <a:rPr lang="en-US" sz="1800" kern="1200" dirty="0">
                          <a:solidFill>
                            <a:srgbClr val="006600"/>
                          </a:solidFill>
                          <a:latin typeface="+mn-lt"/>
                          <a:ea typeface="+mn-ea"/>
                          <a:cs typeface="+mn-cs"/>
                        </a:rPr>
                        <a:t>Good</a:t>
                      </a:r>
                      <a:endParaRPr lang="en-US" dirty="0"/>
                    </a:p>
                  </a:txBody>
                  <a:tcPr/>
                </a:tc>
                <a:extLst>
                  <a:ext uri="{0D108BD9-81ED-4DB2-BD59-A6C34878D82A}">
                    <a16:rowId xmlns:a16="http://schemas.microsoft.com/office/drawing/2014/main" val="3813935598"/>
                  </a:ext>
                </a:extLst>
              </a:tr>
            </a:tbl>
          </a:graphicData>
        </a:graphic>
      </p:graphicFrame>
    </p:spTree>
    <p:extLst>
      <p:ext uri="{BB962C8B-B14F-4D97-AF65-F5344CB8AC3E}">
        <p14:creationId xmlns:p14="http://schemas.microsoft.com/office/powerpoint/2010/main" val="103658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verticale 5">
            <a:extLst>
              <a:ext uri="{FF2B5EF4-FFF2-40B4-BE49-F238E27FC236}">
                <a16:creationId xmlns:a16="http://schemas.microsoft.com/office/drawing/2014/main" id="{6E6357CC-DD6F-45FD-9E75-96B0B03FB99A}"/>
              </a:ext>
            </a:extLst>
          </p:cNvPr>
          <p:cNvSpPr>
            <a:spLocks noGrp="1"/>
          </p:cNvSpPr>
          <p:nvPr>
            <p:ph type="title" orient="vert"/>
          </p:nvPr>
        </p:nvSpPr>
        <p:spPr/>
        <p:txBody>
          <a:bodyPr/>
          <a:lstStyle/>
          <a:p>
            <a:r>
              <a:rPr lang="en-US" dirty="0"/>
              <a:t>Do It Yourself</a:t>
            </a:r>
          </a:p>
        </p:txBody>
      </p:sp>
      <p:sp>
        <p:nvSpPr>
          <p:cNvPr id="7" name="Segnaposto testo verticale 6">
            <a:extLst>
              <a:ext uri="{FF2B5EF4-FFF2-40B4-BE49-F238E27FC236}">
                <a16:creationId xmlns:a16="http://schemas.microsoft.com/office/drawing/2014/main" id="{DEF9F99C-A557-4415-99E7-7435A3B7229E}"/>
              </a:ext>
            </a:extLst>
          </p:cNvPr>
          <p:cNvSpPr>
            <a:spLocks noGrp="1"/>
          </p:cNvSpPr>
          <p:nvPr>
            <p:ph type="body" orient="vert" idx="1"/>
          </p:nvPr>
        </p:nvSpPr>
        <p:spPr/>
        <p:txBody>
          <a:bodyPr vert="horz"/>
          <a:lstStyle/>
          <a:p>
            <a:r>
              <a:rPr lang="en-US" dirty="0"/>
              <a:t>Download the Jupiter Notebook from </a:t>
            </a:r>
            <a:r>
              <a:rPr lang="en-US" b="1" dirty="0" err="1"/>
              <a:t>mobilityplanner</a:t>
            </a:r>
            <a:r>
              <a:rPr lang="en-US" dirty="0"/>
              <a:t> GitHub repository at:</a:t>
            </a:r>
          </a:p>
          <a:p>
            <a:r>
              <a:rPr lang="en-US" dirty="0">
                <a:hlinkClick r:id="rId2"/>
              </a:rPr>
              <a:t>https://github.com/mircosoderi/mobilityplanner</a:t>
            </a:r>
            <a:endParaRPr lang="en-US" dirty="0"/>
          </a:p>
          <a:p>
            <a:r>
              <a:rPr lang="en-US" dirty="0"/>
              <a:t>Run the notebook in a runtime environment of your preference such as:</a:t>
            </a:r>
          </a:p>
          <a:p>
            <a:r>
              <a:rPr lang="en-US" dirty="0">
                <a:hlinkClick r:id="rId3"/>
              </a:rPr>
              <a:t>https://labs.cognitiveclass.ai/</a:t>
            </a:r>
            <a:endParaRPr lang="en-US" dirty="0"/>
          </a:p>
          <a:p>
            <a:r>
              <a:rPr lang="en-US" dirty="0">
                <a:hlinkClick r:id="rId4"/>
              </a:rPr>
              <a:t>https://www.ibm.com/it-it/cloud/watson-studio</a:t>
            </a:r>
            <a:endParaRPr lang="en-US" dirty="0"/>
          </a:p>
          <a:p>
            <a:r>
              <a:rPr lang="en-US" dirty="0"/>
              <a:t>Follow instructions in the notebook:</a:t>
            </a:r>
          </a:p>
          <a:p>
            <a:r>
              <a:rPr lang="en-US" dirty="0"/>
              <a:t>🙇 means M</a:t>
            </a:r>
            <a:r>
              <a:rPr lang="en-US" i="1" dirty="0"/>
              <a:t>ake your hands dirty! (</a:t>
            </a:r>
            <a:r>
              <a:rPr lang="en-US" dirty="0"/>
              <a:t>assisted</a:t>
            </a:r>
            <a:r>
              <a:rPr lang="en-US" i="1" dirty="0"/>
              <a:t> </a:t>
            </a:r>
            <a:r>
              <a:rPr lang="en-US" dirty="0"/>
              <a:t>config, install, coding) </a:t>
            </a:r>
          </a:p>
          <a:p>
            <a:r>
              <a:rPr lang="en-US" dirty="0"/>
              <a:t>🙆 means </a:t>
            </a:r>
            <a:r>
              <a:rPr lang="en-US" i="1" dirty="0"/>
              <a:t>Enjoy! (</a:t>
            </a:r>
            <a:r>
              <a:rPr lang="en-US" dirty="0"/>
              <a:t>just run cells and relax)</a:t>
            </a:r>
          </a:p>
          <a:p>
            <a:r>
              <a:rPr lang="en-US" dirty="0"/>
              <a:t>Let me know if you are in trouble:</a:t>
            </a:r>
          </a:p>
          <a:p>
            <a:r>
              <a:rPr lang="en-US" dirty="0">
                <a:hlinkClick r:id="rId5"/>
              </a:rPr>
              <a:t>mirco.soderi@gmail.com</a:t>
            </a:r>
            <a:endParaRPr lang="en-US" dirty="0"/>
          </a:p>
          <a:p>
            <a:r>
              <a:rPr lang="en-US" i="1" dirty="0"/>
              <a:t>… and also if you are not!</a:t>
            </a:r>
          </a:p>
          <a:p>
            <a:endParaRPr lang="en-US" dirty="0"/>
          </a:p>
        </p:txBody>
      </p:sp>
      <p:sp>
        <p:nvSpPr>
          <p:cNvPr id="5" name="Segnaposto data 4">
            <a:extLst>
              <a:ext uri="{FF2B5EF4-FFF2-40B4-BE49-F238E27FC236}">
                <a16:creationId xmlns:a16="http://schemas.microsoft.com/office/drawing/2014/main" id="{C3DA0637-AAF4-4863-9F7E-E1DEF336A653}"/>
              </a:ext>
            </a:extLst>
          </p:cNvPr>
          <p:cNvSpPr>
            <a:spLocks noGrp="1"/>
          </p:cNvSpPr>
          <p:nvPr>
            <p:ph type="dt" sz="half" idx="10"/>
          </p:nvPr>
        </p:nvSpPr>
        <p:spPr/>
        <p:txBody>
          <a:bodyPr/>
          <a:lstStyle/>
          <a:p>
            <a:pPr rtl="0"/>
            <a:fld id="{4F4D0FD0-762A-4E00-B40D-E1022DE9149C}" type="datetime1">
              <a:rPr lang="it-IT" smtClean="0"/>
              <a:t>09/07/2020</a:t>
            </a:fld>
            <a:endParaRPr lang="en-US" dirty="0"/>
          </a:p>
        </p:txBody>
      </p:sp>
    </p:spTree>
    <p:extLst>
      <p:ext uri="{BB962C8B-B14F-4D97-AF65-F5344CB8AC3E}">
        <p14:creationId xmlns:p14="http://schemas.microsoft.com/office/powerpoint/2010/main" val="107707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FD5BEE55-C2A1-448F-8763-C9A738E7B918}"/>
              </a:ext>
            </a:extLst>
          </p:cNvPr>
          <p:cNvSpPr>
            <a:spLocks noGrp="1"/>
          </p:cNvSpPr>
          <p:nvPr>
            <p:ph type="title"/>
          </p:nvPr>
        </p:nvSpPr>
        <p:spPr/>
        <p:txBody>
          <a:bodyPr/>
          <a:lstStyle/>
          <a:p>
            <a:r>
              <a:rPr lang="en-US" dirty="0"/>
              <a:t>References</a:t>
            </a:r>
          </a:p>
        </p:txBody>
      </p:sp>
      <p:sp>
        <p:nvSpPr>
          <p:cNvPr id="6" name="Segnaposto contenuto 5">
            <a:extLst>
              <a:ext uri="{FF2B5EF4-FFF2-40B4-BE49-F238E27FC236}">
                <a16:creationId xmlns:a16="http://schemas.microsoft.com/office/drawing/2014/main" id="{825C68FE-22C4-4954-9C75-93BED5A5B1F6}"/>
              </a:ext>
            </a:extLst>
          </p:cNvPr>
          <p:cNvSpPr>
            <a:spLocks noGrp="1"/>
          </p:cNvSpPr>
          <p:nvPr>
            <p:ph idx="1"/>
          </p:nvPr>
        </p:nvSpPr>
        <p:spPr/>
        <p:txBody>
          <a:bodyPr>
            <a:normAutofit lnSpcReduction="10000"/>
          </a:bodyPr>
          <a:lstStyle/>
          <a:p>
            <a:r>
              <a:rPr lang="en-US" dirty="0">
                <a:hlinkClick r:id="rId2"/>
              </a:rPr>
              <a:t>https://www.coursera.org/specializations/ibm-data-science</a:t>
            </a:r>
            <a:endParaRPr lang="en-US" dirty="0"/>
          </a:p>
          <a:p>
            <a:r>
              <a:rPr lang="en-US" dirty="0">
                <a:hlinkClick r:id="rId3"/>
              </a:rPr>
              <a:t>https://www.coursera.org/learn/applied-data-science-capstone/home/welcome</a:t>
            </a:r>
            <a:endParaRPr lang="en-US" dirty="0"/>
          </a:p>
          <a:p>
            <a:r>
              <a:rPr lang="en-US" dirty="0">
                <a:hlinkClick r:id="rId4"/>
              </a:rPr>
              <a:t>https://www.ibm.com/it-it/cloud/watson-studio</a:t>
            </a:r>
            <a:endParaRPr lang="en-US" dirty="0"/>
          </a:p>
          <a:p>
            <a:r>
              <a:rPr lang="en-US" dirty="0">
                <a:hlinkClick r:id="rId5"/>
              </a:rPr>
              <a:t>https://www.openstreetmap.org/relation/42586</a:t>
            </a:r>
            <a:endParaRPr lang="en-US" dirty="0"/>
          </a:p>
          <a:p>
            <a:r>
              <a:rPr lang="en-US" dirty="0">
                <a:hlinkClick r:id="rId6"/>
              </a:rPr>
              <a:t>https://developer.foursquare.com/docs/api-reference/venues/search/</a:t>
            </a:r>
            <a:endParaRPr lang="en-US" dirty="0"/>
          </a:p>
          <a:p>
            <a:r>
              <a:rPr lang="en-US" dirty="0">
                <a:hlinkClick r:id="rId7"/>
              </a:rPr>
              <a:t>https://developer.foursquare.com/docs/api-reference/venues/likes/</a:t>
            </a:r>
            <a:endParaRPr lang="en-US" dirty="0"/>
          </a:p>
          <a:p>
            <a:r>
              <a:rPr lang="en-US" dirty="0">
                <a:hlinkClick r:id="rId8"/>
              </a:rPr>
              <a:t>https://github.com/mircosoderi/mobilityplanner</a:t>
            </a:r>
            <a:endParaRPr lang="en-US" dirty="0"/>
          </a:p>
          <a:p>
            <a:r>
              <a:rPr lang="en-US" dirty="0">
                <a:hlinkClick r:id="rId9"/>
              </a:rPr>
              <a:t>https://www.linkedin.com/in/mirco-soderi-3b470525/</a:t>
            </a:r>
            <a:endParaRPr lang="en-US" dirty="0"/>
          </a:p>
          <a:p>
            <a:endParaRPr lang="en-US" dirty="0"/>
          </a:p>
        </p:txBody>
      </p:sp>
      <p:sp>
        <p:nvSpPr>
          <p:cNvPr id="4" name="Segnaposto data 3">
            <a:extLst>
              <a:ext uri="{FF2B5EF4-FFF2-40B4-BE49-F238E27FC236}">
                <a16:creationId xmlns:a16="http://schemas.microsoft.com/office/drawing/2014/main" id="{07B18FED-95C1-42B6-8108-E250C482FAE5}"/>
              </a:ext>
            </a:extLst>
          </p:cNvPr>
          <p:cNvSpPr>
            <a:spLocks noGrp="1"/>
          </p:cNvSpPr>
          <p:nvPr>
            <p:ph type="dt" sz="half" idx="10"/>
          </p:nvPr>
        </p:nvSpPr>
        <p:spPr/>
        <p:txBody>
          <a:bodyPr/>
          <a:lstStyle/>
          <a:p>
            <a:pPr rtl="0"/>
            <a:fld id="{53234F22-96F1-43C5-9A84-5011A5FFAE38}" type="datetime1">
              <a:rPr lang="it-IT" smtClean="0"/>
              <a:t>09/07/2020</a:t>
            </a:fld>
            <a:endParaRPr lang="en-US" dirty="0"/>
          </a:p>
        </p:txBody>
      </p:sp>
    </p:spTree>
    <p:extLst>
      <p:ext uri="{BB962C8B-B14F-4D97-AF65-F5344CB8AC3E}">
        <p14:creationId xmlns:p14="http://schemas.microsoft.com/office/powerpoint/2010/main" val="314754185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860_TF56160789" id="{FC8F2F77-34E6-4881-95B5-684C0DB1B352}" vid="{E8CAFA2A-74B5-4F8A-862E-91B15D2EA6B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Words>
  <Application>Microsoft Office PowerPoint</Application>
  <PresentationFormat>Widescreen</PresentationFormat>
  <Paragraphs>83</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Bookman Old Style</vt:lpstr>
      <vt:lpstr>Calibri</vt:lpstr>
      <vt:lpstr>Franklin Gothic Book</vt:lpstr>
      <vt:lpstr>1_RetrospectVTI</vt:lpstr>
      <vt:lpstr>Directions for mobility investments</vt:lpstr>
      <vt:lpstr>Efficiency is intelligent laziness.</vt:lpstr>
      <vt:lpstr>Summary</vt:lpstr>
      <vt:lpstr>Assessing Mobility</vt:lpstr>
      <vt:lpstr>Assessing Attractiveness</vt:lpstr>
      <vt:lpstr>Mobility services vs Attractiveness</vt:lpstr>
      <vt:lpstr>Identifying lacks</vt:lpstr>
      <vt:lpstr>Do It Yourself</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2020-07-09T20:53:26Z</dcterms:created>
  <dcterms:modified xsi:type="dcterms:W3CDTF">2020-07-09T22:00:24Z</dcterms:modified>
</cp:coreProperties>
</file>