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1" r:id="rId2"/>
    <p:sldId id="280" r:id="rId3"/>
    <p:sldId id="284" r:id="rId4"/>
    <p:sldId id="257" r:id="rId5"/>
    <p:sldId id="273" r:id="rId6"/>
    <p:sldId id="283" r:id="rId7"/>
    <p:sldId id="281" r:id="rId8"/>
    <p:sldId id="282" r:id="rId9"/>
    <p:sldId id="264" r:id="rId10"/>
    <p:sldId id="287" r:id="rId11"/>
    <p:sldId id="290" r:id="rId12"/>
    <p:sldId id="288" r:id="rId13"/>
    <p:sldId id="289" r:id="rId14"/>
    <p:sldId id="291" r:id="rId15"/>
    <p:sldId id="293" r:id="rId16"/>
    <p:sldId id="294" r:id="rId17"/>
    <p:sldId id="292" r:id="rId18"/>
    <p:sldId id="286" r:id="rId19"/>
    <p:sldId id="262" r:id="rId20"/>
    <p:sldId id="266" r:id="rId21"/>
    <p:sldId id="265" r:id="rId22"/>
    <p:sldId id="268" r:id="rId23"/>
    <p:sldId id="269" r:id="rId24"/>
    <p:sldId id="270" r:id="rId25"/>
    <p:sldId id="275" r:id="rId26"/>
    <p:sldId id="276" r:id="rId27"/>
    <p:sldId id="277" r:id="rId28"/>
    <p:sldId id="285" r:id="rId29"/>
    <p:sldId id="278" r:id="rId30"/>
    <p:sldId id="279" r:id="rId31"/>
    <p:sldId id="263" r:id="rId32"/>
    <p:sldId id="272" r:id="rId33"/>
    <p:sldId id="271" r:id="rId3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  <p14:sldId id="280"/>
          </p14:sldIdLst>
        </p14:section>
        <p14:section name="Intro" id="{F76BB86A-C317-9044-A4D2-BDF7C053917C}">
          <p14:sldIdLst>
            <p14:sldId id="284"/>
            <p14:sldId id="257"/>
            <p14:sldId id="273"/>
            <p14:sldId id="283"/>
            <p14:sldId id="281"/>
            <p14:sldId id="282"/>
          </p14:sldIdLst>
        </p14:section>
        <p14:section name="Codice" id="{A5D749EB-0527-9D4C-8D9C-5AADE96125F1}">
          <p14:sldIdLst>
            <p14:sldId id="264"/>
            <p14:sldId id="287"/>
            <p14:sldId id="290"/>
            <p14:sldId id="288"/>
            <p14:sldId id="289"/>
            <p14:sldId id="291"/>
            <p14:sldId id="293"/>
            <p14:sldId id="294"/>
            <p14:sldId id="292"/>
          </p14:sldIdLst>
        </p14:section>
        <p14:section name="Risultati Simulazioni" id="{EF6A5A0E-616C-3243-91B4-6B671EBE2761}">
          <p14:sldIdLst>
            <p14:sldId id="286"/>
            <p14:sldId id="262"/>
            <p14:sldId id="266"/>
            <p14:sldId id="265"/>
            <p14:sldId id="268"/>
            <p14:sldId id="269"/>
            <p14:sldId id="270"/>
            <p14:sldId id="275"/>
            <p14:sldId id="276"/>
            <p14:sldId id="277"/>
            <p14:sldId id="285"/>
            <p14:sldId id="278"/>
          </p14:sldIdLst>
        </p14:section>
        <p14:section name="Conclusioni" id="{9F1D12F2-CA14-054C-B91C-67D54E033CCC}">
          <p14:sldIdLst>
            <p14:sldId id="279"/>
            <p14:sldId id="26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8602"/>
  </p:normalViewPr>
  <p:slideViewPr>
    <p:cSldViewPr snapToGrid="0" snapToObjects="1">
      <p:cViewPr>
        <p:scale>
          <a:sx n="131" d="100"/>
          <a:sy n="131" d="100"/>
        </p:scale>
        <p:origin x="440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5F4A7625-CD31-CC4A-8402-A8E50FF36041}">
      <dgm:prSet custT="1"/>
      <dgm:spPr/>
      <dgm:t>
        <a:bodyPr/>
        <a:lstStyle/>
        <a:p>
          <a:r>
            <a:rPr lang="it-IT" sz="16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93EC8474-4A63-1B4F-93F1-A91B96184378}" type="parTrans" cxnId="{01B09C3A-044D-CB4E-8F87-711381DBFDDD}">
      <dgm:prSet/>
      <dgm:spPr/>
      <dgm:t>
        <a:bodyPr/>
        <a:lstStyle/>
        <a:p>
          <a:endParaRPr lang="it-IT"/>
        </a:p>
      </dgm:t>
    </dgm:pt>
    <dgm:pt modelId="{F7043322-9D71-C543-B9F4-A4666621A475}" type="sibTrans" cxnId="{01B09C3A-044D-CB4E-8F87-711381DBFDDD}">
      <dgm:prSet/>
      <dgm:spPr/>
      <dgm:t>
        <a:bodyPr/>
        <a:lstStyle/>
        <a:p>
          <a:endParaRPr lang="it-IT"/>
        </a:p>
      </dgm:t>
    </dgm:pt>
    <dgm:pt modelId="{063160E1-7ECB-B641-87AD-84FEC2A368D5}">
      <dgm:prSet custT="1"/>
      <dgm:spPr/>
      <dgm:t>
        <a:bodyPr/>
        <a:lstStyle/>
        <a:p>
          <a:r>
            <a:rPr lang="it-IT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gm:t>
    </dgm:pt>
    <dgm:pt modelId="{DD7B987D-C80E-CB4F-9736-5FB98A1FEB13}" type="parTrans" cxnId="{B88C92DC-2CA4-BF45-81FB-9082504DF781}">
      <dgm:prSet/>
      <dgm:spPr/>
      <dgm:t>
        <a:bodyPr/>
        <a:lstStyle/>
        <a:p>
          <a:endParaRPr lang="it-IT"/>
        </a:p>
      </dgm:t>
    </dgm:pt>
    <dgm:pt modelId="{D9CD9560-4131-2843-9C8B-A6079726B8D7}" type="sibTrans" cxnId="{B88C92DC-2CA4-BF45-81FB-9082504DF781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85250F-EBD2-A149-A024-59600BCEBC8F}" type="pres">
      <dgm:prSet presAssocID="{94A819AB-5E5C-4E40-8B34-228319273B63}" presName="descendantText" presStyleLbl="alignAccFollowNode1" presStyleIdx="0" presStyleCnt="1">
        <dgm:presLayoutVars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0D526127-A68E-EA41-B7CC-1F1E19421EB6}" type="presOf" srcId="{58BB3410-C68B-9D41-8A1E-7EF816F33D81}" destId="{9F16B44E-0431-7347-9022-FC34AFB1324E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964FE62C-B059-6D4B-8439-BA4065789A2C}" type="presOf" srcId="{5F4A7625-CD31-CC4A-8402-A8E50FF36041}" destId="{3885250F-EBD2-A149-A024-59600BCEBC8F}" srcOrd="0" destOrd="0" presId="urn:microsoft.com/office/officeart/2005/8/layout/vList5"/>
    <dgm:cxn modelId="{C41F5B31-F1D6-9246-BF15-5666DB94863F}" type="presOf" srcId="{DDDAC2DB-1A6F-FA45-BC7B-0E22A7A67FFA}" destId="{188FE88A-2F0A-4746-9CDF-AEB655D1B3FE}" srcOrd="0" destOrd="0" presId="urn:microsoft.com/office/officeart/2005/8/layout/vList5"/>
    <dgm:cxn modelId="{01B09C3A-044D-CB4E-8F87-711381DBFDDD}" srcId="{94A819AB-5E5C-4E40-8B34-228319273B63}" destId="{5F4A7625-CD31-CC4A-8402-A8E50FF36041}" srcOrd="0" destOrd="0" parTransId="{93EC8474-4A63-1B4F-93F1-A91B96184378}" sibTransId="{F7043322-9D71-C543-B9F4-A4666621A475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3C28475F-FDAA-414A-A5A1-BF563431CCF6}" type="presOf" srcId="{94A819AB-5E5C-4E40-8B34-228319273B63}" destId="{5E65F84D-5873-1C45-8B35-1F13BAEB1177}" srcOrd="0" destOrd="0" presId="urn:microsoft.com/office/officeart/2005/8/layout/vList5"/>
    <dgm:cxn modelId="{835F4276-76EE-7A4A-B256-C21F2D1D572A}" type="presOf" srcId="{063160E1-7ECB-B641-87AD-84FEC2A368D5}" destId="{3885250F-EBD2-A149-A024-59600BCEBC8F}" srcOrd="0" destOrd="1" presId="urn:microsoft.com/office/officeart/2005/8/layout/vList5"/>
    <dgm:cxn modelId="{E02E547D-A0FA-184F-81E6-315313B3404E}" type="presOf" srcId="{9F31DA1A-37C7-114C-8A30-5B4FD8F7AB25}" destId="{828DA3AB-82EF-D54E-B227-E4CCD41A8A84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88C92DC-2CA4-BF45-81FB-9082504DF781}" srcId="{94A819AB-5E5C-4E40-8B34-228319273B63}" destId="{063160E1-7ECB-B641-87AD-84FEC2A368D5}" srcOrd="1" destOrd="0" parTransId="{DD7B987D-C80E-CB4F-9736-5FB98A1FEB13}" sibTransId="{D9CD9560-4131-2843-9C8B-A6079726B8D7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1D1C330C-0B0B-6648-BE47-22BAA61B774F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DC151E5-55DA-4D48-ADBB-C18A279F9461}" type="presParOf" srcId="{8A2669FD-D4DB-7D4E-8007-5643D041620C}" destId="{5E65F84D-5873-1C45-8B35-1F13BAEB1177}" srcOrd="0" destOrd="0" presId="urn:microsoft.com/office/officeart/2005/8/layout/vList5"/>
    <dgm:cxn modelId="{F250C12F-B4AD-6045-8740-9C8D43EF76EE}" type="presParOf" srcId="{8A2669FD-D4DB-7D4E-8007-5643D041620C}" destId="{3885250F-EBD2-A149-A024-59600BCEBC8F}" srcOrd="1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8406AFB2-6B7C-DB44-B860-9F7B29930C7E}" type="presParOf" srcId="{D8E5537C-D220-2547-8792-F86961D81226}" destId="{828DA3AB-82EF-D54E-B227-E4CCD41A8A84}" srcOrd="0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2B4EC5A9-3337-2248-8648-577D48E8BF55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35B6AE7E-8FFA-DE4B-A5F9-B2A7090E79D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𝟏𝟎𝟎𝟎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35B6AE7E-8FFA-DE4B-A5F9-B2A7090E79DE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𝟏𝟎𝟎𝟎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9FFEADE7-AD7E-384C-9542-2E45304A22AF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𝟏𝟖𝟎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9FFEADE7-AD7E-384C-9542-2E45304A22AF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𝟏𝟖𝟎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CC71D9B-3F5E-8A49-813B-2C7925D8187D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</m:oMath>
              </a14:m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Choice>
      <mc:Fallback>
        <dgm:pt modelId="{ACC71D9B-3F5E-8A49-813B-2C7925D8187D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</a:t>
              </a:r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Fallback>
    </mc:AlternateConten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dgm:pt modelId="{35B6AE7E-8FFA-DE4B-A5F9-B2A7090E79DE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dgm:pt modelId="{9FFEADE7-AD7E-384C-9542-2E45304A22AF}">
      <dgm:prSet phldrT="[Testo]" custT="1"/>
      <dgm:spPr>
        <a:blipFill>
          <a:blip xmlns:r="http://schemas.openxmlformats.org/officeDocument/2006/relationships" r:embed="rId1"/>
          <a:stretch>
            <a:fillRect t="-4225" b="-704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dgm:pt modelId="{ACC71D9B-3F5E-8A49-813B-2C7925D8187D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39CFA0D-ADC5-5043-B5B6-A49F2E9AE51D}" type="presOf" srcId="{94A819AB-5E5C-4E40-8B34-228319273B63}" destId="{5E65F84D-5873-1C45-8B35-1F13BAEB1177}" srcOrd="0" destOrd="0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19396AA9-C07F-7A44-B553-05F162F0783E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3A3B0C5-5A00-D44E-BE7A-21BEC1F361D6}" type="presOf" srcId="{DDDAC2DB-1A6F-FA45-BC7B-0E22A7A67FFA}" destId="{D835FF45-499F-AB4B-B149-CC36A5BFF378}" srcOrd="0" destOrd="0" presId="urn:microsoft.com/office/officeart/2005/8/layout/vList5"/>
    <dgm:cxn modelId="{D11D47F4-1C89-2F4F-8D46-9A681C44F8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DBE62ECA-8B55-2E40-B59F-2171D4E95BA4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9C55583A-ACD0-0142-A8B6-044EBA5C00CE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A9AF2604-EF20-E140-8993-F090D460743B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D6CCAE59-FBF0-5445-8FCA-BC7A2C5D6DB0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3885250F-EBD2-A149-A024-59600BCEBC8F}">
      <dsp:nvSpPr>
        <dsp:cNvPr id="0" name=""/>
        <dsp:cNvSpPr/>
      </dsp:nvSpPr>
      <dsp:spPr>
        <a:xfrm rot="5400000">
          <a:off x="5224018" y="-972451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sp:txBody>
      <dsp:txXfrm rot="-5400000">
        <a:off x="2996375" y="1297740"/>
        <a:ext cx="5284340" cy="786505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31C6C98-1741-F24A-BA8F-92EBEC8389BB}">
      <dsp:nvSpPr>
        <dsp:cNvPr id="0" name=""/>
        <dsp:cNvSpPr/>
      </dsp:nvSpPr>
      <dsp:spPr>
        <a:xfrm rot="5400000">
          <a:off x="5224018" y="171525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𝟏𝟖𝟎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𝟏𝟎𝟎𝟎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</m:oMath>
          </a14:m>
          <a:r>
            <a:rPr lang="it-IT" sz="1400" b="1" i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sp:txBody>
      <dsp:txXfrm rot="-5400000">
        <a:off x="2996375" y="2441716"/>
        <a:ext cx="5284340" cy="786505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Ulteriore fattore che influenza </a:t>
            </a:r>
            <a:r>
              <a:rPr lang="it-IT" dirty="0" err="1"/>
              <a:t>scaling</a:t>
            </a:r>
            <a:r>
              <a:rPr lang="it-IT" dirty="0"/>
              <a:t>  #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256^2x512,</a:t>
            </a:r>
          </a:p>
          <a:p>
            <a:r>
              <a:rPr lang="it-IT" dirty="0"/>
              <a:t>Fattore 10 tra 1D e 2D,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65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Efficienza influenzata dal numero di </a:t>
            </a:r>
            <a:r>
              <a:rPr lang="it-IT" dirty="0" err="1"/>
              <a:t>cores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639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68cores fisici @1.4GHz vs</a:t>
            </a:r>
          </a:p>
          <a:p>
            <a:r>
              <a:rPr lang="it-IT" dirty="0"/>
              <a:t>36 </a:t>
            </a:r>
            <a:r>
              <a:rPr lang="it-IT" dirty="0" err="1"/>
              <a:t>cores</a:t>
            </a:r>
            <a:r>
              <a:rPr lang="it-IT" dirty="0"/>
              <a:t> x nodo @2.3GHz,</a:t>
            </a:r>
          </a:p>
          <a:p>
            <a:r>
              <a:rPr lang="it-IT" dirty="0"/>
              <a:t>Metà </a:t>
            </a:r>
            <a:r>
              <a:rPr lang="it-IT" dirty="0" err="1"/>
              <a:t>cores</a:t>
            </a:r>
            <a:r>
              <a:rPr lang="it-IT" dirty="0"/>
              <a:t> per nodo -&gt; diminuite le perdite di </a:t>
            </a:r>
            <a:r>
              <a:rPr lang="it-IT" dirty="0" err="1"/>
              <a:t>eff</a:t>
            </a:r>
            <a:r>
              <a:rPr lang="it-IT" dirty="0"/>
              <a:t> sensibilmente</a:t>
            </a:r>
          </a:p>
          <a:p>
            <a:r>
              <a:rPr lang="it-IT" dirty="0"/>
              <a:t>Maggior velocità CPU -&gt; minor scalabilità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78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512^2x1024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29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4096x512^2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71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Hyperthreading</a:t>
            </a:r>
            <a:r>
              <a:rPr lang="it-IT" dirty="0"/>
              <a:t> poco efficace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Componente fluttuazioni RMS, v'(y+=0)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KMM, u'(y+=0)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Scala di parete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 esporrò gli argomenti della tesi secondo questa scaletta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23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MPI,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Libreria che contiene un insieme di funzioni pensate per gestire la comunicazione tra processori appartenenti alla stessa rete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47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svantaggi,</a:t>
            </a:r>
          </a:p>
          <a:p>
            <a:r>
              <a:rPr lang="it-IT" dirty="0"/>
              <a:t>latenza dovuta alla comunicazione,</a:t>
            </a:r>
          </a:p>
          <a:p>
            <a:r>
              <a:rPr lang="it-IT" dirty="0"/>
              <a:t>larghezza banda della connessione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06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</a:t>
            </a:r>
          </a:p>
          <a:p>
            <a:r>
              <a:rPr lang="it-IT" dirty="0"/>
              <a:t>Single core con 2D </a:t>
            </a:r>
            <a:r>
              <a:rPr lang="it-IT" dirty="0" err="1"/>
              <a:t>decomp</a:t>
            </a:r>
            <a:r>
              <a:rPr lang="it-IT" dirty="0"/>
              <a:t>,</a:t>
            </a:r>
          </a:p>
          <a:p>
            <a:r>
              <a:rPr lang="it-IT" dirty="0"/>
              <a:t>Caso più limitante per lo </a:t>
            </a:r>
            <a:r>
              <a:rPr lang="it-IT" dirty="0" err="1"/>
              <a:t>scaling</a:t>
            </a:r>
            <a:r>
              <a:rPr lang="it-IT" dirty="0"/>
              <a:t>: 64^3 </a:t>
            </a:r>
            <a:r>
              <a:rPr lang="it-IT" dirty="0" err="1"/>
              <a:t>slab</a:t>
            </a:r>
            <a:r>
              <a:rPr lang="it-IT" dirty="0"/>
              <a:t> vs </a:t>
            </a:r>
            <a:r>
              <a:rPr lang="it-IT" dirty="0" err="1"/>
              <a:t>pencil</a:t>
            </a:r>
            <a:r>
              <a:rPr lang="it-IT" dirty="0"/>
              <a:t>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</a:t>
            </a:r>
          </a:p>
          <a:p>
            <a:r>
              <a:rPr lang="it-IT" dirty="0"/>
              <a:t>Single core con 2D </a:t>
            </a:r>
            <a:r>
              <a:rPr lang="it-IT" dirty="0" err="1"/>
              <a:t>decomp</a:t>
            </a:r>
            <a:r>
              <a:rPr lang="it-IT" dirty="0"/>
              <a:t>,</a:t>
            </a:r>
          </a:p>
          <a:p>
            <a:r>
              <a:rPr lang="it-IT" dirty="0"/>
              <a:t>Caso più limitante per lo </a:t>
            </a:r>
            <a:r>
              <a:rPr lang="it-IT" dirty="0" err="1"/>
              <a:t>scaling</a:t>
            </a:r>
            <a:r>
              <a:rPr lang="it-IT" dirty="0"/>
              <a:t>: 64^3 </a:t>
            </a:r>
            <a:r>
              <a:rPr lang="it-IT" dirty="0" err="1"/>
              <a:t>slab</a:t>
            </a:r>
            <a:r>
              <a:rPr lang="it-IT" dirty="0"/>
              <a:t> vs </a:t>
            </a:r>
            <a:r>
              <a:rPr lang="it-IT" dirty="0" err="1"/>
              <a:t>pencil</a:t>
            </a:r>
            <a:r>
              <a:rPr lang="it-IT" dirty="0"/>
              <a:t>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/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𝕊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blipFill>
                <a:blip r:embed="rId3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/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num>
                        <m:den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blipFill>
                <a:blip r:embed="rId4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62416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2788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36201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sub-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blipFill>
                <a:blip r:embed="rId8"/>
                <a:stretch>
                  <a:fillRect l="-990" t="-68421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45334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664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51525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1468" y="1497330"/>
            <a:ext cx="8258192" cy="428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2400" b="1" dirty="0">
                <a:solidFill>
                  <a:srgbClr val="003F6E"/>
                </a:solidFill>
              </a:rPr>
              <a:t>MPI Technology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Interface (MPI)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standardized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 standard»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standard </a:t>
            </a:r>
            <a:r>
              <a:rPr lang="it-IT" b="1" dirty="0" err="1">
                <a:solidFill>
                  <a:srgbClr val="003F6E"/>
                </a:solidFill>
              </a:rPr>
              <a:t>defines</a:t>
            </a:r>
            <a:r>
              <a:rPr lang="it-IT" b="1" dirty="0">
                <a:solidFill>
                  <a:srgbClr val="003F6E"/>
                </a:solidFill>
              </a:rPr>
              <a:t> the </a:t>
            </a:r>
            <a:r>
              <a:rPr lang="it-IT" b="1" dirty="0" err="1">
                <a:solidFill>
                  <a:srgbClr val="003F6E"/>
                </a:solidFill>
              </a:rPr>
              <a:t>syntax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semantics</a:t>
            </a:r>
            <a:r>
              <a:rPr lang="it-IT" b="1" dirty="0">
                <a:solidFill>
                  <a:srgbClr val="003F6E"/>
                </a:solidFill>
              </a:rPr>
              <a:t> of a core of </a:t>
            </a:r>
            <a:r>
              <a:rPr lang="it-IT" b="1" dirty="0" err="1">
                <a:solidFill>
                  <a:srgbClr val="003F6E"/>
                </a:solidFill>
              </a:rPr>
              <a:t>library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routines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useful</a:t>
            </a:r>
            <a:r>
              <a:rPr lang="it-IT" b="1" dirty="0">
                <a:solidFill>
                  <a:srgbClr val="003F6E"/>
                </a:solidFill>
              </a:rPr>
              <a:t> to a wide </a:t>
            </a:r>
            <a:r>
              <a:rPr lang="it-IT" b="1" dirty="0" err="1">
                <a:solidFill>
                  <a:srgbClr val="003F6E"/>
                </a:solidFill>
              </a:rPr>
              <a:t>range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users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writing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programs</a:t>
            </a:r>
            <a:r>
              <a:rPr lang="it-IT" b="1" dirty="0">
                <a:solidFill>
                  <a:srgbClr val="003F6E"/>
                </a:solidFill>
              </a:rPr>
              <a:t>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MPI </a:t>
            </a:r>
            <a:r>
              <a:rPr lang="it-IT" b="1" dirty="0" err="1">
                <a:solidFill>
                  <a:srgbClr val="003F6E"/>
                </a:solidFill>
              </a:rPr>
              <a:t>interface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meant</a:t>
            </a:r>
            <a:r>
              <a:rPr lang="it-IT" b="1" dirty="0">
                <a:solidFill>
                  <a:srgbClr val="003F6E"/>
                </a:solidFill>
              </a:rPr>
              <a:t> to </a:t>
            </a:r>
            <a:r>
              <a:rPr lang="it-IT" b="1" dirty="0" err="1">
                <a:solidFill>
                  <a:srgbClr val="003F6E"/>
                </a:solidFill>
              </a:rPr>
              <a:t>provide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essential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topology</a:t>
            </a:r>
            <a:r>
              <a:rPr lang="it-IT" b="1" dirty="0">
                <a:solidFill>
                  <a:srgbClr val="003F6E"/>
                </a:solidFill>
              </a:rPr>
              <a:t>, </a:t>
            </a:r>
            <a:r>
              <a:rPr lang="it-IT" b="1" dirty="0" err="1">
                <a:solidFill>
                  <a:srgbClr val="003F6E"/>
                </a:solidFill>
              </a:rPr>
              <a:t>synchronization</a:t>
            </a:r>
            <a:r>
              <a:rPr lang="it-IT" b="1" dirty="0">
                <a:solidFill>
                  <a:srgbClr val="003F6E"/>
                </a:solidFill>
              </a:rPr>
              <a:t>, and </a:t>
            </a:r>
            <a:r>
              <a:rPr lang="it-IT" b="1" dirty="0" err="1">
                <a:solidFill>
                  <a:srgbClr val="003F6E"/>
                </a:solidFill>
              </a:rPr>
              <a:t>communication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functionality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between</a:t>
            </a:r>
            <a:r>
              <a:rPr lang="it-IT" b="1" dirty="0">
                <a:solidFill>
                  <a:srgbClr val="003F6E"/>
                </a:solidFill>
              </a:rPr>
              <a:t> a set of </a:t>
            </a:r>
            <a:r>
              <a:rPr lang="it-IT" b="1" dirty="0" err="1">
                <a:solidFill>
                  <a:srgbClr val="003F6E"/>
                </a:solidFill>
              </a:rPr>
              <a:t>processes</a:t>
            </a:r>
            <a:r>
              <a:rPr lang="it-IT" b="1" dirty="0">
                <a:solidFill>
                  <a:srgbClr val="003F6E"/>
                </a:solidFill>
              </a:rPr>
              <a:t>»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Uses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649"/>
              </p:ext>
            </p:extLst>
          </p:nvPr>
        </p:nvGraphicFramePr>
        <p:xfrm>
          <a:off x="417410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3064</TotalTime>
  <Words>782</Words>
  <Application>Microsoft Macintosh PowerPoint</Application>
  <PresentationFormat>Presentazione su schermo (4:3)</PresentationFormat>
  <Paragraphs>240</Paragraphs>
  <Slides>33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POLI</vt:lpstr>
      <vt:lpstr>Titolo presentazione sottotitolo</vt:lpstr>
      <vt:lpstr>Summary</vt:lpstr>
      <vt:lpstr>Summary</vt:lpstr>
      <vt:lpstr>Introduction</vt:lpstr>
      <vt:lpstr>Introduction</vt:lpstr>
      <vt:lpstr>Introduction</vt:lpstr>
      <vt:lpstr>Introduction</vt:lpstr>
      <vt:lpstr>Introduction</vt:lpstr>
      <vt:lpstr>Summary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Summary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Pushing Beyond</vt:lpstr>
      <vt:lpstr>Summary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109</cp:revision>
  <dcterms:created xsi:type="dcterms:W3CDTF">2015-05-26T12:27:57Z</dcterms:created>
  <dcterms:modified xsi:type="dcterms:W3CDTF">2019-09-04T10:43:52Z</dcterms:modified>
</cp:coreProperties>
</file>