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1" r:id="rId2"/>
    <p:sldId id="302" r:id="rId3"/>
    <p:sldId id="303" r:id="rId4"/>
    <p:sldId id="273" r:id="rId5"/>
    <p:sldId id="281" r:id="rId6"/>
    <p:sldId id="287" r:id="rId7"/>
    <p:sldId id="297" r:id="rId8"/>
    <p:sldId id="290" r:id="rId9"/>
    <p:sldId id="292" r:id="rId10"/>
    <p:sldId id="262" r:id="rId11"/>
    <p:sldId id="270" r:id="rId12"/>
    <p:sldId id="277" r:id="rId13"/>
    <p:sldId id="304" r:id="rId14"/>
    <p:sldId id="285" r:id="rId15"/>
    <p:sldId id="272" r:id="rId16"/>
    <p:sldId id="271" r:id="rId1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0BDCC457-9037-4344-BF42-2D972353BF76}">
          <p14:sldIdLst>
            <p14:sldId id="261"/>
          </p14:sldIdLst>
        </p14:section>
        <p14:section name="Intro" id="{F76BB86A-C317-9044-A4D2-BDF7C053917C}">
          <p14:sldIdLst>
            <p14:sldId id="302"/>
            <p14:sldId id="303"/>
            <p14:sldId id="273"/>
            <p14:sldId id="281"/>
          </p14:sldIdLst>
        </p14:section>
        <p14:section name="Codice" id="{A5D749EB-0527-9D4C-8D9C-5AADE96125F1}">
          <p14:sldIdLst>
            <p14:sldId id="287"/>
            <p14:sldId id="297"/>
            <p14:sldId id="290"/>
            <p14:sldId id="292"/>
          </p14:sldIdLst>
        </p14:section>
        <p14:section name="Risultati Simulazioni" id="{EF6A5A0E-616C-3243-91B4-6B671EBE2761}">
          <p14:sldIdLst>
            <p14:sldId id="262"/>
            <p14:sldId id="270"/>
            <p14:sldId id="277"/>
            <p14:sldId id="304"/>
            <p14:sldId id="285"/>
          </p14:sldIdLst>
        </p14:section>
        <p14:section name="Conclusioni" id="{9F1D12F2-CA14-054C-B91C-67D54E033CCC}">
          <p14:sldIdLst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  <a:srgbClr val="40A3FF"/>
    <a:srgbClr val="B2FF5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8" autoAdjust="0"/>
    <p:restoredTop sz="86474"/>
  </p:normalViewPr>
  <p:slideViewPr>
    <p:cSldViewPr snapToGrid="0" snapToObjects="1">
      <p:cViewPr varScale="1">
        <p:scale>
          <a:sx n="97" d="100"/>
          <a:sy n="97" d="100"/>
        </p:scale>
        <p:origin x="244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6072E-76B3-D244-B44B-73D8EDDBFA70}" type="datetimeFigureOut">
              <a:rPr lang="it-IT" smtClean="0"/>
              <a:t>30/09/19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B2BED-F6F4-ED4A-9D49-77F4B1011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93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Buongiorno ... sono ..</a:t>
            </a:r>
          </a:p>
          <a:p>
            <a:r>
              <a:rPr lang="it-IT" dirty="0"/>
              <a:t>Durante la mia tesi mi sono occupato della stesura di un codice altamente parallelo</a:t>
            </a:r>
          </a:p>
          <a:p>
            <a:r>
              <a:rPr lang="it-IT" dirty="0"/>
              <a:t>per la simulazione numerica diretta delle </a:t>
            </a:r>
            <a:r>
              <a:rPr lang="it-IT" dirty="0" err="1"/>
              <a:t>eq</a:t>
            </a:r>
            <a:r>
              <a:rPr lang="it-IT" dirty="0"/>
              <a:t> NS,</a:t>
            </a:r>
          </a:p>
          <a:p>
            <a:endParaRPr lang="it-IT" dirty="0"/>
          </a:p>
          <a:p>
            <a:r>
              <a:rPr lang="it-IT" dirty="0"/>
              <a:t>Scopo approfondire i fenomeni legati alla turbolenza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754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Validare solutore,</a:t>
            </a:r>
          </a:p>
          <a:p>
            <a:r>
              <a:rPr lang="it-IT" dirty="0" err="1"/>
              <a:t>Fitting</a:t>
            </a:r>
            <a:r>
              <a:rPr lang="it-IT" dirty="0"/>
              <a:t> dati perfetto</a:t>
            </a:r>
          </a:p>
          <a:p>
            <a:r>
              <a:rPr lang="it-IT" dirty="0"/>
              <a:t>Legge di parete: brevemente …</a:t>
            </a:r>
          </a:p>
          <a:p>
            <a:endParaRPr lang="it-IT" dirty="0"/>
          </a:p>
          <a:p>
            <a:r>
              <a:rPr lang="it-IT" dirty="0"/>
              <a:t>PROFILO MEDIO DI VELOCITA’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Il profilo medio di velocità risulta non influenzato dalla viscosità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229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Aumento Re	-&gt;costi</a:t>
            </a:r>
          </a:p>
          <a:p>
            <a:r>
              <a:rPr lang="it-IT" dirty="0"/>
              <a:t>Aumento Re =&gt; Aumento portata, variazione </a:t>
            </a:r>
            <a:r>
              <a:rPr lang="it-IT" dirty="0" err="1"/>
              <a:t>shear</a:t>
            </a:r>
            <a:r>
              <a:rPr lang="it-IT" dirty="0"/>
              <a:t> stress, con gli sforzi di Reynolds che tendono ad aumentare a discapito degli sforzi viscosi,</a:t>
            </a:r>
          </a:p>
          <a:p>
            <a:r>
              <a:rPr lang="it-IT" dirty="0"/>
              <a:t>ampliamento della regione logaritmica </a:t>
            </a:r>
          </a:p>
          <a:p>
            <a:r>
              <a:rPr lang="it-IT" dirty="0"/>
              <a:t>…Re2000</a:t>
            </a:r>
          </a:p>
          <a:p>
            <a:r>
              <a:rPr lang="it-IT" dirty="0"/>
              <a:t>17miliardi di </a:t>
            </a:r>
            <a:r>
              <a:rPr lang="it-IT" dirty="0" err="1"/>
              <a:t>gdl</a:t>
            </a:r>
            <a:r>
              <a:rPr lang="it-IT" dirty="0"/>
              <a:t>, ½ TB per </a:t>
            </a:r>
            <a:r>
              <a:rPr lang="it-IT" dirty="0" err="1"/>
              <a:t>step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092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Abbiamo concentrato la nostra attenzione sulla regione logaritmica. </a:t>
            </a:r>
          </a:p>
          <a:p>
            <a:r>
              <a:rPr lang="it-IT" dirty="0"/>
              <a:t>Al fine di riconoscere l'andamento logaritmico ci siamo affidati alla </a:t>
            </a:r>
            <a:r>
              <a:rPr lang="it-IT" dirty="0" err="1"/>
              <a:t>indicator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  <a:p>
            <a:r>
              <a:rPr lang="it-IT" dirty="0"/>
              <a:t>la quale presenta un plateau nel caso in cui il profilo medio di velocità esibisce un andamento logaritmico.</a:t>
            </a:r>
          </a:p>
          <a:p>
            <a:r>
              <a:rPr lang="it-IT" dirty="0"/>
              <a:t>Potete osservare come effettivamente il plateau nel riquadro blu sia più esteso rispetto a quello del riquadro arancione.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3558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Secondo la teoria più accreditata all'interno della regione logaritmica, in presenza di </a:t>
            </a:r>
            <a:r>
              <a:rPr lang="it-IT" dirty="0" err="1"/>
              <a:t>un'elevato</a:t>
            </a:r>
            <a:r>
              <a:rPr lang="it-IT" dirty="0"/>
              <a:t> numero di Re si sviluppano</a:t>
            </a:r>
          </a:p>
          <a:p>
            <a:endParaRPr lang="it-IT" dirty="0"/>
          </a:p>
          <a:p>
            <a:r>
              <a:rPr lang="it-IT" dirty="0"/>
              <a:t>strutture vorticose, con dimensioni funzione </a:t>
            </a:r>
            <a:r>
              <a:rPr lang="it-IT" dirty="0" err="1"/>
              <a:t>dist</a:t>
            </a:r>
            <a:r>
              <a:rPr lang="it-IT" dirty="0"/>
              <a:t> parete, che si estendono sino alla parete stessa, modificando campo di velocità</a:t>
            </a:r>
          </a:p>
          <a:p>
            <a:r>
              <a:rPr lang="it-IT" dirty="0"/>
              <a:t>Questa è l'ipotesi di </a:t>
            </a:r>
            <a:r>
              <a:rPr lang="it-IT" dirty="0" err="1"/>
              <a:t>attached</a:t>
            </a:r>
            <a:r>
              <a:rPr lang="it-IT" dirty="0"/>
              <a:t> </a:t>
            </a:r>
            <a:r>
              <a:rPr lang="it-IT" dirty="0" err="1"/>
              <a:t>eddies</a:t>
            </a:r>
            <a:r>
              <a:rPr lang="it-IT" dirty="0"/>
              <a:t> formulata da </a:t>
            </a:r>
            <a:r>
              <a:rPr lang="it-IT" dirty="0" err="1"/>
              <a:t>Townsend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Secondo questa teoria le fluttuazioni dovrebbero esibire 4 andamenti caratteristici</a:t>
            </a:r>
          </a:p>
          <a:p>
            <a:endParaRPr lang="it-IT" dirty="0"/>
          </a:p>
          <a:p>
            <a:r>
              <a:rPr lang="it-IT" dirty="0"/>
              <a:t>Nostra simulazione identifica questi andamenti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7203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Al fine di identificare andamenti logaritmici abbiamo impiegato delle </a:t>
            </a:r>
            <a:r>
              <a:rPr lang="it-IT" dirty="0" err="1"/>
              <a:t>indicator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simili alla precedente, le quali hanno identificato</a:t>
            </a:r>
          </a:p>
          <a:p>
            <a:endParaRPr lang="it-IT" dirty="0"/>
          </a:p>
          <a:p>
            <a:r>
              <a:rPr lang="it-IT" dirty="0"/>
              <a:t>nelle Fluttuazioni trasversali andamento logaritmico</a:t>
            </a:r>
          </a:p>
          <a:p>
            <a:r>
              <a:rPr lang="it-IT" dirty="0"/>
              <a:t>mentre le Fluttuazioni longitudinali sono vicine a presentare andamento logaritmico</a:t>
            </a:r>
          </a:p>
          <a:p>
            <a:endParaRPr lang="it-IT" dirty="0"/>
          </a:p>
          <a:p>
            <a:r>
              <a:rPr lang="it-IT" dirty="0"/>
              <a:t>recenti studi hanno provato che aumentando il numero di Re anche quest'ultima fluttuazione esibisce un comportamento logaritmico.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6786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Abbiamo creato un solutore in grado di gestire grosse simulazioni</a:t>
            </a:r>
          </a:p>
          <a:p>
            <a:r>
              <a:rPr lang="it-IT" dirty="0"/>
              <a:t>e abbiamo raggiunto una buona scalabilità</a:t>
            </a:r>
          </a:p>
          <a:p>
            <a:endParaRPr lang="it-IT" dirty="0"/>
          </a:p>
          <a:p>
            <a:r>
              <a:rPr lang="it-IT" dirty="0"/>
              <a:t>tuttavia la tendenza odierna del mercato si è spostata</a:t>
            </a:r>
          </a:p>
          <a:p>
            <a:endParaRPr lang="it-IT" dirty="0"/>
          </a:p>
          <a:p>
            <a:r>
              <a:rPr lang="it-IT" dirty="0"/>
              <a:t>ridurre impatto ambientale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860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79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Dal punto di vista numerico unico strumento affidabile,</a:t>
            </a:r>
          </a:p>
          <a:p>
            <a:r>
              <a:rPr lang="it-IT" dirty="0"/>
              <a:t>Non adottare modelli -&gt; </a:t>
            </a:r>
          </a:p>
          <a:p>
            <a:r>
              <a:rPr lang="it-IT" dirty="0"/>
              <a:t>Costi computazionale molto elevato, dettati dalla necessità di risolvere tutte le scale spaziali, crescono al crescere del RE</a:t>
            </a:r>
          </a:p>
          <a:p>
            <a:r>
              <a:rPr lang="it-IT" dirty="0"/>
              <a:t>Questo aspetto rende impossibile riprodurre flussi di interesse industriale </a:t>
            </a:r>
            <a:r>
              <a:rPr lang="it-IT" dirty="0" err="1"/>
              <a:t>poichè</a:t>
            </a:r>
            <a:r>
              <a:rPr lang="it-IT" dirty="0"/>
              <a:t> caratterizzati da elevato Re</a:t>
            </a:r>
          </a:p>
          <a:p>
            <a:r>
              <a:rPr lang="it-IT" dirty="0"/>
              <a:t>pertanto, la DNS, è impiegata solo nell'ambito accademico.</a:t>
            </a:r>
          </a:p>
          <a:p>
            <a:r>
              <a:rPr lang="it-IT" dirty="0"/>
              <a:t>Vantaggio principale DNS rispetto approccio sperimentale è la capacità di non perturbare il campo di moto</a:t>
            </a:r>
          </a:p>
          <a:p>
            <a:r>
              <a:rPr lang="it-IT" dirty="0"/>
              <a:t>Ciò consente punto di vista interno al fenomeno, che rende possibile tarare modelli in modo molto preciso.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6859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sostenere gli elevati Costi computazioni si adottano soluzioni HPC, </a:t>
            </a:r>
          </a:p>
          <a:p>
            <a:r>
              <a:rPr lang="it-IT" dirty="0"/>
              <a:t>richiede sviluppo solutori altamente parallelizzati</a:t>
            </a:r>
          </a:p>
          <a:p>
            <a:r>
              <a:rPr lang="it-IT" dirty="0"/>
              <a:t>Figure testimoniano come crescita dimensioni simulazioni correlata crescita potenza supercalcolatori,</a:t>
            </a:r>
          </a:p>
          <a:p>
            <a:r>
              <a:rPr lang="it-IT" dirty="0" err="1"/>
              <a:t>benchè</a:t>
            </a:r>
            <a:r>
              <a:rPr lang="it-IT" dirty="0"/>
              <a:t> relazione non proporzionale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8133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Punto di partenza è stato codice a memoria distribuita</a:t>
            </a:r>
          </a:p>
          <a:p>
            <a:r>
              <a:rPr lang="it-IT" dirty="0"/>
              <a:t>scarsa efficienza parallela</a:t>
            </a:r>
          </a:p>
          <a:p>
            <a:endParaRPr lang="it-IT" dirty="0"/>
          </a:p>
          <a:p>
            <a:r>
              <a:rPr lang="it-IT" dirty="0"/>
              <a:t>Al fine di aumentare efficienza </a:t>
            </a:r>
          </a:p>
          <a:p>
            <a:r>
              <a:rPr lang="it-IT" dirty="0"/>
              <a:t>innanzitutto introdotto MPI: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Libreria che contiene un insieme di funzioni pensate per gestire la comunicazione tra processori appartenenti alla stessa rete, mantenuta e sviluppata dai maggiori </a:t>
            </a:r>
            <a:r>
              <a:rPr lang="it-IT" dirty="0" err="1"/>
              <a:t>players</a:t>
            </a:r>
            <a:r>
              <a:rPr lang="it-IT" dirty="0"/>
              <a:t> del mercato info e le università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91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Adozione MPI richiede apposito metodo di programmazione al fine di non sprecare le risorse computazionali replicando inutilmente le operazioni su più di un processore.</a:t>
            </a:r>
          </a:p>
          <a:p>
            <a:r>
              <a:rPr lang="it-IT" dirty="0"/>
              <a:t>Vantaggi di questo modello di programmazione sono</a:t>
            </a:r>
          </a:p>
          <a:p>
            <a:r>
              <a:rPr lang="it-IT" dirty="0"/>
              <a:t>Principale possibilità di scalare elevato </a:t>
            </a:r>
            <a:r>
              <a:rPr lang="it-IT" dirty="0" err="1"/>
              <a:t>n</a:t>
            </a:r>
            <a:r>
              <a:rPr lang="it-IT" dirty="0"/>
              <a:t> nodi</a:t>
            </a:r>
          </a:p>
          <a:p>
            <a:r>
              <a:rPr lang="it-IT" dirty="0"/>
              <a:t>elevato quantitativo di RAM</a:t>
            </a:r>
          </a:p>
          <a:p>
            <a:r>
              <a:rPr lang="it-IT" dirty="0"/>
              <a:t>utilizzo di hardware standard rispetto a CUDA </a:t>
            </a:r>
          </a:p>
          <a:p>
            <a:r>
              <a:rPr lang="it-IT" dirty="0"/>
              <a:t>Svantaggi: latenza messaggi, legata a larghezza banda disponibile e alla dimensione dei messaggi</a:t>
            </a:r>
          </a:p>
          <a:p>
            <a:r>
              <a:rPr lang="it-IT" dirty="0"/>
              <a:t>difficoltà nell'individuare problemi in fase di </a:t>
            </a:r>
            <a:r>
              <a:rPr lang="it-IT" dirty="0" err="1"/>
              <a:t>testing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508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questa slide ho riportato principali </a:t>
            </a:r>
            <a:r>
              <a:rPr lang="it-IT" dirty="0" err="1"/>
              <a:t>feature</a:t>
            </a:r>
            <a:r>
              <a:rPr lang="it-IT" dirty="0"/>
              <a:t> codice.</a:t>
            </a:r>
          </a:p>
          <a:p>
            <a:r>
              <a:rPr lang="it-IT" dirty="0"/>
              <a:t>il solver è stato impiegato per eseguire una simulazione Channel flow ovvero flusso attraverso canale limitato da 2 pareti</a:t>
            </a:r>
          </a:p>
          <a:p>
            <a:r>
              <a:rPr lang="it-IT" dirty="0"/>
              <a:t>1,2,caratterizzate da elevata precisione, costi paragonabili alle </a:t>
            </a:r>
            <a:r>
              <a:rPr lang="it-IT" dirty="0" err="1"/>
              <a:t>diff</a:t>
            </a:r>
            <a:r>
              <a:rPr lang="it-IT" dirty="0"/>
              <a:t> fin</a:t>
            </a:r>
          </a:p>
          <a:p>
            <a:r>
              <a:rPr lang="it-IT" dirty="0"/>
              <a:t>infine ridurre costo computazionale 3,</a:t>
            </a:r>
          </a:p>
          <a:p>
            <a:endParaRPr lang="it-IT" dirty="0"/>
          </a:p>
          <a:p>
            <a:r>
              <a:rPr lang="it-IT" dirty="0"/>
              <a:t>In questa nuova versione del solutore abbiamo introdotto MPI e la possibilità di decomporre il dominio secondo una logica 2D</a:t>
            </a:r>
          </a:p>
          <a:p>
            <a:r>
              <a:rPr lang="it-IT" dirty="0"/>
              <a:t>Al fine di adottare le nuove soluzioni è stato introdotto codice in 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5832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Questa slide riporta le possibili tipologie di decomposizione, </a:t>
            </a:r>
          </a:p>
          <a:p>
            <a:r>
              <a:rPr lang="it-IT" dirty="0" err="1"/>
              <a:t>config</a:t>
            </a:r>
            <a:r>
              <a:rPr lang="it-IT" dirty="0"/>
              <a:t> 1D, consente ad ogni </a:t>
            </a:r>
            <a:r>
              <a:rPr lang="it-IT" dirty="0" err="1"/>
              <a:t>proc</a:t>
            </a:r>
            <a:r>
              <a:rPr lang="it-IT" dirty="0"/>
              <a:t> possedere </a:t>
            </a:r>
            <a:r>
              <a:rPr lang="it-IT" dirty="0" err="1"/>
              <a:t>localm</a:t>
            </a:r>
            <a:r>
              <a:rPr lang="it-IT" dirty="0"/>
              <a:t> </a:t>
            </a:r>
            <a:r>
              <a:rPr lang="it-IT" dirty="0" err="1"/>
              <a:t>num</a:t>
            </a:r>
            <a:r>
              <a:rPr lang="it-IT" dirty="0"/>
              <a:t> onda agevole </a:t>
            </a:r>
            <a:r>
              <a:rPr lang="it-IT" dirty="0" err="1"/>
              <a:t>Trasf</a:t>
            </a:r>
            <a:r>
              <a:rPr lang="it-IT" dirty="0"/>
              <a:t> </a:t>
            </a:r>
            <a:r>
              <a:rPr lang="it-IT" dirty="0" err="1"/>
              <a:t>Four</a:t>
            </a:r>
            <a:endParaRPr lang="it-IT" dirty="0"/>
          </a:p>
          <a:p>
            <a:r>
              <a:rPr lang="it-IT" dirty="0"/>
              <a:t>TUTTAVIA, penalizza risoluzione del sistema lineare la quale richiede conoscenza di tutte le coppie di valori in direzione y.</a:t>
            </a:r>
          </a:p>
          <a:p>
            <a:r>
              <a:rPr lang="it-IT" dirty="0"/>
              <a:t>decomposizione 2D,	-&gt;  consente maggiore scalabilità del codice,</a:t>
            </a:r>
          </a:p>
          <a:p>
            <a:r>
              <a:rPr lang="it-IT" dirty="0"/>
              <a:t>sposta limite teorico </a:t>
            </a:r>
            <a:r>
              <a:rPr lang="it-IT" dirty="0" err="1"/>
              <a:t>scaling</a:t>
            </a:r>
            <a:r>
              <a:rPr lang="it-IT" dirty="0"/>
              <a:t>,</a:t>
            </a:r>
          </a:p>
          <a:p>
            <a:r>
              <a:rPr lang="it-IT" dirty="0"/>
              <a:t>prodotto tra i 2 modi più piccoli</a:t>
            </a:r>
          </a:p>
          <a:p>
            <a:r>
              <a:rPr lang="it-IT" dirty="0"/>
              <a:t>Tuttavia al fine eseguire trasformata Fourier 2D è stata necessaria l'adozione di un'opportuna strategia, basata su trasposizioni degli array, gestita attraverso </a:t>
            </a:r>
            <a:r>
              <a:rPr lang="it-IT" dirty="0" err="1"/>
              <a:t>fftMPI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0855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Panoramica degli </a:t>
            </a:r>
            <a:r>
              <a:rPr lang="it-IT" dirty="0" err="1"/>
              <a:t>Speedup</a:t>
            </a:r>
            <a:r>
              <a:rPr lang="it-IT" dirty="0"/>
              <a:t> ottenuti dal codice	(=</a:t>
            </a:r>
            <a:r>
              <a:rPr lang="it-IT" dirty="0" err="1"/>
              <a:t>t_single</a:t>
            </a:r>
            <a:r>
              <a:rPr lang="it-IT" dirty="0"/>
              <a:t>/</a:t>
            </a:r>
            <a:r>
              <a:rPr lang="it-IT" dirty="0" err="1"/>
              <a:t>t_p</a:t>
            </a:r>
            <a:r>
              <a:rPr lang="it-IT" dirty="0"/>
              <a:t>)</a:t>
            </a:r>
          </a:p>
          <a:p>
            <a:r>
              <a:rPr lang="it-IT" dirty="0"/>
              <a:t>CPL, 1D+MPI , salto qualità 2D, incremento delle </a:t>
            </a:r>
            <a:r>
              <a:rPr lang="it-IT" dirty="0" err="1"/>
              <a:t>perf</a:t>
            </a:r>
            <a:r>
              <a:rPr lang="it-IT" dirty="0"/>
              <a:t> fattore 10</a:t>
            </a:r>
          </a:p>
          <a:p>
            <a:r>
              <a:rPr lang="it-IT" dirty="0"/>
              <a:t>dx:</a:t>
            </a:r>
          </a:p>
          <a:p>
            <a:r>
              <a:rPr lang="it-IT" dirty="0"/>
              <a:t>sensibilità dello </a:t>
            </a:r>
            <a:r>
              <a:rPr lang="it-IT" dirty="0" err="1"/>
              <a:t>speedup</a:t>
            </a:r>
            <a:r>
              <a:rPr lang="it-IT" dirty="0"/>
              <a:t> al </a:t>
            </a: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cores</a:t>
            </a:r>
            <a:r>
              <a:rPr lang="it-IT" dirty="0"/>
              <a:t>	-&gt; mancanza </a:t>
            </a:r>
            <a:r>
              <a:rPr lang="it-IT" dirty="0" err="1"/>
              <a:t>openMP</a:t>
            </a:r>
            <a:r>
              <a:rPr lang="it-IT" dirty="0"/>
              <a:t> x gestire efficiente elevato </a:t>
            </a: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locali, ciò comporta downgrade delle performance, poiché MPI è si in grado di gestire le comunicazioni interne al processore stesso, ma in modo poco efficiente.</a:t>
            </a:r>
          </a:p>
          <a:p>
            <a:r>
              <a:rPr lang="it-IT" dirty="0"/>
              <a:t>Ulteriori test su architettura con meno </a:t>
            </a:r>
            <a:r>
              <a:rPr lang="it-IT" dirty="0" err="1"/>
              <a:t>cores</a:t>
            </a:r>
            <a:r>
              <a:rPr lang="it-IT" dirty="0"/>
              <a:t> ha evidenziato dei benefici, mentre impiegando </a:t>
            </a:r>
            <a:r>
              <a:rPr lang="it-IT" dirty="0" err="1"/>
              <a:t>n</a:t>
            </a:r>
            <a:r>
              <a:rPr lang="it-IT" dirty="0"/>
              <a:t> processori in modalità single-core lo </a:t>
            </a:r>
            <a:r>
              <a:rPr lang="it-IT" dirty="0" err="1"/>
              <a:t>scaling</a:t>
            </a:r>
            <a:r>
              <a:rPr lang="it-IT" dirty="0"/>
              <a:t> risulta essere molto vicino a quello teorico</a:t>
            </a:r>
          </a:p>
          <a:p>
            <a:r>
              <a:rPr lang="it-IT" dirty="0" err="1"/>
              <a:t>Decomp</a:t>
            </a:r>
            <a:r>
              <a:rPr lang="it-IT" dirty="0"/>
              <a:t> 1D non presenta sensibilità al #CORES.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871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Su suggerimento del </a:t>
            </a:r>
            <a:r>
              <a:rPr lang="it-IT" dirty="0" err="1"/>
              <a:t>Cineca</a:t>
            </a:r>
            <a:r>
              <a:rPr lang="it-IT" dirty="0"/>
              <a:t> -&gt; adottato Intel </a:t>
            </a:r>
            <a:r>
              <a:rPr lang="it-IT" dirty="0" err="1"/>
              <a:t>compiler</a:t>
            </a:r>
            <a:r>
              <a:rPr lang="it-IT" dirty="0"/>
              <a:t> compilation,</a:t>
            </a:r>
          </a:p>
          <a:p>
            <a:r>
              <a:rPr lang="it-IT" dirty="0"/>
              <a:t>suite offre possibilità di </a:t>
            </a:r>
            <a:r>
              <a:rPr lang="it-IT" dirty="0" err="1"/>
              <a:t>eseg</a:t>
            </a:r>
            <a:r>
              <a:rPr lang="it-IT" dirty="0"/>
              <a:t> </a:t>
            </a:r>
            <a:r>
              <a:rPr lang="it-IT" dirty="0" err="1"/>
              <a:t>Autovettorizzazione</a:t>
            </a:r>
            <a:r>
              <a:rPr lang="it-IT" dirty="0"/>
              <a:t> codice sopperire... </a:t>
            </a:r>
          </a:p>
          <a:p>
            <a:r>
              <a:rPr lang="it-IT" dirty="0"/>
              <a:t>Performance raddoppiate</a:t>
            </a:r>
          </a:p>
          <a:p>
            <a:r>
              <a:rPr lang="it-IT" dirty="0"/>
              <a:t>a dx:</a:t>
            </a:r>
          </a:p>
          <a:p>
            <a:r>
              <a:rPr lang="it-IT" dirty="0"/>
              <a:t>Trend del picco dello </a:t>
            </a:r>
            <a:r>
              <a:rPr lang="it-IT" dirty="0" err="1"/>
              <a:t>speedup</a:t>
            </a:r>
            <a:r>
              <a:rPr lang="it-IT" dirty="0"/>
              <a:t> al variare del numero di modi della </a:t>
            </a:r>
            <a:r>
              <a:rPr lang="it-IT" dirty="0" err="1"/>
              <a:t>sim</a:t>
            </a:r>
            <a:endParaRPr lang="it-IT" dirty="0"/>
          </a:p>
          <a:p>
            <a:r>
              <a:rPr lang="it-IT" dirty="0"/>
              <a:t>Esibisce una crescita tipo </a:t>
            </a:r>
            <a:r>
              <a:rPr lang="it-IT" dirty="0" err="1"/>
              <a:t>NlogN</a:t>
            </a:r>
            <a:r>
              <a:rPr lang="it-IT" dirty="0"/>
              <a:t>, tipica delle implementazioni altamente parallelizzate che non adottano </a:t>
            </a:r>
            <a:r>
              <a:rPr lang="it-IT" dirty="0" err="1"/>
              <a:t>OpenMP</a:t>
            </a:r>
            <a:r>
              <a:rPr lang="it-IT" dirty="0"/>
              <a:t>.</a:t>
            </a:r>
          </a:p>
          <a:p>
            <a:r>
              <a:rPr lang="it-IT" dirty="0"/>
              <a:t>Il numero ottimale di processi paralleli cresce al crescere delle dimensioni della simulazione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Hyperthreading</a:t>
            </a:r>
            <a:r>
              <a:rPr lang="it-IT" dirty="0"/>
              <a:t> poco efficace.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44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8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Nome_Laureando1, Nome_Laureando2</a:t>
            </a: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hf sldNum="0" hdr="0" dt="0"/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8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4915023"/>
            <a:ext cx="9144000" cy="194297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0C48DEB-B137-5E48-8804-4C80435E9924}"/>
              </a:ext>
            </a:extLst>
          </p:cNvPr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80142" y="5424663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Milano, 3 Ottobre 2019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273" y="299080"/>
            <a:ext cx="2927453" cy="215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Sottotitolo 2"/>
          <p:cNvSpPr txBox="1">
            <a:spLocks/>
          </p:cNvSpPr>
          <p:nvPr/>
        </p:nvSpPr>
        <p:spPr>
          <a:xfrm>
            <a:off x="4726808" y="6091413"/>
            <a:ext cx="4417192" cy="8255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it-IT" sz="2000" dirty="0">
                <a:solidFill>
                  <a:schemeClr val="bg1"/>
                </a:solidFill>
              </a:rPr>
              <a:t>Relatore</a:t>
            </a:r>
            <a:r>
              <a:rPr lang="it-IT" sz="2000" b="1" dirty="0">
                <a:solidFill>
                  <a:schemeClr val="bg1"/>
                </a:solidFill>
              </a:rPr>
              <a:t>: Prof. Maurizio Quadrio</a:t>
            </a:r>
          </a:p>
        </p:txBody>
      </p:sp>
      <p:sp>
        <p:nvSpPr>
          <p:cNvPr id="134" name="Titolo 1"/>
          <p:cNvSpPr txBox="1">
            <a:spLocks/>
          </p:cNvSpPr>
          <p:nvPr/>
        </p:nvSpPr>
        <p:spPr>
          <a:xfrm>
            <a:off x="503636" y="3400150"/>
            <a:ext cx="8125411" cy="1297422"/>
          </a:xfrm>
          <a:prstGeom prst="rect">
            <a:avLst/>
          </a:prstGeom>
          <a:noFill/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>
              <a:spcAft>
                <a:spcPts val="600"/>
              </a:spcAft>
            </a:pPr>
            <a:r>
              <a:rPr lang="it-IT" sz="3200" b="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INCREASING THE PARALLEL EFFICIENCY OF A SOLVER FOR THE DIRECT NUMERICAL SIMULATION OF TURBULENCE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4AE2EE-A0E3-9E48-9F7D-009C519EA05A}"/>
              </a:ext>
            </a:extLst>
          </p:cNvPr>
          <p:cNvSpPr txBox="1"/>
          <p:nvPr/>
        </p:nvSpPr>
        <p:spPr>
          <a:xfrm>
            <a:off x="503637" y="6091413"/>
            <a:ext cx="293221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Mirco Meazzo - 873477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11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68762"/>
            <a:ext cx="5199197" cy="389939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Validation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Statistics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7199352-4680-1649-8291-27D2102617C6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/>
              <p:nvPr/>
            </p:nvSpPr>
            <p:spPr>
              <a:xfrm>
                <a:off x="6113597" y="2473456"/>
                <a:ext cx="3030403" cy="184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Where:</a:t>
                </a:r>
              </a:p>
              <a:p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sub>
                        </m:sSub>
                      </m:num>
                      <m:den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den>
                    </m:f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g>
                      <m:e>
                        <m:f>
                          <m:fPr>
                            <m:type m:val="skw"/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</m:e>
                              <m:sub>
                                <m: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sub>
                            </m:sSub>
                          </m:num>
                          <m:den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𝝆</m:t>
                            </m:r>
                          </m:den>
                        </m:f>
                      </m:e>
                    </m:rad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</m:e>
                      <m:sup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sub>
                        </m:sSub>
                      </m:den>
                    </m:f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597" y="2473456"/>
                <a:ext cx="3030403" cy="1843710"/>
              </a:xfrm>
              <a:prstGeom prst="rect">
                <a:avLst/>
              </a:prstGeom>
              <a:blipFill>
                <a:blip r:embed="rId5"/>
                <a:stretch>
                  <a:fillRect l="-1250" t="-1370" b="-301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>
            <a:extLst>
              <a:ext uri="{FF2B5EF4-FFF2-40B4-BE49-F238E27FC236}">
                <a16:creationId xmlns:a16="http://schemas.microsoft.com/office/drawing/2014/main" id="{B1116223-6519-524A-98A9-A37FDC00F863}"/>
              </a:ext>
            </a:extLst>
          </p:cNvPr>
          <p:cNvSpPr/>
          <p:nvPr/>
        </p:nvSpPr>
        <p:spPr>
          <a:xfrm>
            <a:off x="1408386" y="4272218"/>
            <a:ext cx="1292773" cy="1119590"/>
          </a:xfrm>
          <a:prstGeom prst="rect">
            <a:avLst/>
          </a:prstGeom>
          <a:solidFill>
            <a:srgbClr val="B2FF5E">
              <a:alpha val="29000"/>
            </a:srgbClr>
          </a:solidFill>
          <a:ln w="38100" cmpd="sng">
            <a:solidFill>
              <a:srgbClr val="B2FF5E"/>
            </a:solidFill>
            <a:prstDash val="dash"/>
          </a:ln>
          <a:effectLst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54DF4A1-2108-9848-BCD4-D3F157EC51E0}"/>
              </a:ext>
            </a:extLst>
          </p:cNvPr>
          <p:cNvSpPr/>
          <p:nvPr/>
        </p:nvSpPr>
        <p:spPr>
          <a:xfrm>
            <a:off x="2701159" y="2976310"/>
            <a:ext cx="1145627" cy="1949613"/>
          </a:xfrm>
          <a:prstGeom prst="rect">
            <a:avLst/>
          </a:prstGeom>
          <a:solidFill>
            <a:srgbClr val="7030A0">
              <a:alpha val="6000"/>
            </a:srgbClr>
          </a:solidFill>
          <a:ln w="38100">
            <a:solidFill>
              <a:srgbClr val="7030A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00DD31-88BB-0840-AD54-970C60844231}"/>
              </a:ext>
            </a:extLst>
          </p:cNvPr>
          <p:cNvSpPr/>
          <p:nvPr/>
        </p:nvSpPr>
        <p:spPr>
          <a:xfrm>
            <a:off x="3846905" y="2270237"/>
            <a:ext cx="1087386" cy="1300936"/>
          </a:xfrm>
          <a:prstGeom prst="rect">
            <a:avLst/>
          </a:prstGeom>
          <a:solidFill>
            <a:srgbClr val="00B0F0">
              <a:alpha val="7000"/>
            </a:srgbClr>
          </a:solidFill>
          <a:ln w="38100">
            <a:solidFill>
              <a:srgbClr val="00B0F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1B555D0C-18CC-B946-B273-A5E552B3FF60}"/>
              </a:ext>
            </a:extLst>
          </p:cNvPr>
          <p:cNvSpPr/>
          <p:nvPr/>
        </p:nvSpPr>
        <p:spPr>
          <a:xfrm rot="5400000">
            <a:off x="1958947" y="3171246"/>
            <a:ext cx="176108" cy="1292774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0C25B3-7A6D-8E4E-A14D-E9EEE0932D7E}"/>
              </a:ext>
            </a:extLst>
          </p:cNvPr>
          <p:cNvSpPr txBox="1"/>
          <p:nvPr/>
        </p:nvSpPr>
        <p:spPr>
          <a:xfrm>
            <a:off x="1403922" y="3494896"/>
            <a:ext cx="1289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Viscous</a:t>
            </a:r>
            <a:r>
              <a:rPr lang="it-IT" sz="1100" dirty="0"/>
              <a:t> </a:t>
            </a:r>
            <a:r>
              <a:rPr lang="it-IT" sz="1100" dirty="0" err="1"/>
              <a:t>Sublayer</a:t>
            </a:r>
            <a:endParaRPr lang="it-IT" sz="1100" dirty="0"/>
          </a:p>
        </p:txBody>
      </p:sp>
      <p:sp>
        <p:nvSpPr>
          <p:cNvPr id="15" name="Parentesi graffa aperta 14">
            <a:extLst>
              <a:ext uri="{FF2B5EF4-FFF2-40B4-BE49-F238E27FC236}">
                <a16:creationId xmlns:a16="http://schemas.microsoft.com/office/drawing/2014/main" id="{E5AD6A15-77FC-E642-AE06-8B45E7346079}"/>
              </a:ext>
            </a:extLst>
          </p:cNvPr>
          <p:cNvSpPr/>
          <p:nvPr/>
        </p:nvSpPr>
        <p:spPr>
          <a:xfrm rot="5400000">
            <a:off x="3184390" y="2040444"/>
            <a:ext cx="176108" cy="1148684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A6A77A2-3E67-5F4D-9EC5-329E1E20251A}"/>
              </a:ext>
            </a:extLst>
          </p:cNvPr>
          <p:cNvSpPr txBox="1"/>
          <p:nvPr/>
        </p:nvSpPr>
        <p:spPr>
          <a:xfrm>
            <a:off x="2701040" y="2292049"/>
            <a:ext cx="1145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Buffer </a:t>
            </a:r>
            <a:r>
              <a:rPr lang="it-IT" sz="1100" dirty="0" err="1"/>
              <a:t>Region</a:t>
            </a:r>
            <a:endParaRPr lang="it-IT" sz="1100" dirty="0"/>
          </a:p>
        </p:txBody>
      </p:sp>
      <p:sp>
        <p:nvSpPr>
          <p:cNvPr id="17" name="Parentesi graffa aperta 16">
            <a:extLst>
              <a:ext uri="{FF2B5EF4-FFF2-40B4-BE49-F238E27FC236}">
                <a16:creationId xmlns:a16="http://schemas.microsoft.com/office/drawing/2014/main" id="{5FDFE339-8CAE-154E-9946-39278952D85D}"/>
              </a:ext>
            </a:extLst>
          </p:cNvPr>
          <p:cNvSpPr/>
          <p:nvPr/>
        </p:nvSpPr>
        <p:spPr>
          <a:xfrm rot="16200000">
            <a:off x="4315047" y="3398970"/>
            <a:ext cx="150984" cy="1087506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A1A9C4B-67B7-2F4C-B796-0B1C31655E8C}"/>
              </a:ext>
            </a:extLst>
          </p:cNvPr>
          <p:cNvSpPr txBox="1"/>
          <p:nvPr/>
        </p:nvSpPr>
        <p:spPr>
          <a:xfrm>
            <a:off x="3836276" y="4016412"/>
            <a:ext cx="1303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Logarithmic</a:t>
            </a:r>
            <a:r>
              <a:rPr lang="it-IT" sz="1100" dirty="0"/>
              <a:t> </a:t>
            </a:r>
            <a:r>
              <a:rPr lang="it-IT" sz="1100" dirty="0" err="1"/>
              <a:t>Region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203889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6" grpId="0" animBg="1"/>
      <p:bldP spid="7" grpId="0"/>
      <p:bldP spid="15" grpId="0" animBg="1"/>
      <p:bldP spid="16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3383"/>
            <a:ext cx="4689252" cy="419405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911" y="1403383"/>
            <a:ext cx="4689252" cy="3516939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6914019-5DA9-9B47-A320-E8BF68FF6633}"/>
              </a:ext>
            </a:extLst>
          </p:cNvPr>
          <p:cNvCxnSpPr>
            <a:cxnSpLocks/>
          </p:cNvCxnSpPr>
          <p:nvPr/>
        </p:nvCxnSpPr>
        <p:spPr>
          <a:xfrm flipH="1">
            <a:off x="1520013" y="4712800"/>
            <a:ext cx="197728" cy="447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FB3CE40-1760-E14A-B0F5-23BA3BE020B4}"/>
              </a:ext>
            </a:extLst>
          </p:cNvPr>
          <p:cNvCxnSpPr>
            <a:cxnSpLocks/>
          </p:cNvCxnSpPr>
          <p:nvPr/>
        </p:nvCxnSpPr>
        <p:spPr>
          <a:xfrm flipH="1" flipV="1">
            <a:off x="1477045" y="3789301"/>
            <a:ext cx="213429" cy="485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olo 12">
                <a:extLst>
                  <a:ext uri="{FF2B5EF4-FFF2-40B4-BE49-F238E27FC236}">
                    <a16:creationId xmlns:a16="http://schemas.microsoft.com/office/drawing/2014/main" id="{92DDE24F-9483-1B42-A1BA-9785F27039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en-GB" dirty="0"/>
                  <a:t>=1000</a:t>
                </a:r>
                <a:endParaRPr lang="it-IT" b="0" dirty="0"/>
              </a:p>
            </p:txBody>
          </p:sp>
        </mc:Choice>
        <mc:Fallback xmlns="">
          <p:sp>
            <p:nvSpPr>
              <p:cNvPr id="13" name="Titolo 12">
                <a:extLst>
                  <a:ext uri="{FF2B5EF4-FFF2-40B4-BE49-F238E27FC236}">
                    <a16:creationId xmlns:a16="http://schemas.microsoft.com/office/drawing/2014/main" id="{92DDE24F-9483-1B42-A1BA-9785F2703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888" t="-44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1D2921-1161-FE4D-9043-589702B46E4C}"/>
              </a:ext>
            </a:extLst>
          </p:cNvPr>
          <p:cNvSpPr txBox="1"/>
          <p:nvPr/>
        </p:nvSpPr>
        <p:spPr>
          <a:xfrm>
            <a:off x="6877299" y="5156508"/>
            <a:ext cx="166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GB of data per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E0A8BE2-2A73-9C4E-BE44-B7CF8D720109}"/>
              </a:ext>
            </a:extLst>
          </p:cNvPr>
          <p:cNvSpPr txBox="1"/>
          <p:nvPr/>
        </p:nvSpPr>
        <p:spPr>
          <a:xfrm>
            <a:off x="5143651" y="5150707"/>
            <a:ext cx="1279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DOF</a:t>
            </a:r>
          </a:p>
        </p:txBody>
      </p:sp>
    </p:spTree>
    <p:extLst>
      <p:ext uri="{BB962C8B-B14F-4D97-AF65-F5344CB8AC3E}">
        <p14:creationId xmlns:p14="http://schemas.microsoft.com/office/powerpoint/2010/main" val="117410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494" y="1275597"/>
            <a:ext cx="5712506" cy="4284378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Better</a:t>
            </a:r>
            <a:r>
              <a:rPr lang="it-IT" dirty="0"/>
              <a:t> Look </a:t>
            </a:r>
            <a:r>
              <a:rPr lang="it-IT" dirty="0" err="1"/>
              <a:t>at</a:t>
            </a:r>
            <a:r>
              <a:rPr lang="it-IT" dirty="0"/>
              <a:t> the Log </a:t>
            </a:r>
            <a:r>
              <a:rPr lang="it-IT" dirty="0" err="1"/>
              <a:t>Region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20CBB52-1C7A-A549-A341-64118B9F1921}"/>
                  </a:ext>
                </a:extLst>
              </p:cNvPr>
              <p:cNvSpPr txBox="1"/>
              <p:nvPr/>
            </p:nvSpPr>
            <p:spPr>
              <a:xfrm>
                <a:off x="548465" y="3490520"/>
                <a:ext cx="2338552" cy="7264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d>
                        <m:dPr>
                          <m:ctrlP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it-IT" sz="2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f>
                        <m:fPr>
                          <m:ctrlP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p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sz="22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20CBB52-1C7A-A549-A341-64118B9F1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5" y="3490520"/>
                <a:ext cx="2338552" cy="726417"/>
              </a:xfrm>
              <a:prstGeom prst="rect">
                <a:avLst/>
              </a:prstGeom>
              <a:blipFill>
                <a:blip r:embed="rId4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6BF7ED8-C050-5F4D-BD28-34FFBE7B6996}"/>
              </a:ext>
            </a:extLst>
          </p:cNvPr>
          <p:cNvSpPr txBox="1"/>
          <p:nvPr/>
        </p:nvSpPr>
        <p:spPr>
          <a:xfrm>
            <a:off x="4134679" y="5545063"/>
            <a:ext cx="500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data from Moser and Lee, JFM(2015)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670D4E3-E5BC-EC43-9A0A-1F08F2B9F965}"/>
              </a:ext>
            </a:extLst>
          </p:cNvPr>
          <p:cNvSpPr txBox="1"/>
          <p:nvPr/>
        </p:nvSpPr>
        <p:spPr>
          <a:xfrm>
            <a:off x="288521" y="2321788"/>
            <a:ext cx="3197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indicator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8C8FD91-C99D-7E48-8715-8637641753E4}"/>
              </a:ext>
            </a:extLst>
          </p:cNvPr>
          <p:cNvSpPr/>
          <p:nvPr/>
        </p:nvSpPr>
        <p:spPr>
          <a:xfrm>
            <a:off x="3657599" y="5711686"/>
            <a:ext cx="477079" cy="927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ornice 3">
            <a:extLst>
              <a:ext uri="{FF2B5EF4-FFF2-40B4-BE49-F238E27FC236}">
                <a16:creationId xmlns:a16="http://schemas.microsoft.com/office/drawing/2014/main" id="{BECACFEC-1F3A-FF48-9885-E7BB85E94382}"/>
              </a:ext>
            </a:extLst>
          </p:cNvPr>
          <p:cNvSpPr/>
          <p:nvPr/>
        </p:nvSpPr>
        <p:spPr>
          <a:xfrm>
            <a:off x="6709893" y="3696238"/>
            <a:ext cx="708338" cy="334850"/>
          </a:xfrm>
          <a:prstGeom prst="frame">
            <a:avLst/>
          </a:prstGeom>
          <a:solidFill>
            <a:srgbClr val="40A3FF">
              <a:alpha val="4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Cornice 13">
            <a:extLst>
              <a:ext uri="{FF2B5EF4-FFF2-40B4-BE49-F238E27FC236}">
                <a16:creationId xmlns:a16="http://schemas.microsoft.com/office/drawing/2014/main" id="{E756850E-BBDC-E042-BA21-6F0257902DA6}"/>
              </a:ext>
            </a:extLst>
          </p:cNvPr>
          <p:cNvSpPr/>
          <p:nvPr/>
        </p:nvSpPr>
        <p:spPr>
          <a:xfrm>
            <a:off x="6728604" y="3626124"/>
            <a:ext cx="380518" cy="290270"/>
          </a:xfrm>
          <a:prstGeom prst="fram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79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0" y="2257063"/>
            <a:ext cx="4455005" cy="334125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Fluctuations</a:t>
            </a:r>
            <a:r>
              <a:rPr lang="it-IT" dirty="0"/>
              <a:t> </a:t>
            </a:r>
            <a:r>
              <a:rPr lang="it-IT" dirty="0" err="1"/>
              <a:t>Behaviour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High Re (1/2)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6F80FC8-8FCD-FF4E-B221-8FDC1EBA7820}"/>
              </a:ext>
            </a:extLst>
          </p:cNvPr>
          <p:cNvSpPr/>
          <p:nvPr/>
        </p:nvSpPr>
        <p:spPr>
          <a:xfrm>
            <a:off x="2166355" y="4152281"/>
            <a:ext cx="1273080" cy="83012"/>
          </a:xfrm>
          <a:prstGeom prst="rect">
            <a:avLst/>
          </a:prstGeom>
          <a:solidFill>
            <a:srgbClr val="40A3FF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880AB1A-A4C4-3447-8A4D-EA8B26DE658D}"/>
              </a:ext>
            </a:extLst>
          </p:cNvPr>
          <p:cNvSpPr/>
          <p:nvPr/>
        </p:nvSpPr>
        <p:spPr>
          <a:xfrm>
            <a:off x="2590435" y="2671762"/>
            <a:ext cx="958446" cy="83012"/>
          </a:xfrm>
          <a:prstGeom prst="rect">
            <a:avLst/>
          </a:prstGeom>
          <a:solidFill>
            <a:srgbClr val="40A3FF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553A6946-210A-BD49-B859-289C7299E491}"/>
              </a:ext>
            </a:extLst>
          </p:cNvPr>
          <p:cNvSpPr txBox="1">
            <a:spLocks/>
          </p:cNvSpPr>
          <p:nvPr/>
        </p:nvSpPr>
        <p:spPr>
          <a:xfrm>
            <a:off x="288521" y="1512060"/>
            <a:ext cx="8581043" cy="363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it-IT" sz="1800" b="1" dirty="0">
                <a:solidFill>
                  <a:schemeClr val="tx2"/>
                </a:solidFill>
              </a:rPr>
              <a:t>How </a:t>
            </a:r>
            <a:r>
              <a:rPr lang="it-IT" sz="1800" b="1" dirty="0" err="1">
                <a:solidFill>
                  <a:schemeClr val="tx2"/>
                </a:solidFill>
              </a:rPr>
              <a:t>does</a:t>
            </a:r>
            <a:r>
              <a:rPr lang="it-IT" sz="1800" b="1" dirty="0">
                <a:solidFill>
                  <a:schemeClr val="tx2"/>
                </a:solidFill>
              </a:rPr>
              <a:t> the high Re </a:t>
            </a:r>
            <a:r>
              <a:rPr lang="it-IT" sz="1800" b="1" dirty="0" err="1">
                <a:solidFill>
                  <a:schemeClr val="tx2"/>
                </a:solidFill>
              </a:rPr>
              <a:t>condition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modify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our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fluctuations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profiles</a:t>
            </a:r>
            <a:r>
              <a:rPr lang="it-IT" sz="1800" b="1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CB0CC9B-3C2D-C94C-8DCE-3E0E024730E2}"/>
              </a:ext>
            </a:extLst>
          </p:cNvPr>
          <p:cNvSpPr txBox="1"/>
          <p:nvPr/>
        </p:nvSpPr>
        <p:spPr>
          <a:xfrm>
            <a:off x="4476745" y="2178750"/>
            <a:ext cx="448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Townsend’s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eddy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CB2BB8C-F4D7-BF48-9B49-8852853B92FC}"/>
              </a:ext>
            </a:extLst>
          </p:cNvPr>
          <p:cNvSpPr txBox="1"/>
          <p:nvPr/>
        </p:nvSpPr>
        <p:spPr>
          <a:xfrm>
            <a:off x="4476745" y="2515943"/>
            <a:ext cx="4392819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eddies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influenced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 to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Eddy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A72DDD2-BD2B-C54B-BE2E-3E052477072F}"/>
                  </a:ext>
                </a:extLst>
              </p:cNvPr>
              <p:cNvSpPr txBox="1"/>
              <p:nvPr/>
            </p:nvSpPr>
            <p:spPr>
              <a:xfrm>
                <a:off x="5119780" y="4409954"/>
                <a:ext cx="3106748" cy="1360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t-IT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𝒗</m:t>
                                      </m:r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  <m:r>
                                        <a:rPr lang="it-IT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𝒗</m:t>
                                      </m:r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p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  <m:sup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p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b="1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it-IT" b="1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A72DDD2-BD2B-C54B-BE2E-3E0524770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780" y="4409954"/>
                <a:ext cx="3106748" cy="1360309"/>
              </a:xfrm>
              <a:prstGeom prst="rect">
                <a:avLst/>
              </a:prstGeom>
              <a:blipFill>
                <a:blip r:embed="rId4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tangolo 5">
            <a:extLst>
              <a:ext uri="{FF2B5EF4-FFF2-40B4-BE49-F238E27FC236}">
                <a16:creationId xmlns:a16="http://schemas.microsoft.com/office/drawing/2014/main" id="{B4517E34-C11B-644F-A414-3FA721E0B1B2}"/>
              </a:ext>
            </a:extLst>
          </p:cNvPr>
          <p:cNvSpPr/>
          <p:nvPr/>
        </p:nvSpPr>
        <p:spPr>
          <a:xfrm>
            <a:off x="3909391" y="2515943"/>
            <a:ext cx="225287" cy="238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44F98AF-2FCE-C74A-B62B-B72F15EB60EB}"/>
              </a:ext>
            </a:extLst>
          </p:cNvPr>
          <p:cNvSpPr/>
          <p:nvPr/>
        </p:nvSpPr>
        <p:spPr>
          <a:xfrm>
            <a:off x="3900170" y="4074371"/>
            <a:ext cx="225287" cy="238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187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8920"/>
            <a:ext cx="5199196" cy="389939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Fluctuations</a:t>
            </a:r>
            <a:r>
              <a:rPr lang="it-IT" dirty="0"/>
              <a:t> </a:t>
            </a:r>
            <a:r>
              <a:rPr lang="it-IT" dirty="0" err="1"/>
              <a:t>Behaviour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High Re (2/2)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E1DEB9-1478-7544-8EF4-F8EE792B576F}"/>
              </a:ext>
            </a:extLst>
          </p:cNvPr>
          <p:cNvSpPr txBox="1"/>
          <p:nvPr/>
        </p:nvSpPr>
        <p:spPr>
          <a:xfrm>
            <a:off x="5442595" y="4072983"/>
            <a:ext cx="334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Spanwise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fluctations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term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exhibit</a:t>
            </a:r>
            <a:r>
              <a:rPr lang="it-IT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logaritmic</a:t>
            </a:r>
            <a:r>
              <a:rPr lang="it-IT" b="1" dirty="0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behaviour</a:t>
            </a:r>
            <a:endParaRPr lang="it-IT" b="1" dirty="0">
              <a:solidFill>
                <a:srgbClr val="92D050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9D469D0-1D17-5843-A60A-9C329B793742}"/>
              </a:ext>
            </a:extLst>
          </p:cNvPr>
          <p:cNvSpPr txBox="1"/>
          <p:nvPr/>
        </p:nvSpPr>
        <p:spPr>
          <a:xfrm>
            <a:off x="5442240" y="2014600"/>
            <a:ext cx="3581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Streamwise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fluctuations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term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close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develop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logarithmic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behaviour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	</a:t>
            </a:r>
            <a:r>
              <a:rPr lang="it-IT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17" name="Freccia destra 16">
            <a:extLst>
              <a:ext uri="{FF2B5EF4-FFF2-40B4-BE49-F238E27FC236}">
                <a16:creationId xmlns:a16="http://schemas.microsoft.com/office/drawing/2014/main" id="{4EA860CA-E967-324A-B403-3832B7C61691}"/>
              </a:ext>
            </a:extLst>
          </p:cNvPr>
          <p:cNvSpPr/>
          <p:nvPr/>
        </p:nvSpPr>
        <p:spPr>
          <a:xfrm>
            <a:off x="5442240" y="3112125"/>
            <a:ext cx="683842" cy="3933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5DC6E26-5B32-D346-8D6B-543D126AFB16}"/>
              </a:ext>
            </a:extLst>
          </p:cNvPr>
          <p:cNvSpPr txBox="1"/>
          <p:nvPr/>
        </p:nvSpPr>
        <p:spPr>
          <a:xfrm>
            <a:off x="6274723" y="312412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Higher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Re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needed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48D0641-9707-9940-84F9-D1B7A58F4E00}"/>
              </a:ext>
            </a:extLst>
          </p:cNvPr>
          <p:cNvSpPr/>
          <p:nvPr/>
        </p:nvSpPr>
        <p:spPr>
          <a:xfrm rot="195060">
            <a:off x="3149265" y="2791222"/>
            <a:ext cx="1207493" cy="105666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019118-29A3-2C40-9AAF-31D1FD2B797D}"/>
              </a:ext>
            </a:extLst>
          </p:cNvPr>
          <p:cNvSpPr/>
          <p:nvPr/>
        </p:nvSpPr>
        <p:spPr>
          <a:xfrm>
            <a:off x="3194462" y="4320209"/>
            <a:ext cx="435951" cy="1238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757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584833" y="5047355"/>
            <a:ext cx="7988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solver over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future clusters families processors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84DB537-D615-0643-A75B-A09009FEDF5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1800A92-10E9-204A-A2C8-8D50A949CA3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FD3A92A-68E0-9A43-B954-DBF5D7852C2E}"/>
              </a:ext>
            </a:extLst>
          </p:cNvPr>
          <p:cNvSpPr txBox="1"/>
          <p:nvPr/>
        </p:nvSpPr>
        <p:spPr>
          <a:xfrm>
            <a:off x="584833" y="3265624"/>
            <a:ext cx="798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Today’s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market trend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Clock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towards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5" name="Freccia giù 4">
            <a:extLst>
              <a:ext uri="{FF2B5EF4-FFF2-40B4-BE49-F238E27FC236}">
                <a16:creationId xmlns:a16="http://schemas.microsoft.com/office/drawing/2014/main" id="{CCC25342-1D50-3446-9BBE-FA3430B3B78E}"/>
              </a:ext>
            </a:extLst>
          </p:cNvPr>
          <p:cNvSpPr/>
          <p:nvPr/>
        </p:nvSpPr>
        <p:spPr>
          <a:xfrm>
            <a:off x="4236142" y="4125678"/>
            <a:ext cx="685800" cy="8161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E9E42C2-B6B1-6A47-AFE4-42483261ABE3}"/>
              </a:ext>
            </a:extLst>
          </p:cNvPr>
          <p:cNvSpPr txBox="1"/>
          <p:nvPr/>
        </p:nvSpPr>
        <p:spPr>
          <a:xfrm>
            <a:off x="1941140" y="1851573"/>
            <a:ext cx="5275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large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simulations</a:t>
            </a:r>
            <a:endParaRPr lang="it-IT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endParaRPr lang="it-IT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reached</a:t>
            </a:r>
            <a:endParaRPr lang="it-IT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338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12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itolo 1"/>
          <p:cNvSpPr txBox="1">
            <a:spLocks/>
          </p:cNvSpPr>
          <p:nvPr/>
        </p:nvSpPr>
        <p:spPr>
          <a:xfrm>
            <a:off x="685800" y="4692315"/>
            <a:ext cx="7772400" cy="20694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it-IT" dirty="0" err="1"/>
              <a:t>Thanks</a:t>
            </a:r>
            <a:r>
              <a:rPr lang="it-IT" dirty="0"/>
              <a:t> for the </a:t>
            </a:r>
            <a:r>
              <a:rPr lang="it-IT" dirty="0" err="1"/>
              <a:t>attention</a:t>
            </a:r>
            <a:endParaRPr lang="it-IT" dirty="0"/>
          </a:p>
          <a:p>
            <a:pPr algn="ctr">
              <a:spcAft>
                <a:spcPts val="600"/>
              </a:spcAft>
            </a:pPr>
            <a:endParaRPr lang="it-IT" dirty="0"/>
          </a:p>
          <a:p>
            <a:pPr algn="r">
              <a:spcAft>
                <a:spcPts val="600"/>
              </a:spcAft>
            </a:pPr>
            <a:r>
              <a:rPr lang="it-IT" sz="1200" dirty="0"/>
              <a:t>… And </a:t>
            </a:r>
            <a:r>
              <a:rPr lang="it-IT" sz="1200" dirty="0" err="1"/>
              <a:t>these</a:t>
            </a:r>
            <a:r>
              <a:rPr lang="it-IT" sz="1200" dirty="0"/>
              <a:t> </a:t>
            </a:r>
            <a:r>
              <a:rPr lang="it-IT" sz="1200" dirty="0" err="1"/>
              <a:t>unforgettable</a:t>
            </a:r>
            <a:r>
              <a:rPr lang="it-IT" sz="1200" dirty="0"/>
              <a:t> </a:t>
            </a:r>
            <a:r>
              <a:rPr lang="it-IT" sz="1200" dirty="0" err="1"/>
              <a:t>years</a:t>
            </a:r>
            <a:r>
              <a:rPr lang="it-IT" sz="1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213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The Direct </a:t>
            </a:r>
            <a:r>
              <a:rPr lang="it-IT" dirty="0" err="1"/>
              <a:t>Numerical</a:t>
            </a:r>
            <a:r>
              <a:rPr lang="it-IT" dirty="0"/>
              <a:t> </a:t>
            </a:r>
            <a:r>
              <a:rPr lang="it-IT" dirty="0" err="1"/>
              <a:t>Simulation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0C1874-A5E7-5645-AC3D-80EC7780FB4A}"/>
              </a:ext>
            </a:extLst>
          </p:cNvPr>
          <p:cNvSpPr txBox="1"/>
          <p:nvPr/>
        </p:nvSpPr>
        <p:spPr>
          <a:xfrm>
            <a:off x="376381" y="1886312"/>
            <a:ext cx="8405322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discretized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PDEs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turbulence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extra-fine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mesh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EA7C0B4A-723C-064B-B3BE-E36F852D4807}"/>
              </a:ext>
            </a:extLst>
          </p:cNvPr>
          <p:cNvCxnSpPr/>
          <p:nvPr/>
        </p:nvCxnSpPr>
        <p:spPr>
          <a:xfrm flipH="1">
            <a:off x="1355807" y="4644761"/>
            <a:ext cx="6965576" cy="0"/>
          </a:xfrm>
          <a:prstGeom prst="straightConnector1">
            <a:avLst/>
          </a:prstGeom>
          <a:ln w="50800">
            <a:gradFill flip="none" rotWithShape="1">
              <a:gsLst>
                <a:gs pos="0">
                  <a:srgbClr val="FF0000"/>
                </a:gs>
                <a:gs pos="5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lin ang="0" scaled="0"/>
              <a:tileRect/>
            </a:gradFill>
            <a:headEnd type="oval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B31263BF-4D23-6B4B-A4AE-45E57EE31CC4}"/>
              </a:ext>
            </a:extLst>
          </p:cNvPr>
          <p:cNvSpPr/>
          <p:nvPr/>
        </p:nvSpPr>
        <p:spPr>
          <a:xfrm rot="16200000">
            <a:off x="2956856" y="2684480"/>
            <a:ext cx="261907" cy="453593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5C6E276-BB3B-4741-9DEC-44E4CCB56836}"/>
              </a:ext>
            </a:extLst>
          </p:cNvPr>
          <p:cNvCxnSpPr>
            <a:cxnSpLocks/>
          </p:cNvCxnSpPr>
          <p:nvPr/>
        </p:nvCxnSpPr>
        <p:spPr>
          <a:xfrm flipH="1">
            <a:off x="1073844" y="4646523"/>
            <a:ext cx="188900" cy="0"/>
          </a:xfrm>
          <a:prstGeom prst="straightConnector1">
            <a:avLst/>
          </a:prstGeom>
          <a:ln w="50800">
            <a:solidFill>
              <a:schemeClr val="accent1">
                <a:alpha val="87000"/>
              </a:schemeClr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C6143E1-2BC5-5D4E-85DD-7E354EBBF3E9}"/>
              </a:ext>
            </a:extLst>
          </p:cNvPr>
          <p:cNvSpPr txBox="1"/>
          <p:nvPr/>
        </p:nvSpPr>
        <p:spPr>
          <a:xfrm>
            <a:off x="2599502" y="5083398"/>
            <a:ext cx="97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</a:rPr>
              <a:t>Industry</a:t>
            </a:r>
            <a:endParaRPr lang="it-IT" b="1" dirty="0">
              <a:solidFill>
                <a:schemeClr val="tx2"/>
              </a:solidFill>
            </a:endParaRPr>
          </a:p>
        </p:txBody>
      </p:sp>
      <p:sp>
        <p:nvSpPr>
          <p:cNvPr id="16" name="Parentesi graffa aperta 15">
            <a:extLst>
              <a:ext uri="{FF2B5EF4-FFF2-40B4-BE49-F238E27FC236}">
                <a16:creationId xmlns:a16="http://schemas.microsoft.com/office/drawing/2014/main" id="{41FD54C7-1BED-C449-8765-3DAA9A725484}"/>
              </a:ext>
            </a:extLst>
          </p:cNvPr>
          <p:cNvSpPr/>
          <p:nvPr/>
        </p:nvSpPr>
        <p:spPr>
          <a:xfrm rot="16200000">
            <a:off x="6763972" y="3796225"/>
            <a:ext cx="270237" cy="284458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ADCF0B7-D5A8-484F-9BA9-DB4D39648806}"/>
              </a:ext>
            </a:extLst>
          </p:cNvPr>
          <p:cNvSpPr/>
          <p:nvPr/>
        </p:nvSpPr>
        <p:spPr>
          <a:xfrm>
            <a:off x="6367085" y="5353636"/>
            <a:ext cx="1064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chemeClr val="tx2"/>
                </a:solidFill>
              </a:rPr>
              <a:t>Academy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A805232-03F4-B249-B4BD-68A3A769415D}"/>
              </a:ext>
            </a:extLst>
          </p:cNvPr>
          <p:cNvSpPr txBox="1"/>
          <p:nvPr/>
        </p:nvSpPr>
        <p:spPr>
          <a:xfrm>
            <a:off x="7985393" y="417912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95A486A-7917-D448-B8D8-01C86A25ACB3}"/>
              </a:ext>
            </a:extLst>
          </p:cNvPr>
          <p:cNvSpPr txBox="1"/>
          <p:nvPr/>
        </p:nvSpPr>
        <p:spPr>
          <a:xfrm>
            <a:off x="5160044" y="4179129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it-IT" b="1" dirty="0">
                <a:solidFill>
                  <a:srgbClr val="FF0000">
                    <a:alpha val="38039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57D9CE3-A300-7546-97D9-DE37EA2413C7}"/>
              </a:ext>
            </a:extLst>
          </p:cNvPr>
          <p:cNvSpPr txBox="1"/>
          <p:nvPr/>
        </p:nvSpPr>
        <p:spPr>
          <a:xfrm>
            <a:off x="1355807" y="418082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AC012FB-C2F8-4447-A4DC-F7C92A67A949}"/>
              </a:ext>
            </a:extLst>
          </p:cNvPr>
          <p:cNvCxnSpPr>
            <a:cxnSpLocks/>
          </p:cNvCxnSpPr>
          <p:nvPr/>
        </p:nvCxnSpPr>
        <p:spPr>
          <a:xfrm flipH="1">
            <a:off x="794792" y="4644761"/>
            <a:ext cx="188900" cy="0"/>
          </a:xfrm>
          <a:prstGeom prst="straightConnector1">
            <a:avLst/>
          </a:prstGeom>
          <a:ln w="50800">
            <a:solidFill>
              <a:schemeClr val="accent1">
                <a:alpha val="87000"/>
              </a:schemeClr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48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</p:spPr>
        <p:txBody>
          <a:bodyPr/>
          <a:lstStyle/>
          <a:p>
            <a:r>
              <a:rPr lang="it-IT" dirty="0"/>
              <a:t>High Performance Computing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0FA299F-41BE-B242-BD5E-D7BCB7A5517D}"/>
              </a:ext>
            </a:extLst>
          </p:cNvPr>
          <p:cNvSpPr txBox="1"/>
          <p:nvPr/>
        </p:nvSpPr>
        <p:spPr>
          <a:xfrm>
            <a:off x="441191" y="5196109"/>
            <a:ext cx="834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HPC,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theoretical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performances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must design the solver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FBE1B822-92EF-2449-B4D6-AE0378B96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721" y="1471092"/>
            <a:ext cx="4588279" cy="344120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9C6DDAF-57B6-884B-9DD6-495694665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91" y="1652582"/>
            <a:ext cx="4011539" cy="354352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5C0AEBE-2C8D-6840-8734-24C2D3058B7A}"/>
              </a:ext>
            </a:extLst>
          </p:cNvPr>
          <p:cNvSpPr txBox="1"/>
          <p:nvPr/>
        </p:nvSpPr>
        <p:spPr>
          <a:xfrm>
            <a:off x="445060" y="4681469"/>
            <a:ext cx="1435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Courtesy</a:t>
            </a:r>
            <a:r>
              <a:rPr lang="it-IT" sz="9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TOP500.org</a:t>
            </a:r>
            <a:endParaRPr lang="it-IT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9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Distribuited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Memory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593F4B7-FA1F-A149-8851-86C718683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118" y="2601971"/>
            <a:ext cx="4992180" cy="3172527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88521" y="2688855"/>
            <a:ext cx="4133167" cy="131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it-IT" sz="1900" b="1" dirty="0" err="1">
                <a:solidFill>
                  <a:schemeClr val="tx2"/>
                </a:solidFill>
              </a:rPr>
              <a:t>Our</a:t>
            </a:r>
            <a:r>
              <a:rPr lang="it-IT" sz="1900" b="1" dirty="0">
                <a:solidFill>
                  <a:schemeClr val="tx2"/>
                </a:solidFill>
              </a:rPr>
              <a:t> goal </a:t>
            </a:r>
            <a:r>
              <a:rPr lang="it-IT" sz="1900" b="1" dirty="0" err="1">
                <a:solidFill>
                  <a:schemeClr val="tx2"/>
                </a:solidFill>
              </a:rPr>
              <a:t>was</a:t>
            </a:r>
            <a:r>
              <a:rPr lang="it-IT" sz="1900" b="1" dirty="0">
                <a:solidFill>
                  <a:schemeClr val="tx2"/>
                </a:solidFill>
              </a:rPr>
              <a:t> to </a:t>
            </a:r>
            <a:r>
              <a:rPr lang="it-IT" sz="1900" b="1" dirty="0" err="1">
                <a:solidFill>
                  <a:schemeClr val="tx2"/>
                </a:solidFill>
              </a:rPr>
              <a:t>realize</a:t>
            </a:r>
            <a:r>
              <a:rPr lang="it-IT" sz="1900" b="1" dirty="0">
                <a:solidFill>
                  <a:schemeClr val="tx2"/>
                </a:solidFill>
              </a:rPr>
              <a:t> a </a:t>
            </a:r>
            <a:r>
              <a:rPr lang="it-IT" sz="1900" b="1" dirty="0" err="1">
                <a:solidFill>
                  <a:schemeClr val="tx2"/>
                </a:solidFill>
              </a:rPr>
              <a:t>massively</a:t>
            </a:r>
            <a:r>
              <a:rPr lang="it-IT" sz="1900" b="1" dirty="0">
                <a:solidFill>
                  <a:schemeClr val="tx2"/>
                </a:solidFill>
              </a:rPr>
              <a:t> </a:t>
            </a:r>
            <a:r>
              <a:rPr lang="it-IT" sz="1900" b="1" dirty="0" err="1">
                <a:solidFill>
                  <a:schemeClr val="tx2"/>
                </a:solidFill>
              </a:rPr>
              <a:t>parallel</a:t>
            </a:r>
            <a:r>
              <a:rPr lang="it-IT" sz="1900" b="1" dirty="0">
                <a:solidFill>
                  <a:schemeClr val="tx2"/>
                </a:solidFill>
              </a:rPr>
              <a:t> solver, </a:t>
            </a:r>
            <a:r>
              <a:rPr lang="it-IT" sz="1900" b="1" dirty="0" err="1">
                <a:solidFill>
                  <a:schemeClr val="tx2"/>
                </a:solidFill>
              </a:rPr>
              <a:t>starting</a:t>
            </a:r>
            <a:r>
              <a:rPr lang="it-IT" sz="1900" b="1" dirty="0">
                <a:solidFill>
                  <a:schemeClr val="tx2"/>
                </a:solidFill>
              </a:rPr>
              <a:t> from the </a:t>
            </a:r>
            <a:r>
              <a:rPr lang="it-IT" sz="1900" b="1" dirty="0" err="1">
                <a:solidFill>
                  <a:schemeClr val="tx2"/>
                </a:solidFill>
              </a:rPr>
              <a:t>original</a:t>
            </a:r>
            <a:r>
              <a:rPr lang="it-IT" sz="1900" b="1" dirty="0">
                <a:solidFill>
                  <a:schemeClr val="tx2"/>
                </a:solidFill>
              </a:rPr>
              <a:t> </a:t>
            </a:r>
            <a:r>
              <a:rPr lang="it-IT" sz="1900" b="1" dirty="0" err="1">
                <a:solidFill>
                  <a:schemeClr val="tx2"/>
                </a:solidFill>
              </a:rPr>
              <a:t>poor-parallelized</a:t>
            </a:r>
            <a:r>
              <a:rPr lang="it-IT" sz="1900" b="1" dirty="0">
                <a:solidFill>
                  <a:schemeClr val="tx2"/>
                </a:solidFill>
              </a:rPr>
              <a:t> </a:t>
            </a:r>
            <a:r>
              <a:rPr lang="it-IT" sz="1900" b="1" dirty="0" err="1">
                <a:solidFill>
                  <a:schemeClr val="tx2"/>
                </a:solidFill>
              </a:rPr>
              <a:t>implementation</a:t>
            </a:r>
            <a:endParaRPr lang="it-IT" sz="1900" b="1" dirty="0">
              <a:solidFill>
                <a:schemeClr val="tx2"/>
              </a:solidFill>
            </a:endParaRPr>
          </a:p>
          <a:p>
            <a:pPr marL="342900" indent="-342900" algn="just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just"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917750B-AF23-8649-9BB0-5B38B4249733}"/>
              </a:ext>
            </a:extLst>
          </p:cNvPr>
          <p:cNvSpPr txBox="1">
            <a:spLocks/>
          </p:cNvSpPr>
          <p:nvPr/>
        </p:nvSpPr>
        <p:spPr>
          <a:xfrm>
            <a:off x="793994" y="5202421"/>
            <a:ext cx="3313574" cy="397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t-IT" sz="1800" b="1" dirty="0">
                <a:solidFill>
                  <a:schemeClr val="tx2"/>
                </a:solidFill>
              </a:rPr>
              <a:t>MPI Technology </a:t>
            </a:r>
          </a:p>
          <a:p>
            <a:pPr marL="342900" indent="-342900" algn="ctr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ctr"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  <p:sp>
        <p:nvSpPr>
          <p:cNvPr id="3" name="Freccia giù 2">
            <a:extLst>
              <a:ext uri="{FF2B5EF4-FFF2-40B4-BE49-F238E27FC236}">
                <a16:creationId xmlns:a16="http://schemas.microsoft.com/office/drawing/2014/main" id="{7E92C20E-D3D3-4042-BA90-C38CBD3751CB}"/>
              </a:ext>
            </a:extLst>
          </p:cNvPr>
          <p:cNvSpPr/>
          <p:nvPr/>
        </p:nvSpPr>
        <p:spPr>
          <a:xfrm>
            <a:off x="2176090" y="4205896"/>
            <a:ext cx="549382" cy="79629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5BA090-3A12-844D-A20E-3D13EF747667}"/>
              </a:ext>
            </a:extLst>
          </p:cNvPr>
          <p:cNvSpPr txBox="1"/>
          <p:nvPr/>
        </p:nvSpPr>
        <p:spPr>
          <a:xfrm>
            <a:off x="142504" y="1516209"/>
            <a:ext cx="889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"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low-cost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turbulence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P. Luchini and M. Quadrio, JCP (2006)</a:t>
            </a:r>
          </a:p>
          <a:p>
            <a:pPr algn="just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2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Distribuited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Memory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0522" y="1793788"/>
            <a:ext cx="8057039" cy="3697787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Pros</a:t>
            </a:r>
            <a:r>
              <a:rPr lang="it-IT" sz="1800" b="1" dirty="0">
                <a:solidFill>
                  <a:schemeClr val="tx2"/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Scales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well</a:t>
            </a:r>
            <a:r>
              <a:rPr lang="it-IT" sz="1800" b="1" dirty="0">
                <a:solidFill>
                  <a:schemeClr val="tx2"/>
                </a:solidFill>
              </a:rPr>
              <a:t> with a large </a:t>
            </a:r>
            <a:r>
              <a:rPr lang="it-IT" sz="1800" b="1" dirty="0" err="1">
                <a:solidFill>
                  <a:schemeClr val="tx2"/>
                </a:solidFill>
              </a:rPr>
              <a:t>number</a:t>
            </a:r>
            <a:r>
              <a:rPr lang="it-IT" sz="1800" b="1" dirty="0">
                <a:solidFill>
                  <a:schemeClr val="tx2"/>
                </a:solidFill>
              </a:rPr>
              <a:t> of </a:t>
            </a:r>
            <a:r>
              <a:rPr lang="it-IT" sz="1800" b="1" dirty="0" err="1">
                <a:solidFill>
                  <a:schemeClr val="tx2"/>
                </a:solidFill>
              </a:rPr>
              <a:t>nodes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>
                <a:solidFill>
                  <a:schemeClr val="tx2"/>
                </a:solidFill>
              </a:rPr>
              <a:t>Greater </a:t>
            </a:r>
            <a:r>
              <a:rPr lang="it-IT" sz="1800" b="1" dirty="0" err="1">
                <a:solidFill>
                  <a:schemeClr val="tx2"/>
                </a:solidFill>
              </a:rPr>
              <a:t>availability</a:t>
            </a:r>
            <a:r>
              <a:rPr lang="it-IT" sz="1800" b="1" dirty="0">
                <a:solidFill>
                  <a:schemeClr val="tx2"/>
                </a:solidFill>
              </a:rPr>
              <a:t> of RAM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>
                <a:solidFill>
                  <a:schemeClr val="tx2"/>
                </a:solidFill>
              </a:rPr>
              <a:t>No </a:t>
            </a:r>
            <a:r>
              <a:rPr lang="it-IT" sz="1800" b="1" dirty="0" err="1">
                <a:solidFill>
                  <a:schemeClr val="tx2"/>
                </a:solidFill>
              </a:rPr>
              <a:t>need</a:t>
            </a:r>
            <a:r>
              <a:rPr lang="it-IT" sz="1800" b="1" dirty="0">
                <a:solidFill>
                  <a:schemeClr val="tx2"/>
                </a:solidFill>
              </a:rPr>
              <a:t> to replicate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>
                <a:solidFill>
                  <a:schemeClr val="tx2"/>
                </a:solidFill>
              </a:rPr>
              <a:t>Use </a:t>
            </a:r>
            <a:r>
              <a:rPr lang="it-IT" sz="1800" b="1" dirty="0" err="1">
                <a:solidFill>
                  <a:schemeClr val="tx2"/>
                </a:solidFill>
              </a:rPr>
              <a:t>cheaper</a:t>
            </a:r>
            <a:r>
              <a:rPr lang="it-IT" sz="1800" b="1" dirty="0">
                <a:solidFill>
                  <a:schemeClr val="tx2"/>
                </a:solidFill>
              </a:rPr>
              <a:t> hardware</a:t>
            </a:r>
          </a:p>
          <a:p>
            <a:pPr>
              <a:defRPr/>
            </a:pPr>
            <a:endParaRPr lang="it-IT" sz="1800" b="1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Drawbacks</a:t>
            </a:r>
            <a:r>
              <a:rPr lang="it-IT" sz="1800" b="1" dirty="0">
                <a:solidFill>
                  <a:schemeClr val="tx2"/>
                </a:solidFill>
              </a:rPr>
              <a:t>:</a:t>
            </a:r>
          </a:p>
          <a:p>
            <a:pPr>
              <a:defRPr/>
            </a:pP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>
                <a:solidFill>
                  <a:schemeClr val="tx2"/>
                </a:solidFill>
              </a:rPr>
              <a:t>Message </a:t>
            </a:r>
            <a:r>
              <a:rPr lang="it-IT" sz="1800" b="1" dirty="0" err="1">
                <a:solidFill>
                  <a:schemeClr val="tx2"/>
                </a:solidFill>
              </a:rPr>
              <a:t>passing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latency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Bandwidth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limitations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Difficult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troubleshooting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it-IT" sz="1800" b="1" dirty="0">
              <a:solidFill>
                <a:srgbClr val="003F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87699" y="49945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Solver </a:t>
            </a:r>
            <a:r>
              <a:rPr lang="it-IT" dirty="0" err="1"/>
              <a:t>Features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9D33FAF-838E-134C-86B2-1520C34B8D98}"/>
              </a:ext>
            </a:extLst>
          </p:cNvPr>
          <p:cNvSpPr txBox="1"/>
          <p:nvPr/>
        </p:nvSpPr>
        <p:spPr>
          <a:xfrm>
            <a:off x="414118" y="1656116"/>
            <a:ext cx="8323726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Fourier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expansion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homogenous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directions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Compact finite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reduce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Massively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MPI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1D or 2D domain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decomposition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CPL and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5C03DB4-013A-274E-B368-C5D128122208}"/>
              </a:ext>
            </a:extLst>
          </p:cNvPr>
          <p:cNvSpPr txBox="1"/>
          <p:nvPr/>
        </p:nvSpPr>
        <p:spPr>
          <a:xfrm>
            <a:off x="1576853" y="4676781"/>
            <a:ext cx="1114408" cy="975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fftMPI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ccia destra 17">
            <a:extLst>
              <a:ext uri="{FF2B5EF4-FFF2-40B4-BE49-F238E27FC236}">
                <a16:creationId xmlns:a16="http://schemas.microsoft.com/office/drawing/2014/main" id="{F75017D0-AC54-EA4A-9199-83DE6EA642AA}"/>
              </a:ext>
            </a:extLst>
          </p:cNvPr>
          <p:cNvSpPr/>
          <p:nvPr/>
        </p:nvSpPr>
        <p:spPr>
          <a:xfrm>
            <a:off x="3372430" y="4765953"/>
            <a:ext cx="2393576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it-IT"/>
          </a:p>
        </p:txBody>
      </p:sp>
      <p:sp>
        <p:nvSpPr>
          <p:cNvPr id="20" name="Freccia destra 19">
            <a:extLst>
              <a:ext uri="{FF2B5EF4-FFF2-40B4-BE49-F238E27FC236}">
                <a16:creationId xmlns:a16="http://schemas.microsoft.com/office/drawing/2014/main" id="{0F8F5F72-E38D-4B4C-9A25-F0B340BAF52D}"/>
              </a:ext>
            </a:extLst>
          </p:cNvPr>
          <p:cNvSpPr/>
          <p:nvPr/>
        </p:nvSpPr>
        <p:spPr>
          <a:xfrm>
            <a:off x="3372430" y="5347126"/>
            <a:ext cx="2393576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A1D8D29-5F04-7E4D-BAB0-D7833C4D07A5}"/>
              </a:ext>
            </a:extLst>
          </p:cNvPr>
          <p:cNvSpPr txBox="1"/>
          <p:nvPr/>
        </p:nvSpPr>
        <p:spPr>
          <a:xfrm>
            <a:off x="6301518" y="5276760"/>
            <a:ext cx="20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Transpose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E772988-F5AB-FF49-B314-08005B23FEDB}"/>
              </a:ext>
            </a:extLst>
          </p:cNvPr>
          <p:cNvSpPr txBox="1"/>
          <p:nvPr/>
        </p:nvSpPr>
        <p:spPr>
          <a:xfrm>
            <a:off x="6340023" y="468306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6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Domain </a:t>
            </a:r>
            <a:r>
              <a:rPr lang="it-IT" dirty="0" err="1"/>
              <a:t>Decomposition</a:t>
            </a:r>
            <a:endParaRPr lang="it-IT" dirty="0"/>
          </a:p>
        </p:txBody>
      </p:sp>
      <p:pic>
        <p:nvPicPr>
          <p:cNvPr id="1025" name="Picture 1" descr="page3image48481712">
            <a:extLst>
              <a:ext uri="{FF2B5EF4-FFF2-40B4-BE49-F238E27FC236}">
                <a16:creationId xmlns:a16="http://schemas.microsoft.com/office/drawing/2014/main" id="{4E44C83C-F97E-2E4F-99E4-E47483DE3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929" y="1589562"/>
            <a:ext cx="5950226" cy="446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63FA6AE-53E5-6143-92CD-CD2D0550A207}"/>
              </a:ext>
            </a:extLst>
          </p:cNvPr>
          <p:cNvSpPr txBox="1"/>
          <p:nvPr/>
        </p:nvSpPr>
        <p:spPr>
          <a:xfrm>
            <a:off x="282733" y="5821400"/>
            <a:ext cx="1435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Courtesy</a:t>
            </a:r>
            <a:r>
              <a:rPr lang="it-IT" sz="9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P3DFFT.net</a:t>
            </a:r>
            <a:endParaRPr lang="it-IT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77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Scaling</a:t>
            </a:r>
            <a:r>
              <a:rPr lang="it-IT" dirty="0"/>
              <a:t> Performance (1/2)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33098"/>
            <a:ext cx="4689252" cy="351693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F03EA6D-3F34-594E-B8C7-2462DE45F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8" y="1933098"/>
            <a:ext cx="4689252" cy="35169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CEE1858-5D0E-1E42-BD31-D1E061392A3D}"/>
              </a:ext>
            </a:extLst>
          </p:cNvPr>
          <p:cNvSpPr txBox="1"/>
          <p:nvPr/>
        </p:nvSpPr>
        <p:spPr>
          <a:xfrm>
            <a:off x="1277666" y="186037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128x128x128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667A7A1-D301-CE4E-B313-4741445A04C1}"/>
              </a:ext>
            </a:extLst>
          </p:cNvPr>
          <p:cNvSpPr txBox="1"/>
          <p:nvPr/>
        </p:nvSpPr>
        <p:spPr>
          <a:xfrm>
            <a:off x="5858659" y="186037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256x256x512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8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Scaling</a:t>
            </a:r>
            <a:r>
              <a:rPr lang="it-IT" dirty="0"/>
              <a:t> Performance (2/2)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835A034-209D-5D4E-929F-5235A155A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6446"/>
            <a:ext cx="4689252" cy="351693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8" y="1926446"/>
            <a:ext cx="4689252" cy="351693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BF2B103-4851-6B4F-9C45-23C079CF4ECE}"/>
              </a:ext>
            </a:extLst>
          </p:cNvPr>
          <p:cNvSpPr txBox="1"/>
          <p:nvPr/>
        </p:nvSpPr>
        <p:spPr>
          <a:xfrm>
            <a:off x="1277666" y="186037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256x256x512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5EF825B-8B32-7345-9D02-5E9BCC608182}"/>
              </a:ext>
            </a:extLst>
          </p:cNvPr>
          <p:cNvSpPr txBox="1"/>
          <p:nvPr/>
        </p:nvSpPr>
        <p:spPr>
          <a:xfrm>
            <a:off x="5554714" y="186037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Mesh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093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{BCE74FD9-BE27-FB4D-B4A6-208975838DC7}tf10001120</Template>
  <TotalTime>14071</TotalTime>
  <Words>1236</Words>
  <Application>Microsoft Macintosh PowerPoint</Application>
  <PresentationFormat>Presentazione su schermo (4:3)</PresentationFormat>
  <Paragraphs>217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Futura Medium</vt:lpstr>
      <vt:lpstr>Wingdings</vt:lpstr>
      <vt:lpstr>POLI</vt:lpstr>
      <vt:lpstr>Presentazione standard di PowerPoint</vt:lpstr>
      <vt:lpstr>The Direct Numerical Simulation</vt:lpstr>
      <vt:lpstr>High Performance Computing</vt:lpstr>
      <vt:lpstr>Distribuited Shared Memory</vt:lpstr>
      <vt:lpstr>Distribuited Shared Memory</vt:lpstr>
      <vt:lpstr>Solver Features</vt:lpstr>
      <vt:lpstr>Domain Decomposition</vt:lpstr>
      <vt:lpstr>Scaling Performance (1/2)</vt:lpstr>
      <vt:lpstr>Scaling Performance (2/2)</vt:lpstr>
      <vt:lpstr>Validation</vt:lpstr>
      <vt:lpstr>Increasing 〖Re〗_τ to 〖Re〗_τ=1000</vt:lpstr>
      <vt:lpstr>A Better Look at the Log Region</vt:lpstr>
      <vt:lpstr>Fluctuations Behaviour at High Re (1/2)</vt:lpstr>
      <vt:lpstr>Fluctuations Behaviour at High Re (2/2)</vt:lpstr>
      <vt:lpstr>Conclusions</vt:lpstr>
      <vt:lpstr>Titolo presentazione sottotitolo</vt:lpstr>
    </vt:vector>
  </TitlesOfParts>
  <Company>Area Servizi ICT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Mirco Meazzo</cp:lastModifiedBy>
  <cp:revision>321</cp:revision>
  <cp:lastPrinted>2019-09-28T16:42:19Z</cp:lastPrinted>
  <dcterms:created xsi:type="dcterms:W3CDTF">2015-05-26T12:27:57Z</dcterms:created>
  <dcterms:modified xsi:type="dcterms:W3CDTF">2019-09-30T18:30:45Z</dcterms:modified>
</cp:coreProperties>
</file>