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61" r:id="rId2"/>
    <p:sldId id="280" r:id="rId3"/>
    <p:sldId id="284" r:id="rId4"/>
    <p:sldId id="257" r:id="rId5"/>
    <p:sldId id="299" r:id="rId6"/>
    <p:sldId id="298" r:id="rId7"/>
    <p:sldId id="273" r:id="rId8"/>
    <p:sldId id="283" r:id="rId9"/>
    <p:sldId id="281" r:id="rId10"/>
    <p:sldId id="282" r:id="rId11"/>
    <p:sldId id="264" r:id="rId12"/>
    <p:sldId id="287" r:id="rId13"/>
    <p:sldId id="297" r:id="rId14"/>
    <p:sldId id="300" r:id="rId15"/>
    <p:sldId id="301" r:id="rId16"/>
    <p:sldId id="296" r:id="rId17"/>
    <p:sldId id="290" r:id="rId18"/>
    <p:sldId id="288" r:id="rId19"/>
    <p:sldId id="289" r:id="rId20"/>
    <p:sldId id="291" r:id="rId21"/>
    <p:sldId id="293" r:id="rId22"/>
    <p:sldId id="294" r:id="rId23"/>
    <p:sldId id="292" r:id="rId24"/>
    <p:sldId id="295" r:id="rId25"/>
    <p:sldId id="286" r:id="rId26"/>
    <p:sldId id="262" r:id="rId27"/>
    <p:sldId id="266" r:id="rId28"/>
    <p:sldId id="265" r:id="rId29"/>
    <p:sldId id="268" r:id="rId30"/>
    <p:sldId id="269" r:id="rId31"/>
    <p:sldId id="270" r:id="rId32"/>
    <p:sldId id="275" r:id="rId33"/>
    <p:sldId id="276" r:id="rId34"/>
    <p:sldId id="277" r:id="rId35"/>
    <p:sldId id="285" r:id="rId36"/>
    <p:sldId id="278" r:id="rId37"/>
    <p:sldId id="279" r:id="rId38"/>
    <p:sldId id="263" r:id="rId39"/>
    <p:sldId id="272" r:id="rId40"/>
    <p:sldId id="271" r:id="rId4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  <p14:sldId id="280"/>
          </p14:sldIdLst>
        </p14:section>
        <p14:section name="Intro" id="{F76BB86A-C317-9044-A4D2-BDF7C053917C}">
          <p14:sldIdLst>
            <p14:sldId id="284"/>
            <p14:sldId id="257"/>
            <p14:sldId id="299"/>
            <p14:sldId id="298"/>
            <p14:sldId id="273"/>
            <p14:sldId id="283"/>
            <p14:sldId id="281"/>
            <p14:sldId id="282"/>
          </p14:sldIdLst>
        </p14:section>
        <p14:section name="Codice" id="{A5D749EB-0527-9D4C-8D9C-5AADE96125F1}">
          <p14:sldIdLst>
            <p14:sldId id="264"/>
            <p14:sldId id="287"/>
            <p14:sldId id="297"/>
            <p14:sldId id="300"/>
            <p14:sldId id="301"/>
            <p14:sldId id="296"/>
            <p14:sldId id="290"/>
            <p14:sldId id="288"/>
            <p14:sldId id="289"/>
            <p14:sldId id="291"/>
            <p14:sldId id="293"/>
            <p14:sldId id="294"/>
            <p14:sldId id="292"/>
            <p14:sldId id="295"/>
          </p14:sldIdLst>
        </p14:section>
        <p14:section name="Risultati Simulazioni" id="{EF6A5A0E-616C-3243-91B4-6B671EBE2761}">
          <p14:sldIdLst>
            <p14:sldId id="286"/>
            <p14:sldId id="262"/>
            <p14:sldId id="266"/>
            <p14:sldId id="265"/>
            <p14:sldId id="268"/>
            <p14:sldId id="269"/>
            <p14:sldId id="270"/>
            <p14:sldId id="275"/>
            <p14:sldId id="276"/>
            <p14:sldId id="277"/>
            <p14:sldId id="285"/>
            <p14:sldId id="278"/>
          </p14:sldIdLst>
        </p14:section>
        <p14:section name="Conclusioni" id="{9F1D12F2-CA14-054C-B91C-67D54E033CCC}">
          <p14:sldIdLst>
            <p14:sldId id="279"/>
            <p14:sldId id="263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88582"/>
  </p:normalViewPr>
  <p:slideViewPr>
    <p:cSldViewPr snapToGrid="0" snapToObjects="1">
      <p:cViewPr>
        <p:scale>
          <a:sx n="115" d="100"/>
          <a:sy n="115" d="100"/>
        </p:scale>
        <p:origin x="920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DE9BA21-D53C-0C46-928C-DFFB0A270C01}" type="presOf" srcId="{DDDAC2DB-1A6F-FA45-BC7B-0E22A7A67FFA}" destId="{D835FF45-499F-AB4B-B149-CC36A5BFF378}" srcOrd="0" destOrd="0" presId="urn:microsoft.com/office/officeart/2005/8/layout/vList5"/>
    <dgm:cxn modelId="{7F3F4922-514E-4A44-A131-9C3315600E5E}" type="presOf" srcId="{94A819AB-5E5C-4E40-8B34-228319273B63}" destId="{5E65F84D-5873-1C45-8B35-1F13BAEB1177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5EA2D47A-9C24-DF45-87B5-4A44194539EC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3566A1F0-6A5D-2B49-9B52-9046F726B1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48059FA0-E47F-084F-AA47-6B65732384CE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84B10C29-8294-FF49-821D-D2E2CF827839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6F708F23-2582-6547-9FFF-0429C22D10EE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FE62637C-9E71-CF45-87AB-F7FABAD9A75C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DE9BA21-D53C-0C46-928C-DFFB0A270C01}" type="presOf" srcId="{DDDAC2DB-1A6F-FA45-BC7B-0E22A7A67FFA}" destId="{D835FF45-499F-AB4B-B149-CC36A5BFF378}" srcOrd="0" destOrd="0" presId="urn:microsoft.com/office/officeart/2005/8/layout/vList5"/>
    <dgm:cxn modelId="{7F3F4922-514E-4A44-A131-9C3315600E5E}" type="presOf" srcId="{94A819AB-5E5C-4E40-8B34-228319273B63}" destId="{5E65F84D-5873-1C45-8B35-1F13BAEB1177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5EA2D47A-9C24-DF45-87B5-4A44194539EC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3566A1F0-6A5D-2B49-9B52-9046F726B1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48059FA0-E47F-084F-AA47-6B65732384CE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84B10C29-8294-FF49-821D-D2E2CF827839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6F708F23-2582-6547-9FFF-0429C22D10EE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FE62637C-9E71-CF45-87AB-F7FABAD9A75C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5F4A7625-CD31-CC4A-8402-A8E50FF36041}">
      <dgm:prSet custT="1"/>
      <dgm:spPr/>
      <dgm:t>
        <a:bodyPr/>
        <a:lstStyle/>
        <a:p>
          <a:r>
            <a:rPr lang="it-IT" sz="16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Structure</a:t>
          </a:r>
          <a:endParaRPr lang="it-IT" sz="1600" b="1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gm:t>
    </dgm:pt>
    <dgm:pt modelId="{93EC8474-4A63-1B4F-93F1-A91B96184378}" type="parTrans" cxnId="{01B09C3A-044D-CB4E-8F87-711381DBFDDD}">
      <dgm:prSet/>
      <dgm:spPr/>
      <dgm:t>
        <a:bodyPr/>
        <a:lstStyle/>
        <a:p>
          <a:endParaRPr lang="it-IT"/>
        </a:p>
      </dgm:t>
    </dgm:pt>
    <dgm:pt modelId="{F7043322-9D71-C543-B9F4-A4666621A475}" type="sibTrans" cxnId="{01B09C3A-044D-CB4E-8F87-711381DBFDDD}">
      <dgm:prSet/>
      <dgm:spPr/>
      <dgm:t>
        <a:bodyPr/>
        <a:lstStyle/>
        <a:p>
          <a:endParaRPr lang="it-IT"/>
        </a:p>
      </dgm:t>
    </dgm:pt>
    <dgm:pt modelId="{063160E1-7ECB-B641-87AD-84FEC2A368D5}">
      <dgm:prSet custT="1"/>
      <dgm:spPr/>
      <dgm:t>
        <a:bodyPr/>
        <a:lstStyle/>
        <a:p>
          <a:r>
            <a:rPr lang="it-IT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Performance</a:t>
          </a:r>
        </a:p>
      </dgm:t>
    </dgm:pt>
    <dgm:pt modelId="{DD7B987D-C80E-CB4F-9736-5FB98A1FEB13}" type="parTrans" cxnId="{B88C92DC-2CA4-BF45-81FB-9082504DF781}">
      <dgm:prSet/>
      <dgm:spPr/>
      <dgm:t>
        <a:bodyPr/>
        <a:lstStyle/>
        <a:p>
          <a:endParaRPr lang="it-IT"/>
        </a:p>
      </dgm:t>
    </dgm:pt>
    <dgm:pt modelId="{D9CD9560-4131-2843-9C8B-A6079726B8D7}" type="sibTrans" cxnId="{B88C92DC-2CA4-BF45-81FB-9082504DF781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885250F-EBD2-A149-A024-59600BCEBC8F}" type="pres">
      <dgm:prSet presAssocID="{94A819AB-5E5C-4E40-8B34-228319273B63}" presName="descendantText" presStyleLbl="alignAccFollowNode1" presStyleIdx="0" presStyleCnt="1">
        <dgm:presLayoutVars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0D526127-A68E-EA41-B7CC-1F1E19421EB6}" type="presOf" srcId="{58BB3410-C68B-9D41-8A1E-7EF816F33D81}" destId="{9F16B44E-0431-7347-9022-FC34AFB1324E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964FE62C-B059-6D4B-8439-BA4065789A2C}" type="presOf" srcId="{5F4A7625-CD31-CC4A-8402-A8E50FF36041}" destId="{3885250F-EBD2-A149-A024-59600BCEBC8F}" srcOrd="0" destOrd="0" presId="urn:microsoft.com/office/officeart/2005/8/layout/vList5"/>
    <dgm:cxn modelId="{C41F5B31-F1D6-9246-BF15-5666DB94863F}" type="presOf" srcId="{DDDAC2DB-1A6F-FA45-BC7B-0E22A7A67FFA}" destId="{188FE88A-2F0A-4746-9CDF-AEB655D1B3FE}" srcOrd="0" destOrd="0" presId="urn:microsoft.com/office/officeart/2005/8/layout/vList5"/>
    <dgm:cxn modelId="{01B09C3A-044D-CB4E-8F87-711381DBFDDD}" srcId="{94A819AB-5E5C-4E40-8B34-228319273B63}" destId="{5F4A7625-CD31-CC4A-8402-A8E50FF36041}" srcOrd="0" destOrd="0" parTransId="{93EC8474-4A63-1B4F-93F1-A91B96184378}" sibTransId="{F7043322-9D71-C543-B9F4-A4666621A475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3C28475F-FDAA-414A-A5A1-BF563431CCF6}" type="presOf" srcId="{94A819AB-5E5C-4E40-8B34-228319273B63}" destId="{5E65F84D-5873-1C45-8B35-1F13BAEB1177}" srcOrd="0" destOrd="0" presId="urn:microsoft.com/office/officeart/2005/8/layout/vList5"/>
    <dgm:cxn modelId="{835F4276-76EE-7A4A-B256-C21F2D1D572A}" type="presOf" srcId="{063160E1-7ECB-B641-87AD-84FEC2A368D5}" destId="{3885250F-EBD2-A149-A024-59600BCEBC8F}" srcOrd="0" destOrd="1" presId="urn:microsoft.com/office/officeart/2005/8/layout/vList5"/>
    <dgm:cxn modelId="{E02E547D-A0FA-184F-81E6-315313B3404E}" type="presOf" srcId="{9F31DA1A-37C7-114C-8A30-5B4FD8F7AB25}" destId="{828DA3AB-82EF-D54E-B227-E4CCD41A8A84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B88C92DC-2CA4-BF45-81FB-9082504DF781}" srcId="{94A819AB-5E5C-4E40-8B34-228319273B63}" destId="{063160E1-7ECB-B641-87AD-84FEC2A368D5}" srcOrd="1" destOrd="0" parTransId="{DD7B987D-C80E-CB4F-9736-5FB98A1FEB13}" sibTransId="{D9CD9560-4131-2843-9C8B-A6079726B8D7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1D1C330C-0B0B-6648-BE47-22BAA61B774F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DC151E5-55DA-4D48-ADBB-C18A279F9461}" type="presParOf" srcId="{8A2669FD-D4DB-7D4E-8007-5643D041620C}" destId="{5E65F84D-5873-1C45-8B35-1F13BAEB1177}" srcOrd="0" destOrd="0" presId="urn:microsoft.com/office/officeart/2005/8/layout/vList5"/>
    <dgm:cxn modelId="{F250C12F-B4AD-6045-8740-9C8D43EF76EE}" type="presParOf" srcId="{8A2669FD-D4DB-7D4E-8007-5643D041620C}" destId="{3885250F-EBD2-A149-A024-59600BCEBC8F}" srcOrd="1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8406AFB2-6B7C-DB44-B860-9F7B29930C7E}" type="presParOf" srcId="{D8E5537C-D220-2547-8792-F86961D81226}" destId="{828DA3AB-82EF-D54E-B227-E4CCD41A8A84}" srcOrd="0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2B4EC5A9-3337-2248-8648-577D48E8BF55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/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0C96EBCB-A3AE-0E47-8081-E76744BFBDC5}">
      <dgm:prSet phldrT="[Testo]" custT="1"/>
      <dgm:spPr/>
      <dgm:t>
        <a:bodyPr/>
        <a:lstStyle/>
        <a:p>
          <a:r>
            <a:rPr lang="it-IT" sz="14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Further</a:t>
          </a:r>
          <a:r>
            <a:rPr lang="it-IT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</a:t>
          </a:r>
          <a:r>
            <a:rPr lang="it-IT" sz="14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tests</a:t>
          </a:r>
          <a:endParaRPr lang="it-IT" sz="1400" b="1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gm:t>
    </dgm:pt>
    <dgm:pt modelId="{F93821E2-FC41-DB49-8512-7EF31E5570AF}" type="sibTrans" cxnId="{5D5012C6-A065-014E-8D2C-959129C25372}">
      <dgm:prSet/>
      <dgm:spPr/>
      <dgm:t>
        <a:bodyPr/>
        <a:lstStyle/>
        <a:p>
          <a:endParaRPr lang="it-IT"/>
        </a:p>
      </dgm:t>
    </dgm:pt>
    <dgm:pt modelId="{7ABC0DB2-83A1-E242-A831-B189BED2307E}" type="parTrans" cxnId="{5D5012C6-A065-014E-8D2C-959129C2537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35B6AE7E-8FFA-DE4B-A5F9-B2A7090E79DE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𝟏𝟎𝟎𝟎</m:t>
                  </m:r>
                </m:oMath>
              </a14:m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Choice>
      <mc:Fallback>
        <dgm:pt modelId="{35B6AE7E-8FFA-DE4B-A5F9-B2A7090E79DE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  𝟏𝟎𝟎𝟎</a:t>
              </a:r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Fallback>
    </mc:AlternateContent>
    <dgm:pt modelId="{CC6F279C-9438-4A4B-A27C-DD68BD280626}" type="sibTrans" cxnId="{07154D70-9EC4-5B43-B2DF-459D76B29268}">
      <dgm:prSet/>
      <dgm:spPr/>
      <dgm:t>
        <a:bodyPr/>
        <a:lstStyle/>
        <a:p>
          <a:endParaRPr lang="it-IT"/>
        </a:p>
      </dgm:t>
    </dgm:pt>
    <dgm:pt modelId="{B0ADB6A6-7CBE-5C4F-A864-B7AD870894F9}" type="parTrans" cxnId="{07154D70-9EC4-5B43-B2DF-459D76B2926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9FFEADE7-AD7E-384C-9542-2E45304A22AF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𝟏𝟖𝟎</m:t>
                  </m:r>
                </m:oMath>
              </a14:m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Choice>
      <mc:Fallback>
        <dgm:pt modelId="{9FFEADE7-AD7E-384C-9542-2E45304A22AF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  𝟏𝟖𝟎</a:t>
              </a:r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Fallback>
    </mc:AlternateContent>
    <dgm:pt modelId="{0DE235D5-1A73-C846-A00E-F149B4EAFA0D}" type="sibTrans" cxnId="{91C7756D-F8FA-1D41-A643-5C602BAD7830}">
      <dgm:prSet/>
      <dgm:spPr/>
      <dgm:t>
        <a:bodyPr/>
        <a:lstStyle/>
        <a:p>
          <a:endParaRPr lang="it-IT"/>
        </a:p>
      </dgm:t>
    </dgm:pt>
    <dgm:pt modelId="{8284573E-32CC-BB4F-8D78-C54ED23D69C3}" type="parTrans" cxnId="{91C7756D-F8FA-1D41-A643-5C602BAD7830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ACC71D9B-3F5E-8A49-813B-2C7925D8187D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</m:oMath>
              </a14:m>
              <a:r>
                <a:rPr lang="it-IT" sz="1400" b="1" i="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Comparison</a:t>
              </a:r>
            </a:p>
          </dgm:t>
        </dgm:pt>
      </mc:Choice>
      <mc:Fallback>
        <dgm:pt modelId="{ACC71D9B-3F5E-8A49-813B-2C7925D8187D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</a:t>
              </a:r>
              <a:r>
                <a:rPr lang="it-IT" sz="1400" b="1" i="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Comparison</a:t>
              </a:r>
            </a:p>
          </dgm:t>
        </dgm:pt>
      </mc:Fallback>
    </mc:AlternateContent>
    <dgm:pt modelId="{566F5FF4-89CD-854C-806A-1EA08602648B}" type="parTrans" cxnId="{C3D33EFB-384B-DC45-9E7F-3BA667477E9A}">
      <dgm:prSet/>
      <dgm:spPr/>
      <dgm:t>
        <a:bodyPr/>
        <a:lstStyle/>
        <a:p>
          <a:endParaRPr lang="it-IT"/>
        </a:p>
      </dgm:t>
    </dgm:pt>
    <dgm:pt modelId="{E41230F4-6286-D44A-8CEB-C1CEE8479D4E}" type="sibTrans" cxnId="{C3D33EFB-384B-DC45-9E7F-3BA667477E9A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1C6C98-1741-F24A-BA8F-92EBEC8389BB}" type="pres">
      <dgm:prSet presAssocID="{9F31DA1A-37C7-114C-8A30-5B4FD8F7AB25}" presName="descendantText" presStyleLbl="alignAccFollowNode1" presStyleIdx="0" presStyleCnt="1">
        <dgm:presLayoutVars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3B8C407-31D6-4845-9A08-7A4DE7B5B646}" type="presOf" srcId="{0C96EBCB-A3AE-0E47-8081-E76744BFBDC5}" destId="{831C6C98-1741-F24A-BA8F-92EBEC8389BB}" srcOrd="0" destOrd="3" presId="urn:microsoft.com/office/officeart/2005/8/layout/vList5"/>
    <dgm:cxn modelId="{F2348914-06A4-264E-9C4C-31575C117F69}" type="presOf" srcId="{35B6AE7E-8FFA-DE4B-A5F9-B2A7090E79DE}" destId="{831C6C98-1741-F24A-BA8F-92EBEC8389BB}" srcOrd="0" destOrd="1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F3261722-65E3-2F40-BF86-D445E4DC2DA4}" type="presOf" srcId="{94A819AB-5E5C-4E40-8B34-228319273B63}" destId="{5E65F84D-5873-1C45-8B35-1F13BAEB1177}" srcOrd="0" destOrd="0" presId="urn:microsoft.com/office/officeart/2005/8/layout/vList5"/>
    <dgm:cxn modelId="{D6D15125-7DF5-E14E-8D74-7ECFE25385F3}" type="presOf" srcId="{ACC71D9B-3F5E-8A49-813B-2C7925D8187D}" destId="{831C6C98-1741-F24A-BA8F-92EBEC8389BB}" srcOrd="0" destOrd="2" presId="urn:microsoft.com/office/officeart/2005/8/layout/vList5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78769857-F08D-F741-8904-177B8C6D104D}" type="presOf" srcId="{58BB3410-C68B-9D41-8A1E-7EF816F33D81}" destId="{9F16B44E-0431-7347-9022-FC34AFB1324E}" srcOrd="0" destOrd="0" presId="urn:microsoft.com/office/officeart/2005/8/layout/vList5"/>
    <dgm:cxn modelId="{91C7756D-F8FA-1D41-A643-5C602BAD7830}" srcId="{9F31DA1A-37C7-114C-8A30-5B4FD8F7AB25}" destId="{9FFEADE7-AD7E-384C-9542-2E45304A22AF}" srcOrd="0" destOrd="0" parTransId="{8284573E-32CC-BB4F-8D78-C54ED23D69C3}" sibTransId="{0DE235D5-1A73-C846-A00E-F149B4EAFA0D}"/>
    <dgm:cxn modelId="{07154D70-9EC4-5B43-B2DF-459D76B29268}" srcId="{9F31DA1A-37C7-114C-8A30-5B4FD8F7AB25}" destId="{35B6AE7E-8FFA-DE4B-A5F9-B2A7090E79DE}" srcOrd="1" destOrd="0" parTransId="{B0ADB6A6-7CBE-5C4F-A864-B7AD870894F9}" sibTransId="{CC6F279C-9438-4A4B-A27C-DD68BD280626}"/>
    <dgm:cxn modelId="{FFCAF9A6-56B9-7E4B-A9FF-36E9B24A715E}" type="presOf" srcId="{9F31DA1A-37C7-114C-8A30-5B4FD8F7AB25}" destId="{828DA3AB-82EF-D54E-B227-E4CCD41A8A84}" srcOrd="0" destOrd="0" presId="urn:microsoft.com/office/officeart/2005/8/layout/vList5"/>
    <dgm:cxn modelId="{E8BF8FAC-9DD9-7B4F-B82B-B1EAA16C9678}" type="presOf" srcId="{9FFEADE7-AD7E-384C-9542-2E45304A22AF}" destId="{831C6C98-1741-F24A-BA8F-92EBEC8389BB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5D5012C6-A065-014E-8D2C-959129C25372}" srcId="{9F31DA1A-37C7-114C-8A30-5B4FD8F7AB25}" destId="{0C96EBCB-A3AE-0E47-8081-E76744BFBDC5}" srcOrd="3" destOrd="0" parTransId="{7ABC0DB2-83A1-E242-A831-B189BED2307E}" sibTransId="{F93821E2-FC41-DB49-8512-7EF31E5570AF}"/>
    <dgm:cxn modelId="{D96690CE-29A8-EA4E-885C-39BCB07DD624}" type="presOf" srcId="{DDDAC2DB-1A6F-FA45-BC7B-0E22A7A67FFA}" destId="{188FE88A-2F0A-4746-9CDF-AEB655D1B3FE}" srcOrd="0" destOrd="0" presId="urn:microsoft.com/office/officeart/2005/8/layout/vList5"/>
    <dgm:cxn modelId="{C3D33EFB-384B-DC45-9E7F-3BA667477E9A}" srcId="{9F31DA1A-37C7-114C-8A30-5B4FD8F7AB25}" destId="{ACC71D9B-3F5E-8A49-813B-2C7925D8187D}" srcOrd="2" destOrd="0" parTransId="{566F5FF4-89CD-854C-806A-1EA08602648B}" sibTransId="{E41230F4-6286-D44A-8CEB-C1CEE8479D4E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DA792CDA-83CD-B84A-A17B-9130C6A9B93E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49ACDDE-F0CE-FA49-89E3-92A738B41538}" type="presParOf" srcId="{8A2669FD-D4DB-7D4E-8007-5643D041620C}" destId="{5E65F84D-5873-1C45-8B35-1F13BAEB1177}" srcOrd="0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F1678D9B-41CD-2142-91F4-9816944FC2FA}" type="presParOf" srcId="{D8E5537C-D220-2547-8792-F86961D81226}" destId="{828DA3AB-82EF-D54E-B227-E4CCD41A8A84}" srcOrd="0" destOrd="0" presId="urn:microsoft.com/office/officeart/2005/8/layout/vList5"/>
    <dgm:cxn modelId="{5361FC7E-1E86-8843-AAF7-12999D296F2A}" type="presParOf" srcId="{D8E5537C-D220-2547-8792-F86961D81226}" destId="{831C6C98-1741-F24A-BA8F-92EBEC8389BB}" srcOrd="1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8E56DEE9-07F8-6C4B-BE03-330988414E18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/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0C96EBCB-A3AE-0E47-8081-E76744BFBDC5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F93821E2-FC41-DB49-8512-7EF31E5570AF}" type="sibTrans" cxnId="{5D5012C6-A065-014E-8D2C-959129C25372}">
      <dgm:prSet/>
      <dgm:spPr/>
      <dgm:t>
        <a:bodyPr/>
        <a:lstStyle/>
        <a:p>
          <a:endParaRPr lang="it-IT"/>
        </a:p>
      </dgm:t>
    </dgm:pt>
    <dgm:pt modelId="{7ABC0DB2-83A1-E242-A831-B189BED2307E}" type="parTrans" cxnId="{5D5012C6-A065-014E-8D2C-959129C25372}">
      <dgm:prSet/>
      <dgm:spPr/>
      <dgm:t>
        <a:bodyPr/>
        <a:lstStyle/>
        <a:p>
          <a:endParaRPr lang="it-IT"/>
        </a:p>
      </dgm:t>
    </dgm:pt>
    <dgm:pt modelId="{35B6AE7E-8FFA-DE4B-A5F9-B2A7090E79DE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CC6F279C-9438-4A4B-A27C-DD68BD280626}" type="sibTrans" cxnId="{07154D70-9EC4-5B43-B2DF-459D76B29268}">
      <dgm:prSet/>
      <dgm:spPr/>
      <dgm:t>
        <a:bodyPr/>
        <a:lstStyle/>
        <a:p>
          <a:endParaRPr lang="it-IT"/>
        </a:p>
      </dgm:t>
    </dgm:pt>
    <dgm:pt modelId="{B0ADB6A6-7CBE-5C4F-A864-B7AD870894F9}" type="parTrans" cxnId="{07154D70-9EC4-5B43-B2DF-459D76B29268}">
      <dgm:prSet/>
      <dgm:spPr/>
      <dgm:t>
        <a:bodyPr/>
        <a:lstStyle/>
        <a:p>
          <a:endParaRPr lang="it-IT"/>
        </a:p>
      </dgm:t>
    </dgm:pt>
    <dgm:pt modelId="{9FFEADE7-AD7E-384C-9542-2E45304A22AF}">
      <dgm:prSet phldrT="[Testo]" custT="1"/>
      <dgm:spPr>
        <a:blipFill>
          <a:blip xmlns:r="http://schemas.openxmlformats.org/officeDocument/2006/relationships" r:embed="rId1"/>
          <a:stretch>
            <a:fillRect t="-4225" b="-7042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0DE235D5-1A73-C846-A00E-F149B4EAFA0D}" type="sibTrans" cxnId="{91C7756D-F8FA-1D41-A643-5C602BAD7830}">
      <dgm:prSet/>
      <dgm:spPr/>
      <dgm:t>
        <a:bodyPr/>
        <a:lstStyle/>
        <a:p>
          <a:endParaRPr lang="it-IT"/>
        </a:p>
      </dgm:t>
    </dgm:pt>
    <dgm:pt modelId="{8284573E-32CC-BB4F-8D78-C54ED23D69C3}" type="parTrans" cxnId="{91C7756D-F8FA-1D41-A643-5C602BAD7830}">
      <dgm:prSet/>
      <dgm:spPr/>
      <dgm:t>
        <a:bodyPr/>
        <a:lstStyle/>
        <a:p>
          <a:endParaRPr lang="it-IT"/>
        </a:p>
      </dgm:t>
    </dgm:pt>
    <dgm:pt modelId="{ACC71D9B-3F5E-8A49-813B-2C7925D8187D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566F5FF4-89CD-854C-806A-1EA08602648B}" type="parTrans" cxnId="{C3D33EFB-384B-DC45-9E7F-3BA667477E9A}">
      <dgm:prSet/>
      <dgm:spPr/>
      <dgm:t>
        <a:bodyPr/>
        <a:lstStyle/>
        <a:p>
          <a:endParaRPr lang="it-IT"/>
        </a:p>
      </dgm:t>
    </dgm:pt>
    <dgm:pt modelId="{E41230F4-6286-D44A-8CEB-C1CEE8479D4E}" type="sibTrans" cxnId="{C3D33EFB-384B-DC45-9E7F-3BA667477E9A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1C6C98-1741-F24A-BA8F-92EBEC8389BB}" type="pres">
      <dgm:prSet presAssocID="{9F31DA1A-37C7-114C-8A30-5B4FD8F7AB25}" presName="descendantText" presStyleLbl="alignAccFollowNode1" presStyleIdx="0" presStyleCnt="1">
        <dgm:presLayoutVars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3B8C407-31D6-4845-9A08-7A4DE7B5B646}" type="presOf" srcId="{0C96EBCB-A3AE-0E47-8081-E76744BFBDC5}" destId="{831C6C98-1741-F24A-BA8F-92EBEC8389BB}" srcOrd="0" destOrd="3" presId="urn:microsoft.com/office/officeart/2005/8/layout/vList5"/>
    <dgm:cxn modelId="{F2348914-06A4-264E-9C4C-31575C117F69}" type="presOf" srcId="{35B6AE7E-8FFA-DE4B-A5F9-B2A7090E79DE}" destId="{831C6C98-1741-F24A-BA8F-92EBEC8389BB}" srcOrd="0" destOrd="1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F3261722-65E3-2F40-BF86-D445E4DC2DA4}" type="presOf" srcId="{94A819AB-5E5C-4E40-8B34-228319273B63}" destId="{5E65F84D-5873-1C45-8B35-1F13BAEB1177}" srcOrd="0" destOrd="0" presId="urn:microsoft.com/office/officeart/2005/8/layout/vList5"/>
    <dgm:cxn modelId="{D6D15125-7DF5-E14E-8D74-7ECFE25385F3}" type="presOf" srcId="{ACC71D9B-3F5E-8A49-813B-2C7925D8187D}" destId="{831C6C98-1741-F24A-BA8F-92EBEC8389BB}" srcOrd="0" destOrd="2" presId="urn:microsoft.com/office/officeart/2005/8/layout/vList5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78769857-F08D-F741-8904-177B8C6D104D}" type="presOf" srcId="{58BB3410-C68B-9D41-8A1E-7EF816F33D81}" destId="{9F16B44E-0431-7347-9022-FC34AFB1324E}" srcOrd="0" destOrd="0" presId="urn:microsoft.com/office/officeart/2005/8/layout/vList5"/>
    <dgm:cxn modelId="{91C7756D-F8FA-1D41-A643-5C602BAD7830}" srcId="{9F31DA1A-37C7-114C-8A30-5B4FD8F7AB25}" destId="{9FFEADE7-AD7E-384C-9542-2E45304A22AF}" srcOrd="0" destOrd="0" parTransId="{8284573E-32CC-BB4F-8D78-C54ED23D69C3}" sibTransId="{0DE235D5-1A73-C846-A00E-F149B4EAFA0D}"/>
    <dgm:cxn modelId="{07154D70-9EC4-5B43-B2DF-459D76B29268}" srcId="{9F31DA1A-37C7-114C-8A30-5B4FD8F7AB25}" destId="{35B6AE7E-8FFA-DE4B-A5F9-B2A7090E79DE}" srcOrd="1" destOrd="0" parTransId="{B0ADB6A6-7CBE-5C4F-A864-B7AD870894F9}" sibTransId="{CC6F279C-9438-4A4B-A27C-DD68BD280626}"/>
    <dgm:cxn modelId="{FFCAF9A6-56B9-7E4B-A9FF-36E9B24A715E}" type="presOf" srcId="{9F31DA1A-37C7-114C-8A30-5B4FD8F7AB25}" destId="{828DA3AB-82EF-D54E-B227-E4CCD41A8A84}" srcOrd="0" destOrd="0" presId="urn:microsoft.com/office/officeart/2005/8/layout/vList5"/>
    <dgm:cxn modelId="{E8BF8FAC-9DD9-7B4F-B82B-B1EAA16C9678}" type="presOf" srcId="{9FFEADE7-AD7E-384C-9542-2E45304A22AF}" destId="{831C6C98-1741-F24A-BA8F-92EBEC8389BB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5D5012C6-A065-014E-8D2C-959129C25372}" srcId="{9F31DA1A-37C7-114C-8A30-5B4FD8F7AB25}" destId="{0C96EBCB-A3AE-0E47-8081-E76744BFBDC5}" srcOrd="3" destOrd="0" parTransId="{7ABC0DB2-83A1-E242-A831-B189BED2307E}" sibTransId="{F93821E2-FC41-DB49-8512-7EF31E5570AF}"/>
    <dgm:cxn modelId="{D96690CE-29A8-EA4E-885C-39BCB07DD624}" type="presOf" srcId="{DDDAC2DB-1A6F-FA45-BC7B-0E22A7A67FFA}" destId="{188FE88A-2F0A-4746-9CDF-AEB655D1B3FE}" srcOrd="0" destOrd="0" presId="urn:microsoft.com/office/officeart/2005/8/layout/vList5"/>
    <dgm:cxn modelId="{C3D33EFB-384B-DC45-9E7F-3BA667477E9A}" srcId="{9F31DA1A-37C7-114C-8A30-5B4FD8F7AB25}" destId="{ACC71D9B-3F5E-8A49-813B-2C7925D8187D}" srcOrd="2" destOrd="0" parTransId="{566F5FF4-89CD-854C-806A-1EA08602648B}" sibTransId="{E41230F4-6286-D44A-8CEB-C1CEE8479D4E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DA792CDA-83CD-B84A-A17B-9130C6A9B93E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49ACDDE-F0CE-FA49-89E3-92A738B41538}" type="presParOf" srcId="{8A2669FD-D4DB-7D4E-8007-5643D041620C}" destId="{5E65F84D-5873-1C45-8B35-1F13BAEB1177}" srcOrd="0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F1678D9B-41CD-2142-91F4-9816944FC2FA}" type="presParOf" srcId="{D8E5537C-D220-2547-8792-F86961D81226}" destId="{828DA3AB-82EF-D54E-B227-E4CCD41A8A84}" srcOrd="0" destOrd="0" presId="urn:microsoft.com/office/officeart/2005/8/layout/vList5"/>
    <dgm:cxn modelId="{5361FC7E-1E86-8843-AAF7-12999D296F2A}" type="presParOf" srcId="{D8E5537C-D220-2547-8792-F86961D81226}" destId="{831C6C98-1741-F24A-BA8F-92EBEC8389BB}" srcOrd="1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8E56DEE9-07F8-6C4B-BE03-330988414E18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39CFA0D-ADC5-5043-B5B6-A49F2E9AE51D}" type="presOf" srcId="{94A819AB-5E5C-4E40-8B34-228319273B63}" destId="{5E65F84D-5873-1C45-8B35-1F13BAEB1177}" srcOrd="0" destOrd="0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19396AA9-C07F-7A44-B553-05F162F0783E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B3A3B0C5-5A00-D44E-BE7A-21BEC1F361D6}" type="presOf" srcId="{DDDAC2DB-1A6F-FA45-BC7B-0E22A7A67FFA}" destId="{D835FF45-499F-AB4B-B149-CC36A5BFF378}" srcOrd="0" destOrd="0" presId="urn:microsoft.com/office/officeart/2005/8/layout/vList5"/>
    <dgm:cxn modelId="{D11D47F4-1C89-2F4F-8D46-9A681C44F8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DBE62ECA-8B55-2E40-B59F-2171D4E95BA4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9C55583A-ACD0-0142-A8B6-044EBA5C00CE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A9AF2604-EF20-E140-8993-F090D460743B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D6CCAE59-FBF0-5445-8FCA-BC7A2C5D6DB0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B44E-0431-7347-9022-FC34AFB1324E}">
      <dsp:nvSpPr>
        <dsp:cNvPr id="0" name=""/>
        <dsp:cNvSpPr/>
      </dsp:nvSpPr>
      <dsp:spPr>
        <a:xfrm>
          <a:off x="0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53185" y="55450"/>
        <a:ext cx="2890004" cy="983131"/>
      </dsp:txXfrm>
    </dsp:sp>
    <dsp:sp modelId="{3885250F-EBD2-A149-A024-59600BCEBC8F}">
      <dsp:nvSpPr>
        <dsp:cNvPr id="0" name=""/>
        <dsp:cNvSpPr/>
      </dsp:nvSpPr>
      <dsp:spPr>
        <a:xfrm rot="5400000">
          <a:off x="5224018" y="-972451"/>
          <a:ext cx="871601" cy="5326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Structure</a:t>
          </a:r>
          <a:endParaRPr lang="it-IT" sz="1600" b="1" kern="1200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Performance</a:t>
          </a:r>
        </a:p>
      </dsp:txBody>
      <dsp:txXfrm rot="-5400000">
        <a:off x="2996375" y="1297740"/>
        <a:ext cx="5284340" cy="786505"/>
      </dsp:txXfrm>
    </dsp:sp>
    <dsp:sp modelId="{5E65F84D-5873-1C45-8B35-1F13BAEB1177}">
      <dsp:nvSpPr>
        <dsp:cNvPr id="0" name=""/>
        <dsp:cNvSpPr/>
      </dsp:nvSpPr>
      <dsp:spPr>
        <a:xfrm>
          <a:off x="0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53185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0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53185" y="2343404"/>
        <a:ext cx="2890004" cy="983131"/>
      </dsp:txXfrm>
    </dsp:sp>
    <dsp:sp modelId="{188FE88A-2F0A-4746-9CDF-AEB655D1B3FE}">
      <dsp:nvSpPr>
        <dsp:cNvPr id="0" name=""/>
        <dsp:cNvSpPr/>
      </dsp:nvSpPr>
      <dsp:spPr>
        <a:xfrm>
          <a:off x="0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53185" y="3487380"/>
        <a:ext cx="2890004" cy="98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B44E-0431-7347-9022-FC34AFB1324E}">
      <dsp:nvSpPr>
        <dsp:cNvPr id="0" name=""/>
        <dsp:cNvSpPr/>
      </dsp:nvSpPr>
      <dsp:spPr>
        <a:xfrm>
          <a:off x="0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53185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0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53185" y="1199427"/>
        <a:ext cx="2890004" cy="983131"/>
      </dsp:txXfrm>
    </dsp:sp>
    <dsp:sp modelId="{831C6C98-1741-F24A-BA8F-92EBEC8389BB}">
      <dsp:nvSpPr>
        <dsp:cNvPr id="0" name=""/>
        <dsp:cNvSpPr/>
      </dsp:nvSpPr>
      <dsp:spPr>
        <a:xfrm rot="5400000">
          <a:off x="5224018" y="171525"/>
          <a:ext cx="871601" cy="5326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𝟏𝟖𝟎</m:t>
              </m:r>
            </m:oMath>
          </a14:m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𝟏𝟎𝟎𝟎</m:t>
              </m:r>
            </m:oMath>
          </a14:m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</m:oMath>
          </a14:m>
          <a:r>
            <a:rPr lang="it-IT" sz="1400" b="1" i="0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Comparison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Further</a:t>
          </a:r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</a:t>
          </a:r>
          <a:r>
            <a:rPr lang="it-IT" sz="14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tests</a:t>
          </a:r>
          <a:endParaRPr lang="it-IT" sz="1400" b="1" kern="1200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sp:txBody>
      <dsp:txXfrm rot="-5400000">
        <a:off x="2996375" y="2441716"/>
        <a:ext cx="5284340" cy="786505"/>
      </dsp:txXfrm>
    </dsp:sp>
    <dsp:sp modelId="{828DA3AB-82EF-D54E-B227-E4CCD41A8A84}">
      <dsp:nvSpPr>
        <dsp:cNvPr id="0" name=""/>
        <dsp:cNvSpPr/>
      </dsp:nvSpPr>
      <dsp:spPr>
        <a:xfrm>
          <a:off x="0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53185" y="2343404"/>
        <a:ext cx="2890004" cy="983131"/>
      </dsp:txXfrm>
    </dsp:sp>
    <dsp:sp modelId="{188FE88A-2F0A-4746-9CDF-AEB655D1B3FE}">
      <dsp:nvSpPr>
        <dsp:cNvPr id="0" name=""/>
        <dsp:cNvSpPr/>
      </dsp:nvSpPr>
      <dsp:spPr>
        <a:xfrm>
          <a:off x="0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53185" y="3487380"/>
        <a:ext cx="2890004" cy="983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03/09/19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Use estensivo delle seguenti librerie esterne,</a:t>
            </a:r>
          </a:p>
          <a:p>
            <a:r>
              <a:rPr lang="it-IT" dirty="0"/>
              <a:t>…Grazie all’uso di </a:t>
            </a:r>
            <a:r>
              <a:rPr lang="it-IT" dirty="0" err="1"/>
              <a:t>fftMPI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decomposizione 2D arrays,</a:t>
            </a:r>
          </a:p>
          <a:p>
            <a:r>
              <a:rPr lang="it-IT" dirty="0"/>
              <a:t>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Rappresenta principio funzionamento trasposizione MPI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088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Lavora nel dominio di Fourier eccetto convoluzioni</a:t>
            </a:r>
          </a:p>
          <a:p>
            <a:endParaRPr lang="it-IT" dirty="0"/>
          </a:p>
          <a:p>
            <a:r>
              <a:rPr lang="it-IT" dirty="0"/>
              <a:t>CFL: Condizione garantisce la convergenza del metodo numerico u*t/x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947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Speedup</a:t>
            </a:r>
            <a:r>
              <a:rPr lang="it-IT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Runtime</a:t>
            </a:r>
          </a:p>
          <a:p>
            <a:r>
              <a:rPr lang="it-IT" dirty="0"/>
              <a:t>Efficienza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838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Benchmark,</a:t>
            </a:r>
          </a:p>
          <a:p>
            <a:r>
              <a:rPr lang="it-IT" dirty="0"/>
              <a:t>Single core CPL vs 2D </a:t>
            </a:r>
            <a:r>
              <a:rPr lang="it-IT" dirty="0" err="1"/>
              <a:t>decomp</a:t>
            </a:r>
            <a:r>
              <a:rPr lang="it-IT" dirty="0"/>
              <a:t>,</a:t>
            </a:r>
          </a:p>
          <a:p>
            <a:r>
              <a:rPr lang="it-IT" dirty="0"/>
              <a:t>Caso più limitante per lo </a:t>
            </a:r>
            <a:r>
              <a:rPr lang="it-IT" dirty="0" err="1"/>
              <a:t>scaling</a:t>
            </a:r>
            <a:r>
              <a:rPr lang="it-IT" dirty="0"/>
              <a:t>: 128^3 </a:t>
            </a:r>
            <a:r>
              <a:rPr lang="it-IT" dirty="0" err="1"/>
              <a:t>slab</a:t>
            </a:r>
            <a:r>
              <a:rPr lang="it-IT" dirty="0"/>
              <a:t> vs </a:t>
            </a:r>
            <a:r>
              <a:rPr lang="it-IT" dirty="0" err="1"/>
              <a:t>pencil</a:t>
            </a:r>
            <a:r>
              <a:rPr lang="it-IT" dirty="0"/>
              <a:t>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Ulteriore fattore che influenza </a:t>
            </a:r>
            <a:r>
              <a:rPr lang="it-IT" dirty="0" err="1"/>
              <a:t>scaling</a:t>
            </a:r>
            <a:r>
              <a:rPr lang="it-IT" dirty="0"/>
              <a:t>  #</a:t>
            </a:r>
            <a:r>
              <a:rPr lang="it-IT" dirty="0" err="1"/>
              <a:t>cores</a:t>
            </a:r>
            <a:r>
              <a:rPr lang="it-IT" dirty="0"/>
              <a:t>,</a:t>
            </a:r>
          </a:p>
          <a:p>
            <a:r>
              <a:rPr lang="it-IT" dirty="0"/>
              <a:t>256^2x512,</a:t>
            </a:r>
          </a:p>
          <a:p>
            <a:r>
              <a:rPr lang="it-IT" dirty="0"/>
              <a:t>Fattore 10 tra 1D e 2D -&gt; Concentrati sul 2D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651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Efficienza influenzata dal numero di </a:t>
            </a:r>
            <a:r>
              <a:rPr lang="it-IT" dirty="0" err="1"/>
              <a:t>cores</a:t>
            </a:r>
            <a:r>
              <a:rPr lang="it-IT" dirty="0"/>
              <a:t>,</a:t>
            </a:r>
          </a:p>
          <a:p>
            <a:r>
              <a:rPr lang="it-IT" dirty="0"/>
              <a:t>Gradini dovuti alla griglia di decomposizione (bilanciata 256=16x16)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639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36 </a:t>
            </a:r>
            <a:r>
              <a:rPr lang="it-IT" dirty="0" err="1"/>
              <a:t>cores</a:t>
            </a:r>
            <a:r>
              <a:rPr lang="it-IT" dirty="0"/>
              <a:t> x nodo, </a:t>
            </a:r>
            <a:r>
              <a:rPr lang="it-IT" dirty="0" err="1"/>
              <a:t>Xeon</a:t>
            </a:r>
            <a:r>
              <a:rPr lang="it-IT" dirty="0"/>
              <a:t> E5-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2697 v4 @ 2.30GHz</a:t>
            </a:r>
            <a:endParaRPr lang="it-IT" dirty="0"/>
          </a:p>
          <a:p>
            <a:r>
              <a:rPr lang="it-IT" dirty="0"/>
              <a:t>Metà </a:t>
            </a:r>
            <a:r>
              <a:rPr lang="it-IT" dirty="0" err="1"/>
              <a:t>cores</a:t>
            </a:r>
            <a:r>
              <a:rPr lang="it-IT" dirty="0"/>
              <a:t> per nodo -&gt; diminuite le perdite di </a:t>
            </a:r>
            <a:r>
              <a:rPr lang="it-IT" dirty="0" err="1"/>
              <a:t>eff</a:t>
            </a:r>
            <a:r>
              <a:rPr lang="it-IT" dirty="0"/>
              <a:t> sensibilmente,</a:t>
            </a:r>
          </a:p>
          <a:p>
            <a:r>
              <a:rPr lang="it-IT" dirty="0"/>
              <a:t>Maggior velocità CPU -&gt; minor scalabilità,</a:t>
            </a:r>
          </a:p>
          <a:p>
            <a:r>
              <a:rPr lang="it-IT" dirty="0"/>
              <a:t>Possibili effetti dovuti alla doppia </a:t>
            </a:r>
            <a:r>
              <a:rPr lang="it-IT" dirty="0" err="1"/>
              <a:t>cpu</a:t>
            </a:r>
            <a:r>
              <a:rPr lang="it-IT" dirty="0"/>
              <a:t> x </a:t>
            </a:r>
            <a:r>
              <a:rPr lang="it-IT" dirty="0" err="1"/>
              <a:t>mobo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788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dimensioni migliori prestazioni,</a:t>
            </a:r>
          </a:p>
          <a:p>
            <a:r>
              <a:rPr lang="it-IT" dirty="0"/>
              <a:t>512^2x1024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22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 esporrò gli argomenti della tesi secondo questa scaletta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023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dimensioni migliori prestazioni,</a:t>
            </a:r>
          </a:p>
          <a:p>
            <a:r>
              <a:rPr lang="it-IT" dirty="0"/>
              <a:t>4096x512^2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671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Hyperthreading</a:t>
            </a:r>
            <a:r>
              <a:rPr lang="it-IT" dirty="0"/>
              <a:t> poco efficace,</a:t>
            </a:r>
          </a:p>
          <a:p>
            <a:r>
              <a:rPr lang="it-IT" dirty="0"/>
              <a:t>Picco </a:t>
            </a:r>
            <a:r>
              <a:rPr lang="it-IT" dirty="0" err="1"/>
              <a:t>Scaling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(#modi)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Quanto visto in precedenza GCC7 &amp; </a:t>
            </a:r>
            <a:r>
              <a:rPr lang="it-IT" dirty="0" err="1"/>
              <a:t>OpenMPI</a:t>
            </a:r>
            <a:r>
              <a:rPr lang="it-IT" dirty="0"/>
              <a:t> 3,</a:t>
            </a:r>
          </a:p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18,</a:t>
            </a:r>
          </a:p>
          <a:p>
            <a:r>
              <a:rPr lang="it-IT" dirty="0" err="1"/>
              <a:t>Autovettorizzazione</a:t>
            </a:r>
            <a:r>
              <a:rPr lang="it-IT" dirty="0"/>
              <a:t> codice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934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</a:t>
            </a:r>
          </a:p>
          <a:p>
            <a:r>
              <a:rPr lang="it-IT" dirty="0"/>
              <a:t>Legge di parete,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Componente fluttuazioni RMS, v'(y+=0)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Andamento a parete componente fluttuante vs KMM, u'(y+=0)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Scala di parete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62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061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Elevato costo computazionale,</a:t>
            </a:r>
          </a:p>
          <a:p>
            <a:r>
              <a:rPr lang="it-IT" dirty="0"/>
              <a:t>Da Parete a regione logaritmica ok </a:t>
            </a:r>
          </a:p>
          <a:p>
            <a:r>
              <a:rPr lang="it-IT" dirty="0"/>
              <a:t>regione esterna in assestamento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15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200-300y+ iniziano imperfezioni,</a:t>
            </a:r>
          </a:p>
          <a:p>
            <a:r>
              <a:rPr lang="it-IT" dirty="0"/>
              <a:t>Andamento a parete </a:t>
            </a:r>
            <a:r>
              <a:rPr lang="it-IT" dirty="0" err="1"/>
              <a:t>vv</a:t>
            </a:r>
            <a:r>
              <a:rPr lang="it-IT" dirty="0"/>
              <a:t>+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393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r>
              <a:rPr lang="it-IT" dirty="0"/>
              <a:t>Curve rispettano aspettative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42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Dominio su cui è effettuata l’analisi rappresenta un Channel Flow,</a:t>
            </a:r>
          </a:p>
          <a:p>
            <a:r>
              <a:rPr lang="it-IT" dirty="0"/>
              <a:t>Estensione pareti è </a:t>
            </a:r>
            <a:r>
              <a:rPr lang="it-IT" dirty="0" err="1"/>
              <a:t>virtual</a:t>
            </a:r>
            <a:r>
              <a:rPr lang="it-IT" dirty="0"/>
              <a:t> infinita -&gt;</a:t>
            </a:r>
          </a:p>
          <a:p>
            <a:r>
              <a:rPr lang="it-IT" dirty="0"/>
              <a:t>Assunte condizioni periodicità al contorno per </a:t>
            </a:r>
            <a:r>
              <a:rPr lang="it-IT" dirty="0" err="1"/>
              <a:t>xz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237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989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Costo computazionale,</a:t>
            </a:r>
          </a:p>
          <a:p>
            <a:r>
              <a:rPr lang="it-IT" dirty="0"/>
              <a:t>Dati parziali,</a:t>
            </a:r>
          </a:p>
          <a:p>
            <a:r>
              <a:rPr lang="it-IT" dirty="0"/>
              <a:t>1gg di lavoro partendo da 48x48x1000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44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Sistema composto </a:t>
            </a:r>
            <a:r>
              <a:rPr lang="it-IT" dirty="0" err="1"/>
              <a:t>eq</a:t>
            </a:r>
            <a:r>
              <a:rPr lang="it-IT" dirty="0"/>
              <a:t> della dinamica di Velocità e </a:t>
            </a:r>
            <a:r>
              <a:rPr lang="it-IT" dirty="0" err="1"/>
              <a:t>vorticità</a:t>
            </a:r>
            <a:r>
              <a:rPr lang="it-IT" dirty="0"/>
              <a:t> normali alla parete nel dominio delle frequenze,</a:t>
            </a:r>
          </a:p>
          <a:p>
            <a:r>
              <a:rPr lang="it-IT" dirty="0"/>
              <a:t>H non lineari,</a:t>
            </a:r>
          </a:p>
          <a:p>
            <a:r>
              <a:rPr lang="it-IT" dirty="0"/>
              <a:t>D derivate-y,</a:t>
            </a:r>
          </a:p>
          <a:p>
            <a:r>
              <a:rPr lang="it-IT" dirty="0"/>
              <a:t>A e b numeri d’onda</a:t>
            </a:r>
          </a:p>
          <a:p>
            <a:r>
              <a:rPr lang="it-IT" dirty="0" err="1"/>
              <a:t>Eta</a:t>
            </a:r>
            <a:r>
              <a:rPr lang="it-IT" dirty="0"/>
              <a:t>=</a:t>
            </a:r>
            <a:r>
              <a:rPr lang="it-IT" dirty="0" err="1"/>
              <a:t>du</a:t>
            </a:r>
            <a:r>
              <a:rPr lang="it-IT" dirty="0"/>
              <a:t>/</a:t>
            </a:r>
            <a:r>
              <a:rPr lang="it-IT" dirty="0" err="1"/>
              <a:t>dz-dw</a:t>
            </a:r>
            <a:r>
              <a:rPr lang="it-IT" dirty="0"/>
              <a:t>/dx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95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Visto elevato costo computazionale è richiesta </a:t>
            </a:r>
            <a:r>
              <a:rPr lang="it-IT" dirty="0" err="1"/>
              <a:t>ark</a:t>
            </a:r>
            <a:r>
              <a:rPr lang="it-IT" dirty="0"/>
              <a:t> parallela,</a:t>
            </a:r>
          </a:p>
          <a:p>
            <a:r>
              <a:rPr lang="it-IT" dirty="0" err="1"/>
              <a:t>Ark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9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Basato su </a:t>
            </a:r>
            <a:r>
              <a:rPr lang="it-IT" dirty="0" err="1"/>
              <a:t>ark</a:t>
            </a:r>
            <a:r>
              <a:rPr lang="it-IT" dirty="0"/>
              <a:t> a memoria distribuita,</a:t>
            </a:r>
          </a:p>
          <a:p>
            <a:r>
              <a:rPr lang="it-IT" dirty="0"/>
              <a:t>Realizzare questo </a:t>
            </a:r>
            <a:r>
              <a:rPr lang="it-IT" dirty="0" err="1"/>
              <a:t>sys</a:t>
            </a:r>
            <a:r>
              <a:rPr lang="it-IT" dirty="0"/>
              <a:t> Efficiente e semplice?</a:t>
            </a:r>
          </a:p>
          <a:p>
            <a:r>
              <a:rPr lang="it-IT" dirty="0"/>
              <a:t>Impiegare </a:t>
            </a:r>
            <a:r>
              <a:rPr lang="it-IT" dirty="0" err="1"/>
              <a:t>tech</a:t>
            </a:r>
            <a:r>
              <a:rPr lang="it-IT" dirty="0"/>
              <a:t> MPI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Libreria che contiene un insieme di funzioni pensate per gestire la comunicazione tra processori appartenenti alla stessa rete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4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vantaggi,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svantaggi,</a:t>
            </a:r>
          </a:p>
          <a:p>
            <a:r>
              <a:rPr lang="it-IT" dirty="0"/>
              <a:t>latenza dovuta alla comunicazione,</a:t>
            </a:r>
          </a:p>
          <a:p>
            <a:r>
              <a:rPr lang="it-IT" dirty="0"/>
              <a:t>larghezza banda della connessione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06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641534" y="5680076"/>
            <a:ext cx="7772400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651059" y="4178300"/>
            <a:ext cx="7772400" cy="13779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 err="1"/>
              <a:t>Scaling</a:t>
            </a:r>
            <a:r>
              <a:rPr lang="it-IT" dirty="0"/>
              <a:t> performance of a DNS solver </a:t>
            </a:r>
            <a:r>
              <a:rPr lang="it-IT" dirty="0" err="1"/>
              <a:t>written</a:t>
            </a:r>
            <a:r>
              <a:rPr lang="it-IT" dirty="0"/>
              <a:t> in CPL</a:t>
            </a:r>
          </a:p>
          <a:p>
            <a:pPr algn="r"/>
            <a:r>
              <a:rPr lang="it-IT" sz="2200" dirty="0"/>
              <a:t>Mirco Meazzo - 873477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2127045"/>
            <a:ext cx="8050961" cy="291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Drawbacks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latency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Bandwidth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limitations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Difficult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troubleshooting</a:t>
            </a: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5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33649"/>
              </p:ext>
            </p:extLst>
          </p:nvPr>
        </p:nvGraphicFramePr>
        <p:xfrm>
          <a:off x="417410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29608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666666" y="2539237"/>
            <a:ext cx="790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solver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CPL, a C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83616" y="3529833"/>
            <a:ext cx="121700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pHDF5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9193" y="3619005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14232AEE-4109-3A4D-AF6E-1E16600AEF03}"/>
              </a:ext>
            </a:extLst>
          </p:cNvPr>
          <p:cNvSpPr/>
          <p:nvPr/>
        </p:nvSpPr>
        <p:spPr>
          <a:xfrm>
            <a:off x="3379193" y="4084739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9193" y="455047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96D6B3-3DE3-DA49-9C8A-CEA1A49DA31F}"/>
              </a:ext>
            </a:extLst>
          </p:cNvPr>
          <p:cNvSpPr txBox="1"/>
          <p:nvPr/>
        </p:nvSpPr>
        <p:spPr>
          <a:xfrm>
            <a:off x="6398081" y="401437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Parallelized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I/O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453640" y="4480107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Array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</a:rPr>
              <a:t>Transpose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6786" y="354863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B8B36B9-3365-E043-9D62-97AD3674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99" y="2190749"/>
            <a:ext cx="5771528" cy="33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4D30023-8EE2-C64D-9120-9FF48540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0" y="1868200"/>
            <a:ext cx="8468763" cy="4257963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162022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tangolo arrotondato 84">
            <a:extLst>
              <a:ext uri="{FF2B5EF4-FFF2-40B4-BE49-F238E27FC236}">
                <a16:creationId xmlns:a16="http://schemas.microsoft.com/office/drawing/2014/main" id="{503C7C14-7EFC-4844-821B-51E40D1B81D8}"/>
              </a:ext>
            </a:extLst>
          </p:cNvPr>
          <p:cNvSpPr/>
          <p:nvPr/>
        </p:nvSpPr>
        <p:spPr>
          <a:xfrm>
            <a:off x="3773255" y="2278346"/>
            <a:ext cx="1681237" cy="776445"/>
          </a:xfrm>
          <a:prstGeom prst="roundRect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arrotondato 83">
            <a:extLst>
              <a:ext uri="{FF2B5EF4-FFF2-40B4-BE49-F238E27FC236}">
                <a16:creationId xmlns:a16="http://schemas.microsoft.com/office/drawing/2014/main" id="{FC774850-3448-5E42-9067-E42A617B1145}"/>
              </a:ext>
            </a:extLst>
          </p:cNvPr>
          <p:cNvSpPr/>
          <p:nvPr/>
        </p:nvSpPr>
        <p:spPr>
          <a:xfrm>
            <a:off x="5762512" y="2269027"/>
            <a:ext cx="1681237" cy="776445"/>
          </a:xfrm>
          <a:prstGeom prst="round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arrotondato 82">
            <a:extLst>
              <a:ext uri="{FF2B5EF4-FFF2-40B4-BE49-F238E27FC236}">
                <a16:creationId xmlns:a16="http://schemas.microsoft.com/office/drawing/2014/main" id="{CBCE8B5B-301E-9D45-9F7E-7BC0C2D64DC9}"/>
              </a:ext>
            </a:extLst>
          </p:cNvPr>
          <p:cNvSpPr/>
          <p:nvPr/>
        </p:nvSpPr>
        <p:spPr>
          <a:xfrm>
            <a:off x="1708266" y="2278346"/>
            <a:ext cx="1681237" cy="776445"/>
          </a:xfrm>
          <a:prstGeom prst="round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arrotondato 81">
            <a:extLst>
              <a:ext uri="{FF2B5EF4-FFF2-40B4-BE49-F238E27FC236}">
                <a16:creationId xmlns:a16="http://schemas.microsoft.com/office/drawing/2014/main" id="{62CA9900-5031-AB4C-B475-1DC91F115BB1}"/>
              </a:ext>
            </a:extLst>
          </p:cNvPr>
          <p:cNvSpPr/>
          <p:nvPr/>
        </p:nvSpPr>
        <p:spPr>
          <a:xfrm>
            <a:off x="552990" y="3283159"/>
            <a:ext cx="8052099" cy="2635624"/>
          </a:xfrm>
          <a:prstGeom prst="roundRect">
            <a:avLst/>
          </a:prstGeom>
          <a:pattFill prst="pct20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sp>
        <p:nvSpPr>
          <p:cNvPr id="17" name="Rettangolo arrotondato 16">
            <a:extLst>
              <a:ext uri="{FF2B5EF4-FFF2-40B4-BE49-F238E27FC236}">
                <a16:creationId xmlns:a16="http://schemas.microsoft.com/office/drawing/2014/main" id="{3ED11CBA-2272-FC4F-A8BA-C6058CBDFA9B}"/>
              </a:ext>
            </a:extLst>
          </p:cNvPr>
          <p:cNvSpPr/>
          <p:nvPr/>
        </p:nvSpPr>
        <p:spPr>
          <a:xfrm>
            <a:off x="1964921" y="2436162"/>
            <a:ext cx="1180061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Backward</a:t>
            </a:r>
            <a:r>
              <a:rPr lang="it-IT" sz="1400" dirty="0"/>
              <a:t> </a:t>
            </a:r>
            <a:r>
              <a:rPr lang="it-IT" sz="1400" dirty="0" err="1"/>
              <a:t>FFts</a:t>
            </a:r>
            <a:endParaRPr lang="it-IT" sz="1400" dirty="0"/>
          </a:p>
        </p:txBody>
      </p:sp>
      <p:sp>
        <p:nvSpPr>
          <p:cNvPr id="18" name="Rettangolo arrotondato 17">
            <a:extLst>
              <a:ext uri="{FF2B5EF4-FFF2-40B4-BE49-F238E27FC236}">
                <a16:creationId xmlns:a16="http://schemas.microsoft.com/office/drawing/2014/main" id="{BBC71399-7B3E-E947-92FD-07DE673A9846}"/>
              </a:ext>
            </a:extLst>
          </p:cNvPr>
          <p:cNvSpPr/>
          <p:nvPr/>
        </p:nvSpPr>
        <p:spPr>
          <a:xfrm>
            <a:off x="3989011" y="2436162"/>
            <a:ext cx="1180061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Convolutions</a:t>
            </a:r>
            <a:endParaRPr lang="it-IT" sz="1400" dirty="0"/>
          </a:p>
        </p:txBody>
      </p:sp>
      <p:sp>
        <p:nvSpPr>
          <p:cNvPr id="19" name="Rettangolo arrotondato 18">
            <a:extLst>
              <a:ext uri="{FF2B5EF4-FFF2-40B4-BE49-F238E27FC236}">
                <a16:creationId xmlns:a16="http://schemas.microsoft.com/office/drawing/2014/main" id="{CBE39321-64E7-1C48-B95B-B4EDAB7E902C}"/>
              </a:ext>
            </a:extLst>
          </p:cNvPr>
          <p:cNvSpPr/>
          <p:nvPr/>
        </p:nvSpPr>
        <p:spPr>
          <a:xfrm>
            <a:off x="6013101" y="2436162"/>
            <a:ext cx="1180061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Forward</a:t>
            </a:r>
            <a:r>
              <a:rPr lang="it-IT" sz="1400" dirty="0"/>
              <a:t> </a:t>
            </a:r>
          </a:p>
          <a:p>
            <a:pPr algn="ctr"/>
            <a:r>
              <a:rPr lang="it-IT" sz="1400" dirty="0" err="1"/>
              <a:t>FFts</a:t>
            </a:r>
            <a:endParaRPr lang="it-IT" sz="1400" dirty="0"/>
          </a:p>
        </p:txBody>
      </p:sp>
      <p:sp>
        <p:nvSpPr>
          <p:cNvPr id="20" name="Rettangolo arrotondato 19">
            <a:extLst>
              <a:ext uri="{FF2B5EF4-FFF2-40B4-BE49-F238E27FC236}">
                <a16:creationId xmlns:a16="http://schemas.microsoft.com/office/drawing/2014/main" id="{5223EDE7-E0A0-754E-A554-DD3F30B868FD}"/>
              </a:ext>
            </a:extLst>
          </p:cNvPr>
          <p:cNvSpPr/>
          <p:nvPr/>
        </p:nvSpPr>
        <p:spPr>
          <a:xfrm>
            <a:off x="6013101" y="3513996"/>
            <a:ext cx="1180061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Build</a:t>
            </a:r>
            <a:r>
              <a:rPr lang="it-IT" sz="1400" dirty="0"/>
              <a:t> RHS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tangolo arrotondato 20">
                <a:extLst>
                  <a:ext uri="{FF2B5EF4-FFF2-40B4-BE49-F238E27FC236}">
                    <a16:creationId xmlns:a16="http://schemas.microsoft.com/office/drawing/2014/main" id="{DE608BF1-7470-FC4D-9587-453BB411662F}"/>
                  </a:ext>
                </a:extLst>
              </p:cNvPr>
              <p:cNvSpPr/>
              <p:nvPr/>
            </p:nvSpPr>
            <p:spPr>
              <a:xfrm>
                <a:off x="3989010" y="3513996"/>
                <a:ext cx="1180061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Solve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21" name="Rettangolo arrotondato 20">
                <a:extLst>
                  <a:ext uri="{FF2B5EF4-FFF2-40B4-BE49-F238E27FC236}">
                    <a16:creationId xmlns:a16="http://schemas.microsoft.com/office/drawing/2014/main" id="{DE608BF1-7470-FC4D-9587-453BB4116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010" y="3513996"/>
                <a:ext cx="1180061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tangolo arrotondato 21">
                <a:extLst>
                  <a:ext uri="{FF2B5EF4-FFF2-40B4-BE49-F238E27FC236}">
                    <a16:creationId xmlns:a16="http://schemas.microsoft.com/office/drawing/2014/main" id="{47CDB97F-D92E-B943-868E-1021E2AF08D3}"/>
                  </a:ext>
                </a:extLst>
              </p:cNvPr>
              <p:cNvSpPr/>
              <p:nvPr/>
            </p:nvSpPr>
            <p:spPr>
              <a:xfrm>
                <a:off x="1964920" y="3513996"/>
                <a:ext cx="1180061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22" name="Rettangolo arrotondato 21">
                <a:extLst>
                  <a:ext uri="{FF2B5EF4-FFF2-40B4-BE49-F238E27FC236}">
                    <a16:creationId xmlns:a16="http://schemas.microsoft.com/office/drawing/2014/main" id="{47CDB97F-D92E-B943-868E-1021E2AF0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20" y="3513996"/>
                <a:ext cx="1180061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tangolo arrotondato 22">
            <a:extLst>
              <a:ext uri="{FF2B5EF4-FFF2-40B4-BE49-F238E27FC236}">
                <a16:creationId xmlns:a16="http://schemas.microsoft.com/office/drawing/2014/main" id="{41E1A999-FEFB-0B4F-8604-095F2F0EA1B9}"/>
              </a:ext>
            </a:extLst>
          </p:cNvPr>
          <p:cNvSpPr/>
          <p:nvPr/>
        </p:nvSpPr>
        <p:spPr>
          <a:xfrm>
            <a:off x="2808949" y="4468092"/>
            <a:ext cx="1180061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Live Post processing</a:t>
            </a:r>
          </a:p>
        </p:txBody>
      </p:sp>
      <p:sp>
        <p:nvSpPr>
          <p:cNvPr id="24" name="Rettangolo arrotondato 23">
            <a:extLst>
              <a:ext uri="{FF2B5EF4-FFF2-40B4-BE49-F238E27FC236}">
                <a16:creationId xmlns:a16="http://schemas.microsoft.com/office/drawing/2014/main" id="{5EA82E66-6992-464A-A45E-6935B0DB3B4A}"/>
              </a:ext>
            </a:extLst>
          </p:cNvPr>
          <p:cNvSpPr/>
          <p:nvPr/>
        </p:nvSpPr>
        <p:spPr>
          <a:xfrm>
            <a:off x="2808948" y="5172067"/>
            <a:ext cx="1180061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Save data </a:t>
            </a:r>
          </a:p>
          <a:p>
            <a:pPr algn="ctr"/>
            <a:r>
              <a:rPr lang="it-IT" sz="1400" dirty="0"/>
              <a:t>to disk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40CABA-1221-4B42-9BAC-F1CAF3B7A6C4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5169072" y="2664762"/>
            <a:ext cx="84402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AA5EB3B-0ACE-4546-89B8-77620D107ED1}"/>
              </a:ext>
            </a:extLst>
          </p:cNvPr>
          <p:cNvCxnSpPr/>
          <p:nvPr/>
        </p:nvCxnSpPr>
        <p:spPr>
          <a:xfrm>
            <a:off x="3144981" y="2664762"/>
            <a:ext cx="84402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4 32">
            <a:extLst>
              <a:ext uri="{FF2B5EF4-FFF2-40B4-BE49-F238E27FC236}">
                <a16:creationId xmlns:a16="http://schemas.microsoft.com/office/drawing/2014/main" id="{5569C60B-B28F-044E-B38C-4241572EF6C5}"/>
              </a:ext>
            </a:extLst>
          </p:cNvPr>
          <p:cNvCxnSpPr>
            <a:cxnSpLocks/>
            <a:stCxn id="19" idx="3"/>
            <a:endCxn id="20" idx="3"/>
          </p:cNvCxnSpPr>
          <p:nvPr/>
        </p:nvCxnSpPr>
        <p:spPr>
          <a:xfrm>
            <a:off x="7193162" y="2664762"/>
            <a:ext cx="12700" cy="1077834"/>
          </a:xfrm>
          <a:prstGeom prst="bentConnector3">
            <a:avLst>
              <a:gd name="adj1" fmla="val 430909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EE4D80A-54C1-6741-8AE8-EDBA756BD65F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 flipH="1">
            <a:off x="5169071" y="3742596"/>
            <a:ext cx="84403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125EE0-955E-0D49-A494-EF2D345DAAA7}"/>
              </a:ext>
            </a:extLst>
          </p:cNvPr>
          <p:cNvCxnSpPr/>
          <p:nvPr/>
        </p:nvCxnSpPr>
        <p:spPr>
          <a:xfrm flipH="1">
            <a:off x="3144979" y="3742596"/>
            <a:ext cx="84403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>
            <a:extLst>
              <a:ext uri="{FF2B5EF4-FFF2-40B4-BE49-F238E27FC236}">
                <a16:creationId xmlns:a16="http://schemas.microsoft.com/office/drawing/2014/main" id="{98F2D290-DD20-0B4D-8DB9-65CA2925940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H="1" flipV="1">
            <a:off x="1964919" y="3742595"/>
            <a:ext cx="546437" cy="1314313"/>
          </a:xfrm>
          <a:prstGeom prst="bentConnector4">
            <a:avLst>
              <a:gd name="adj1" fmla="val -135646"/>
              <a:gd name="adj2" fmla="val 100862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>
            <a:extLst>
              <a:ext uri="{FF2B5EF4-FFF2-40B4-BE49-F238E27FC236}">
                <a16:creationId xmlns:a16="http://schemas.microsoft.com/office/drawing/2014/main" id="{F820A713-4535-CC43-9F41-0F972C0EBD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7384" y="4696691"/>
            <a:ext cx="1" cy="703975"/>
          </a:xfrm>
          <a:prstGeom prst="bentConnector3">
            <a:avLst>
              <a:gd name="adj1" fmla="val 22860100000"/>
            </a:avLst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445C17F8-11F6-F54E-A957-E7B91674FE55}"/>
              </a:ext>
            </a:extLst>
          </p:cNvPr>
          <p:cNvCxnSpPr/>
          <p:nvPr/>
        </p:nvCxnSpPr>
        <p:spPr>
          <a:xfrm>
            <a:off x="1120889" y="2662524"/>
            <a:ext cx="844029" cy="0"/>
          </a:xfrm>
          <a:prstGeom prst="straightConnector1">
            <a:avLst/>
          </a:prstGeom>
          <a:ln w="34925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4 66">
            <a:extLst>
              <a:ext uri="{FF2B5EF4-FFF2-40B4-BE49-F238E27FC236}">
                <a16:creationId xmlns:a16="http://schemas.microsoft.com/office/drawing/2014/main" id="{769A5BC0-3442-DA42-8078-E2839103E6D2}"/>
              </a:ext>
            </a:extLst>
          </p:cNvPr>
          <p:cNvCxnSpPr>
            <a:stCxn id="23" idx="3"/>
            <a:endCxn id="24" idx="3"/>
          </p:cNvCxnSpPr>
          <p:nvPr/>
        </p:nvCxnSpPr>
        <p:spPr>
          <a:xfrm flipH="1">
            <a:off x="3989009" y="4696692"/>
            <a:ext cx="1" cy="703975"/>
          </a:xfrm>
          <a:prstGeom prst="bentConnector3">
            <a:avLst>
              <a:gd name="adj1" fmla="val -2286000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B2150E61-2C7D-BC4D-BAF2-004DDD920243}"/>
              </a:ext>
            </a:extLst>
          </p:cNvPr>
          <p:cNvCxnSpPr/>
          <p:nvPr/>
        </p:nvCxnSpPr>
        <p:spPr>
          <a:xfrm>
            <a:off x="4206989" y="5056908"/>
            <a:ext cx="844029" cy="0"/>
          </a:xfrm>
          <a:prstGeom prst="straightConnector1">
            <a:avLst/>
          </a:prstGeom>
          <a:ln w="349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56A62FBF-819A-A74D-A042-A6CF1B90217C}"/>
                  </a:ext>
                </a:extLst>
              </p:cNvPr>
              <p:cNvSpPr txBox="1"/>
              <p:nvPr/>
            </p:nvSpPr>
            <p:spPr>
              <a:xfrm>
                <a:off x="7421187" y="4749418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56A62FBF-819A-A74D-A042-A6CF1B90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187" y="4749418"/>
                <a:ext cx="481927" cy="276999"/>
              </a:xfrm>
              <a:prstGeom prst="rect">
                <a:avLst/>
              </a:prstGeom>
              <a:blipFill>
                <a:blip r:embed="rId5"/>
                <a:stretch>
                  <a:fillRect l="-7692" r="-2564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D26A691C-88DA-2046-971C-E7A8CDB9BED7}"/>
                  </a:ext>
                </a:extLst>
              </p:cNvPr>
              <p:cNvSpPr txBox="1"/>
              <p:nvPr/>
            </p:nvSpPr>
            <p:spPr>
              <a:xfrm>
                <a:off x="986191" y="2332515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D26A691C-88DA-2046-971C-E7A8CDB9B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91" y="2332515"/>
                <a:ext cx="262316" cy="276999"/>
              </a:xfrm>
              <a:prstGeom prst="rect">
                <a:avLst/>
              </a:prstGeom>
              <a:blipFill>
                <a:blip r:embed="rId6"/>
                <a:stretch>
                  <a:fillRect l="-19048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ttangolo arrotondato 74">
            <a:extLst>
              <a:ext uri="{FF2B5EF4-FFF2-40B4-BE49-F238E27FC236}">
                <a16:creationId xmlns:a16="http://schemas.microsoft.com/office/drawing/2014/main" id="{29D51344-8C48-C745-A328-5634F582AACA}"/>
              </a:ext>
            </a:extLst>
          </p:cNvPr>
          <p:cNvSpPr/>
          <p:nvPr/>
        </p:nvSpPr>
        <p:spPr>
          <a:xfrm>
            <a:off x="5302030" y="4468092"/>
            <a:ext cx="1180061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Compute CFL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ttangolo arrotondato 75">
                <a:extLst>
                  <a:ext uri="{FF2B5EF4-FFF2-40B4-BE49-F238E27FC236}">
                    <a16:creationId xmlns:a16="http://schemas.microsoft.com/office/drawing/2014/main" id="{91C3424A-0E51-0144-A8B2-EFEF9CCA299F}"/>
                  </a:ext>
                </a:extLst>
              </p:cNvPr>
              <p:cNvSpPr/>
              <p:nvPr/>
            </p:nvSpPr>
            <p:spPr>
              <a:xfrm>
                <a:off x="5302031" y="5172066"/>
                <a:ext cx="1180061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Fixed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sz="1400" b="0" dirty="0">
                    <a:ea typeface="Cambria Math" panose="02040503050406030204" pitchFamily="18" charset="0"/>
                  </a:rPr>
                  <a:t> Progress</a:t>
                </a:r>
              </a:p>
            </p:txBody>
          </p:sp>
        </mc:Choice>
        <mc:Fallback>
          <p:sp>
            <p:nvSpPr>
              <p:cNvPr id="76" name="Rettangolo arrotondato 75">
                <a:extLst>
                  <a:ext uri="{FF2B5EF4-FFF2-40B4-BE49-F238E27FC236}">
                    <a16:creationId xmlns:a16="http://schemas.microsoft.com/office/drawing/2014/main" id="{91C3424A-0E51-0144-A8B2-EFEF9CCA2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031" y="5172066"/>
                <a:ext cx="1180061" cy="457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ttore 4 76">
            <a:extLst>
              <a:ext uri="{FF2B5EF4-FFF2-40B4-BE49-F238E27FC236}">
                <a16:creationId xmlns:a16="http://schemas.microsoft.com/office/drawing/2014/main" id="{95638824-1FF7-0B4C-BA99-51BAE9E14294}"/>
              </a:ext>
            </a:extLst>
          </p:cNvPr>
          <p:cNvCxnSpPr>
            <a:stCxn id="75" idx="3"/>
            <a:endCxn id="76" idx="3"/>
          </p:cNvCxnSpPr>
          <p:nvPr/>
        </p:nvCxnSpPr>
        <p:spPr>
          <a:xfrm>
            <a:off x="6482091" y="4696692"/>
            <a:ext cx="1" cy="703974"/>
          </a:xfrm>
          <a:prstGeom prst="bentConnector3">
            <a:avLst>
              <a:gd name="adj1" fmla="val 2286010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A6277A1-D2D7-A547-B087-87127F7B0B50}"/>
              </a:ext>
            </a:extLst>
          </p:cNvPr>
          <p:cNvCxnSpPr/>
          <p:nvPr/>
        </p:nvCxnSpPr>
        <p:spPr>
          <a:xfrm>
            <a:off x="6700072" y="5074721"/>
            <a:ext cx="844029" cy="0"/>
          </a:xfrm>
          <a:prstGeom prst="straightConnector1">
            <a:avLst/>
          </a:prstGeom>
          <a:ln w="34925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4 80">
            <a:extLst>
              <a:ext uri="{FF2B5EF4-FFF2-40B4-BE49-F238E27FC236}">
                <a16:creationId xmlns:a16="http://schemas.microsoft.com/office/drawing/2014/main" id="{D7556BCE-C0D0-8E44-989C-88261CCAC0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00095" y="4696691"/>
            <a:ext cx="1" cy="703975"/>
          </a:xfrm>
          <a:prstGeom prst="bentConnector3">
            <a:avLst>
              <a:gd name="adj1" fmla="val 22860100000"/>
            </a:avLst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7EA21279-4205-5041-A179-8607D1D700BE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389503" y="1523187"/>
            <a:ext cx="4272647" cy="755159"/>
          </a:xfrm>
          <a:prstGeom prst="straightConnector1">
            <a:avLst/>
          </a:prstGeom>
          <a:ln w="158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7F73DEFC-D786-1C49-813E-F15005887999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6931801" y="1677075"/>
            <a:ext cx="1133516" cy="558168"/>
          </a:xfrm>
          <a:prstGeom prst="straightConnector1">
            <a:avLst/>
          </a:prstGeom>
          <a:ln w="158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782BDA91-31FC-3B45-A730-71F8963D8D3E}"/>
              </a:ext>
            </a:extLst>
          </p:cNvPr>
          <p:cNvSpPr txBox="1"/>
          <p:nvPr/>
        </p:nvSpPr>
        <p:spPr>
          <a:xfrm>
            <a:off x="7662150" y="1369298"/>
            <a:ext cx="806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rgbClr val="FF0000"/>
                </a:solidFill>
              </a:rPr>
              <a:t>z-pencil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53AC3733-81E9-5542-9388-5759FBB22009}"/>
              </a:ext>
            </a:extLst>
          </p:cNvPr>
          <p:cNvSpPr txBox="1"/>
          <p:nvPr/>
        </p:nvSpPr>
        <p:spPr>
          <a:xfrm>
            <a:off x="2634134" y="1369298"/>
            <a:ext cx="806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00B050"/>
                </a:solidFill>
              </a:rPr>
              <a:t>x-</a:t>
            </a:r>
            <a:r>
              <a:rPr lang="it-IT" sz="1400" dirty="0" err="1">
                <a:solidFill>
                  <a:srgbClr val="00B050"/>
                </a:solidFill>
              </a:rPr>
              <a:t>pencil</a:t>
            </a:r>
            <a:endParaRPr lang="it-IT" sz="1400" dirty="0">
              <a:solidFill>
                <a:srgbClr val="00B050"/>
              </a:solidFill>
            </a:endParaRP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86AFD177-D55D-5549-BF74-C33F901567D9}"/>
              </a:ext>
            </a:extLst>
          </p:cNvPr>
          <p:cNvCxnSpPr>
            <a:cxnSpLocks/>
            <a:endCxn id="101" idx="2"/>
          </p:cNvCxnSpPr>
          <p:nvPr/>
        </p:nvCxnSpPr>
        <p:spPr>
          <a:xfrm flipH="1" flipV="1">
            <a:off x="3037301" y="1677075"/>
            <a:ext cx="1240956" cy="567578"/>
          </a:xfrm>
          <a:prstGeom prst="straightConnector1">
            <a:avLst/>
          </a:prstGeom>
          <a:ln w="15875"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EF154943-E6AD-6A4F-AF3A-E7B154B87223}"/>
              </a:ext>
            </a:extLst>
          </p:cNvPr>
          <p:cNvSpPr txBox="1"/>
          <p:nvPr/>
        </p:nvSpPr>
        <p:spPr>
          <a:xfrm>
            <a:off x="7703858" y="4177430"/>
            <a:ext cx="806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n w="0">
                  <a:solidFill>
                    <a:schemeClr val="tx1">
                      <a:alpha val="16000"/>
                    </a:schemeClr>
                  </a:solidFill>
                  <a:prstDash val="solid"/>
                </a:ln>
                <a:solidFill>
                  <a:srgbClr val="FFFF00"/>
                </a:solidFill>
              </a:rPr>
              <a:t>y-</a:t>
            </a:r>
            <a:r>
              <a:rPr lang="it-IT" sz="1400" dirty="0" err="1">
                <a:ln w="0">
                  <a:solidFill>
                    <a:schemeClr val="tx1">
                      <a:alpha val="16000"/>
                    </a:schemeClr>
                  </a:solidFill>
                  <a:prstDash val="solid"/>
                </a:ln>
                <a:solidFill>
                  <a:srgbClr val="FFFF00"/>
                </a:solidFill>
              </a:rPr>
              <a:t>pencil</a:t>
            </a:r>
            <a:endParaRPr lang="it-IT" sz="1400" dirty="0">
              <a:ln w="0">
                <a:solidFill>
                  <a:schemeClr val="tx1">
                    <a:alpha val="16000"/>
                  </a:schemeClr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4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82" grpId="0" animBg="1"/>
      <p:bldP spid="94" grpId="0"/>
      <p:bldP spid="101" grpId="0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C354A75-9A64-3B44-9C4A-FDA96B5FA36B}"/>
                  </a:ext>
                </a:extLst>
              </p:cNvPr>
              <p:cNvSpPr txBox="1"/>
              <p:nvPr/>
            </p:nvSpPr>
            <p:spPr>
              <a:xfrm>
                <a:off x="3286898" y="2389374"/>
                <a:ext cx="2645304" cy="1191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𝕊</m:t>
                      </m:r>
                      <m:r>
                        <a:rPr lang="it-IT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C354A75-9A64-3B44-9C4A-FDA96B5FA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98" y="2389374"/>
                <a:ext cx="2645304" cy="1191673"/>
              </a:xfrm>
              <a:prstGeom prst="rect">
                <a:avLst/>
              </a:prstGeom>
              <a:blipFill>
                <a:blip r:embed="rId3"/>
                <a:stretch>
                  <a:fillRect b="-9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A6524D-DF60-8648-B517-900841778410}"/>
                  </a:ext>
                </a:extLst>
              </p:cNvPr>
              <p:cNvSpPr txBox="1"/>
              <p:nvPr/>
            </p:nvSpPr>
            <p:spPr>
              <a:xfrm>
                <a:off x="3194462" y="4370221"/>
                <a:ext cx="2737739" cy="1134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it-IT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𝕊</m:t>
                          </m:r>
                        </m:num>
                        <m:den>
                          <m: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it-IT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A6524D-DF60-8648-B517-90084177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462" y="4370221"/>
                <a:ext cx="2737739" cy="1134028"/>
              </a:xfrm>
              <a:prstGeom prst="rect">
                <a:avLst/>
              </a:prstGeom>
              <a:blipFill>
                <a:blip r:embed="rId4"/>
                <a:stretch>
                  <a:fillRect b="-1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90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327883"/>
              </p:ext>
            </p:extLst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36201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5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740710D4-BCDA-4446-8952-338BE60B64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128005"/>
                  </p:ext>
                </p:extLst>
              </p:nvPr>
            </p:nvGraphicFramePr>
            <p:xfrm>
              <a:off x="417410" y="1379700"/>
              <a:ext cx="8323263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740710D4-BCDA-4446-8952-338BE60B64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128005"/>
                  </p:ext>
                </p:extLst>
              </p:nvPr>
            </p:nvGraphicFramePr>
            <p:xfrm>
              <a:off x="417410" y="1379700"/>
              <a:ext cx="8323263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62416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8" cy="389939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blipFill>
                <a:blip r:embed="rId5"/>
                <a:stretch>
                  <a:fillRect l="-2113" t="-1408" b="-33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5695"/>
            <a:ext cx="4530228" cy="339767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229820A-FFE9-6943-B60B-8E71FD062E3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531A37E7-2F61-6747-8C2B-FB246E2F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B8D302A-C992-E145-8325-F4C2B7B4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28" y="2333435"/>
            <a:ext cx="4530228" cy="33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8" cy="3899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691BB3F-E3BF-2A4D-9E9F-9367B5B17ECA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0331CE18-3A6F-6B4F-AADC-D0A7E521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98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7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86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45334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E946243-08A9-7D4B-A891-F95BB5B7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351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3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D22EFB4-F074-524A-887E-92EA30116396}"/>
              </a:ext>
            </a:extLst>
          </p:cNvPr>
          <p:cNvCxnSpPr>
            <a:cxnSpLocks/>
          </p:cNvCxnSpPr>
          <p:nvPr/>
        </p:nvCxnSpPr>
        <p:spPr>
          <a:xfrm flipH="1" flipV="1">
            <a:off x="3286827" y="2154117"/>
            <a:ext cx="370773" cy="53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D580659-991F-D248-804A-E9C23D99F593}"/>
              </a:ext>
            </a:extLst>
          </p:cNvPr>
          <p:cNvCxnSpPr>
            <a:cxnSpLocks/>
          </p:cNvCxnSpPr>
          <p:nvPr/>
        </p:nvCxnSpPr>
        <p:spPr>
          <a:xfrm flipH="1">
            <a:off x="2857373" y="4946698"/>
            <a:ext cx="429454" cy="59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8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:endParaRPr lang="it-IT" b="1" dirty="0">
                  <a:solidFill>
                    <a:srgbClr val="003F6E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4BC135E-B203-2E41-A1A8-85A2D04427CE}"/>
              </a:ext>
            </a:extLst>
          </p:cNvPr>
          <p:cNvSpPr txBox="1">
            <a:spLocks/>
          </p:cNvSpPr>
          <p:nvPr/>
        </p:nvSpPr>
        <p:spPr>
          <a:xfrm>
            <a:off x="5220936" y="2453989"/>
            <a:ext cx="3481594" cy="208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Can </a:t>
            </a:r>
            <a:r>
              <a:rPr lang="it-IT" b="1" dirty="0" err="1">
                <a:solidFill>
                  <a:srgbClr val="003F6E"/>
                </a:solidFill>
              </a:rPr>
              <a:t>we</a:t>
            </a:r>
            <a:r>
              <a:rPr lang="it-IT" b="1" dirty="0">
                <a:solidFill>
                  <a:srgbClr val="003F6E"/>
                </a:solidFill>
              </a:rPr>
              <a:t> spot </a:t>
            </a:r>
            <a:r>
              <a:rPr lang="it-IT" b="1" dirty="0" err="1">
                <a:solidFill>
                  <a:srgbClr val="003F6E"/>
                </a:solidFill>
              </a:rPr>
              <a:t>particular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behaviours</a:t>
            </a:r>
            <a:r>
              <a:rPr lang="it-IT" b="1" dirty="0">
                <a:solidFill>
                  <a:srgbClr val="003F6E"/>
                </a:solidFill>
              </a:rPr>
              <a:t> in </a:t>
            </a: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streamwise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spanwise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fluctuations</a:t>
            </a:r>
            <a:r>
              <a:rPr lang="it-IT" b="1" dirty="0">
                <a:solidFill>
                  <a:srgbClr val="003F6E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32612" y="4416665"/>
            <a:ext cx="334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sz="2000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sz="2000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80562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373877-5CFB-1044-B4F1-09C26378E194}"/>
              </a:ext>
            </a:extLst>
          </p:cNvPr>
          <p:cNvSpPr/>
          <p:nvPr/>
        </p:nvSpPr>
        <p:spPr>
          <a:xfrm>
            <a:off x="4096809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32612" y="2416631"/>
            <a:ext cx="358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33449" y="350928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Anello 18">
            <a:extLst>
              <a:ext uri="{FF2B5EF4-FFF2-40B4-BE49-F238E27FC236}">
                <a16:creationId xmlns:a16="http://schemas.microsoft.com/office/drawing/2014/main" id="{2C3B9B8E-B4FB-F04B-A0C3-807A6A2A402A}"/>
              </a:ext>
            </a:extLst>
          </p:cNvPr>
          <p:cNvSpPr/>
          <p:nvPr/>
        </p:nvSpPr>
        <p:spPr>
          <a:xfrm>
            <a:off x="3994672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Anello 19">
            <a:extLst>
              <a:ext uri="{FF2B5EF4-FFF2-40B4-BE49-F238E27FC236}">
                <a16:creationId xmlns:a16="http://schemas.microsoft.com/office/drawing/2014/main" id="{943A560E-521D-D54D-8EF5-07FE4EE3019E}"/>
              </a:ext>
            </a:extLst>
          </p:cNvPr>
          <p:cNvSpPr/>
          <p:nvPr/>
        </p:nvSpPr>
        <p:spPr>
          <a:xfrm>
            <a:off x="1717741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65932" y="3509285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/>
      <p:bldP spid="17" grpId="0" animBg="1"/>
      <p:bldP spid="19" grpId="0" animBg="1"/>
      <p:bldP spid="20" grpId="0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9873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Test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Pushing</a:t>
            </a:r>
            <a:r>
              <a:rPr lang="it-IT" dirty="0"/>
              <a:t> Beyond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8B597EF-70AF-1546-86E5-CB8C964F4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225" y="2663589"/>
            <a:ext cx="3638476" cy="272885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7AD2204-4745-BA45-A69B-179ACAA6B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524" y="3397306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/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 Nodes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More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8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bilions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values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blipFill>
                <a:blip r:embed="rId7"/>
                <a:stretch>
                  <a:fillRect l="-1149" t="-1667" r="-383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/>
              <p:nvPr/>
            </p:nvSpPr>
            <p:spPr>
              <a:xfrm>
                <a:off x="288521" y="5451862"/>
                <a:ext cx="3837845" cy="46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type m:val="skw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TB of data per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sub-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1" y="5451862"/>
                <a:ext cx="3837845" cy="464614"/>
              </a:xfrm>
              <a:prstGeom prst="rect">
                <a:avLst/>
              </a:prstGeom>
              <a:blipFill>
                <a:blip r:embed="rId8"/>
                <a:stretch>
                  <a:fillRect l="-990" t="-68421" b="-1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6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56643"/>
              </p:ext>
            </p:extLst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51525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54742" y="3088683"/>
            <a:ext cx="7848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246510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49214" y="4123902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family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43497" y="2238131"/>
            <a:ext cx="79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00523" y="3234592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Problem</a:t>
            </a:r>
            <a:endParaRPr lang="it-IT" b="1" kern="1200" dirty="0">
              <a:solidFill>
                <a:srgbClr val="003F6E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F6DD1DE-427A-454F-ADEE-78BA75581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92" y="2342522"/>
            <a:ext cx="5930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Problem</a:t>
            </a:r>
            <a:endParaRPr lang="it-IT" b="1" kern="1200" dirty="0">
              <a:solidFill>
                <a:srgbClr val="003F6E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4F26FA1-CE9B-D849-A7A2-83846BF1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92" y="2810633"/>
            <a:ext cx="6769100" cy="1143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81669CB-B228-C043-BD33-7C15EE2B5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369" y="4363230"/>
            <a:ext cx="4254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3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Starting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point</a:t>
            </a:r>
            <a:r>
              <a:rPr lang="it-IT" b="1" kern="1200" dirty="0">
                <a:solidFill>
                  <a:srgbClr val="003F6E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Shared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memory</a:t>
            </a:r>
            <a:r>
              <a:rPr lang="it-IT" b="1" kern="1200" dirty="0">
                <a:solidFill>
                  <a:srgbClr val="003F6E"/>
                </a:solidFill>
              </a:rPr>
              <a:t> DNS solver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B09A12F5-3B35-004B-9FFE-2B148CB2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8" y="3119163"/>
            <a:ext cx="5824263" cy="25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9" y="1913022"/>
            <a:ext cx="5522595" cy="350960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7178" y="1913023"/>
            <a:ext cx="3313574" cy="164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goal: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dirty="0" err="1">
                <a:solidFill>
                  <a:srgbClr val="003F6E"/>
                </a:solidFill>
              </a:rPr>
              <a:t>Realize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Distribuited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shared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 DNS solver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288521" y="4591178"/>
            <a:ext cx="3313574" cy="67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1656608" y="3641604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1468" y="1497330"/>
            <a:ext cx="8258192" cy="4286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2400" b="1" dirty="0">
                <a:solidFill>
                  <a:srgbClr val="003F6E"/>
                </a:solidFill>
              </a:rPr>
              <a:t>MPI Technology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Interface (MPI) </a:t>
            </a:r>
            <a:r>
              <a:rPr lang="it-IT" b="1" dirty="0" err="1">
                <a:solidFill>
                  <a:srgbClr val="003F6E"/>
                </a:solidFill>
              </a:rPr>
              <a:t>is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standardized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portable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message-passing</a:t>
            </a:r>
            <a:r>
              <a:rPr lang="it-IT" b="1" dirty="0">
                <a:solidFill>
                  <a:srgbClr val="003F6E"/>
                </a:solidFill>
              </a:rPr>
              <a:t> standard» 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«The standard </a:t>
            </a:r>
            <a:r>
              <a:rPr lang="it-IT" b="1" dirty="0" err="1">
                <a:solidFill>
                  <a:srgbClr val="003F6E"/>
                </a:solidFill>
              </a:rPr>
              <a:t>defines</a:t>
            </a:r>
            <a:r>
              <a:rPr lang="it-IT" b="1" dirty="0">
                <a:solidFill>
                  <a:srgbClr val="003F6E"/>
                </a:solidFill>
              </a:rPr>
              <a:t> the </a:t>
            </a:r>
            <a:r>
              <a:rPr lang="it-IT" b="1" dirty="0" err="1">
                <a:solidFill>
                  <a:srgbClr val="003F6E"/>
                </a:solidFill>
              </a:rPr>
              <a:t>syntax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semantics</a:t>
            </a:r>
            <a:r>
              <a:rPr lang="it-IT" b="1" dirty="0">
                <a:solidFill>
                  <a:srgbClr val="003F6E"/>
                </a:solidFill>
              </a:rPr>
              <a:t> of a core of </a:t>
            </a:r>
            <a:r>
              <a:rPr lang="it-IT" b="1" dirty="0" err="1">
                <a:solidFill>
                  <a:srgbClr val="003F6E"/>
                </a:solidFill>
              </a:rPr>
              <a:t>library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routines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useful</a:t>
            </a:r>
            <a:r>
              <a:rPr lang="it-IT" b="1" dirty="0">
                <a:solidFill>
                  <a:srgbClr val="003F6E"/>
                </a:solidFill>
              </a:rPr>
              <a:t> to a wide </a:t>
            </a:r>
            <a:r>
              <a:rPr lang="it-IT" b="1" dirty="0" err="1">
                <a:solidFill>
                  <a:srgbClr val="003F6E"/>
                </a:solidFill>
              </a:rPr>
              <a:t>range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users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writing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portable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message-passing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programs</a:t>
            </a:r>
            <a:r>
              <a:rPr lang="it-IT" b="1" dirty="0">
                <a:solidFill>
                  <a:srgbClr val="003F6E"/>
                </a:solidFill>
              </a:rPr>
              <a:t>» 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«The MPI </a:t>
            </a:r>
            <a:r>
              <a:rPr lang="it-IT" b="1" dirty="0" err="1">
                <a:solidFill>
                  <a:srgbClr val="003F6E"/>
                </a:solidFill>
              </a:rPr>
              <a:t>interface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is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meant</a:t>
            </a:r>
            <a:r>
              <a:rPr lang="it-IT" b="1" dirty="0">
                <a:solidFill>
                  <a:srgbClr val="003F6E"/>
                </a:solidFill>
              </a:rPr>
              <a:t> to </a:t>
            </a:r>
            <a:r>
              <a:rPr lang="it-IT" b="1" dirty="0" err="1">
                <a:solidFill>
                  <a:srgbClr val="003F6E"/>
                </a:solidFill>
              </a:rPr>
              <a:t>provide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essential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topology</a:t>
            </a:r>
            <a:r>
              <a:rPr lang="it-IT" b="1" dirty="0">
                <a:solidFill>
                  <a:srgbClr val="003F6E"/>
                </a:solidFill>
              </a:rPr>
              <a:t>, </a:t>
            </a:r>
            <a:r>
              <a:rPr lang="it-IT" b="1" dirty="0" err="1">
                <a:solidFill>
                  <a:srgbClr val="003F6E"/>
                </a:solidFill>
              </a:rPr>
              <a:t>synchronization</a:t>
            </a:r>
            <a:r>
              <a:rPr lang="it-IT" b="1" dirty="0">
                <a:solidFill>
                  <a:srgbClr val="003F6E"/>
                </a:solidFill>
              </a:rPr>
              <a:t>, and </a:t>
            </a:r>
            <a:r>
              <a:rPr lang="it-IT" b="1" dirty="0" err="1">
                <a:solidFill>
                  <a:srgbClr val="003F6E"/>
                </a:solidFill>
              </a:rPr>
              <a:t>communication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functionality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between</a:t>
            </a:r>
            <a:r>
              <a:rPr lang="it-IT" b="1" dirty="0">
                <a:solidFill>
                  <a:srgbClr val="003F6E"/>
                </a:solidFill>
              </a:rPr>
              <a:t> a set of </a:t>
            </a:r>
            <a:r>
              <a:rPr lang="it-IT" b="1" dirty="0" err="1">
                <a:solidFill>
                  <a:srgbClr val="003F6E"/>
                </a:solidFill>
              </a:rPr>
              <a:t>processes</a:t>
            </a:r>
            <a:r>
              <a:rPr lang="it-IT" b="1" dirty="0">
                <a:solidFill>
                  <a:srgbClr val="003F6E"/>
                </a:solidFill>
              </a:rPr>
              <a:t>»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6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2127045"/>
            <a:ext cx="8050961" cy="291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Pros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Scales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well</a:t>
            </a:r>
            <a:r>
              <a:rPr lang="it-IT" b="1" dirty="0">
                <a:solidFill>
                  <a:srgbClr val="003F6E"/>
                </a:solidFill>
              </a:rPr>
              <a:t> with a large </a:t>
            </a:r>
            <a:r>
              <a:rPr lang="it-IT" b="1" dirty="0" err="1">
                <a:solidFill>
                  <a:srgbClr val="003F6E"/>
                </a:solidFill>
              </a:rPr>
              <a:t>number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nodes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Provides</a:t>
            </a:r>
            <a:r>
              <a:rPr lang="it-IT" b="1" dirty="0">
                <a:solidFill>
                  <a:srgbClr val="003F6E"/>
                </a:solidFill>
              </a:rPr>
              <a:t> large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space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No </a:t>
            </a:r>
            <a:r>
              <a:rPr lang="it-IT" b="1" dirty="0" err="1">
                <a:solidFill>
                  <a:srgbClr val="003F6E"/>
                </a:solidFill>
              </a:rPr>
              <a:t>need</a:t>
            </a:r>
            <a:r>
              <a:rPr lang="it-IT" b="1" dirty="0">
                <a:solidFill>
                  <a:srgbClr val="003F6E"/>
                </a:solidFill>
              </a:rPr>
              <a:t> to replicate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Use </a:t>
            </a:r>
            <a:r>
              <a:rPr lang="it-IT" b="1" dirty="0" err="1">
                <a:solidFill>
                  <a:srgbClr val="003F6E"/>
                </a:solidFill>
              </a:rPr>
              <a:t>cheaper</a:t>
            </a:r>
            <a:r>
              <a:rPr lang="it-IT" b="1" dirty="0">
                <a:solidFill>
                  <a:srgbClr val="003F6E"/>
                </a:solidFill>
              </a:rPr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5966</TotalTime>
  <Words>1064</Words>
  <Application>Microsoft Macintosh PowerPoint</Application>
  <PresentationFormat>Presentazione su schermo (4:3)</PresentationFormat>
  <Paragraphs>319</Paragraphs>
  <Slides>40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POLI</vt:lpstr>
      <vt:lpstr>Titolo presentazione sottotitolo</vt:lpstr>
      <vt:lpstr>Summary</vt:lpstr>
      <vt:lpstr>Summary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Summary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Summary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Pushing Beyond</vt:lpstr>
      <vt:lpstr>Summary</vt:lpstr>
      <vt:lpstr>Conclusions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179</cp:revision>
  <dcterms:created xsi:type="dcterms:W3CDTF">2015-05-26T12:27:57Z</dcterms:created>
  <dcterms:modified xsi:type="dcterms:W3CDTF">2019-09-06T11:05:38Z</dcterms:modified>
</cp:coreProperties>
</file>