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1" r:id="rId2"/>
    <p:sldId id="280" r:id="rId3"/>
    <p:sldId id="257" r:id="rId4"/>
    <p:sldId id="273" r:id="rId5"/>
    <p:sldId id="283" r:id="rId6"/>
    <p:sldId id="281" r:id="rId7"/>
    <p:sldId id="282" r:id="rId8"/>
    <p:sldId id="264" r:id="rId9"/>
    <p:sldId id="262" r:id="rId10"/>
    <p:sldId id="266" r:id="rId11"/>
    <p:sldId id="265" r:id="rId12"/>
    <p:sldId id="268" r:id="rId13"/>
    <p:sldId id="269" r:id="rId14"/>
    <p:sldId id="270" r:id="rId15"/>
    <p:sldId id="275" r:id="rId16"/>
    <p:sldId id="276" r:id="rId17"/>
    <p:sldId id="277" r:id="rId18"/>
    <p:sldId id="278" r:id="rId19"/>
    <p:sldId id="279" r:id="rId20"/>
    <p:sldId id="263" r:id="rId21"/>
    <p:sldId id="272" r:id="rId22"/>
    <p:sldId id="271" r:id="rId2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1489"/>
  </p:normalViewPr>
  <p:slideViewPr>
    <p:cSldViewPr snapToGrid="0" snapToObjects="1">
      <p:cViewPr>
        <p:scale>
          <a:sx n="112" d="100"/>
          <a:sy n="112" d="100"/>
        </p:scale>
        <p:origin x="99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 sz="1400" dirty="0" err="1">
              <a:latin typeface="Cambria Math" panose="02040503050406030204" pitchFamily="18" charset="0"/>
              <a:ea typeface="Cambria Math" panose="02040503050406030204" pitchFamily="18" charset="0"/>
            </a:rPr>
            <a:t>Further</a:t>
          </a:r>
          <a:r>
            <a:rPr lang="it-IT" sz="14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it-IT" sz="1400" dirty="0" err="1">
              <a:latin typeface="Cambria Math" panose="02040503050406030204" pitchFamily="18" charset="0"/>
              <a:ea typeface="Cambria Math" panose="02040503050406030204" pitchFamily="18" charset="0"/>
            </a:rPr>
            <a:t>tests</a:t>
          </a:r>
          <a:endParaRPr lang="it-IT" sz="14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35B6AE7E-8FFA-DE4B-A5F9-B2A7090E79D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e>
                    <m:sub>
                      <m: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sub>
                  </m:sSub>
                  <m:r>
                    <a:rPr lang="it-IT" sz="14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1000</m:t>
                  </m:r>
                </m:oMath>
              </a14:m>
              <a:r>
                <a:rPr lang="it-IT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Statistics</a:t>
              </a:r>
            </a:p>
          </dgm:t>
        </dgm:pt>
      </mc:Choice>
      <mc:Fallback>
        <dgm:pt modelId="{35B6AE7E-8FFA-DE4B-A5F9-B2A7090E79DE}">
          <dgm:prSet phldrT="[Testo]" custT="1"/>
          <dgm:spPr/>
          <dgm:t>
            <a:bodyPr/>
            <a:lstStyle/>
            <a:p>
              <a:r>
                <a:rPr lang="it-IT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it-IT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𝑅𝑒〗_</a:t>
              </a:r>
              <a:r>
                <a:rPr lang="it-IT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r>
                <a:rPr lang="it-IT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 1000</a:t>
              </a:r>
              <a:r>
                <a:rPr lang="it-IT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Statistics</a:t>
              </a:r>
            </a:p>
          </dgm:t>
        </dgm:pt>
      </mc:Fallback>
    </mc:AlternateConten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9FFEADE7-AD7E-384C-9542-2E45304A22AF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e>
                    <m:sub>
                      <m: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sub>
                  </m:sSub>
                  <m:r>
                    <a:rPr lang="it-IT" sz="14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180</m:t>
                  </m:r>
                </m:oMath>
              </a14:m>
              <a:r>
                <a:rPr lang="it-IT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Statistics</a:t>
              </a:r>
            </a:p>
          </dgm:t>
        </dgm:pt>
      </mc:Choice>
      <mc:Fallback>
        <dgm:pt modelId="{9FFEADE7-AD7E-384C-9542-2E45304A22AF}">
          <dgm:prSet phldrT="[Testo]" custT="1"/>
          <dgm:spPr/>
          <dgm:t>
            <a:bodyPr/>
            <a:lstStyle/>
            <a:p>
              <a:r>
                <a:rPr lang="it-IT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it-IT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𝑅𝑒〗_</a:t>
              </a:r>
              <a:r>
                <a:rPr lang="it-IT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r>
                <a:rPr lang="it-IT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 180</a:t>
              </a:r>
              <a:r>
                <a:rPr lang="it-IT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Statistics</a:t>
              </a:r>
            </a:p>
          </dgm:t>
        </dgm:pt>
      </mc:Fallback>
    </mc:AlternateConten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ACC71D9B-3F5E-8A49-813B-2C7925D8187D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e>
                    <m:sub>
                      <m: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sub>
                  </m:sSub>
                </m:oMath>
              </a14:m>
              <a:r>
                <a:rPr lang="it-IT" sz="14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comparison</a:t>
              </a:r>
            </a:p>
          </dgm:t>
        </dgm:pt>
      </mc:Choice>
      <mc:Fallback>
        <dgm:pt modelId="{ACC71D9B-3F5E-8A49-813B-2C7925D8187D}">
          <dgm:prSet phldrT="[Testo]" custT="1"/>
          <dgm:spPr/>
          <dgm:t>
            <a:bodyPr/>
            <a:lstStyle/>
            <a:p>
              <a:r>
                <a:rPr lang="it-IT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it-IT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𝑅𝑒〗_</a:t>
              </a:r>
              <a:r>
                <a:rPr lang="it-IT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r>
                <a:rPr lang="it-IT" sz="14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comparison</a:t>
              </a:r>
            </a:p>
          </dgm:t>
        </dgm:pt>
      </mc:Fallback>
    </mc:AlternateConten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</dgm:pt>
    <dgm:pt modelId="{FE6B3216-9156-F749-9AAA-71A99521DA8F}" type="sibTrans" cxnId="{D1831226-A225-7E4E-ABBB-5FAFB90F7A7B}">
      <dgm:prSet/>
      <dgm:spPr/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0F94306-D3ED-DE4B-92A8-D1BDCE725AC4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71EEEB83-90E4-7946-B7D5-033654F96CCF}" type="presOf" srcId="{0C96EBCB-A3AE-0E47-8081-E76744BFBDC5}" destId="{831C6C98-1741-F24A-BA8F-92EBEC8389BB}" srcOrd="0" destOrd="3" presId="urn:microsoft.com/office/officeart/2005/8/layout/vList5"/>
    <dgm:cxn modelId="{F95AAF9D-86EF-E142-9BEE-0E7390186E52}" type="presOf" srcId="{9FFEADE7-AD7E-384C-9542-2E45304A22AF}" destId="{831C6C98-1741-F24A-BA8F-92EBEC8389BB}" srcOrd="0" destOrd="0" presId="urn:microsoft.com/office/officeart/2005/8/layout/vList5"/>
    <dgm:cxn modelId="{D2DB23B0-2EAE-6D4F-BC59-3B45ADAF8D79}" type="presOf" srcId="{DDDAC2DB-1A6F-FA45-BC7B-0E22A7A67FFA}" destId="{188FE88A-2F0A-4746-9CDF-AEB655D1B3FE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399F79C6-4D19-544F-96DF-9787D9DB9174}" type="presOf" srcId="{58BB3410-C68B-9D41-8A1E-7EF816F33D81}" destId="{9F16B44E-0431-7347-9022-FC34AFB1324E}" srcOrd="0" destOrd="0" presId="urn:microsoft.com/office/officeart/2005/8/layout/vList5"/>
    <dgm:cxn modelId="{748FDCC8-B37B-A440-AE4A-3FF8ECB1112C}" type="presOf" srcId="{9F31DA1A-37C7-114C-8A30-5B4FD8F7AB25}" destId="{828DA3AB-82EF-D54E-B227-E4CCD41A8A84}" srcOrd="0" destOrd="0" presId="urn:microsoft.com/office/officeart/2005/8/layout/vList5"/>
    <dgm:cxn modelId="{7A9A64DA-9624-AE44-BA6B-248018DC8EB5}" type="presOf" srcId="{ACC71D9B-3F5E-8A49-813B-2C7925D8187D}" destId="{831C6C98-1741-F24A-BA8F-92EBEC8389BB}" srcOrd="0" destOrd="2" presId="urn:microsoft.com/office/officeart/2005/8/layout/vList5"/>
    <dgm:cxn modelId="{43E460F5-B67D-A940-93B1-197C240363CD}" type="presOf" srcId="{94A819AB-5E5C-4E40-8B34-228319273B63}" destId="{5E65F84D-5873-1C45-8B35-1F13BAEB1177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4C1A7D4C-DBDE-6040-AA98-77C925FAE810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1ACCBD4F-1E54-AD4D-A2FB-A12F607B3F72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0A011E6A-6D9D-7B46-BC68-19EE4F51FFBE}" type="presParOf" srcId="{D8E5537C-D220-2547-8792-F86961D81226}" destId="{828DA3AB-82EF-D54E-B227-E4CCD41A8A84}" srcOrd="0" destOrd="0" presId="urn:microsoft.com/office/officeart/2005/8/layout/vList5"/>
    <dgm:cxn modelId="{D654FD2B-D9EC-7044-A364-0AE201E79062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EB7F086C-88C5-DD4E-BD00-AA08C2B113A9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dgm:pt modelId="{35B6AE7E-8FFA-DE4B-A5F9-B2A7090E79DE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dgm:pt modelId="{9FFEADE7-AD7E-384C-9542-2E45304A22AF}">
      <dgm:prSet phldrT="[Testo]" custT="1"/>
      <dgm:spPr>
        <a:blipFill>
          <a:blip xmlns:r="http://schemas.openxmlformats.org/officeDocument/2006/relationships" r:embed="rId1"/>
          <a:stretch>
            <a:fillRect t="-4225" b="-704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dgm:pt modelId="{ACC71D9B-3F5E-8A49-813B-2C7925D8187D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</dgm:pt>
    <dgm:pt modelId="{FE6B3216-9156-F749-9AAA-71A99521DA8F}" type="sibTrans" cxnId="{D1831226-A225-7E4E-ABBB-5FAFB90F7A7B}">
      <dgm:prSet/>
      <dgm:spPr/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0F94306-D3ED-DE4B-92A8-D1BDCE725AC4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71EEEB83-90E4-7946-B7D5-033654F96CCF}" type="presOf" srcId="{0C96EBCB-A3AE-0E47-8081-E76744BFBDC5}" destId="{831C6C98-1741-F24A-BA8F-92EBEC8389BB}" srcOrd="0" destOrd="3" presId="urn:microsoft.com/office/officeart/2005/8/layout/vList5"/>
    <dgm:cxn modelId="{F95AAF9D-86EF-E142-9BEE-0E7390186E52}" type="presOf" srcId="{9FFEADE7-AD7E-384C-9542-2E45304A22AF}" destId="{831C6C98-1741-F24A-BA8F-92EBEC8389BB}" srcOrd="0" destOrd="0" presId="urn:microsoft.com/office/officeart/2005/8/layout/vList5"/>
    <dgm:cxn modelId="{D2DB23B0-2EAE-6D4F-BC59-3B45ADAF8D79}" type="presOf" srcId="{DDDAC2DB-1A6F-FA45-BC7B-0E22A7A67FFA}" destId="{188FE88A-2F0A-4746-9CDF-AEB655D1B3FE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399F79C6-4D19-544F-96DF-9787D9DB9174}" type="presOf" srcId="{58BB3410-C68B-9D41-8A1E-7EF816F33D81}" destId="{9F16B44E-0431-7347-9022-FC34AFB1324E}" srcOrd="0" destOrd="0" presId="urn:microsoft.com/office/officeart/2005/8/layout/vList5"/>
    <dgm:cxn modelId="{748FDCC8-B37B-A440-AE4A-3FF8ECB1112C}" type="presOf" srcId="{9F31DA1A-37C7-114C-8A30-5B4FD8F7AB25}" destId="{828DA3AB-82EF-D54E-B227-E4CCD41A8A84}" srcOrd="0" destOrd="0" presId="urn:microsoft.com/office/officeart/2005/8/layout/vList5"/>
    <dgm:cxn modelId="{7A9A64DA-9624-AE44-BA6B-248018DC8EB5}" type="presOf" srcId="{ACC71D9B-3F5E-8A49-813B-2C7925D8187D}" destId="{831C6C98-1741-F24A-BA8F-92EBEC8389BB}" srcOrd="0" destOrd="2" presId="urn:microsoft.com/office/officeart/2005/8/layout/vList5"/>
    <dgm:cxn modelId="{43E460F5-B67D-A940-93B1-197C240363CD}" type="presOf" srcId="{94A819AB-5E5C-4E40-8B34-228319273B63}" destId="{5E65F84D-5873-1C45-8B35-1F13BAEB1177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4C1A7D4C-DBDE-6040-AA98-77C925FAE810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1ACCBD4F-1E54-AD4D-A2FB-A12F607B3F72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0A011E6A-6D9D-7B46-BC68-19EE4F51FFBE}" type="presParOf" srcId="{D8E5537C-D220-2547-8792-F86961D81226}" destId="{828DA3AB-82EF-D54E-B227-E4CCD41A8A84}" srcOrd="0" destOrd="0" presId="urn:microsoft.com/office/officeart/2005/8/layout/vList5"/>
    <dgm:cxn modelId="{D654FD2B-D9EC-7044-A364-0AE201E79062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EB7F086C-88C5-DD4E-BD00-AA08C2B113A9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39CFA0D-ADC5-5043-B5B6-A49F2E9AE51D}" type="presOf" srcId="{94A819AB-5E5C-4E40-8B34-228319273B63}" destId="{5E65F84D-5873-1C45-8B35-1F13BAEB1177}" srcOrd="0" destOrd="0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19396AA9-C07F-7A44-B553-05F162F0783E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3A3B0C5-5A00-D44E-BE7A-21BEC1F361D6}" type="presOf" srcId="{DDDAC2DB-1A6F-FA45-BC7B-0E22A7A67FFA}" destId="{D835FF45-499F-AB4B-B149-CC36A5BFF378}" srcOrd="0" destOrd="0" presId="urn:microsoft.com/office/officeart/2005/8/layout/vList5"/>
    <dgm:cxn modelId="{D11D47F4-1C89-2F4F-8D46-9A681C44F8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DBE62ECA-8B55-2E40-B59F-2171D4E95BA4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9C55583A-ACD0-0142-A8B6-044EBA5C00CE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A9AF2604-EF20-E140-8993-F090D460743B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D6CCAE59-FBF0-5445-8FCA-BC7A2C5D6DB0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31C6C98-1741-F24A-BA8F-92EBEC8389BB}">
      <dsp:nvSpPr>
        <dsp:cNvPr id="0" name=""/>
        <dsp:cNvSpPr/>
      </dsp:nvSpPr>
      <dsp:spPr>
        <a:xfrm rot="5400000">
          <a:off x="5224018" y="171525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𝑅𝑒</m:t>
                  </m:r>
                </m:e>
                <m:sub>
                  <m:r>
                    <a:rPr lang="it-IT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sub>
              </m:sSub>
              <m:r>
                <a:rPr lang="it-IT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180</m:t>
              </m:r>
            </m:oMath>
          </a14:m>
          <a:r>
            <a:rPr lang="it-IT" sz="1400" kern="1200" dirty="0">
              <a:latin typeface="Cambria Math" panose="02040503050406030204" pitchFamily="18" charset="0"/>
              <a:ea typeface="Cambria Math" panose="02040503050406030204" pitchFamily="18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𝑅𝑒</m:t>
                  </m:r>
                </m:e>
                <m:sub>
                  <m:r>
                    <a:rPr lang="it-IT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sub>
              </m:sSub>
              <m:r>
                <a:rPr lang="it-IT" sz="1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1000</m:t>
              </m:r>
            </m:oMath>
          </a14:m>
          <a:r>
            <a:rPr lang="it-IT" sz="1400" kern="1200" dirty="0">
              <a:latin typeface="Cambria Math" panose="02040503050406030204" pitchFamily="18" charset="0"/>
              <a:ea typeface="Cambria Math" panose="02040503050406030204" pitchFamily="18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𝑅𝑒</m:t>
                  </m:r>
                </m:e>
                <m:sub>
                  <m:r>
                    <a:rPr lang="it-IT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sub>
              </m:sSub>
            </m:oMath>
          </a14:m>
          <a:r>
            <a:rPr lang="it-IT" sz="1400" i="0" kern="1200" dirty="0">
              <a:latin typeface="Cambria Math" panose="02040503050406030204" pitchFamily="18" charset="0"/>
              <a:ea typeface="Cambria Math" panose="02040503050406030204" pitchFamily="18" charset="0"/>
            </a:rPr>
            <a:t>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Further</a:t>
          </a:r>
          <a:r>
            <a:rPr lang="it-IT" sz="14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it-IT" sz="14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tests</a:t>
          </a:r>
          <a:endParaRPr lang="it-IT" sz="14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 rot="-5400000">
        <a:off x="2996375" y="2441716"/>
        <a:ext cx="5284340" cy="786505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03/09/19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Elevato costo computazionale,</a:t>
            </a:r>
          </a:p>
          <a:p>
            <a:r>
              <a:rPr lang="it-IT" dirty="0"/>
              <a:t>Da Parete a regione logaritmica ok </a:t>
            </a:r>
          </a:p>
          <a:p>
            <a:r>
              <a:rPr lang="it-IT" dirty="0"/>
              <a:t>regione esterna in assestamento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200-300y+ iniziano imperfezioni,</a:t>
            </a:r>
          </a:p>
          <a:p>
            <a:r>
              <a:rPr lang="it-IT" dirty="0"/>
              <a:t>Andamento a parete </a:t>
            </a:r>
            <a:r>
              <a:rPr lang="it-IT" dirty="0" err="1"/>
              <a:t>vv</a:t>
            </a:r>
            <a:r>
              <a:rPr lang="it-IT" dirty="0"/>
              <a:t>+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9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8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computazionale,</a:t>
            </a:r>
          </a:p>
          <a:p>
            <a:r>
              <a:rPr lang="it-IT" dirty="0"/>
              <a:t>Dati parziali,</a:t>
            </a:r>
          </a:p>
          <a:p>
            <a:r>
              <a:rPr lang="it-IT" dirty="0"/>
              <a:t>1gg di lavoro partendo da 48x48x1000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r>
              <a:rPr lang="it-IT" dirty="0"/>
              <a:t>Impiegare </a:t>
            </a:r>
            <a:r>
              <a:rPr lang="it-IT" dirty="0" err="1"/>
              <a:t>tech</a:t>
            </a:r>
            <a:r>
              <a:rPr lang="it-IT" dirty="0"/>
              <a:t> MPI,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r>
              <a:rPr lang="it-IT" dirty="0"/>
              <a:t>Impiegare </a:t>
            </a:r>
            <a:r>
              <a:rPr lang="it-IT" dirty="0" err="1"/>
              <a:t>tech</a:t>
            </a:r>
            <a:r>
              <a:rPr lang="it-IT" dirty="0"/>
              <a:t> MPI,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4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vantaggi,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svantaggi,</a:t>
            </a:r>
          </a:p>
          <a:p>
            <a:r>
              <a:rPr lang="it-IT" dirty="0"/>
              <a:t>latenza dovuta al passaggio messaggi,</a:t>
            </a:r>
          </a:p>
          <a:p>
            <a:r>
              <a:rPr lang="it-IT" dirty="0"/>
              <a:t>larghezza banda della connessione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06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Confronto,</a:t>
            </a:r>
          </a:p>
          <a:p>
            <a:r>
              <a:rPr lang="it-IT" dirty="0"/>
              <a:t>Fluttuazioni RMS,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Andamento a parete componente fluttuante vs KMM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06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5695"/>
            <a:ext cx="4530228" cy="33976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229820A-FFE9-6943-B60B-8E71FD062E3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31A37E7-2F61-6747-8C2B-FB246E2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8D302A-C992-E145-8325-F4C2B7B4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8" y="2333435"/>
            <a:ext cx="4530228" cy="3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8" cy="389939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691BB3F-E3BF-2A4D-9E9F-9367B5B17ECA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0331CE18-3A6F-6B4F-AADC-D0A7E521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98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7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86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E946243-08A9-7D4B-A891-F95BB5B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51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3286827" y="2154117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3" y="4534802"/>
            <a:ext cx="358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Spanwise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fluctations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term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logaritmic</a:t>
            </a:r>
            <a:r>
              <a:rPr lang="it-IT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endParaRPr lang="it-IT" dirty="0">
              <a:solidFill>
                <a:srgbClr val="92D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513503"/>
            <a:ext cx="35817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Streamwise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fluctuations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term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logarithmic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	</a:t>
            </a:r>
            <a:r>
              <a:rPr lang="it-IT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603900" y="3640640"/>
            <a:ext cx="683842" cy="2280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3994672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87742" y="3572698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Higher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Re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needed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7" grpId="0" animBg="1"/>
      <p:bldP spid="19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873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Pushing</a:t>
            </a:r>
            <a:r>
              <a:rPr lang="it-IT" dirty="0"/>
              <a:t> Beyond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8B597EF-70AF-1546-86E5-CB8C964F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25" y="2663589"/>
            <a:ext cx="3638476" cy="272885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7AD2204-4745-BA45-A69B-179ACAA6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24" y="3397306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/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 Nodes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bilions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values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blipFill>
                <a:blip r:embed="rId7"/>
                <a:stretch>
                  <a:fillRect l="-1149" t="-1667" r="-38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/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TB of data per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sub-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blipFill>
                <a:blip r:embed="rId8"/>
                <a:stretch>
                  <a:fillRect l="-990" t="-68421" b="-1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5664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5152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60120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36201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54742" y="3088683"/>
            <a:ext cx="7848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246510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214" y="4123902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family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43497" y="2238131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00523" y="3234592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3"/>
            <a:ext cx="3313574" cy="164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shared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288521" y="4591178"/>
            <a:ext cx="3313574" cy="67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1656608" y="3641604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1468" y="1497330"/>
            <a:ext cx="8258192" cy="4286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2400" b="1" dirty="0">
                <a:solidFill>
                  <a:srgbClr val="003F6E"/>
                </a:solidFill>
              </a:rPr>
              <a:t>MPI Technology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Interface (MPI)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standardized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 standard»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standard </a:t>
            </a:r>
            <a:r>
              <a:rPr lang="it-IT" b="1" dirty="0" err="1">
                <a:solidFill>
                  <a:srgbClr val="003F6E"/>
                </a:solidFill>
              </a:rPr>
              <a:t>defines</a:t>
            </a:r>
            <a:r>
              <a:rPr lang="it-IT" b="1" dirty="0">
                <a:solidFill>
                  <a:srgbClr val="003F6E"/>
                </a:solidFill>
              </a:rPr>
              <a:t> the </a:t>
            </a:r>
            <a:r>
              <a:rPr lang="it-IT" b="1" dirty="0" err="1">
                <a:solidFill>
                  <a:srgbClr val="003F6E"/>
                </a:solidFill>
              </a:rPr>
              <a:t>syntax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semantics</a:t>
            </a:r>
            <a:r>
              <a:rPr lang="it-IT" b="1" dirty="0">
                <a:solidFill>
                  <a:srgbClr val="003F6E"/>
                </a:solidFill>
              </a:rPr>
              <a:t> of a core of </a:t>
            </a:r>
            <a:r>
              <a:rPr lang="it-IT" b="1" dirty="0" err="1">
                <a:solidFill>
                  <a:srgbClr val="003F6E"/>
                </a:solidFill>
              </a:rPr>
              <a:t>library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routines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useful</a:t>
            </a:r>
            <a:r>
              <a:rPr lang="it-IT" b="1" dirty="0">
                <a:solidFill>
                  <a:srgbClr val="003F6E"/>
                </a:solidFill>
              </a:rPr>
              <a:t> to a wide </a:t>
            </a:r>
            <a:r>
              <a:rPr lang="it-IT" b="1" dirty="0" err="1">
                <a:solidFill>
                  <a:srgbClr val="003F6E"/>
                </a:solidFill>
              </a:rPr>
              <a:t>range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users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writing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programs</a:t>
            </a:r>
            <a:r>
              <a:rPr lang="it-IT" b="1" dirty="0">
                <a:solidFill>
                  <a:srgbClr val="003F6E"/>
                </a:solidFill>
              </a:rPr>
              <a:t>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MPI </a:t>
            </a:r>
            <a:r>
              <a:rPr lang="it-IT" b="1" dirty="0" err="1">
                <a:solidFill>
                  <a:srgbClr val="003F6E"/>
                </a:solidFill>
              </a:rPr>
              <a:t>interface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meant</a:t>
            </a:r>
            <a:r>
              <a:rPr lang="it-IT" b="1" dirty="0">
                <a:solidFill>
                  <a:srgbClr val="003F6E"/>
                </a:solidFill>
              </a:rPr>
              <a:t> to </a:t>
            </a:r>
            <a:r>
              <a:rPr lang="it-IT" b="1" dirty="0" err="1">
                <a:solidFill>
                  <a:srgbClr val="003F6E"/>
                </a:solidFill>
              </a:rPr>
              <a:t>provide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essential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topology</a:t>
            </a:r>
            <a:r>
              <a:rPr lang="it-IT" b="1" dirty="0">
                <a:solidFill>
                  <a:srgbClr val="003F6E"/>
                </a:solidFill>
              </a:rPr>
              <a:t>, </a:t>
            </a:r>
            <a:r>
              <a:rPr lang="it-IT" b="1" dirty="0" err="1">
                <a:solidFill>
                  <a:srgbClr val="003F6E"/>
                </a:solidFill>
              </a:rPr>
              <a:t>synchronization</a:t>
            </a:r>
            <a:r>
              <a:rPr lang="it-IT" b="1" dirty="0">
                <a:solidFill>
                  <a:srgbClr val="003F6E"/>
                </a:solidFill>
              </a:rPr>
              <a:t>, and </a:t>
            </a:r>
            <a:r>
              <a:rPr lang="it-IT" b="1" dirty="0" err="1">
                <a:solidFill>
                  <a:srgbClr val="003F6E"/>
                </a:solidFill>
              </a:rPr>
              <a:t>communication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functionality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between</a:t>
            </a:r>
            <a:r>
              <a:rPr lang="it-IT" b="1" dirty="0">
                <a:solidFill>
                  <a:srgbClr val="003F6E"/>
                </a:solidFill>
              </a:rPr>
              <a:t> a set of </a:t>
            </a:r>
            <a:r>
              <a:rPr lang="it-IT" b="1" dirty="0" err="1">
                <a:solidFill>
                  <a:srgbClr val="003F6E"/>
                </a:solidFill>
              </a:rPr>
              <a:t>processes</a:t>
            </a:r>
            <a:r>
              <a:rPr lang="it-IT" b="1" dirty="0">
                <a:solidFill>
                  <a:srgbClr val="003F6E"/>
                </a:solidFill>
              </a:rPr>
              <a:t>»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6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Pros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Scales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well</a:t>
            </a:r>
            <a:r>
              <a:rPr lang="it-IT" b="1" dirty="0">
                <a:solidFill>
                  <a:srgbClr val="003F6E"/>
                </a:solidFill>
              </a:rPr>
              <a:t> with a large </a:t>
            </a:r>
            <a:r>
              <a:rPr lang="it-IT" b="1" dirty="0" err="1">
                <a:solidFill>
                  <a:srgbClr val="003F6E"/>
                </a:solidFill>
              </a:rPr>
              <a:t>number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nodes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Provides</a:t>
            </a:r>
            <a:r>
              <a:rPr lang="it-IT" b="1" dirty="0">
                <a:solidFill>
                  <a:srgbClr val="003F6E"/>
                </a:solidFill>
              </a:rPr>
              <a:t> large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space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No </a:t>
            </a:r>
            <a:r>
              <a:rPr lang="it-IT" b="1" dirty="0" err="1">
                <a:solidFill>
                  <a:srgbClr val="003F6E"/>
                </a:solidFill>
              </a:rPr>
              <a:t>need</a:t>
            </a:r>
            <a:r>
              <a:rPr lang="it-IT" b="1" dirty="0">
                <a:solidFill>
                  <a:srgbClr val="003F6E"/>
                </a:solidFill>
              </a:rPr>
              <a:t> to replicate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Uses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cheaper</a:t>
            </a:r>
            <a:r>
              <a:rPr lang="it-IT" b="1" dirty="0">
                <a:solidFill>
                  <a:srgbClr val="003F6E"/>
                </a:solidFill>
              </a:rPr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Drawbacks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latency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Bandwidth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limitations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Difficult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troubleshooting</a:t>
            </a: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0112653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0112653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29608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8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Where:</a:t>
                </a: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den>
                    </m:f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den>
                    </m:f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1920</TotalTime>
  <Words>522</Words>
  <Application>Microsoft Macintosh PowerPoint</Application>
  <PresentationFormat>Presentazione su schermo (4:3)</PresentationFormat>
  <Paragraphs>165</Paragraphs>
  <Slides>22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POLI</vt:lpstr>
      <vt:lpstr>Titolo presentazione sottotitolo</vt:lpstr>
      <vt:lpstr>Summary</vt:lpstr>
      <vt:lpstr>Introduction</vt:lpstr>
      <vt:lpstr>Introduction</vt:lpstr>
      <vt:lpstr>Introduction</vt:lpstr>
      <vt:lpstr>Introduction</vt:lpstr>
      <vt:lpstr>Introduction</vt:lpstr>
      <vt:lpstr>Summary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Pushing Beyond</vt:lpstr>
      <vt:lpstr>Summary</vt:lpstr>
      <vt:lpstr>Conclusions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89</cp:revision>
  <dcterms:created xsi:type="dcterms:W3CDTF">2015-05-26T12:27:57Z</dcterms:created>
  <dcterms:modified xsi:type="dcterms:W3CDTF">2019-09-03T15:39:44Z</dcterms:modified>
</cp:coreProperties>
</file>