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1" r:id="rId2"/>
    <p:sldId id="302" r:id="rId3"/>
    <p:sldId id="303" r:id="rId4"/>
    <p:sldId id="273" r:id="rId5"/>
    <p:sldId id="281" r:id="rId6"/>
    <p:sldId id="287" r:id="rId7"/>
    <p:sldId id="297" r:id="rId8"/>
    <p:sldId id="290" r:id="rId9"/>
    <p:sldId id="292" r:id="rId10"/>
    <p:sldId id="262" r:id="rId11"/>
    <p:sldId id="270" r:id="rId12"/>
    <p:sldId id="277" r:id="rId13"/>
    <p:sldId id="299" r:id="rId14"/>
    <p:sldId id="285" r:id="rId15"/>
    <p:sldId id="272" r:id="rId16"/>
    <p:sldId id="271" r:id="rId1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BDCC457-9037-4344-BF42-2D972353BF76}">
          <p14:sldIdLst>
            <p14:sldId id="261"/>
          </p14:sldIdLst>
        </p14:section>
        <p14:section name="Intro" id="{F76BB86A-C317-9044-A4D2-BDF7C053917C}">
          <p14:sldIdLst>
            <p14:sldId id="302"/>
            <p14:sldId id="303"/>
            <p14:sldId id="273"/>
            <p14:sldId id="281"/>
          </p14:sldIdLst>
        </p14:section>
        <p14:section name="Codice" id="{A5D749EB-0527-9D4C-8D9C-5AADE96125F1}">
          <p14:sldIdLst>
            <p14:sldId id="287"/>
            <p14:sldId id="297"/>
            <p14:sldId id="290"/>
            <p14:sldId id="292"/>
          </p14:sldIdLst>
        </p14:section>
        <p14:section name="Risultati Simulazioni" id="{EF6A5A0E-616C-3243-91B4-6B671EBE2761}">
          <p14:sldIdLst>
            <p14:sldId id="262"/>
            <p14:sldId id="270"/>
            <p14:sldId id="277"/>
            <p14:sldId id="299"/>
            <p14:sldId id="285"/>
          </p14:sldIdLst>
        </p14:section>
        <p14:section name="Conclusioni" id="{9F1D12F2-CA14-054C-B91C-67D54E033CCC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28FA5"/>
    <a:srgbClr val="B2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4" autoAdjust="0"/>
    <p:restoredTop sz="88602"/>
  </p:normalViewPr>
  <p:slideViewPr>
    <p:cSldViewPr snapToGrid="0" snapToObjects="1">
      <p:cViewPr>
        <p:scale>
          <a:sx n="98" d="100"/>
          <a:sy n="98" d="100"/>
        </p:scale>
        <p:origin x="1192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072E-76B3-D244-B44B-73D8EDDBFA70}" type="datetimeFigureOut">
              <a:rPr lang="it-IT" smtClean="0"/>
              <a:t>26/09/19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2BED-F6F4-ED4A-9D49-77F4B1011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9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75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Validare solutore, Re=5600</a:t>
            </a:r>
          </a:p>
          <a:p>
            <a:r>
              <a:rPr lang="it-IT" dirty="0"/>
              <a:t>Legge di parete: brevemente …,</a:t>
            </a:r>
          </a:p>
          <a:p>
            <a:r>
              <a:rPr lang="it-IT" dirty="0"/>
              <a:t>Aritmetica moderna &gt;&gt; KMM 1986</a:t>
            </a:r>
          </a:p>
          <a:p>
            <a:r>
              <a:rPr lang="it-IT" dirty="0" err="1"/>
              <a:t>Tau_w</a:t>
            </a:r>
            <a:r>
              <a:rPr lang="it-IT" dirty="0"/>
              <a:t>= </a:t>
            </a:r>
            <a:r>
              <a:rPr lang="it-IT" dirty="0" err="1"/>
              <a:t>wall</a:t>
            </a:r>
            <a:r>
              <a:rPr lang="it-IT" dirty="0"/>
              <a:t> </a:t>
            </a:r>
            <a:r>
              <a:rPr lang="it-IT" dirty="0" err="1"/>
              <a:t>shear</a:t>
            </a:r>
            <a:r>
              <a:rPr lang="it-IT" dirty="0"/>
              <a:t> stress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29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legge parete,</a:t>
            </a:r>
          </a:p>
          <a:p>
            <a:r>
              <a:rPr lang="it-IT" dirty="0" err="1"/>
              <a:t>U_mean</a:t>
            </a:r>
            <a:endParaRPr lang="it-IT" dirty="0"/>
          </a:p>
          <a:p>
            <a:r>
              <a:rPr lang="it-IT" dirty="0"/>
              <a:t>Componenti sforzo di taglio (</a:t>
            </a:r>
            <a:r>
              <a:rPr lang="it-IT" dirty="0" err="1"/>
              <a:t>channel_units</a:t>
            </a:r>
            <a:r>
              <a:rPr lang="it-IT" dirty="0"/>
              <a:t>) al </a:t>
            </a:r>
            <a:r>
              <a:rPr lang="it-IT" dirty="0" err="1"/>
              <a:t>var</a:t>
            </a:r>
            <a:r>
              <a:rPr lang="it-IT" dirty="0"/>
              <a:t> di RE</a:t>
            </a:r>
          </a:p>
          <a:p>
            <a:endParaRPr lang="it-IT" dirty="0"/>
          </a:p>
          <a:p>
            <a:r>
              <a:rPr lang="it-IT" dirty="0"/>
              <a:t>…Re2000</a:t>
            </a:r>
          </a:p>
          <a:p>
            <a:r>
              <a:rPr lang="it-IT" dirty="0"/>
              <a:t>17miliardi di </a:t>
            </a:r>
            <a:r>
              <a:rPr lang="it-IT" dirty="0" err="1"/>
              <a:t>gdl</a:t>
            </a:r>
            <a:r>
              <a:rPr lang="it-IT" dirty="0"/>
              <a:t>, ½ TB per </a:t>
            </a:r>
            <a:r>
              <a:rPr lang="it-IT" dirty="0" err="1"/>
              <a:t>step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09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 log -&gt; B=1/K (K=Von Karman)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558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Aggiungere slide intro su </a:t>
            </a:r>
            <a:r>
              <a:rPr lang="it-IT" dirty="0" err="1"/>
              <a:t>towsend</a:t>
            </a:r>
            <a:r>
              <a:rPr lang="it-IT" dirty="0"/>
              <a:t> con</a:t>
            </a:r>
          </a:p>
          <a:p>
            <a:r>
              <a:rPr lang="it-IT" dirty="0"/>
              <a:t>Funzione </a:t>
            </a:r>
            <a:r>
              <a:rPr lang="it-IT" dirty="0" err="1"/>
              <a:t>Predittore</a:t>
            </a:r>
            <a:r>
              <a:rPr lang="it-IT" dirty="0"/>
              <a:t> andamento logaritmico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241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Funzione </a:t>
            </a:r>
            <a:r>
              <a:rPr lang="it-IT" dirty="0" err="1"/>
              <a:t>Predittore</a:t>
            </a:r>
            <a:r>
              <a:rPr lang="it-IT" dirty="0"/>
              <a:t> andamento logaritmico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78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7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Dal punto di vista numerico unico strumento affidabile,</a:t>
            </a:r>
          </a:p>
          <a:p>
            <a:r>
              <a:rPr lang="it-IT" dirty="0"/>
              <a:t>DNS non si avvale,</a:t>
            </a:r>
          </a:p>
          <a:p>
            <a:r>
              <a:rPr lang="it-IT" dirty="0"/>
              <a:t>Non adottare modelli .. Costi molto elevati computazionale,</a:t>
            </a:r>
          </a:p>
          <a:p>
            <a:r>
              <a:rPr lang="it-IT" dirty="0"/>
              <a:t>Solo ambito accademico, </a:t>
            </a:r>
          </a:p>
          <a:p>
            <a:r>
              <a:rPr lang="it-IT" dirty="0"/>
              <a:t>Scopo approfondire conoscenza turbolenza al fine di creare modelli affidabili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85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Costi computazioni -&gt; HPC</a:t>
            </a:r>
          </a:p>
          <a:p>
            <a:r>
              <a:rPr lang="it-IT" dirty="0"/>
              <a:t>Figure testimoniano trend allineati, ma non proporzionali</a:t>
            </a:r>
          </a:p>
          <a:p>
            <a:r>
              <a:rPr lang="it-IT" dirty="0"/>
              <a:t>HPC necessario sviluppo solutore parallelizzati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13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Basato su </a:t>
            </a:r>
            <a:r>
              <a:rPr lang="it-IT" dirty="0" err="1"/>
              <a:t>ark</a:t>
            </a:r>
            <a:r>
              <a:rPr lang="it-IT" dirty="0"/>
              <a:t> a memoria distribuita,</a:t>
            </a:r>
          </a:p>
          <a:p>
            <a:endParaRPr lang="it-IT" dirty="0"/>
          </a:p>
          <a:p>
            <a:r>
              <a:rPr lang="it-IT" dirty="0"/>
              <a:t>? Realizzare questo </a:t>
            </a:r>
            <a:r>
              <a:rPr lang="it-IT" dirty="0" err="1"/>
              <a:t>sys</a:t>
            </a:r>
            <a:r>
              <a:rPr lang="it-IT" dirty="0"/>
              <a:t> Efficiente e semplice?</a:t>
            </a:r>
          </a:p>
          <a:p>
            <a:r>
              <a:rPr lang="it-IT" dirty="0"/>
              <a:t>MPI: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Libreria che contiene un insieme di funzioni pensate per gestire la comunicazione tra processori appartenenti alla stessa rete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91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Vantaggi di questo modello di programmazione</a:t>
            </a:r>
          </a:p>
          <a:p>
            <a:r>
              <a:rPr lang="it-IT" dirty="0"/>
              <a:t>Principale possibilità di scalare elevato </a:t>
            </a:r>
            <a:r>
              <a:rPr lang="it-IT" dirty="0" err="1"/>
              <a:t>n</a:t>
            </a:r>
            <a:r>
              <a:rPr lang="it-IT" dirty="0"/>
              <a:t> nodi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50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nostro solutore è caratterizzato da..</a:t>
            </a:r>
          </a:p>
          <a:p>
            <a:r>
              <a:rPr lang="it-IT" dirty="0"/>
              <a:t>Use estensivo delle seguenti librerie esterne,</a:t>
            </a:r>
          </a:p>
          <a:p>
            <a:r>
              <a:rPr lang="it-IT" dirty="0"/>
              <a:t>…Grazie all’uso di </a:t>
            </a:r>
            <a:r>
              <a:rPr lang="it-IT" dirty="0" err="1"/>
              <a:t>fftMPI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83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decomposizione 2D arrays,</a:t>
            </a:r>
          </a:p>
          <a:p>
            <a:r>
              <a:rPr lang="it-IT" dirty="0"/>
              <a:t>consente maggiore scalabilità del codice,</a:t>
            </a:r>
          </a:p>
          <a:p>
            <a:r>
              <a:rPr lang="it-IT" dirty="0"/>
              <a:t>sposta limite teorico </a:t>
            </a:r>
            <a:r>
              <a:rPr lang="it-IT" dirty="0" err="1"/>
              <a:t>scaling</a:t>
            </a:r>
            <a:r>
              <a:rPr lang="it-IT" dirty="0"/>
              <a:t>,</a:t>
            </a:r>
          </a:p>
          <a:p>
            <a:r>
              <a:rPr lang="it-IT" dirty="0"/>
              <a:t>prodotto tra i 2 modi più piccoli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85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Benchmark, </a:t>
            </a:r>
            <a:r>
              <a:rPr lang="it-IT" dirty="0" err="1"/>
              <a:t>S</a:t>
            </a:r>
            <a:r>
              <a:rPr lang="it-IT" dirty="0"/>
              <a:t>=</a:t>
            </a:r>
            <a:r>
              <a:rPr lang="it-IT" dirty="0" err="1"/>
              <a:t>t_single</a:t>
            </a:r>
            <a:r>
              <a:rPr lang="it-IT" dirty="0"/>
              <a:t>/</a:t>
            </a:r>
            <a:r>
              <a:rPr lang="it-IT" dirty="0" err="1"/>
              <a:t>t_p</a:t>
            </a:r>
            <a:endParaRPr lang="it-IT" dirty="0"/>
          </a:p>
          <a:p>
            <a:r>
              <a:rPr lang="it-IT" dirty="0"/>
              <a:t>128^3 </a:t>
            </a:r>
            <a:r>
              <a:rPr lang="it-IT" dirty="0" err="1"/>
              <a:t>cpl</a:t>
            </a:r>
            <a:r>
              <a:rPr lang="it-IT" dirty="0"/>
              <a:t> vs </a:t>
            </a:r>
            <a:r>
              <a:rPr lang="it-IT" dirty="0" err="1"/>
              <a:t>mpi</a:t>
            </a:r>
            <a:endParaRPr lang="it-IT" dirty="0"/>
          </a:p>
          <a:p>
            <a:r>
              <a:rPr lang="it-IT" dirty="0"/>
              <a:t>Mentre </a:t>
            </a:r>
            <a:r>
              <a:rPr lang="it-IT" dirty="0" err="1"/>
              <a:t>Decomp</a:t>
            </a:r>
            <a:r>
              <a:rPr lang="it-IT" dirty="0"/>
              <a:t> 1D non presenta sensibilità al #CORES</a:t>
            </a:r>
          </a:p>
          <a:p>
            <a:r>
              <a:rPr lang="it-IT" dirty="0"/>
              <a:t>256x256x512  </a:t>
            </a:r>
            <a:r>
              <a:rPr lang="it-IT" dirty="0" err="1"/>
              <a:t>f</a:t>
            </a:r>
            <a:r>
              <a:rPr lang="it-IT" dirty="0"/>
              <a:t>(CORES)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87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 suggerimento del </a:t>
            </a:r>
            <a:r>
              <a:rPr lang="it-IT" dirty="0" err="1"/>
              <a:t>Cineca</a:t>
            </a:r>
            <a:r>
              <a:rPr lang="it-IT" dirty="0"/>
              <a:t> -&gt; adottato Intel 18,</a:t>
            </a:r>
          </a:p>
          <a:p>
            <a:r>
              <a:rPr lang="it-IT" dirty="0" err="1"/>
              <a:t>Autovettorizzazione</a:t>
            </a:r>
            <a:r>
              <a:rPr lang="it-IT" dirty="0"/>
              <a:t> codice</a:t>
            </a:r>
          </a:p>
          <a:p>
            <a:r>
              <a:rPr lang="it-IT" dirty="0"/>
              <a:t>Picco </a:t>
            </a:r>
            <a:r>
              <a:rPr lang="it-IT" dirty="0" err="1"/>
              <a:t>Scaling</a:t>
            </a:r>
            <a:r>
              <a:rPr lang="it-IT" dirty="0"/>
              <a:t> </a:t>
            </a:r>
            <a:r>
              <a:rPr lang="it-IT" dirty="0" err="1"/>
              <a:t>f</a:t>
            </a:r>
            <a:r>
              <a:rPr lang="it-IT" dirty="0"/>
              <a:t>(#modi)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Hyperthreading</a:t>
            </a:r>
            <a:r>
              <a:rPr lang="it-IT" dirty="0"/>
              <a:t> poco efficace,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44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Nome_Laureando1, Nome_Laureando2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hf sldNum="0" hd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0C48DEB-B137-5E48-8804-4C80435E9924}"/>
              </a:ext>
            </a:extLst>
          </p:cNvPr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pattFill prst="pct50">
            <a:fgClr>
              <a:srgbClr val="728FA5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273" y="299080"/>
            <a:ext cx="2927453" cy="215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4915023"/>
            <a:ext cx="9144000" cy="194297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48007" y="4915024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Sottotitolo 2"/>
          <p:cNvSpPr txBox="1">
            <a:spLocks/>
          </p:cNvSpPr>
          <p:nvPr/>
        </p:nvSpPr>
        <p:spPr>
          <a:xfrm>
            <a:off x="5068441" y="5563107"/>
            <a:ext cx="3940301" cy="825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it-IT" sz="2000" dirty="0">
                <a:solidFill>
                  <a:schemeClr val="bg1"/>
                </a:solidFill>
              </a:rPr>
              <a:t>Relatore: Prof. Maurizio Quadrio</a:t>
            </a:r>
          </a:p>
        </p:txBody>
      </p:sp>
      <p:sp>
        <p:nvSpPr>
          <p:cNvPr id="134" name="Titolo 1"/>
          <p:cNvSpPr txBox="1">
            <a:spLocks/>
          </p:cNvSpPr>
          <p:nvPr/>
        </p:nvSpPr>
        <p:spPr>
          <a:xfrm>
            <a:off x="503638" y="3351285"/>
            <a:ext cx="8125411" cy="129742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3200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INCREASING THE PARALLEL EFFICIENCY OF A SOLVER FOR THE DIRECT NUMERICAL SIMULATION OF TURBULENCE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4AE2EE-A0E3-9E48-9F7D-009C519EA05A}"/>
              </a:ext>
            </a:extLst>
          </p:cNvPr>
          <p:cNvSpPr txBox="1"/>
          <p:nvPr/>
        </p:nvSpPr>
        <p:spPr>
          <a:xfrm>
            <a:off x="287811" y="5547957"/>
            <a:ext cx="286168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Mirco Meazzo - 873477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8762"/>
            <a:ext cx="5199197" cy="389939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Validation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199352-4680-1649-8291-27D2102617C6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/>
              <p:nvPr/>
            </p:nvSpPr>
            <p:spPr>
              <a:xfrm>
                <a:off x="6113597" y="2473456"/>
                <a:ext cx="3030403" cy="184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Where:</a:t>
                </a:r>
              </a:p>
              <a:p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num>
                      <m:den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g>
                      <m:e>
                        <m:f>
                          <m:fPr>
                            <m:type m:val="skw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den>
                        </m:f>
                      </m:e>
                    </m:rad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97" y="2473456"/>
                <a:ext cx="3030403" cy="1843710"/>
              </a:xfrm>
              <a:prstGeom prst="rect">
                <a:avLst/>
              </a:prstGeom>
              <a:blipFill>
                <a:blip r:embed="rId5"/>
                <a:stretch>
                  <a:fillRect l="-1250" t="-1370" b="-301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B1116223-6519-524A-98A9-A37FDC00F863}"/>
              </a:ext>
            </a:extLst>
          </p:cNvPr>
          <p:cNvSpPr/>
          <p:nvPr/>
        </p:nvSpPr>
        <p:spPr>
          <a:xfrm>
            <a:off x="1408386" y="4272218"/>
            <a:ext cx="1292773" cy="1119590"/>
          </a:xfrm>
          <a:prstGeom prst="rect">
            <a:avLst/>
          </a:prstGeom>
          <a:solidFill>
            <a:srgbClr val="B2FF5E">
              <a:alpha val="29000"/>
            </a:srgbClr>
          </a:solidFill>
          <a:ln w="38100" cmpd="sng">
            <a:solidFill>
              <a:srgbClr val="B2FF5E"/>
            </a:solidFill>
            <a:prstDash val="dash"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54DF4A1-2108-9848-BCD4-D3F157EC51E0}"/>
              </a:ext>
            </a:extLst>
          </p:cNvPr>
          <p:cNvSpPr/>
          <p:nvPr/>
        </p:nvSpPr>
        <p:spPr>
          <a:xfrm>
            <a:off x="2701159" y="2976310"/>
            <a:ext cx="1145627" cy="1949613"/>
          </a:xfrm>
          <a:prstGeom prst="rect">
            <a:avLst/>
          </a:prstGeom>
          <a:solidFill>
            <a:srgbClr val="7030A0">
              <a:alpha val="6000"/>
            </a:srgbClr>
          </a:solidFill>
          <a:ln w="38100">
            <a:solidFill>
              <a:srgbClr val="7030A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00DD31-88BB-0840-AD54-970C60844231}"/>
              </a:ext>
            </a:extLst>
          </p:cNvPr>
          <p:cNvSpPr/>
          <p:nvPr/>
        </p:nvSpPr>
        <p:spPr>
          <a:xfrm>
            <a:off x="3846904" y="2270237"/>
            <a:ext cx="1303165" cy="1300936"/>
          </a:xfrm>
          <a:prstGeom prst="rect">
            <a:avLst/>
          </a:prstGeom>
          <a:solidFill>
            <a:srgbClr val="00B0F0">
              <a:alpha val="7000"/>
            </a:srgbClr>
          </a:solidFill>
          <a:ln w="38100">
            <a:solidFill>
              <a:srgbClr val="00B0F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1B555D0C-18CC-B946-B273-A5E552B3FF60}"/>
              </a:ext>
            </a:extLst>
          </p:cNvPr>
          <p:cNvSpPr/>
          <p:nvPr/>
        </p:nvSpPr>
        <p:spPr>
          <a:xfrm rot="5400000">
            <a:off x="1958947" y="3171246"/>
            <a:ext cx="176108" cy="1292774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0C25B3-7A6D-8E4E-A14D-E9EEE0932D7E}"/>
              </a:ext>
            </a:extLst>
          </p:cNvPr>
          <p:cNvSpPr txBox="1"/>
          <p:nvPr/>
        </p:nvSpPr>
        <p:spPr>
          <a:xfrm>
            <a:off x="1403922" y="3494896"/>
            <a:ext cx="1289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Viscous</a:t>
            </a:r>
            <a:r>
              <a:rPr lang="it-IT" sz="1100" dirty="0"/>
              <a:t> </a:t>
            </a:r>
            <a:r>
              <a:rPr lang="it-IT" sz="1100" dirty="0" err="1"/>
              <a:t>Sublayer</a:t>
            </a:r>
            <a:endParaRPr lang="it-IT" sz="1100" dirty="0"/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E5AD6A15-77FC-E642-AE06-8B45E7346079}"/>
              </a:ext>
            </a:extLst>
          </p:cNvPr>
          <p:cNvSpPr/>
          <p:nvPr/>
        </p:nvSpPr>
        <p:spPr>
          <a:xfrm rot="5400000">
            <a:off x="3184390" y="2040444"/>
            <a:ext cx="176108" cy="1148684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A6A77A2-3E67-5F4D-9EC5-329E1E20251A}"/>
              </a:ext>
            </a:extLst>
          </p:cNvPr>
          <p:cNvSpPr txBox="1"/>
          <p:nvPr/>
        </p:nvSpPr>
        <p:spPr>
          <a:xfrm>
            <a:off x="2701040" y="2292049"/>
            <a:ext cx="114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Buffer </a:t>
            </a:r>
            <a:r>
              <a:rPr lang="it-IT" sz="1100" dirty="0" err="1"/>
              <a:t>Region</a:t>
            </a:r>
            <a:endParaRPr lang="it-IT" sz="1100" dirty="0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5FDFE339-8CAE-154E-9946-39278952D85D}"/>
              </a:ext>
            </a:extLst>
          </p:cNvPr>
          <p:cNvSpPr/>
          <p:nvPr/>
        </p:nvSpPr>
        <p:spPr>
          <a:xfrm rot="16200000">
            <a:off x="4425458" y="3293605"/>
            <a:ext cx="145937" cy="1303283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A1A9C4B-67B7-2F4C-B796-0B1C31655E8C}"/>
              </a:ext>
            </a:extLst>
          </p:cNvPr>
          <p:cNvSpPr txBox="1"/>
          <p:nvPr/>
        </p:nvSpPr>
        <p:spPr>
          <a:xfrm>
            <a:off x="3836276" y="4016412"/>
            <a:ext cx="1303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Logarithmic</a:t>
            </a:r>
            <a:r>
              <a:rPr lang="it-IT" sz="1100" dirty="0"/>
              <a:t> </a:t>
            </a:r>
            <a:r>
              <a:rPr lang="it-IT" sz="1100" dirty="0" err="1"/>
              <a:t>Region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0388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6" grpId="0" animBg="1"/>
      <p:bldP spid="7" grpId="0"/>
      <p:bldP spid="15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6677"/>
            <a:ext cx="4689252" cy="419405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8" y="1610180"/>
            <a:ext cx="4689252" cy="3516939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6914019-5DA9-9B47-A320-E8BF68FF6633}"/>
              </a:ext>
            </a:extLst>
          </p:cNvPr>
          <p:cNvCxnSpPr>
            <a:cxnSpLocks/>
          </p:cNvCxnSpPr>
          <p:nvPr/>
        </p:nvCxnSpPr>
        <p:spPr>
          <a:xfrm flipH="1">
            <a:off x="1495594" y="4903582"/>
            <a:ext cx="197728" cy="447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FB3CE40-1760-E14A-B0F5-23BA3BE020B4}"/>
              </a:ext>
            </a:extLst>
          </p:cNvPr>
          <p:cNvCxnSpPr>
            <a:cxnSpLocks/>
          </p:cNvCxnSpPr>
          <p:nvPr/>
        </p:nvCxnSpPr>
        <p:spPr>
          <a:xfrm flipH="1" flipV="1">
            <a:off x="1488609" y="4032273"/>
            <a:ext cx="213429" cy="485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olo 12">
                <a:extLst>
                  <a:ext uri="{FF2B5EF4-FFF2-40B4-BE49-F238E27FC236}">
                    <a16:creationId xmlns:a16="http://schemas.microsoft.com/office/drawing/2014/main" id="{92DDE24F-9483-1B42-A1BA-9785F27039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en-GB" dirty="0"/>
                  <a:t>=1000</a:t>
                </a:r>
                <a:endParaRPr lang="it-IT" b="0" dirty="0"/>
              </a:p>
            </p:txBody>
          </p:sp>
        </mc:Choice>
        <mc:Fallback xmlns="">
          <p:sp>
            <p:nvSpPr>
              <p:cNvPr id="13" name="Titolo 12">
                <a:extLst>
                  <a:ext uri="{FF2B5EF4-FFF2-40B4-BE49-F238E27FC236}">
                    <a16:creationId xmlns:a16="http://schemas.microsoft.com/office/drawing/2014/main" id="{92DDE24F-9483-1B42-A1BA-9785F2703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888" t="-4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1D2921-1161-FE4D-9043-589702B46E4C}"/>
              </a:ext>
            </a:extLst>
          </p:cNvPr>
          <p:cNvSpPr txBox="1"/>
          <p:nvPr/>
        </p:nvSpPr>
        <p:spPr>
          <a:xfrm>
            <a:off x="7120367" y="5202093"/>
            <a:ext cx="166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GB of data per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0A8BE2-2A73-9C4E-BE44-B7CF8D720109}"/>
              </a:ext>
            </a:extLst>
          </p:cNvPr>
          <p:cNvSpPr txBox="1"/>
          <p:nvPr/>
        </p:nvSpPr>
        <p:spPr>
          <a:xfrm>
            <a:off x="5265185" y="5202093"/>
            <a:ext cx="127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DOF</a:t>
            </a:r>
          </a:p>
        </p:txBody>
      </p:sp>
    </p:spTree>
    <p:extLst>
      <p:ext uri="{BB962C8B-B14F-4D97-AF65-F5344CB8AC3E}">
        <p14:creationId xmlns:p14="http://schemas.microsoft.com/office/powerpoint/2010/main" val="11741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087" y="1305455"/>
            <a:ext cx="4718913" cy="353918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olo 1">
                <a:extLst>
                  <a:ext uri="{FF2B5EF4-FFF2-40B4-BE49-F238E27FC236}">
                    <a16:creationId xmlns:a16="http://schemas.microsoft.com/office/drawing/2014/main" id="{02406097-9AE7-0740-A479-2E15153677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dirty="0"/>
                  <a:t>Interest in </a:t>
                </a:r>
                <a:r>
                  <a:rPr lang="it-IT" dirty="0" err="1"/>
                  <a:t>Increasing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1" i="0" smtClean="0">
                        <a:latin typeface="Cambria Math" panose="02040503050406030204" pitchFamily="18" charset="0"/>
                      </a:rPr>
                      <m:t>𝐑𝐞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0" name="Titolo 1">
                <a:extLst>
                  <a:ext uri="{FF2B5EF4-FFF2-40B4-BE49-F238E27FC236}">
                    <a16:creationId xmlns:a16="http://schemas.microsoft.com/office/drawing/2014/main" id="{02406097-9AE7-0740-A479-2E1515367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888" t="-4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0CBB52-1C7A-A549-A341-64118B9F1921}"/>
                  </a:ext>
                </a:extLst>
              </p:cNvPr>
              <p:cNvSpPr txBox="1"/>
              <p:nvPr/>
            </p:nvSpPr>
            <p:spPr>
              <a:xfrm>
                <a:off x="1182245" y="4844639"/>
                <a:ext cx="2338552" cy="7264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d>
                        <m:d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it-IT" sz="2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f>
                        <m:f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22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0CBB52-1C7A-A549-A341-64118B9F1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245" y="4844639"/>
                <a:ext cx="2338552" cy="726417"/>
              </a:xfrm>
              <a:prstGeom prst="rect">
                <a:avLst/>
              </a:prstGeom>
              <a:blipFill>
                <a:blip r:embed="rId5"/>
                <a:stretch>
                  <a:fillRect b="-118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F9A5F85-C872-1741-8381-CC6EFC122A3C}"/>
                  </a:ext>
                </a:extLst>
              </p:cNvPr>
              <p:cNvSpPr txBox="1"/>
              <p:nvPr/>
            </p:nvSpPr>
            <p:spPr>
              <a:xfrm>
                <a:off x="288521" y="1550061"/>
                <a:ext cx="432651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𝐑𝐞</m:t>
                    </m:r>
                  </m:oMath>
                </a14:m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very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large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exist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 intermediate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layer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which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profile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depends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on the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viscous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length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alone. In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layer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behaviour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assumes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typical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logarithmic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profile</a:t>
                </a:r>
                <a:endParaRPr lang="it-IT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F9A5F85-C872-1741-8381-CC6EFC122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21" y="1550061"/>
                <a:ext cx="4326510" cy="1754326"/>
              </a:xfrm>
              <a:prstGeom prst="rect">
                <a:avLst/>
              </a:prstGeom>
              <a:blipFill>
                <a:blip r:embed="rId6"/>
                <a:stretch>
                  <a:fillRect l="-1173" t="-719" r="-1173" b="-43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6BF7ED8-C050-5F4D-BD28-34FFBE7B6996}"/>
                  </a:ext>
                </a:extLst>
              </p:cNvPr>
              <p:cNvSpPr txBox="1"/>
              <p:nvPr/>
            </p:nvSpPr>
            <p:spPr>
              <a:xfrm>
                <a:off x="4955058" y="4844640"/>
                <a:ext cx="41889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Comparative data from "Direct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Numerical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Simulation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Turbulent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Channel Flow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𝟓𝟐𝟎𝟎</m:t>
                    </m:r>
                  </m:oMath>
                </a14:m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", Moser and Lee, JFM(2015) 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6BF7ED8-C050-5F4D-BD28-34FFBE7B6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58" y="4844640"/>
                <a:ext cx="4188941" cy="1200329"/>
              </a:xfrm>
              <a:prstGeom prst="rect">
                <a:avLst/>
              </a:prstGeom>
              <a:blipFill>
                <a:blip r:embed="rId7"/>
                <a:stretch>
                  <a:fillRect l="-1208" t="-1042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nello 17">
            <a:extLst>
              <a:ext uri="{FF2B5EF4-FFF2-40B4-BE49-F238E27FC236}">
                <a16:creationId xmlns:a16="http://schemas.microsoft.com/office/drawing/2014/main" id="{D5A9F72B-3DF7-E145-8CA9-FA850A2CF1E0}"/>
              </a:ext>
            </a:extLst>
          </p:cNvPr>
          <p:cNvSpPr/>
          <p:nvPr/>
        </p:nvSpPr>
        <p:spPr>
          <a:xfrm>
            <a:off x="6881750" y="2958397"/>
            <a:ext cx="1025611" cy="345990"/>
          </a:xfrm>
          <a:prstGeom prst="donut">
            <a:avLst/>
          </a:prstGeom>
          <a:solidFill>
            <a:schemeClr val="tx2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70D4E3-E5BC-EC43-9A0A-1F08F2B9F965}"/>
              </a:ext>
            </a:extLst>
          </p:cNvPr>
          <p:cNvSpPr txBox="1"/>
          <p:nvPr/>
        </p:nvSpPr>
        <p:spPr>
          <a:xfrm>
            <a:off x="288521" y="3612848"/>
            <a:ext cx="4136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1740" y="1698920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Fluctuations</a:t>
            </a:r>
            <a:r>
              <a:rPr lang="it-IT" dirty="0"/>
              <a:t> </a:t>
            </a:r>
            <a:r>
              <a:rPr lang="it-IT" dirty="0" err="1"/>
              <a:t>Behaviour</a:t>
            </a:r>
            <a:endParaRPr lang="it-IT" dirty="0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A4BC135E-B203-2E41-A1A8-85A2D04427CE}"/>
              </a:ext>
            </a:extLst>
          </p:cNvPr>
          <p:cNvSpPr txBox="1">
            <a:spLocks/>
          </p:cNvSpPr>
          <p:nvPr/>
        </p:nvSpPr>
        <p:spPr>
          <a:xfrm>
            <a:off x="5220936" y="2375936"/>
            <a:ext cx="3481594" cy="1471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Can </a:t>
            </a:r>
            <a:r>
              <a:rPr lang="it-IT" b="1" dirty="0" err="1">
                <a:solidFill>
                  <a:srgbClr val="003F6E"/>
                </a:solidFill>
              </a:rPr>
              <a:t>we</a:t>
            </a:r>
            <a:r>
              <a:rPr lang="it-IT" b="1" dirty="0">
                <a:solidFill>
                  <a:srgbClr val="003F6E"/>
                </a:solidFill>
              </a:rPr>
              <a:t> spot </a:t>
            </a:r>
            <a:r>
              <a:rPr lang="it-IT" b="1" dirty="0" err="1">
                <a:solidFill>
                  <a:srgbClr val="003F6E"/>
                </a:solidFill>
              </a:rPr>
              <a:t>particular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behaviours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also</a:t>
            </a:r>
            <a:r>
              <a:rPr lang="it-IT" b="1" dirty="0">
                <a:solidFill>
                  <a:srgbClr val="003F6E"/>
                </a:solidFill>
              </a:rPr>
              <a:t> in </a:t>
            </a:r>
            <a:r>
              <a:rPr lang="it-IT" b="1" dirty="0" err="1">
                <a:solidFill>
                  <a:srgbClr val="003F6E"/>
                </a:solidFill>
              </a:rPr>
              <a:t>streamwise</a:t>
            </a:r>
            <a:r>
              <a:rPr lang="it-IT" b="1" dirty="0">
                <a:solidFill>
                  <a:srgbClr val="003F6E"/>
                </a:solidFill>
              </a:rPr>
              <a:t> and </a:t>
            </a:r>
            <a:r>
              <a:rPr lang="it-IT" b="1" dirty="0" err="1">
                <a:solidFill>
                  <a:srgbClr val="003F6E"/>
                </a:solidFill>
              </a:rPr>
              <a:t>spanwise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fluctuations</a:t>
            </a:r>
            <a:r>
              <a:rPr lang="it-IT" b="1" dirty="0">
                <a:solidFill>
                  <a:srgbClr val="003F6E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31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8920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E1DEB9-1478-7544-8EF4-F8EE792B576F}"/>
              </a:ext>
            </a:extLst>
          </p:cNvPr>
          <p:cNvSpPr txBox="1"/>
          <p:nvPr/>
        </p:nvSpPr>
        <p:spPr>
          <a:xfrm>
            <a:off x="5442595" y="3922301"/>
            <a:ext cx="3348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Spanwise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fluctations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exhibit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sz="2000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logaritmic</a:t>
            </a:r>
            <a:r>
              <a:rPr lang="it-IT" sz="2000" b="1" dirty="0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endParaRPr lang="it-IT" sz="2000" b="1" dirty="0">
              <a:solidFill>
                <a:srgbClr val="92D05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A7A36A7-3E5E-394B-A9CE-B3F46C468C97}"/>
              </a:ext>
            </a:extLst>
          </p:cNvPr>
          <p:cNvSpPr/>
          <p:nvPr/>
        </p:nvSpPr>
        <p:spPr>
          <a:xfrm>
            <a:off x="1710244" y="4349713"/>
            <a:ext cx="225909" cy="9287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D469D0-1D17-5843-A60A-9C329B793742}"/>
              </a:ext>
            </a:extLst>
          </p:cNvPr>
          <p:cNvSpPr txBox="1"/>
          <p:nvPr/>
        </p:nvSpPr>
        <p:spPr>
          <a:xfrm>
            <a:off x="5442595" y="1922267"/>
            <a:ext cx="358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Streamwise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fluctuations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close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to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develop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logarithmic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	</a:t>
            </a:r>
            <a:r>
              <a:rPr lang="it-IT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4EA860CA-E967-324A-B403-3832B7C61691}"/>
              </a:ext>
            </a:extLst>
          </p:cNvPr>
          <p:cNvSpPr/>
          <p:nvPr/>
        </p:nvSpPr>
        <p:spPr>
          <a:xfrm>
            <a:off x="5443432" y="3014921"/>
            <a:ext cx="683842" cy="3933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5DC6E26-5B32-D346-8D6B-543D126AFB16}"/>
              </a:ext>
            </a:extLst>
          </p:cNvPr>
          <p:cNvSpPr txBox="1"/>
          <p:nvPr/>
        </p:nvSpPr>
        <p:spPr>
          <a:xfrm>
            <a:off x="6275915" y="3014921"/>
            <a:ext cx="236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Higher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Re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needed</a:t>
            </a:r>
            <a:endParaRPr lang="it-IT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A7EFE9D-8E1A-4A4E-ABF4-35ABD24FAF3F}"/>
              </a:ext>
            </a:extLst>
          </p:cNvPr>
          <p:cNvSpPr/>
          <p:nvPr/>
        </p:nvSpPr>
        <p:spPr>
          <a:xfrm rot="570774">
            <a:off x="1740001" y="2822028"/>
            <a:ext cx="505438" cy="74648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48D0641-9707-9940-84F9-D1B7A58F4E00}"/>
              </a:ext>
            </a:extLst>
          </p:cNvPr>
          <p:cNvSpPr/>
          <p:nvPr/>
        </p:nvSpPr>
        <p:spPr>
          <a:xfrm rot="570774">
            <a:off x="4016110" y="2813560"/>
            <a:ext cx="505438" cy="74648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019118-29A3-2C40-9AAF-31D1FD2B797D}"/>
              </a:ext>
            </a:extLst>
          </p:cNvPr>
          <p:cNvSpPr/>
          <p:nvPr/>
        </p:nvSpPr>
        <p:spPr>
          <a:xfrm>
            <a:off x="4013416" y="4349713"/>
            <a:ext cx="225909" cy="9287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757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6" grpId="0"/>
      <p:bldP spid="17" grpId="0" animBg="1"/>
      <p:bldP spid="21" grpId="0"/>
      <p:bldP spid="18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84833" y="5047355"/>
            <a:ext cx="7988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solver over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future clusters families processors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D3A92A-68E0-9A43-B954-DBF5D7852C2E}"/>
              </a:ext>
            </a:extLst>
          </p:cNvPr>
          <p:cNvSpPr txBox="1"/>
          <p:nvPr/>
        </p:nvSpPr>
        <p:spPr>
          <a:xfrm>
            <a:off x="584833" y="3051902"/>
            <a:ext cx="798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</a:t>
            </a:r>
          </a:p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 trend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Clock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5" name="Freccia giù 4">
            <a:extLst>
              <a:ext uri="{FF2B5EF4-FFF2-40B4-BE49-F238E27FC236}">
                <a16:creationId xmlns:a16="http://schemas.microsoft.com/office/drawing/2014/main" id="{CCC25342-1D50-3446-9BBE-FA3430B3B78E}"/>
              </a:ext>
            </a:extLst>
          </p:cNvPr>
          <p:cNvSpPr/>
          <p:nvPr/>
        </p:nvSpPr>
        <p:spPr>
          <a:xfrm>
            <a:off x="4236142" y="4125678"/>
            <a:ext cx="685800" cy="816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9E42C2-B6B1-6A47-AFE4-42483261ABE3}"/>
              </a:ext>
            </a:extLst>
          </p:cNvPr>
          <p:cNvSpPr txBox="1"/>
          <p:nvPr/>
        </p:nvSpPr>
        <p:spPr>
          <a:xfrm>
            <a:off x="1941140" y="1851573"/>
            <a:ext cx="5275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large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338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itolo 1"/>
          <p:cNvSpPr txBox="1">
            <a:spLocks/>
          </p:cNvSpPr>
          <p:nvPr/>
        </p:nvSpPr>
        <p:spPr>
          <a:xfrm>
            <a:off x="685800" y="4692315"/>
            <a:ext cx="7772400" cy="20694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it-IT" dirty="0" err="1"/>
              <a:t>Thanks</a:t>
            </a:r>
            <a:r>
              <a:rPr lang="it-IT" dirty="0"/>
              <a:t> for the </a:t>
            </a:r>
            <a:r>
              <a:rPr lang="it-IT" dirty="0" err="1"/>
              <a:t>attention</a:t>
            </a:r>
            <a:endParaRPr lang="it-IT" dirty="0"/>
          </a:p>
          <a:p>
            <a:pPr algn="ctr">
              <a:spcAft>
                <a:spcPts val="600"/>
              </a:spcAft>
            </a:pPr>
            <a:endParaRPr lang="it-IT" dirty="0"/>
          </a:p>
          <a:p>
            <a:pPr algn="r">
              <a:spcAft>
                <a:spcPts val="600"/>
              </a:spcAft>
            </a:pPr>
            <a:r>
              <a:rPr lang="it-IT" sz="1200" dirty="0"/>
              <a:t>… And </a:t>
            </a:r>
            <a:r>
              <a:rPr lang="it-IT" sz="1200" dirty="0" err="1"/>
              <a:t>these</a:t>
            </a:r>
            <a:r>
              <a:rPr lang="it-IT" sz="1200" dirty="0"/>
              <a:t> </a:t>
            </a:r>
            <a:r>
              <a:rPr lang="it-IT" sz="1200" dirty="0" err="1"/>
              <a:t>unforgettable</a:t>
            </a:r>
            <a:r>
              <a:rPr lang="it-IT" sz="1200" dirty="0"/>
              <a:t> </a:t>
            </a:r>
            <a:r>
              <a:rPr lang="it-IT" sz="1200" dirty="0" err="1"/>
              <a:t>years</a:t>
            </a:r>
            <a:r>
              <a:rPr lang="it-IT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21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The Direct </a:t>
            </a: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0C1874-A5E7-5645-AC3D-80EC7780FB4A}"/>
              </a:ext>
            </a:extLst>
          </p:cNvPr>
          <p:cNvSpPr txBox="1"/>
          <p:nvPr/>
        </p:nvSpPr>
        <p:spPr>
          <a:xfrm>
            <a:off x="376381" y="1886312"/>
            <a:ext cx="8405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phenomena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way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(DNS) of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Navier-Stokes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involve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investigate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from the dissipative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 to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A7C0B4A-723C-064B-B3BE-E36F852D4807}"/>
              </a:ext>
            </a:extLst>
          </p:cNvPr>
          <p:cNvCxnSpPr/>
          <p:nvPr/>
        </p:nvCxnSpPr>
        <p:spPr>
          <a:xfrm flipH="1">
            <a:off x="1355807" y="4644761"/>
            <a:ext cx="6965576" cy="0"/>
          </a:xfrm>
          <a:prstGeom prst="straightConnector1">
            <a:avLst/>
          </a:prstGeom>
          <a:ln w="50800">
            <a:gradFill flip="none" rotWithShape="1">
              <a:gsLst>
                <a:gs pos="0">
                  <a:srgbClr val="FF0000"/>
                </a:gs>
                <a:gs pos="5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0" scaled="0"/>
              <a:tileRect/>
            </a:gradFill>
            <a:headEnd type="oval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B31263BF-4D23-6B4B-A4AE-45E57EE31CC4}"/>
              </a:ext>
            </a:extLst>
          </p:cNvPr>
          <p:cNvSpPr/>
          <p:nvPr/>
        </p:nvSpPr>
        <p:spPr>
          <a:xfrm rot="16200000">
            <a:off x="2956856" y="2684480"/>
            <a:ext cx="261907" cy="45359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5C6E276-BB3B-4741-9DEC-44E4CCB56836}"/>
              </a:ext>
            </a:extLst>
          </p:cNvPr>
          <p:cNvCxnSpPr>
            <a:cxnSpLocks/>
          </p:cNvCxnSpPr>
          <p:nvPr/>
        </p:nvCxnSpPr>
        <p:spPr>
          <a:xfrm flipH="1">
            <a:off x="1073844" y="4646896"/>
            <a:ext cx="188900" cy="0"/>
          </a:xfrm>
          <a:prstGeom prst="straightConnector1">
            <a:avLst/>
          </a:prstGeom>
          <a:ln w="50800">
            <a:solidFill>
              <a:schemeClr val="accent1">
                <a:alpha val="87000"/>
              </a:schemeClr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6143E1-2BC5-5D4E-85DD-7E354EBBF3E9}"/>
              </a:ext>
            </a:extLst>
          </p:cNvPr>
          <p:cNvSpPr txBox="1"/>
          <p:nvPr/>
        </p:nvSpPr>
        <p:spPr>
          <a:xfrm>
            <a:off x="2599502" y="5083398"/>
            <a:ext cx="97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</a:rPr>
              <a:t>Industry</a:t>
            </a:r>
            <a:endParaRPr lang="it-IT" b="1" dirty="0">
              <a:solidFill>
                <a:schemeClr val="tx2"/>
              </a:solidFill>
            </a:endParaRP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41FD54C7-1BED-C449-8765-3DAA9A725484}"/>
              </a:ext>
            </a:extLst>
          </p:cNvPr>
          <p:cNvSpPr/>
          <p:nvPr/>
        </p:nvSpPr>
        <p:spPr>
          <a:xfrm rot="16200000">
            <a:off x="6763972" y="3796225"/>
            <a:ext cx="270237" cy="28445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ADCF0B7-D5A8-484F-9BA9-DB4D39648806}"/>
              </a:ext>
            </a:extLst>
          </p:cNvPr>
          <p:cNvSpPr/>
          <p:nvPr/>
        </p:nvSpPr>
        <p:spPr>
          <a:xfrm>
            <a:off x="6367085" y="5353636"/>
            <a:ext cx="106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chemeClr val="tx2"/>
                </a:solidFill>
              </a:rPr>
              <a:t>Academy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A805232-03F4-B249-B4BD-68A3A769415D}"/>
              </a:ext>
            </a:extLst>
          </p:cNvPr>
          <p:cNvSpPr txBox="1"/>
          <p:nvPr/>
        </p:nvSpPr>
        <p:spPr>
          <a:xfrm>
            <a:off x="7985393" y="41791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95A486A-7917-D448-B8D8-01C86A25ACB3}"/>
              </a:ext>
            </a:extLst>
          </p:cNvPr>
          <p:cNvSpPr txBox="1"/>
          <p:nvPr/>
        </p:nvSpPr>
        <p:spPr>
          <a:xfrm>
            <a:off x="5160044" y="4179129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rgbClr val="FF0000">
                    <a:alpha val="38039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57D9CE3-A300-7546-97D9-DE37EA2413C7}"/>
              </a:ext>
            </a:extLst>
          </p:cNvPr>
          <p:cNvSpPr txBox="1"/>
          <p:nvPr/>
        </p:nvSpPr>
        <p:spPr>
          <a:xfrm>
            <a:off x="1355807" y="418082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AC012FB-C2F8-4447-A4DC-F7C92A67A949}"/>
              </a:ext>
            </a:extLst>
          </p:cNvPr>
          <p:cNvCxnSpPr>
            <a:cxnSpLocks/>
          </p:cNvCxnSpPr>
          <p:nvPr/>
        </p:nvCxnSpPr>
        <p:spPr>
          <a:xfrm flipH="1">
            <a:off x="794792" y="4644761"/>
            <a:ext cx="188900" cy="0"/>
          </a:xfrm>
          <a:prstGeom prst="straightConnector1">
            <a:avLst/>
          </a:prstGeom>
          <a:ln w="50800">
            <a:solidFill>
              <a:schemeClr val="accent1">
                <a:alpha val="87000"/>
              </a:schemeClr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4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</p:spPr>
        <p:txBody>
          <a:bodyPr/>
          <a:lstStyle/>
          <a:p>
            <a:r>
              <a:rPr lang="it-IT" dirty="0"/>
              <a:t>High Performance Computing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EDDD34E-2EF6-C942-B26A-26FC0DAEE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76" y="1503403"/>
            <a:ext cx="4588279" cy="369270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0FA299F-41BE-B242-BD5E-D7BCB7A5517D}"/>
              </a:ext>
            </a:extLst>
          </p:cNvPr>
          <p:cNvSpPr txBox="1"/>
          <p:nvPr/>
        </p:nvSpPr>
        <p:spPr>
          <a:xfrm>
            <a:off x="441191" y="5196109"/>
            <a:ext cx="834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HPC,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to exploit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performances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design the solver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FBE1B822-92EF-2449-B4D6-AE0378B96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014" y="1629151"/>
            <a:ext cx="4588279" cy="34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9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Distribuited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Memory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593F4B7-FA1F-A149-8851-86C71868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18" y="2601971"/>
            <a:ext cx="4992180" cy="317252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8521" y="2688855"/>
            <a:ext cx="4133167" cy="131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it-IT" sz="1900" b="1" dirty="0" err="1">
                <a:solidFill>
                  <a:schemeClr val="tx2"/>
                </a:solidFill>
              </a:rPr>
              <a:t>Our</a:t>
            </a:r>
            <a:r>
              <a:rPr lang="it-IT" sz="1900" b="1" dirty="0">
                <a:solidFill>
                  <a:schemeClr val="tx2"/>
                </a:solidFill>
              </a:rPr>
              <a:t> goal </a:t>
            </a:r>
            <a:r>
              <a:rPr lang="it-IT" sz="1900" b="1" dirty="0" err="1">
                <a:solidFill>
                  <a:schemeClr val="tx2"/>
                </a:solidFill>
              </a:rPr>
              <a:t>was</a:t>
            </a:r>
            <a:r>
              <a:rPr lang="it-IT" sz="1900" b="1" dirty="0">
                <a:solidFill>
                  <a:schemeClr val="tx2"/>
                </a:solidFill>
              </a:rPr>
              <a:t> to </a:t>
            </a:r>
            <a:r>
              <a:rPr lang="it-IT" sz="1900" b="1" dirty="0" err="1">
                <a:solidFill>
                  <a:schemeClr val="tx2"/>
                </a:solidFill>
              </a:rPr>
              <a:t>realize</a:t>
            </a:r>
            <a:r>
              <a:rPr lang="it-IT" sz="1900" b="1" dirty="0">
                <a:solidFill>
                  <a:schemeClr val="tx2"/>
                </a:solidFill>
              </a:rPr>
              <a:t> a </a:t>
            </a:r>
            <a:r>
              <a:rPr lang="it-IT" sz="1900" b="1" dirty="0" err="1">
                <a:solidFill>
                  <a:schemeClr val="tx2"/>
                </a:solidFill>
              </a:rPr>
              <a:t>massively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parallel</a:t>
            </a:r>
            <a:r>
              <a:rPr lang="it-IT" sz="1900" b="1" dirty="0">
                <a:solidFill>
                  <a:schemeClr val="tx2"/>
                </a:solidFill>
              </a:rPr>
              <a:t> solver, </a:t>
            </a:r>
            <a:r>
              <a:rPr lang="it-IT" sz="1900" b="1" dirty="0" err="1">
                <a:solidFill>
                  <a:schemeClr val="tx2"/>
                </a:solidFill>
              </a:rPr>
              <a:t>starting</a:t>
            </a:r>
            <a:r>
              <a:rPr lang="it-IT" sz="1900" b="1" dirty="0">
                <a:solidFill>
                  <a:schemeClr val="tx2"/>
                </a:solidFill>
              </a:rPr>
              <a:t> from the </a:t>
            </a:r>
            <a:r>
              <a:rPr lang="it-IT" sz="1900" b="1" dirty="0" err="1">
                <a:solidFill>
                  <a:schemeClr val="tx2"/>
                </a:solidFill>
              </a:rPr>
              <a:t>original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low-parallelized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implementation</a:t>
            </a:r>
            <a:endParaRPr lang="it-IT" sz="1900" b="1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just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17750B-AF23-8649-9BB0-5B38B4249733}"/>
              </a:ext>
            </a:extLst>
          </p:cNvPr>
          <p:cNvSpPr txBox="1">
            <a:spLocks/>
          </p:cNvSpPr>
          <p:nvPr/>
        </p:nvSpPr>
        <p:spPr>
          <a:xfrm>
            <a:off x="793994" y="5202421"/>
            <a:ext cx="3313574" cy="397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sz="1800" b="1" dirty="0">
                <a:solidFill>
                  <a:schemeClr val="tx2"/>
                </a:solidFill>
              </a:rPr>
              <a:t>MPI Technology </a:t>
            </a:r>
          </a:p>
          <a:p>
            <a:pPr marL="342900" indent="-342900" algn="ctr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3" name="Freccia giù 2">
            <a:extLst>
              <a:ext uri="{FF2B5EF4-FFF2-40B4-BE49-F238E27FC236}">
                <a16:creationId xmlns:a16="http://schemas.microsoft.com/office/drawing/2014/main" id="{7E92C20E-D3D3-4042-BA90-C38CBD3751CB}"/>
              </a:ext>
            </a:extLst>
          </p:cNvPr>
          <p:cNvSpPr/>
          <p:nvPr/>
        </p:nvSpPr>
        <p:spPr>
          <a:xfrm>
            <a:off x="2176090" y="4205896"/>
            <a:ext cx="549382" cy="79629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5BA090-3A12-844D-A20E-3D13EF747667}"/>
              </a:ext>
            </a:extLst>
          </p:cNvPr>
          <p:cNvSpPr txBox="1"/>
          <p:nvPr/>
        </p:nvSpPr>
        <p:spPr>
          <a:xfrm>
            <a:off x="142504" y="1516209"/>
            <a:ext cx="889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low-cost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P. Luchini and M. Quadrio, JCP (2005)</a:t>
            </a:r>
          </a:p>
          <a:p>
            <a:pPr algn="just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2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Distribuited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Memory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0522" y="1793788"/>
            <a:ext cx="8057039" cy="3697787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Paradigm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Pros</a:t>
            </a:r>
            <a:r>
              <a:rPr lang="it-IT" sz="1800" b="1" dirty="0">
                <a:solidFill>
                  <a:schemeClr val="tx2"/>
                </a:solidFill>
              </a:rPr>
              <a:t>:</a:t>
            </a:r>
          </a:p>
          <a:p>
            <a:pPr>
              <a:defRPr/>
            </a:pP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Scales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well</a:t>
            </a:r>
            <a:r>
              <a:rPr lang="it-IT" sz="1800" b="1" dirty="0">
                <a:solidFill>
                  <a:schemeClr val="tx2"/>
                </a:solidFill>
              </a:rPr>
              <a:t> with a large </a:t>
            </a:r>
            <a:r>
              <a:rPr lang="it-IT" sz="1800" b="1" dirty="0" err="1">
                <a:solidFill>
                  <a:schemeClr val="tx2"/>
                </a:solidFill>
              </a:rPr>
              <a:t>number</a:t>
            </a:r>
            <a:r>
              <a:rPr lang="it-IT" sz="1800" b="1" dirty="0">
                <a:solidFill>
                  <a:schemeClr val="tx2"/>
                </a:solidFill>
              </a:rPr>
              <a:t> of </a:t>
            </a:r>
            <a:r>
              <a:rPr lang="it-IT" sz="1800" b="1" dirty="0" err="1">
                <a:solidFill>
                  <a:schemeClr val="tx2"/>
                </a:solidFill>
              </a:rPr>
              <a:t>nodes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Provides</a:t>
            </a:r>
            <a:r>
              <a:rPr lang="it-IT" sz="1800" b="1" dirty="0">
                <a:solidFill>
                  <a:schemeClr val="tx2"/>
                </a:solidFill>
              </a:rPr>
              <a:t> large </a:t>
            </a:r>
            <a:r>
              <a:rPr lang="it-IT" sz="1800" b="1" dirty="0" err="1">
                <a:solidFill>
                  <a:schemeClr val="tx2"/>
                </a:solidFill>
              </a:rPr>
              <a:t>virtual</a:t>
            </a:r>
            <a:r>
              <a:rPr lang="it-IT" sz="1800" b="1" dirty="0">
                <a:solidFill>
                  <a:schemeClr val="tx2"/>
                </a:solidFill>
              </a:rPr>
              <a:t> </a:t>
            </a:r>
            <a:r>
              <a:rPr lang="it-IT" sz="1800" b="1" dirty="0" err="1">
                <a:solidFill>
                  <a:schemeClr val="tx2"/>
                </a:solidFill>
              </a:rPr>
              <a:t>memory</a:t>
            </a:r>
            <a:r>
              <a:rPr lang="it-IT" sz="1800" b="1" dirty="0">
                <a:solidFill>
                  <a:schemeClr val="tx2"/>
                </a:solidFill>
              </a:rPr>
              <a:t> </a:t>
            </a:r>
            <a:r>
              <a:rPr lang="it-IT" sz="1800" b="1" dirty="0" err="1">
                <a:solidFill>
                  <a:schemeClr val="tx2"/>
                </a:solidFill>
              </a:rPr>
              <a:t>space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No </a:t>
            </a:r>
            <a:r>
              <a:rPr lang="it-IT" sz="1800" b="1" dirty="0" err="1">
                <a:solidFill>
                  <a:schemeClr val="tx2"/>
                </a:solidFill>
              </a:rPr>
              <a:t>need</a:t>
            </a:r>
            <a:r>
              <a:rPr lang="it-IT" sz="1800" b="1" dirty="0">
                <a:solidFill>
                  <a:schemeClr val="tx2"/>
                </a:solidFill>
              </a:rPr>
              <a:t> to replicate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Use </a:t>
            </a:r>
            <a:r>
              <a:rPr lang="it-IT" sz="1800" b="1" dirty="0" err="1">
                <a:solidFill>
                  <a:schemeClr val="tx2"/>
                </a:solidFill>
              </a:rPr>
              <a:t>cheaper</a:t>
            </a:r>
            <a:r>
              <a:rPr lang="it-IT" sz="1800" b="1" dirty="0">
                <a:solidFill>
                  <a:schemeClr val="tx2"/>
                </a:solidFill>
              </a:rPr>
              <a:t> hardware</a:t>
            </a:r>
          </a:p>
          <a:p>
            <a:pPr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Paradigm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Drawbacks</a:t>
            </a:r>
            <a:r>
              <a:rPr lang="it-IT" sz="1800" b="1" dirty="0">
                <a:solidFill>
                  <a:schemeClr val="tx2"/>
                </a:solidFill>
              </a:rPr>
              <a:t>:</a:t>
            </a:r>
          </a:p>
          <a:p>
            <a:pPr>
              <a:defRPr/>
            </a:pP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Message </a:t>
            </a:r>
            <a:r>
              <a:rPr lang="it-IT" sz="1800" b="1" dirty="0" err="1">
                <a:solidFill>
                  <a:schemeClr val="tx2"/>
                </a:solidFill>
              </a:rPr>
              <a:t>passing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latency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Bandwidth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limitations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Difficult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troubleshooting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sz="1800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87699" y="49945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Solver </a:t>
            </a:r>
            <a:r>
              <a:rPr lang="it-IT" dirty="0" err="1"/>
              <a:t>Features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D33FAF-838E-134C-86B2-1520C34B8D98}"/>
              </a:ext>
            </a:extLst>
          </p:cNvPr>
          <p:cNvSpPr txBox="1"/>
          <p:nvPr/>
        </p:nvSpPr>
        <p:spPr>
          <a:xfrm>
            <a:off x="414118" y="1656116"/>
            <a:ext cx="8323726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CPL and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Fourier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homogenous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Compact finite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time domain to reduce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Massively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MPI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1D or 2D domain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C03DB4-013A-274E-B368-C5D128122208}"/>
              </a:ext>
            </a:extLst>
          </p:cNvPr>
          <p:cNvSpPr txBox="1"/>
          <p:nvPr/>
        </p:nvSpPr>
        <p:spPr>
          <a:xfrm>
            <a:off x="1576853" y="4676781"/>
            <a:ext cx="1114408" cy="975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fftMPI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F75017D0-AC54-EA4A-9199-83DE6EA642AA}"/>
              </a:ext>
            </a:extLst>
          </p:cNvPr>
          <p:cNvSpPr/>
          <p:nvPr/>
        </p:nvSpPr>
        <p:spPr>
          <a:xfrm>
            <a:off x="3372430" y="4765953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/>
          </a:p>
        </p:txBody>
      </p:sp>
      <p:sp>
        <p:nvSpPr>
          <p:cNvPr id="20" name="Freccia destra 19">
            <a:extLst>
              <a:ext uri="{FF2B5EF4-FFF2-40B4-BE49-F238E27FC236}">
                <a16:creationId xmlns:a16="http://schemas.microsoft.com/office/drawing/2014/main" id="{0F8F5F72-E38D-4B4C-9A25-F0B340BAF52D}"/>
              </a:ext>
            </a:extLst>
          </p:cNvPr>
          <p:cNvSpPr/>
          <p:nvPr/>
        </p:nvSpPr>
        <p:spPr>
          <a:xfrm>
            <a:off x="3372430" y="5347126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A1D8D29-5F04-7E4D-BAB0-D7833C4D07A5}"/>
              </a:ext>
            </a:extLst>
          </p:cNvPr>
          <p:cNvSpPr txBox="1"/>
          <p:nvPr/>
        </p:nvSpPr>
        <p:spPr>
          <a:xfrm>
            <a:off x="6403789" y="5276760"/>
            <a:ext cx="180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it-IT" b="1" dirty="0">
                <a:solidFill>
                  <a:schemeClr val="tx2"/>
                </a:solidFill>
              </a:rPr>
              <a:t> </a:t>
            </a:r>
            <a:r>
              <a:rPr lang="it-IT" b="1" dirty="0" err="1">
                <a:solidFill>
                  <a:schemeClr val="tx2"/>
                </a:solidFill>
              </a:rPr>
              <a:t>Transpose</a:t>
            </a:r>
            <a:endParaRPr lang="it-IT" b="1" dirty="0">
              <a:solidFill>
                <a:schemeClr val="tx2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772988-F5AB-FF49-B314-08005B23FEDB}"/>
              </a:ext>
            </a:extLst>
          </p:cNvPr>
          <p:cNvSpPr txBox="1"/>
          <p:nvPr/>
        </p:nvSpPr>
        <p:spPr>
          <a:xfrm>
            <a:off x="6340023" y="468306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Domain </a:t>
            </a:r>
            <a:r>
              <a:rPr lang="it-IT" dirty="0" err="1"/>
              <a:t>Decomposition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B8B36B9-3365-E043-9D62-97AD3674F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99" y="2190749"/>
            <a:ext cx="5771528" cy="33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Scaling</a:t>
            </a:r>
            <a:r>
              <a:rPr lang="it-IT" dirty="0"/>
              <a:t> Performance (1/2)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33098"/>
            <a:ext cx="4689252" cy="351693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F03EA6D-3F34-594E-B8C7-2462DE45F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8" y="1933098"/>
            <a:ext cx="4689252" cy="35169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EE1858-5D0E-1E42-BD31-D1E061392A3D}"/>
              </a:ext>
            </a:extLst>
          </p:cNvPr>
          <p:cNvSpPr txBox="1"/>
          <p:nvPr/>
        </p:nvSpPr>
        <p:spPr>
          <a:xfrm>
            <a:off x="1277666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128x128x128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667A7A1-D301-CE4E-B313-4741445A04C1}"/>
              </a:ext>
            </a:extLst>
          </p:cNvPr>
          <p:cNvSpPr txBox="1"/>
          <p:nvPr/>
        </p:nvSpPr>
        <p:spPr>
          <a:xfrm>
            <a:off x="5858659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256x256x512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8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Scaling</a:t>
            </a:r>
            <a:r>
              <a:rPr lang="it-IT" dirty="0"/>
              <a:t> Performance (2/2)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835A034-209D-5D4E-929F-5235A155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6446"/>
            <a:ext cx="4689252" cy="351693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8" y="1926446"/>
            <a:ext cx="4689252" cy="351693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BF2B103-4851-6B4F-9C45-23C079CF4ECE}"/>
              </a:ext>
            </a:extLst>
          </p:cNvPr>
          <p:cNvSpPr txBox="1"/>
          <p:nvPr/>
        </p:nvSpPr>
        <p:spPr>
          <a:xfrm>
            <a:off x="1277666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256x256x512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EF825B-8B32-7345-9D02-5E9BCC608182}"/>
              </a:ext>
            </a:extLst>
          </p:cNvPr>
          <p:cNvSpPr txBox="1"/>
          <p:nvPr/>
        </p:nvSpPr>
        <p:spPr>
          <a:xfrm>
            <a:off x="5554714" y="186037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93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{BCE74FD9-BE27-FB4D-B4A6-208975838DC7}tf10001120</Template>
  <TotalTime>9394</TotalTime>
  <Words>830</Words>
  <Application>Microsoft Macintosh PowerPoint</Application>
  <PresentationFormat>Presentazione su schermo (4:3)</PresentationFormat>
  <Paragraphs>158</Paragraphs>
  <Slides>16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Futura Medium</vt:lpstr>
      <vt:lpstr>Wingdings</vt:lpstr>
      <vt:lpstr>POLI</vt:lpstr>
      <vt:lpstr>Presentazione standard di PowerPoint</vt:lpstr>
      <vt:lpstr>The Direct Numerical Simulation</vt:lpstr>
      <vt:lpstr>High Performance Computing</vt:lpstr>
      <vt:lpstr>Distribuited Shared Memory</vt:lpstr>
      <vt:lpstr>Distribuited Shared Memory</vt:lpstr>
      <vt:lpstr>Solver Features</vt:lpstr>
      <vt:lpstr>Domain Decomposition</vt:lpstr>
      <vt:lpstr>Scaling Performance (1/2)</vt:lpstr>
      <vt:lpstr>Scaling Performance (2/2)</vt:lpstr>
      <vt:lpstr>Validation</vt:lpstr>
      <vt:lpstr>Increasing 〖Re〗_τ to 〖Re〗_τ=1000</vt:lpstr>
      <vt:lpstr>Interest in Increasing Re</vt:lpstr>
      <vt:lpstr>Particular Fluctuations Behaviour</vt:lpstr>
      <vt:lpstr>Simulations Results</vt:lpstr>
      <vt:lpstr>Conclusions</vt:lpstr>
      <vt:lpstr>Titolo presentazione sottotitolo</vt:lpstr>
    </vt:vector>
  </TitlesOfParts>
  <Company>Area Servizi ICT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Mirco Meazzo</cp:lastModifiedBy>
  <cp:revision>281</cp:revision>
  <cp:lastPrinted>2019-09-26T15:46:25Z</cp:lastPrinted>
  <dcterms:created xsi:type="dcterms:W3CDTF">2015-05-26T12:27:57Z</dcterms:created>
  <dcterms:modified xsi:type="dcterms:W3CDTF">2019-09-26T17:40:06Z</dcterms:modified>
</cp:coreProperties>
</file>