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302" r:id="rId3"/>
    <p:sldId id="303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304" r:id="rId14"/>
    <p:sldId id="285" r:id="rId15"/>
    <p:sldId id="305" r:id="rId16"/>
    <p:sldId id="272" r:id="rId17"/>
    <p:sldId id="271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304"/>
            <p14:sldId id="285"/>
            <p14:sldId id="30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40A3FF"/>
    <a:srgbClr val="B2FF5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 autoAdjust="0"/>
    <p:restoredTop sz="86474"/>
  </p:normalViewPr>
  <p:slideViewPr>
    <p:cSldViewPr snapToGrid="0" snapToObjects="1">
      <p:cViewPr varScale="1">
        <p:scale>
          <a:sx n="97" d="100"/>
          <a:sy n="97" d="100"/>
        </p:scale>
        <p:origin x="2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30/09/19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... sono ..</a:t>
            </a:r>
          </a:p>
          <a:p>
            <a:r>
              <a:rPr lang="it-IT" dirty="0"/>
              <a:t>Durante la mia tesi mi sono occupato della stesura di un codice altamente parallelo</a:t>
            </a:r>
          </a:p>
          <a:p>
            <a:r>
              <a:rPr lang="it-IT" dirty="0"/>
              <a:t>per la simulazione numerica diretta delle </a:t>
            </a:r>
            <a:r>
              <a:rPr lang="it-IT" dirty="0" err="1"/>
              <a:t>eq</a:t>
            </a:r>
            <a:r>
              <a:rPr lang="it-IT" dirty="0"/>
              <a:t> NS,</a:t>
            </a:r>
          </a:p>
          <a:p>
            <a:endParaRPr lang="it-IT" dirty="0"/>
          </a:p>
          <a:p>
            <a:r>
              <a:rPr lang="it-IT" dirty="0"/>
              <a:t>Scopo approfondire i fenomeni legati alla turbolenza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</a:t>
            </a:r>
          </a:p>
          <a:p>
            <a:r>
              <a:rPr lang="it-IT" dirty="0" err="1"/>
              <a:t>Fitting</a:t>
            </a:r>
            <a:r>
              <a:rPr lang="it-IT" dirty="0"/>
              <a:t> dati perfetto</a:t>
            </a:r>
          </a:p>
          <a:p>
            <a:r>
              <a:rPr lang="it-IT" dirty="0"/>
              <a:t>Legge di parete: brevemente …</a:t>
            </a:r>
          </a:p>
          <a:p>
            <a:endParaRPr lang="it-IT" dirty="0"/>
          </a:p>
          <a:p>
            <a:r>
              <a:rPr lang="it-IT" dirty="0"/>
              <a:t>PROFILO MEDIO DI VELOCITA’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Il profilo medio di velocità risulta non influenzato dalla viscosità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Re	-&gt;costi</a:t>
            </a:r>
          </a:p>
          <a:p>
            <a:r>
              <a:rPr lang="it-IT" dirty="0"/>
              <a:t>Aumento Re =&gt; Aumento portata, variazione </a:t>
            </a:r>
            <a:r>
              <a:rPr lang="it-IT" dirty="0" err="1"/>
              <a:t>shear</a:t>
            </a:r>
            <a:r>
              <a:rPr lang="it-IT" dirty="0"/>
              <a:t> stress, con gli sforzi di Reynolds che tendono ad aumentare a discapito degli sforzi viscosi,</a:t>
            </a:r>
          </a:p>
          <a:p>
            <a:r>
              <a:rPr lang="it-IT" dirty="0"/>
              <a:t>ampliamento della regione logaritmica </a:t>
            </a:r>
          </a:p>
          <a:p>
            <a:r>
              <a:rPr lang="it-IT" dirty="0"/>
              <a:t>…Re2000</a:t>
            </a:r>
          </a:p>
          <a:p>
            <a:r>
              <a:rPr lang="it-IT" dirty="0"/>
              <a:t>17miliardi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concentrato la nostra attenzione sulla regione logaritmica. </a:t>
            </a:r>
          </a:p>
          <a:p>
            <a:r>
              <a:rPr lang="it-IT" dirty="0"/>
              <a:t>Al fine di riconoscere l'andamento logaritmico ci siamo affidati alla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r>
              <a:rPr lang="it-IT" dirty="0"/>
              <a:t>la quale presenta un plateau nel caso in cui il profilo medio di velocità esibisce un andamento logaritmico.</a:t>
            </a:r>
          </a:p>
          <a:p>
            <a:r>
              <a:rPr lang="it-IT" dirty="0"/>
              <a:t>Potete osservare come effettivamente il plateau nel riquadro blu sia più esteso rispetto a quello del riquadro arancione.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Secondo la teoria più accreditata all'interno della regione logaritmica, in presenza di </a:t>
            </a:r>
            <a:r>
              <a:rPr lang="it-IT" dirty="0" err="1"/>
              <a:t>un'elevato</a:t>
            </a:r>
            <a:r>
              <a:rPr lang="it-IT" dirty="0"/>
              <a:t> numero di Re si sviluppano</a:t>
            </a:r>
          </a:p>
          <a:p>
            <a:endParaRPr lang="it-IT" dirty="0"/>
          </a:p>
          <a:p>
            <a:r>
              <a:rPr lang="it-IT" dirty="0"/>
              <a:t>strutture vorticose, con dimensioni funzione </a:t>
            </a:r>
            <a:r>
              <a:rPr lang="it-IT" dirty="0" err="1"/>
              <a:t>dist</a:t>
            </a:r>
            <a:r>
              <a:rPr lang="it-IT" dirty="0"/>
              <a:t> parete, che si estendono sino alla parete stessa, modificando campo di velocità</a:t>
            </a:r>
          </a:p>
          <a:p>
            <a:r>
              <a:rPr lang="it-IT" dirty="0"/>
              <a:t>Questa è l'ipotesi di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formulata da </a:t>
            </a:r>
            <a:r>
              <a:rPr lang="it-IT" dirty="0" err="1"/>
              <a:t>Townsend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Secondo questa teoria le fluttuazioni dovrebbero esibire 4 andamenti caratteristici</a:t>
            </a:r>
          </a:p>
          <a:p>
            <a:endParaRPr lang="it-IT" dirty="0"/>
          </a:p>
          <a:p>
            <a:r>
              <a:rPr lang="it-IT" dirty="0"/>
              <a:t>Nostra simulazione identifica questi andamenti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fine di identificare andamenti logaritmici abbiamo impiegato delle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simili alla precedente, le quali hanno identificato</a:t>
            </a:r>
          </a:p>
          <a:p>
            <a:endParaRPr lang="it-IT" dirty="0"/>
          </a:p>
          <a:p>
            <a:r>
              <a:rPr lang="it-IT" dirty="0"/>
              <a:t>nelle Fluttuazioni trasversali andamento logaritmico</a:t>
            </a:r>
          </a:p>
          <a:p>
            <a:r>
              <a:rPr lang="it-IT" dirty="0"/>
              <a:t>mentre le Fluttuazioni longitudinali sono vicine a presentare andamento logaritmico</a:t>
            </a:r>
          </a:p>
          <a:p>
            <a:endParaRPr lang="it-IT" dirty="0"/>
          </a:p>
          <a:p>
            <a:r>
              <a:rPr lang="it-IT" dirty="0"/>
              <a:t>recenti studi hanno provato che aumentando il numero di Re anche quest'ultima fluttuazione esibisce un comportamento logaritmico.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giorno d’oggi teoria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risulta essere molto affermata, </a:t>
            </a:r>
          </a:p>
          <a:p>
            <a:r>
              <a:rPr lang="it-IT" dirty="0"/>
              <a:t>Capacità di prevedere correttamente l'andamento di diverse statistiche, tra cui i comportamenti dei MOMENTI SECONDO ORD.</a:t>
            </a:r>
          </a:p>
          <a:p>
            <a:r>
              <a:rPr lang="it-IT" dirty="0"/>
              <a:t>Tuttavia essa è LIMITATA a flussi ad elevati numeri di Re ed è in grado di descrivere SOLO fenomeni nella Zona </a:t>
            </a:r>
            <a:r>
              <a:rPr lang="it-IT" dirty="0" err="1"/>
              <a:t>LOGaritmica</a:t>
            </a:r>
            <a:r>
              <a:rPr lang="it-IT" dirty="0"/>
              <a:t>, pertanto gli sforzi sono indirizzati ad ampliare il </a:t>
            </a:r>
            <a:r>
              <a:rPr lang="it-IT" dirty="0" err="1"/>
              <a:t>range</a:t>
            </a:r>
            <a:r>
              <a:rPr lang="it-IT" dirty="0"/>
              <a:t> di scale coinvolte nella teoria.</a:t>
            </a:r>
          </a:p>
          <a:p>
            <a:r>
              <a:rPr lang="it-IT" dirty="0"/>
              <a:t>PER DARE UN'IDEA DI DOVE SIAMO:      La nostra conoscenza della turbolenza è ancora limitata. Al momento la </a:t>
            </a:r>
            <a:r>
              <a:rPr lang="it-IT" dirty="0" err="1"/>
              <a:t>sim</a:t>
            </a:r>
            <a:r>
              <a:rPr lang="it-IT" dirty="0"/>
              <a:t> + grande </a:t>
            </a:r>
            <a:r>
              <a:rPr lang="it-IT" dirty="0" err="1"/>
              <a:t>Re_t</a:t>
            </a:r>
            <a:r>
              <a:rPr lang="it-IT" dirty="0"/>
              <a:t> 5200; secondo stima accreditata </a:t>
            </a:r>
            <a:r>
              <a:rPr lang="it-IT" dirty="0" err="1"/>
              <a:t>Re_t</a:t>
            </a:r>
            <a:r>
              <a:rPr lang="it-IT" dirty="0"/>
              <a:t> 10'000 rappresenterebbe l'ultima DNS necessaria, SEPARAZIONE Scale.	Richiederebbe 1 anno simulazione su </a:t>
            </a:r>
            <a:r>
              <a:rPr lang="it-IT" dirty="0" err="1"/>
              <a:t>supercom</a:t>
            </a:r>
            <a:r>
              <a:rPr lang="it-IT" dirty="0"/>
              <a:t> </a:t>
            </a:r>
            <a:r>
              <a:rPr lang="it-IT" dirty="0" err="1"/>
              <a:t>Exascala</a:t>
            </a:r>
            <a:r>
              <a:rPr lang="it-IT" dirty="0"/>
              <a:t>. </a:t>
            </a:r>
          </a:p>
          <a:p>
            <a:r>
              <a:rPr lang="it-IT" dirty="0"/>
              <a:t>Non esiste al momento stimata la realizzazione 2023 crescita ritmo </a:t>
            </a:r>
            <a:r>
              <a:rPr lang="it-IT" dirty="0" err="1"/>
              <a:t>cost</a:t>
            </a:r>
            <a:r>
              <a:rPr lang="it-IT" dirty="0"/>
              <a:t>. 	Summit , possibile alternativa computer quantistici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36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creato un solutore in grado di gestire grosse simulazioni</a:t>
            </a:r>
          </a:p>
          <a:p>
            <a:r>
              <a:rPr lang="it-IT" dirty="0"/>
              <a:t>e abbiamo raggiunto una buona scalabilità</a:t>
            </a:r>
          </a:p>
          <a:p>
            <a:endParaRPr lang="it-IT" dirty="0"/>
          </a:p>
          <a:p>
            <a:r>
              <a:rPr lang="it-IT" dirty="0"/>
              <a:t>tuttavia la tendenza odierna del mercato si è spostata</a:t>
            </a:r>
          </a:p>
          <a:p>
            <a:endParaRPr lang="it-IT" dirty="0"/>
          </a:p>
          <a:p>
            <a:r>
              <a:rPr lang="it-IT" dirty="0"/>
              <a:t>ridurre impatto ambientale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6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punto di vista numerico unico strumento affidabile,</a:t>
            </a:r>
          </a:p>
          <a:p>
            <a:r>
              <a:rPr lang="it-IT" dirty="0"/>
              <a:t>Non adottare modelli -&gt; </a:t>
            </a:r>
          </a:p>
          <a:p>
            <a:r>
              <a:rPr lang="it-IT" dirty="0"/>
              <a:t>Costi computazionale molto elevato, dettati dalla necessità di risolvere tutte le scale spaziali, crescono al crescere del RE</a:t>
            </a:r>
          </a:p>
          <a:p>
            <a:r>
              <a:rPr lang="it-IT" dirty="0"/>
              <a:t>Questo aspetto rende impossibile riprodurre flussi di interesse industriale </a:t>
            </a:r>
            <a:r>
              <a:rPr lang="it-IT" dirty="0" err="1"/>
              <a:t>poichè</a:t>
            </a:r>
            <a:r>
              <a:rPr lang="it-IT" dirty="0"/>
              <a:t> caratterizzati da elevato Re</a:t>
            </a:r>
          </a:p>
          <a:p>
            <a:r>
              <a:rPr lang="it-IT" dirty="0"/>
              <a:t>pertanto, la DNS, è impiegata solo nell'ambito accademico.</a:t>
            </a:r>
          </a:p>
          <a:p>
            <a:endParaRPr lang="it-IT" dirty="0"/>
          </a:p>
          <a:p>
            <a:r>
              <a:rPr lang="it-IT" dirty="0"/>
              <a:t>Vantaggio principale DNS rispetto approccio sperimentale è la capacità di non perturbare il campo di moto</a:t>
            </a:r>
          </a:p>
          <a:p>
            <a:r>
              <a:rPr lang="it-IT" dirty="0"/>
              <a:t>Ciò consente punto di vista interno al fenomeno, che rende possibile tarare modelli in modo molto preciso.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sostenere gli elevati Costi computazioni si adottano soluzioni HPC, </a:t>
            </a:r>
          </a:p>
          <a:p>
            <a:r>
              <a:rPr lang="it-IT" dirty="0"/>
              <a:t>richiede sviluppo solutori altamente parallelizzati</a:t>
            </a:r>
          </a:p>
          <a:p>
            <a:r>
              <a:rPr lang="it-IT" dirty="0"/>
              <a:t>Figure testimoniano come crescita dimensioni simulazioni correlata crescita potenza supercalcolatori,</a:t>
            </a:r>
          </a:p>
          <a:p>
            <a:r>
              <a:rPr lang="it-IT" dirty="0" err="1"/>
              <a:t>benchè</a:t>
            </a:r>
            <a:r>
              <a:rPr lang="it-IT" dirty="0"/>
              <a:t> relazione non proporzionale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 è stato codice a memoria distribuita</a:t>
            </a:r>
          </a:p>
          <a:p>
            <a:r>
              <a:rPr lang="it-IT" dirty="0"/>
              <a:t>scarsa efficienza parallela</a:t>
            </a:r>
          </a:p>
          <a:p>
            <a:endParaRPr lang="it-IT" dirty="0"/>
          </a:p>
          <a:p>
            <a:r>
              <a:rPr lang="it-IT" dirty="0"/>
              <a:t>Al fine di aumentare efficienza </a:t>
            </a:r>
          </a:p>
          <a:p>
            <a:r>
              <a:rPr lang="it-IT" dirty="0"/>
              <a:t>innanzitutto introdotto 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rete, mantenuta e sviluppata dai maggiori </a:t>
            </a:r>
            <a:r>
              <a:rPr lang="it-IT" dirty="0" err="1"/>
              <a:t>players</a:t>
            </a:r>
            <a:r>
              <a:rPr lang="it-IT" dirty="0"/>
              <a:t> del mercato info e le università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Adozione MPI richiede apposito metodo di programmazione al fine di non sprecare le risorse computazionali replicando inutilmente le operazioni su più di un processore.</a:t>
            </a:r>
          </a:p>
          <a:p>
            <a:r>
              <a:rPr lang="it-IT" dirty="0"/>
              <a:t>Vantaggi di questo modello di programmazione sono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r>
              <a:rPr lang="it-IT" dirty="0"/>
              <a:t>elevato quantitativo di RAM</a:t>
            </a:r>
          </a:p>
          <a:p>
            <a:r>
              <a:rPr lang="it-IT" dirty="0"/>
              <a:t>utilizzo di hardware standard rispetto a CUDA </a:t>
            </a:r>
          </a:p>
          <a:p>
            <a:r>
              <a:rPr lang="it-IT" dirty="0"/>
              <a:t>Svantaggi: latenza messaggi, legata a larghezza banda disponibile e alla dimensione dei messaggi</a:t>
            </a:r>
          </a:p>
          <a:p>
            <a:r>
              <a:rPr lang="it-IT" dirty="0"/>
              <a:t>difficoltà nell'individuare problemi in fase di </a:t>
            </a:r>
            <a:r>
              <a:rPr lang="it-IT" dirty="0" err="1"/>
              <a:t>testing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ho riportato principali </a:t>
            </a:r>
            <a:r>
              <a:rPr lang="it-IT" dirty="0" err="1"/>
              <a:t>feature</a:t>
            </a:r>
            <a:r>
              <a:rPr lang="it-IT" dirty="0"/>
              <a:t> codice.</a:t>
            </a:r>
          </a:p>
          <a:p>
            <a:r>
              <a:rPr lang="it-IT" dirty="0"/>
              <a:t>il solver è stato impiegato per eseguire una simulazione Channel flow ovvero flusso attraverso canale limitato da 2 pareti</a:t>
            </a:r>
          </a:p>
          <a:p>
            <a:r>
              <a:rPr lang="it-IT" dirty="0"/>
              <a:t>1,2,caratterizzate da elevata precisione, costi paragonabili alle </a:t>
            </a:r>
            <a:r>
              <a:rPr lang="it-IT" dirty="0" err="1"/>
              <a:t>diff</a:t>
            </a:r>
            <a:r>
              <a:rPr lang="it-IT" dirty="0"/>
              <a:t> fin</a:t>
            </a:r>
          </a:p>
          <a:p>
            <a:r>
              <a:rPr lang="it-IT" dirty="0"/>
              <a:t>infine ridurre costo computazionale 3,</a:t>
            </a:r>
          </a:p>
          <a:p>
            <a:endParaRPr lang="it-IT" dirty="0"/>
          </a:p>
          <a:p>
            <a:r>
              <a:rPr lang="it-IT" dirty="0"/>
              <a:t>In questa nuova versione del solutore abbiamo introdotto MPI e la possibilità di decomporre il dominio secondo una logica 2D</a:t>
            </a:r>
          </a:p>
          <a:p>
            <a:r>
              <a:rPr lang="it-IT" dirty="0"/>
              <a:t>Al fine di adottare le nuove soluzioni è stato introdotto codice in 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slide riporta le possibili tipologie di decomposizione, </a:t>
            </a:r>
          </a:p>
          <a:p>
            <a:r>
              <a:rPr lang="it-IT" dirty="0" err="1"/>
              <a:t>config</a:t>
            </a:r>
            <a:r>
              <a:rPr lang="it-IT" dirty="0"/>
              <a:t> 1D, consente ad ogni </a:t>
            </a:r>
            <a:r>
              <a:rPr lang="it-IT" dirty="0" err="1"/>
              <a:t>proc</a:t>
            </a:r>
            <a:r>
              <a:rPr lang="it-IT" dirty="0"/>
              <a:t> possedere </a:t>
            </a:r>
            <a:r>
              <a:rPr lang="it-IT" dirty="0" err="1"/>
              <a:t>localm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onda agevole </a:t>
            </a:r>
            <a:r>
              <a:rPr lang="it-IT" dirty="0" err="1"/>
              <a:t>Trasf</a:t>
            </a:r>
            <a:r>
              <a:rPr lang="it-IT" dirty="0"/>
              <a:t> </a:t>
            </a:r>
            <a:r>
              <a:rPr lang="it-IT" dirty="0" err="1"/>
              <a:t>Four</a:t>
            </a:r>
            <a:endParaRPr lang="it-IT" dirty="0"/>
          </a:p>
          <a:p>
            <a:r>
              <a:rPr lang="it-IT" dirty="0"/>
              <a:t>TUTTAVIA, penalizza risoluzione del sistema lineare la quale richiede conoscenza di tutte le coppie di valori in direzione y.</a:t>
            </a:r>
          </a:p>
          <a:p>
            <a:r>
              <a:rPr lang="it-IT" dirty="0"/>
              <a:t>decomposizione 2D,	-&gt;  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  <a:p>
            <a:r>
              <a:rPr lang="it-IT" dirty="0"/>
              <a:t>Tuttavia al fine eseguire trasformata Fourier 2D è stata necessaria l'adozione di un'opportuna strategia, basata su trasposizioni degli array, gestita attraverso </a:t>
            </a:r>
            <a:r>
              <a:rPr lang="it-IT" dirty="0" err="1"/>
              <a:t>fftMPI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degli </a:t>
            </a:r>
            <a:r>
              <a:rPr lang="it-IT" dirty="0" err="1"/>
              <a:t>Speedup</a:t>
            </a:r>
            <a:r>
              <a:rPr lang="it-IT" dirty="0"/>
              <a:t> ottenuti dal codice	(=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r>
              <a:rPr lang="it-IT" dirty="0"/>
              <a:t>)</a:t>
            </a:r>
          </a:p>
          <a:p>
            <a:r>
              <a:rPr lang="it-IT" dirty="0"/>
              <a:t>CPL, 1D+MPI , salto qualità 2D, incremento delle </a:t>
            </a:r>
            <a:r>
              <a:rPr lang="it-IT" dirty="0" err="1"/>
              <a:t>perf</a:t>
            </a:r>
            <a:r>
              <a:rPr lang="it-IT" dirty="0"/>
              <a:t> fattore 10</a:t>
            </a:r>
          </a:p>
          <a:p>
            <a:r>
              <a:rPr lang="it-IT" dirty="0"/>
              <a:t>dx:</a:t>
            </a:r>
          </a:p>
          <a:p>
            <a:r>
              <a:rPr lang="it-IT" dirty="0"/>
              <a:t>sensibilità dello </a:t>
            </a:r>
            <a:r>
              <a:rPr lang="it-IT" dirty="0" err="1"/>
              <a:t>speedup</a:t>
            </a:r>
            <a:r>
              <a:rPr lang="it-IT" dirty="0"/>
              <a:t> al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	-&gt; mancanza </a:t>
            </a:r>
            <a:r>
              <a:rPr lang="it-IT" dirty="0" err="1"/>
              <a:t>openMP</a:t>
            </a:r>
            <a:r>
              <a:rPr lang="it-IT" dirty="0"/>
              <a:t> x gestire efficiente elevato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locali, ciò comporta downgrade delle performance, poiché MPI è si in grado di gestire le comunicazioni interne al processore stesso, ma in modo poco efficiente.</a:t>
            </a:r>
          </a:p>
          <a:p>
            <a:r>
              <a:rPr lang="it-IT" dirty="0"/>
              <a:t>Ulteriori test su architettura con meno </a:t>
            </a:r>
            <a:r>
              <a:rPr lang="it-IT" dirty="0" err="1"/>
              <a:t>cores</a:t>
            </a:r>
            <a:r>
              <a:rPr lang="it-IT" dirty="0"/>
              <a:t> ha evidenziato dei benefici, mentre impiegando N processori in modalità single-core lo </a:t>
            </a:r>
            <a:r>
              <a:rPr lang="it-IT" dirty="0" err="1"/>
              <a:t>scaling</a:t>
            </a:r>
            <a:r>
              <a:rPr lang="it-IT" dirty="0"/>
              <a:t> risulta essere molto vicino a quello teorico</a:t>
            </a:r>
          </a:p>
          <a:p>
            <a:r>
              <a:rPr lang="it-IT" dirty="0" err="1"/>
              <a:t>Decomp</a:t>
            </a:r>
            <a:r>
              <a:rPr lang="it-IT" dirty="0"/>
              <a:t> 1D non presenta sensibilità al #CORES.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</a:t>
            </a:r>
            <a:r>
              <a:rPr lang="it-IT" dirty="0" err="1"/>
              <a:t>compiler</a:t>
            </a:r>
            <a:r>
              <a:rPr lang="it-IT" dirty="0"/>
              <a:t> compilation,</a:t>
            </a:r>
          </a:p>
          <a:p>
            <a:r>
              <a:rPr lang="it-IT" dirty="0"/>
              <a:t>suite offre possibilità di </a:t>
            </a:r>
            <a:r>
              <a:rPr lang="it-IT" dirty="0" err="1"/>
              <a:t>eseg</a:t>
            </a:r>
            <a:r>
              <a:rPr lang="it-IT" dirty="0"/>
              <a:t> </a:t>
            </a:r>
            <a:r>
              <a:rPr lang="it-IT" dirty="0" err="1"/>
              <a:t>Autovettorizzazione</a:t>
            </a:r>
            <a:r>
              <a:rPr lang="it-IT" dirty="0"/>
              <a:t> codice sopperire... </a:t>
            </a:r>
          </a:p>
          <a:p>
            <a:r>
              <a:rPr lang="it-IT" dirty="0"/>
              <a:t>Performance raddoppiate</a:t>
            </a:r>
          </a:p>
          <a:p>
            <a:r>
              <a:rPr lang="it-IT" dirty="0"/>
              <a:t>a dx:</a:t>
            </a:r>
          </a:p>
          <a:p>
            <a:r>
              <a:rPr lang="it-IT" dirty="0"/>
              <a:t>Trend del picco dello </a:t>
            </a:r>
            <a:r>
              <a:rPr lang="it-IT" dirty="0" err="1"/>
              <a:t>speedup</a:t>
            </a:r>
            <a:r>
              <a:rPr lang="it-IT" dirty="0"/>
              <a:t> al variare del numero di modi della </a:t>
            </a:r>
            <a:r>
              <a:rPr lang="it-IT" dirty="0" err="1"/>
              <a:t>sim</a:t>
            </a:r>
            <a:endParaRPr lang="it-IT" dirty="0"/>
          </a:p>
          <a:p>
            <a:r>
              <a:rPr lang="it-IT" dirty="0"/>
              <a:t>Esibisce una crescita tipo </a:t>
            </a:r>
            <a:r>
              <a:rPr lang="it-IT" dirty="0" err="1"/>
              <a:t>NlogN</a:t>
            </a:r>
            <a:r>
              <a:rPr lang="it-IT" dirty="0"/>
              <a:t>, tipica delle implementazioni altamente parallelizzate che non adottano </a:t>
            </a:r>
            <a:r>
              <a:rPr lang="it-IT" dirty="0" err="1"/>
              <a:t>OpenMP</a:t>
            </a:r>
            <a:r>
              <a:rPr lang="it-IT" dirty="0"/>
              <a:t>.</a:t>
            </a:r>
          </a:p>
          <a:p>
            <a:r>
              <a:rPr lang="it-IT" dirty="0"/>
              <a:t>Il numero ottimale di processi paralleli cresce al crescere delle dimensioni della simulazione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80142" y="5424663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Milano, 3 Ottobre 2019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299080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ottotitolo 2"/>
          <p:cNvSpPr txBox="1">
            <a:spLocks/>
          </p:cNvSpPr>
          <p:nvPr/>
        </p:nvSpPr>
        <p:spPr>
          <a:xfrm>
            <a:off x="4726808" y="6091413"/>
            <a:ext cx="4417192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</a:t>
            </a:r>
            <a:r>
              <a:rPr lang="it-IT" sz="2000" b="1" dirty="0">
                <a:solidFill>
                  <a:schemeClr val="bg1"/>
                </a:solidFill>
              </a:rPr>
              <a:t>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6" y="3400150"/>
            <a:ext cx="8125411" cy="1297422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503637" y="6091413"/>
            <a:ext cx="2932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5" y="2270237"/>
            <a:ext cx="1087386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315047" y="3398970"/>
            <a:ext cx="150984" cy="1087506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383"/>
            <a:ext cx="4689252" cy="41940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11" y="1403383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>
            <a:cxnSpLocks/>
          </p:cNvCxnSpPr>
          <p:nvPr/>
        </p:nvCxnSpPr>
        <p:spPr>
          <a:xfrm flipH="1">
            <a:off x="1520013" y="4712800"/>
            <a:ext cx="197728" cy="44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477045" y="3789301"/>
            <a:ext cx="213429" cy="48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=1000</a:t>
                </a:r>
                <a:endParaRPr lang="it-IT" b="0" dirty="0"/>
              </a:p>
            </p:txBody>
          </p:sp>
        </mc:Choice>
        <mc:Fallback xmlns="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D2921-1161-FE4D-9043-589702B46E4C}"/>
              </a:ext>
            </a:extLst>
          </p:cNvPr>
          <p:cNvSpPr txBox="1"/>
          <p:nvPr/>
        </p:nvSpPr>
        <p:spPr>
          <a:xfrm>
            <a:off x="6877299" y="5156508"/>
            <a:ext cx="16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GB of data per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A8BE2-2A73-9C4E-BE44-B7CF8D720109}"/>
              </a:ext>
            </a:extLst>
          </p:cNvPr>
          <p:cNvSpPr txBox="1"/>
          <p:nvPr/>
        </p:nvSpPr>
        <p:spPr>
          <a:xfrm>
            <a:off x="5143651" y="5150707"/>
            <a:ext cx="12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DOF</a:t>
            </a:r>
          </a:p>
        </p:txBody>
      </p: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94" y="1275597"/>
            <a:ext cx="5712506" cy="428437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Log </a:t>
            </a:r>
            <a:r>
              <a:rPr lang="it-IT" dirty="0" err="1"/>
              <a:t>Region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6BF7ED8-C050-5F4D-BD28-34FFBE7B6996}"/>
              </a:ext>
            </a:extLst>
          </p:cNvPr>
          <p:cNvSpPr txBox="1"/>
          <p:nvPr/>
        </p:nvSpPr>
        <p:spPr>
          <a:xfrm>
            <a:off x="4134679" y="5545063"/>
            <a:ext cx="500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data from Moser and Lee, JFM(2015)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70D4E3-E5BC-EC43-9A0A-1F08F2B9F965}"/>
              </a:ext>
            </a:extLst>
          </p:cNvPr>
          <p:cNvSpPr txBox="1"/>
          <p:nvPr/>
        </p:nvSpPr>
        <p:spPr>
          <a:xfrm>
            <a:off x="288521" y="2321788"/>
            <a:ext cx="31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C8FD91-C99D-7E48-8715-8637641753E4}"/>
              </a:ext>
            </a:extLst>
          </p:cNvPr>
          <p:cNvSpPr/>
          <p:nvPr/>
        </p:nvSpPr>
        <p:spPr>
          <a:xfrm>
            <a:off x="3657599" y="5711686"/>
            <a:ext cx="477079" cy="92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rnice 3">
            <a:extLst>
              <a:ext uri="{FF2B5EF4-FFF2-40B4-BE49-F238E27FC236}">
                <a16:creationId xmlns:a16="http://schemas.microsoft.com/office/drawing/2014/main" id="{BECACFEC-1F3A-FF48-9885-E7BB85E94382}"/>
              </a:ext>
            </a:extLst>
          </p:cNvPr>
          <p:cNvSpPr/>
          <p:nvPr/>
        </p:nvSpPr>
        <p:spPr>
          <a:xfrm>
            <a:off x="6709893" y="3696238"/>
            <a:ext cx="708338" cy="334850"/>
          </a:xfrm>
          <a:prstGeom prst="frame">
            <a:avLst/>
          </a:prstGeom>
          <a:solidFill>
            <a:srgbClr val="40A3FF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ornice 13">
            <a:extLst>
              <a:ext uri="{FF2B5EF4-FFF2-40B4-BE49-F238E27FC236}">
                <a16:creationId xmlns:a16="http://schemas.microsoft.com/office/drawing/2014/main" id="{E756850E-BBDC-E042-BA21-6F0257902DA6}"/>
              </a:ext>
            </a:extLst>
          </p:cNvPr>
          <p:cNvSpPr/>
          <p:nvPr/>
        </p:nvSpPr>
        <p:spPr>
          <a:xfrm>
            <a:off x="6728604" y="3626124"/>
            <a:ext cx="380518" cy="290270"/>
          </a:xfrm>
          <a:prstGeom prst="fram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" y="2257063"/>
            <a:ext cx="4455005" cy="334125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(1/2)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6F80FC8-8FCD-FF4E-B221-8FDC1EBA7820}"/>
              </a:ext>
            </a:extLst>
          </p:cNvPr>
          <p:cNvSpPr/>
          <p:nvPr/>
        </p:nvSpPr>
        <p:spPr>
          <a:xfrm>
            <a:off x="2166355" y="4152281"/>
            <a:ext cx="1273080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880AB1A-A4C4-3447-8A4D-EA8B26DE658D}"/>
              </a:ext>
            </a:extLst>
          </p:cNvPr>
          <p:cNvSpPr/>
          <p:nvPr/>
        </p:nvSpPr>
        <p:spPr>
          <a:xfrm>
            <a:off x="2590435" y="2671762"/>
            <a:ext cx="958446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53A6946-210A-BD49-B859-289C7299E491}"/>
              </a:ext>
            </a:extLst>
          </p:cNvPr>
          <p:cNvSpPr txBox="1">
            <a:spLocks/>
          </p:cNvSpPr>
          <p:nvPr/>
        </p:nvSpPr>
        <p:spPr>
          <a:xfrm>
            <a:off x="288521" y="1512060"/>
            <a:ext cx="8581043" cy="36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800" b="1" dirty="0">
                <a:solidFill>
                  <a:schemeClr val="tx2"/>
                </a:solidFill>
              </a:rPr>
              <a:t>How </a:t>
            </a:r>
            <a:r>
              <a:rPr lang="it-IT" sz="1800" b="1" dirty="0" err="1">
                <a:solidFill>
                  <a:schemeClr val="tx2"/>
                </a:solidFill>
              </a:rPr>
              <a:t>does</a:t>
            </a:r>
            <a:r>
              <a:rPr lang="it-IT" sz="1800" b="1" dirty="0">
                <a:solidFill>
                  <a:schemeClr val="tx2"/>
                </a:solidFill>
              </a:rPr>
              <a:t> the high Re </a:t>
            </a:r>
            <a:r>
              <a:rPr lang="it-IT" sz="1800" b="1" dirty="0" err="1">
                <a:solidFill>
                  <a:schemeClr val="tx2"/>
                </a:solidFill>
              </a:rPr>
              <a:t>condition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modify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our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fluctuations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profiles</a:t>
            </a:r>
            <a:r>
              <a:rPr lang="it-IT" sz="1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B0CC9B-3C2D-C94C-8DCE-3E0E024730E2}"/>
              </a:ext>
            </a:extLst>
          </p:cNvPr>
          <p:cNvSpPr txBox="1"/>
          <p:nvPr/>
        </p:nvSpPr>
        <p:spPr>
          <a:xfrm>
            <a:off x="4476745" y="2178750"/>
            <a:ext cx="448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Townsend’s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2BB8C-F4D7-BF48-9B49-8852853B92FC}"/>
              </a:ext>
            </a:extLst>
          </p:cNvPr>
          <p:cNvSpPr txBox="1"/>
          <p:nvPr/>
        </p:nvSpPr>
        <p:spPr>
          <a:xfrm>
            <a:off x="4476745" y="2515943"/>
            <a:ext cx="439281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/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B4517E34-C11B-644F-A414-3FA721E0B1B2}"/>
              </a:ext>
            </a:extLst>
          </p:cNvPr>
          <p:cNvSpPr/>
          <p:nvPr/>
        </p:nvSpPr>
        <p:spPr>
          <a:xfrm>
            <a:off x="3909391" y="2515943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44F98AF-2FCE-C74A-B62B-B72F15EB60EB}"/>
              </a:ext>
            </a:extLst>
          </p:cNvPr>
          <p:cNvSpPr/>
          <p:nvPr/>
        </p:nvSpPr>
        <p:spPr>
          <a:xfrm>
            <a:off x="3900170" y="4074371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8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(2/2)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4072983"/>
            <a:ext cx="334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240" y="2014600"/>
            <a:ext cx="35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2240" y="311212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4723" y="31241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195060">
            <a:off x="3149265" y="2791222"/>
            <a:ext cx="1207493" cy="105666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3194462" y="4320209"/>
            <a:ext cx="435951" cy="1238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Towards</a:t>
            </a:r>
            <a:r>
              <a:rPr lang="it-IT" dirty="0"/>
              <a:t> Future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2DE343-49CE-5147-B998-22C0FB7BE21E}"/>
              </a:ext>
            </a:extLst>
          </p:cNvPr>
          <p:cNvSpPr txBox="1"/>
          <p:nvPr/>
        </p:nvSpPr>
        <p:spPr>
          <a:xfrm>
            <a:off x="399608" y="1838036"/>
            <a:ext cx="835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powerful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accurate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06508B-1B51-CA43-BD81-4A461E179568}"/>
              </a:ext>
            </a:extLst>
          </p:cNvPr>
          <p:cNvSpPr txBox="1"/>
          <p:nvPr/>
        </p:nvSpPr>
        <p:spPr>
          <a:xfrm>
            <a:off x="399609" y="4735727"/>
            <a:ext cx="835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supercomputer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hardware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01BB9F7-D7AF-0548-B241-ECF590ED1CEF}"/>
                  </a:ext>
                </a:extLst>
              </p:cNvPr>
              <p:cNvSpPr txBox="1"/>
              <p:nvPr/>
            </p:nvSpPr>
            <p:spPr>
              <a:xfrm>
                <a:off x="399608" y="3568201"/>
                <a:ext cx="31122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Ultimate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Turbulence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Threshold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𝛕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=10000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01BB9F7-D7AF-0548-B241-ECF590ED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8" y="3568201"/>
                <a:ext cx="3112218" cy="646331"/>
              </a:xfrm>
              <a:prstGeom prst="rect">
                <a:avLst/>
              </a:prstGeom>
              <a:blipFill>
                <a:blip r:embed="rId3"/>
                <a:stretch>
                  <a:fillRect l="-1215" t="-3846" b="-1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567CCC73-9ADC-4543-A2E7-DCB5E8B60004}"/>
              </a:ext>
            </a:extLst>
          </p:cNvPr>
          <p:cNvSpPr/>
          <p:nvPr/>
        </p:nvSpPr>
        <p:spPr>
          <a:xfrm>
            <a:off x="4025229" y="3674975"/>
            <a:ext cx="920612" cy="4154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3EE997F-D02D-224D-9F02-53BEEF66A200}"/>
              </a:ext>
            </a:extLst>
          </p:cNvPr>
          <p:cNvSpPr txBox="1"/>
          <p:nvPr/>
        </p:nvSpPr>
        <p:spPr>
          <a:xfrm>
            <a:off x="5791598" y="3559559"/>
            <a:ext cx="29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1-year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supercomputer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265624"/>
            <a:ext cx="7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extra-fine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523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21" y="1471092"/>
            <a:ext cx="4588279" cy="34412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C6DDAF-57B6-884B-9DD6-49569466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1" y="1652582"/>
            <a:ext cx="4011539" cy="354352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C0AEBE-2C8D-6840-8734-24C2D3058B7A}"/>
              </a:ext>
            </a:extLst>
          </p:cNvPr>
          <p:cNvSpPr txBox="1"/>
          <p:nvPr/>
        </p:nvSpPr>
        <p:spPr>
          <a:xfrm>
            <a:off x="445060" y="4681469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TOP500.org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poor-parallelized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(2006)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Greater </a:t>
            </a:r>
            <a:r>
              <a:rPr lang="it-IT" sz="1800" b="1" dirty="0" err="1">
                <a:solidFill>
                  <a:schemeClr val="tx2"/>
                </a:solidFill>
              </a:rPr>
              <a:t>availability</a:t>
            </a:r>
            <a:r>
              <a:rPr lang="it-IT" sz="1800" b="1" dirty="0">
                <a:solidFill>
                  <a:schemeClr val="tx2"/>
                </a:solidFill>
              </a:rPr>
              <a:t> of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301518" y="527676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025" name="Picture 1" descr="page3image48481712">
            <a:extLst>
              <a:ext uri="{FF2B5EF4-FFF2-40B4-BE49-F238E27FC236}">
                <a16:creationId xmlns:a16="http://schemas.microsoft.com/office/drawing/2014/main" id="{4E44C83C-F97E-2E4F-99E4-E47483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29" y="1589562"/>
            <a:ext cx="5950226" cy="44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3FA6AE-53E5-6143-92CD-CD2D0550A207}"/>
              </a:ext>
            </a:extLst>
          </p:cNvPr>
          <p:cNvSpPr txBox="1"/>
          <p:nvPr/>
        </p:nvSpPr>
        <p:spPr>
          <a:xfrm>
            <a:off x="282733" y="5821400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P3DFFT.net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15103</TotalTime>
  <Words>1412</Words>
  <Application>Microsoft Macintosh PowerPoint</Application>
  <PresentationFormat>Presentazione su schermo (4:3)</PresentationFormat>
  <Paragraphs>232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Increasing 〖Re〗_τ to 〖Re〗_τ=1000</vt:lpstr>
      <vt:lpstr>A Better Look at the Log Region</vt:lpstr>
      <vt:lpstr>Fluctuations Behaviour at High Re (1/2)</vt:lpstr>
      <vt:lpstr>Fluctuations Behaviour at High Re (2/2)</vt:lpstr>
      <vt:lpstr>Towards Future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329</cp:revision>
  <cp:lastPrinted>2019-09-30T18:33:59Z</cp:lastPrinted>
  <dcterms:created xsi:type="dcterms:W3CDTF">2015-05-26T12:27:57Z</dcterms:created>
  <dcterms:modified xsi:type="dcterms:W3CDTF">2019-10-01T11:43:09Z</dcterms:modified>
</cp:coreProperties>
</file>