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1" r:id="rId2"/>
    <p:sldId id="302" r:id="rId3"/>
    <p:sldId id="303" r:id="rId4"/>
    <p:sldId id="273" r:id="rId5"/>
    <p:sldId id="281" r:id="rId6"/>
    <p:sldId id="287" r:id="rId7"/>
    <p:sldId id="297" r:id="rId8"/>
    <p:sldId id="290" r:id="rId9"/>
    <p:sldId id="292" r:id="rId10"/>
    <p:sldId id="262" r:id="rId11"/>
    <p:sldId id="270" r:id="rId12"/>
    <p:sldId id="277" r:id="rId13"/>
    <p:sldId id="304" r:id="rId14"/>
    <p:sldId id="285" r:id="rId15"/>
    <p:sldId id="272" r:id="rId16"/>
    <p:sldId id="271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302"/>
            <p14:sldId id="303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0"/>
            <p14:sldId id="277"/>
            <p14:sldId id="304"/>
            <p14:sldId id="28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40A3FF"/>
    <a:srgbClr val="B2FF5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4" autoAdjust="0"/>
    <p:restoredTop sz="86474"/>
  </p:normalViewPr>
  <p:slideViewPr>
    <p:cSldViewPr snapToGrid="0" snapToObjects="1">
      <p:cViewPr>
        <p:scale>
          <a:sx n="110" d="100"/>
          <a:sy n="110" d="100"/>
        </p:scale>
        <p:origin x="83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26/09/19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... sono ..</a:t>
            </a:r>
          </a:p>
          <a:p>
            <a:r>
              <a:rPr lang="it-IT" dirty="0"/>
              <a:t>Durante la mia tesi mi sono occupato della stesura di un codice altamente parallelo</a:t>
            </a:r>
          </a:p>
          <a:p>
            <a:r>
              <a:rPr lang="it-IT" dirty="0"/>
              <a:t>per la simulazione numerica diretta dei fenomeni legati alla turbolenza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Re=5600</a:t>
            </a:r>
          </a:p>
          <a:p>
            <a:r>
              <a:rPr lang="it-IT" dirty="0" err="1"/>
              <a:t>Fitting</a:t>
            </a:r>
            <a:r>
              <a:rPr lang="it-IT" dirty="0"/>
              <a:t> dati perfetto</a:t>
            </a:r>
          </a:p>
          <a:p>
            <a:r>
              <a:rPr lang="it-IT" dirty="0"/>
              <a:t>Legge di parete: brevemente …</a:t>
            </a:r>
          </a:p>
          <a:p>
            <a:endParaRPr lang="it-IT" dirty="0"/>
          </a:p>
          <a:p>
            <a:r>
              <a:rPr lang="it-IT" dirty="0"/>
              <a:t>PROFILO MEDIO DI VELOCITA'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Re	-&gt;costi</a:t>
            </a:r>
          </a:p>
          <a:p>
            <a:r>
              <a:rPr lang="it-IT" dirty="0"/>
              <a:t>Aumento Re =&gt; Aumento portata, variazione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  <a:p>
            <a:r>
              <a:rPr lang="it-IT" dirty="0"/>
              <a:t>ampliamento della regione logaritmica </a:t>
            </a:r>
          </a:p>
          <a:p>
            <a:endParaRPr lang="it-IT" dirty="0"/>
          </a:p>
          <a:p>
            <a:r>
              <a:rPr lang="it-IT" dirty="0"/>
              <a:t>…Re2000</a:t>
            </a:r>
          </a:p>
          <a:p>
            <a:r>
              <a:rPr lang="it-IT" dirty="0"/>
              <a:t>17miliardi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Perchè</a:t>
            </a:r>
            <a:r>
              <a:rPr lang="it-IT" dirty="0"/>
              <a:t> Aumento Re?</a:t>
            </a:r>
          </a:p>
          <a:p>
            <a:r>
              <a:rPr lang="it-IT" dirty="0"/>
              <a:t>Implica ampliamento della regione logaritmica, </a:t>
            </a:r>
          </a:p>
          <a:p>
            <a:r>
              <a:rPr lang="it-IT" dirty="0"/>
              <a:t>Questa regione è riconoscibile impiegando la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r>
              <a:rPr lang="it-IT" dirty="0"/>
              <a:t>la quale presenta un plateau nel caso in cui il profilo medio di velocità acquisisca un andamento logaritmico</a:t>
            </a:r>
          </a:p>
          <a:p>
            <a:endParaRPr lang="it-IT" dirty="0"/>
          </a:p>
          <a:p>
            <a:r>
              <a:rPr lang="it-IT" dirty="0"/>
              <a:t>se log -&gt; B=1/K (K=Von Karman)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All’interno della regione logaritmica,</a:t>
            </a:r>
          </a:p>
          <a:p>
            <a:r>
              <a:rPr lang="it-IT" dirty="0"/>
              <a:t>secondo l'ipotesi di </a:t>
            </a:r>
            <a:r>
              <a:rPr lang="it-IT" dirty="0" err="1"/>
              <a:t>attached</a:t>
            </a:r>
            <a:r>
              <a:rPr lang="it-IT" dirty="0"/>
              <a:t> </a:t>
            </a:r>
            <a:r>
              <a:rPr lang="it-IT" dirty="0" err="1"/>
              <a:t>eddies</a:t>
            </a:r>
            <a:r>
              <a:rPr lang="it-IT" dirty="0"/>
              <a:t> formulata da </a:t>
            </a:r>
            <a:r>
              <a:rPr lang="it-IT" dirty="0" err="1"/>
              <a:t>Towsend</a:t>
            </a:r>
            <a:r>
              <a:rPr lang="it-IT" dirty="0"/>
              <a:t>,</a:t>
            </a:r>
          </a:p>
          <a:p>
            <a:r>
              <a:rPr lang="it-IT" dirty="0"/>
              <a:t>è prevista:</a:t>
            </a:r>
          </a:p>
          <a:p>
            <a:r>
              <a:rPr lang="it-IT" dirty="0"/>
              <a:t>presenza vortici similari, con dimensioni funzione </a:t>
            </a:r>
            <a:r>
              <a:rPr lang="it-IT" dirty="0" err="1"/>
              <a:t>dist</a:t>
            </a:r>
            <a:r>
              <a:rPr lang="it-IT" dirty="0"/>
              <a:t> parete</a:t>
            </a:r>
          </a:p>
          <a:p>
            <a:r>
              <a:rPr lang="it-IT" dirty="0"/>
              <a:t>e che modificano campo di velocità sino alla parete</a:t>
            </a:r>
          </a:p>
          <a:p>
            <a:endParaRPr lang="it-IT" dirty="0"/>
          </a:p>
          <a:p>
            <a:r>
              <a:rPr lang="it-IT" dirty="0"/>
              <a:t>Secondo questa ipotesi le fluttuazioni dovrebbero essere caratterizzati da 4 andamenti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20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Fluttuazioni trasversali presentano andamento logaritmico</a:t>
            </a:r>
          </a:p>
          <a:p>
            <a:r>
              <a:rPr lang="it-IT" dirty="0"/>
              <a:t>Fluttuazioni longitudinali sono vicine a presentare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creato un solutore in grado di gestire grosse simulazioni</a:t>
            </a:r>
          </a:p>
          <a:p>
            <a:r>
              <a:rPr lang="it-IT" dirty="0"/>
              <a:t>e abbiamo raggiunto una buona scalabilità</a:t>
            </a:r>
          </a:p>
          <a:p>
            <a:endParaRPr lang="it-IT" dirty="0"/>
          </a:p>
          <a:p>
            <a:r>
              <a:rPr lang="it-IT" dirty="0"/>
              <a:t>tuttavia la tendenza odierna del mercato si è spostata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6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 punto di vista numerico unico strumento affidabile,</a:t>
            </a:r>
          </a:p>
          <a:p>
            <a:r>
              <a:rPr lang="it-IT" dirty="0"/>
              <a:t>DNS non si avvale,</a:t>
            </a:r>
          </a:p>
          <a:p>
            <a:r>
              <a:rPr lang="it-IT" dirty="0"/>
              <a:t>Non adottare modelli .. Costi computazionale molto elevato,</a:t>
            </a:r>
          </a:p>
          <a:p>
            <a:r>
              <a:rPr lang="it-IT" dirty="0"/>
              <a:t>che rendono impossibile riprodurre flussi di interesse industriale</a:t>
            </a:r>
          </a:p>
          <a:p>
            <a:r>
              <a:rPr lang="it-IT" dirty="0"/>
              <a:t>pertanto è impiegata solo nell'ambito accademico -&gt;</a:t>
            </a:r>
          </a:p>
          <a:p>
            <a:r>
              <a:rPr lang="it-IT" dirty="0"/>
              <a:t>Scopo approfondire conoscenza turbolenza al fine di creare modelli affidabili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8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Costi computazioni -&gt; HPC</a:t>
            </a:r>
          </a:p>
          <a:p>
            <a:r>
              <a:rPr lang="it-IT" dirty="0"/>
              <a:t>Figure testimoniano come crescita dimensioni simulazioni è legata crescita potenza supercalcolatori</a:t>
            </a:r>
          </a:p>
          <a:p>
            <a:r>
              <a:rPr lang="it-IT" dirty="0"/>
              <a:t>non proporzionali</a:t>
            </a:r>
          </a:p>
          <a:p>
            <a:r>
              <a:rPr lang="it-IT" dirty="0"/>
              <a:t>HPC necessario sviluppo solutore parallelizzati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3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 è stato codice a memoria distribuita</a:t>
            </a:r>
          </a:p>
          <a:p>
            <a:r>
              <a:rPr lang="it-IT" dirty="0"/>
              <a:t>bassa efficienza parallela</a:t>
            </a:r>
          </a:p>
          <a:p>
            <a:r>
              <a:rPr lang="it-IT" dirty="0"/>
              <a:t>Al fine di aumentare efficienza </a:t>
            </a:r>
          </a:p>
          <a:p>
            <a:r>
              <a:rPr lang="it-IT" dirty="0"/>
              <a:t>innanzitutto introdotto 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Adozione MPI richiede apposito metodo di programmazione</a:t>
            </a:r>
          </a:p>
          <a:p>
            <a:r>
              <a:rPr lang="it-IT" dirty="0"/>
              <a:t>1 codice 4000 </a:t>
            </a:r>
            <a:r>
              <a:rPr lang="it-IT" dirty="0" err="1"/>
              <a:t>cores</a:t>
            </a:r>
            <a:endParaRPr lang="it-IT" dirty="0"/>
          </a:p>
          <a:p>
            <a:r>
              <a:rPr lang="it-IT" dirty="0"/>
              <a:t>Vantaggi di questo modello di programmazione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r>
              <a:rPr lang="it-IT" dirty="0"/>
              <a:t>utilizzo di hardware standard rispetto a CUDA </a:t>
            </a:r>
          </a:p>
          <a:p>
            <a:r>
              <a:rPr lang="it-IT" dirty="0"/>
              <a:t>Svantaggi: latenza messaggi, </a:t>
            </a:r>
          </a:p>
          <a:p>
            <a:r>
              <a:rPr lang="it-IT" dirty="0"/>
              <a:t>dipendenza larghezza banda e dimensione messaggi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ho riportato principali </a:t>
            </a:r>
            <a:r>
              <a:rPr lang="it-IT" dirty="0" err="1"/>
              <a:t>feature</a:t>
            </a:r>
            <a:r>
              <a:rPr lang="it-IT" dirty="0"/>
              <a:t> codice.</a:t>
            </a:r>
          </a:p>
          <a:p>
            <a:r>
              <a:rPr lang="it-IT" dirty="0"/>
              <a:t>Simulazione Channel flow ovvero flusso attraverso canale limitato da 2 pareti</a:t>
            </a:r>
          </a:p>
          <a:p>
            <a:r>
              <a:rPr lang="it-IT" dirty="0"/>
              <a:t>1,2,</a:t>
            </a:r>
          </a:p>
          <a:p>
            <a:r>
              <a:rPr lang="it-IT" dirty="0"/>
              <a:t>caratterizzate da elevata precisione, costi paragonabili alle </a:t>
            </a:r>
            <a:r>
              <a:rPr lang="it-IT" dirty="0" err="1"/>
              <a:t>diff</a:t>
            </a:r>
            <a:r>
              <a:rPr lang="it-IT" dirty="0"/>
              <a:t> finite</a:t>
            </a:r>
          </a:p>
          <a:p>
            <a:r>
              <a:rPr lang="it-IT" dirty="0"/>
              <a:t>infine ridurre costo computazionale 3,</a:t>
            </a:r>
          </a:p>
          <a:p>
            <a:r>
              <a:rPr lang="it-IT" dirty="0"/>
              <a:t>4, ed è caratterizzato dalla </a:t>
            </a:r>
            <a:r>
              <a:rPr lang="it-IT" dirty="0" err="1"/>
              <a:t>possiblità</a:t>
            </a:r>
            <a:r>
              <a:rPr lang="it-IT" dirty="0"/>
              <a:t> </a:t>
            </a:r>
            <a:r>
              <a:rPr lang="it-IT" dirty="0" err="1"/>
              <a:t>decomp</a:t>
            </a:r>
            <a:r>
              <a:rPr lang="it-IT" dirty="0"/>
              <a:t> 1D o 2D,</a:t>
            </a:r>
          </a:p>
          <a:p>
            <a:r>
              <a:rPr lang="it-IT" dirty="0"/>
              <a:t>Al fine di adottare le nuove soluzioni è stato introdotto codice in 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Decomposizione dominio</a:t>
            </a:r>
          </a:p>
          <a:p>
            <a:r>
              <a:rPr lang="it-IT" dirty="0"/>
              <a:t>1D simile originale, </a:t>
            </a:r>
          </a:p>
          <a:p>
            <a:r>
              <a:rPr lang="it-IT" dirty="0"/>
              <a:t>decomposizione 2D,	-&gt;  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  <a:p>
            <a:r>
              <a:rPr lang="it-IT" dirty="0"/>
              <a:t>Eseguendo </a:t>
            </a:r>
            <a:r>
              <a:rPr lang="it-IT" dirty="0" err="1"/>
              <a:t>convoluz</a:t>
            </a:r>
            <a:r>
              <a:rPr lang="it-IT" dirty="0"/>
              <a:t> dominio fisico è necessaria strategia per eseguire trasposizione array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degli </a:t>
            </a:r>
            <a:r>
              <a:rPr lang="it-IT" dirty="0" err="1"/>
              <a:t>Speedup</a:t>
            </a:r>
            <a:r>
              <a:rPr lang="it-IT" dirty="0"/>
              <a:t> ottenuti dal codice	(=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r>
              <a:rPr lang="it-IT" dirty="0"/>
              <a:t>)</a:t>
            </a:r>
          </a:p>
          <a:p>
            <a:r>
              <a:rPr lang="it-IT" dirty="0"/>
              <a:t>CPL, </a:t>
            </a:r>
          </a:p>
          <a:p>
            <a:r>
              <a:rPr lang="it-IT" dirty="0"/>
              <a:t>1D+MPI  2D</a:t>
            </a:r>
          </a:p>
          <a:p>
            <a:r>
              <a:rPr lang="it-IT" dirty="0"/>
              <a:t>dx:</a:t>
            </a:r>
          </a:p>
          <a:p>
            <a:r>
              <a:rPr lang="it-IT" dirty="0"/>
              <a:t>sensibilità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cores</a:t>
            </a:r>
            <a:r>
              <a:rPr lang="it-IT" dirty="0"/>
              <a:t>	-&gt; mancanza </a:t>
            </a:r>
            <a:r>
              <a:rPr lang="it-IT" dirty="0" err="1"/>
              <a:t>openMP</a:t>
            </a:r>
            <a:r>
              <a:rPr lang="it-IT" dirty="0"/>
              <a:t> x gestire efficiente elevato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thread</a:t>
            </a:r>
            <a:endParaRPr lang="it-IT" dirty="0"/>
          </a:p>
          <a:p>
            <a:r>
              <a:rPr lang="it-IT" dirty="0" err="1"/>
              <a:t>Decomp</a:t>
            </a:r>
            <a:r>
              <a:rPr lang="it-IT" dirty="0"/>
              <a:t> 1D non presenta sensibilità al #CORES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18,</a:t>
            </a:r>
          </a:p>
          <a:p>
            <a:r>
              <a:rPr lang="it-IT" dirty="0"/>
              <a:t>suite -&gt; </a:t>
            </a:r>
            <a:r>
              <a:rPr lang="it-IT" dirty="0" err="1"/>
              <a:t>Autovettorizzazione</a:t>
            </a:r>
            <a:r>
              <a:rPr lang="it-IT" dirty="0"/>
              <a:t> codice sopperire... </a:t>
            </a:r>
          </a:p>
          <a:p>
            <a:r>
              <a:rPr lang="it-IT" dirty="0"/>
              <a:t>Performance raddoppiate</a:t>
            </a:r>
          </a:p>
          <a:p>
            <a:endParaRPr lang="it-IT" dirty="0"/>
          </a:p>
          <a:p>
            <a:r>
              <a:rPr lang="it-IT" dirty="0"/>
              <a:t>a dx:</a:t>
            </a:r>
          </a:p>
          <a:p>
            <a:r>
              <a:rPr lang="it-IT" dirty="0"/>
              <a:t>Trend di crescita del picco dello </a:t>
            </a:r>
            <a:r>
              <a:rPr lang="it-IT" dirty="0" err="1"/>
              <a:t>speedup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4915023"/>
            <a:ext cx="9144000" cy="194297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C48DEB-B137-5E48-8804-4C80435E9924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80142" y="5424663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Milano, 3 Ottobre 2019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73" y="299080"/>
            <a:ext cx="2927453" cy="21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ottotitolo 2"/>
          <p:cNvSpPr txBox="1">
            <a:spLocks/>
          </p:cNvSpPr>
          <p:nvPr/>
        </p:nvSpPr>
        <p:spPr>
          <a:xfrm>
            <a:off x="4726808" y="6091413"/>
            <a:ext cx="4417192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</a:t>
            </a:r>
            <a:r>
              <a:rPr lang="it-IT" sz="2000" b="1" dirty="0">
                <a:solidFill>
                  <a:schemeClr val="bg1"/>
                </a:solidFill>
              </a:rPr>
              <a:t>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503636" y="3400150"/>
            <a:ext cx="8125411" cy="1297422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>
              <a:spcAft>
                <a:spcPts val="600"/>
              </a:spcAft>
            </a:pPr>
            <a:r>
              <a:rPr lang="it-IT" sz="32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THE PARALLEL EFFICIENCY OF A SOLVER FOR THE DIRECT NUMERICAL SIMULATION OF TURBULENCE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4AE2EE-A0E3-9E48-9F7D-009C519EA05A}"/>
              </a:ext>
            </a:extLst>
          </p:cNvPr>
          <p:cNvSpPr txBox="1"/>
          <p:nvPr/>
        </p:nvSpPr>
        <p:spPr>
          <a:xfrm>
            <a:off x="503637" y="6091413"/>
            <a:ext cx="29322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 Meazzo - 873477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blipFill>
                <a:blip r:embed="rId5"/>
                <a:stretch>
                  <a:fillRect l="-1250" t="-1370" b="-30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1116223-6519-524A-98A9-A37FDC00F863}"/>
              </a:ext>
            </a:extLst>
          </p:cNvPr>
          <p:cNvSpPr/>
          <p:nvPr/>
        </p:nvSpPr>
        <p:spPr>
          <a:xfrm>
            <a:off x="1408386" y="4272218"/>
            <a:ext cx="1292773" cy="1119590"/>
          </a:xfrm>
          <a:prstGeom prst="rect">
            <a:avLst/>
          </a:prstGeom>
          <a:solidFill>
            <a:srgbClr val="B2FF5E">
              <a:alpha val="29000"/>
            </a:srgbClr>
          </a:solidFill>
          <a:ln w="38100" cmpd="sng">
            <a:solidFill>
              <a:srgbClr val="B2FF5E"/>
            </a:solidFill>
            <a:prstDash val="dash"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54DF4A1-2108-9848-BCD4-D3F157EC51E0}"/>
              </a:ext>
            </a:extLst>
          </p:cNvPr>
          <p:cNvSpPr/>
          <p:nvPr/>
        </p:nvSpPr>
        <p:spPr>
          <a:xfrm>
            <a:off x="2701159" y="2976310"/>
            <a:ext cx="1145627" cy="1949613"/>
          </a:xfrm>
          <a:prstGeom prst="rect">
            <a:avLst/>
          </a:prstGeom>
          <a:solidFill>
            <a:srgbClr val="7030A0">
              <a:alpha val="6000"/>
            </a:srgbClr>
          </a:solidFill>
          <a:ln w="38100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00DD31-88BB-0840-AD54-970C60844231}"/>
              </a:ext>
            </a:extLst>
          </p:cNvPr>
          <p:cNvSpPr/>
          <p:nvPr/>
        </p:nvSpPr>
        <p:spPr>
          <a:xfrm>
            <a:off x="3846905" y="2270237"/>
            <a:ext cx="1087386" cy="1300936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B555D0C-18CC-B946-B273-A5E552B3FF60}"/>
              </a:ext>
            </a:extLst>
          </p:cNvPr>
          <p:cNvSpPr/>
          <p:nvPr/>
        </p:nvSpPr>
        <p:spPr>
          <a:xfrm rot="5400000">
            <a:off x="1958947" y="3171246"/>
            <a:ext cx="176108" cy="129277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0C25B3-7A6D-8E4E-A14D-E9EEE0932D7E}"/>
              </a:ext>
            </a:extLst>
          </p:cNvPr>
          <p:cNvSpPr txBox="1"/>
          <p:nvPr/>
        </p:nvSpPr>
        <p:spPr>
          <a:xfrm>
            <a:off x="1403922" y="3494896"/>
            <a:ext cx="1289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Viscous</a:t>
            </a:r>
            <a:r>
              <a:rPr lang="it-IT" sz="1100" dirty="0"/>
              <a:t> </a:t>
            </a:r>
            <a:r>
              <a:rPr lang="it-IT" sz="1100" dirty="0" err="1"/>
              <a:t>Sublayer</a:t>
            </a:r>
            <a:endParaRPr lang="it-IT" sz="1100" dirty="0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5AD6A15-77FC-E642-AE06-8B45E7346079}"/>
              </a:ext>
            </a:extLst>
          </p:cNvPr>
          <p:cNvSpPr/>
          <p:nvPr/>
        </p:nvSpPr>
        <p:spPr>
          <a:xfrm rot="5400000">
            <a:off x="3184390" y="2040444"/>
            <a:ext cx="176108" cy="114868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6A77A2-3E67-5F4D-9EC5-329E1E20251A}"/>
              </a:ext>
            </a:extLst>
          </p:cNvPr>
          <p:cNvSpPr txBox="1"/>
          <p:nvPr/>
        </p:nvSpPr>
        <p:spPr>
          <a:xfrm>
            <a:off x="2701040" y="2292049"/>
            <a:ext cx="114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Buffer </a:t>
            </a:r>
            <a:r>
              <a:rPr lang="it-IT" sz="1100" dirty="0" err="1"/>
              <a:t>Region</a:t>
            </a:r>
            <a:endParaRPr lang="it-IT" sz="1100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5FDFE339-8CAE-154E-9946-39278952D85D}"/>
              </a:ext>
            </a:extLst>
          </p:cNvPr>
          <p:cNvSpPr/>
          <p:nvPr/>
        </p:nvSpPr>
        <p:spPr>
          <a:xfrm rot="16200000">
            <a:off x="4315047" y="3398970"/>
            <a:ext cx="150984" cy="1087506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1A9C4B-67B7-2F4C-B796-0B1C31655E8C}"/>
              </a:ext>
            </a:extLst>
          </p:cNvPr>
          <p:cNvSpPr txBox="1"/>
          <p:nvPr/>
        </p:nvSpPr>
        <p:spPr>
          <a:xfrm>
            <a:off x="3836276" y="4016412"/>
            <a:ext cx="130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Logarithmic</a:t>
            </a:r>
            <a:r>
              <a:rPr lang="it-IT" sz="1100" dirty="0"/>
              <a:t> </a:t>
            </a:r>
            <a:r>
              <a:rPr lang="it-IT" sz="1100" dirty="0" err="1"/>
              <a:t>Region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383"/>
            <a:ext cx="4689252" cy="41940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11" y="1403383"/>
            <a:ext cx="4689252" cy="351693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6914019-5DA9-9B47-A320-E8BF68FF6633}"/>
              </a:ext>
            </a:extLst>
          </p:cNvPr>
          <p:cNvCxnSpPr>
            <a:cxnSpLocks/>
          </p:cNvCxnSpPr>
          <p:nvPr/>
        </p:nvCxnSpPr>
        <p:spPr>
          <a:xfrm flipH="1">
            <a:off x="1520013" y="4712800"/>
            <a:ext cx="197728" cy="44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B3CE40-1760-E14A-B0F5-23BA3BE020B4}"/>
              </a:ext>
            </a:extLst>
          </p:cNvPr>
          <p:cNvCxnSpPr>
            <a:cxnSpLocks/>
          </p:cNvCxnSpPr>
          <p:nvPr/>
        </p:nvCxnSpPr>
        <p:spPr>
          <a:xfrm flipH="1" flipV="1">
            <a:off x="1477045" y="3789301"/>
            <a:ext cx="213429" cy="48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=1000</a:t>
                </a:r>
                <a:endParaRPr lang="it-IT" b="0" dirty="0"/>
              </a:p>
            </p:txBody>
          </p:sp>
        </mc:Choice>
        <mc:Fallback xmlns="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1D2921-1161-FE4D-9043-589702B46E4C}"/>
              </a:ext>
            </a:extLst>
          </p:cNvPr>
          <p:cNvSpPr txBox="1"/>
          <p:nvPr/>
        </p:nvSpPr>
        <p:spPr>
          <a:xfrm>
            <a:off x="6877299" y="5156508"/>
            <a:ext cx="16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GB of data per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0A8BE2-2A73-9C4E-BE44-B7CF8D720109}"/>
              </a:ext>
            </a:extLst>
          </p:cNvPr>
          <p:cNvSpPr txBox="1"/>
          <p:nvPr/>
        </p:nvSpPr>
        <p:spPr>
          <a:xfrm>
            <a:off x="5143651" y="5150707"/>
            <a:ext cx="127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DOF</a:t>
            </a:r>
          </a:p>
        </p:txBody>
      </p:sp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94" y="1275597"/>
            <a:ext cx="5712506" cy="428437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Log </a:t>
            </a:r>
            <a:r>
              <a:rPr lang="it-IT" dirty="0" err="1"/>
              <a:t>Region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/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f>
                        <m:f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2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6BF7ED8-C050-5F4D-BD28-34FFBE7B6996}"/>
              </a:ext>
            </a:extLst>
          </p:cNvPr>
          <p:cNvSpPr txBox="1"/>
          <p:nvPr/>
        </p:nvSpPr>
        <p:spPr>
          <a:xfrm>
            <a:off x="4134679" y="5545063"/>
            <a:ext cx="500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data from Moser and Lee, JFM(2015)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70D4E3-E5BC-EC43-9A0A-1F08F2B9F965}"/>
              </a:ext>
            </a:extLst>
          </p:cNvPr>
          <p:cNvSpPr txBox="1"/>
          <p:nvPr/>
        </p:nvSpPr>
        <p:spPr>
          <a:xfrm>
            <a:off x="288521" y="2321788"/>
            <a:ext cx="319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8C8FD91-C99D-7E48-8715-8637641753E4}"/>
              </a:ext>
            </a:extLst>
          </p:cNvPr>
          <p:cNvSpPr/>
          <p:nvPr/>
        </p:nvSpPr>
        <p:spPr>
          <a:xfrm>
            <a:off x="3657599" y="5711686"/>
            <a:ext cx="477079" cy="92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rnice 3">
            <a:extLst>
              <a:ext uri="{FF2B5EF4-FFF2-40B4-BE49-F238E27FC236}">
                <a16:creationId xmlns:a16="http://schemas.microsoft.com/office/drawing/2014/main" id="{BECACFEC-1F3A-FF48-9885-E7BB85E94382}"/>
              </a:ext>
            </a:extLst>
          </p:cNvPr>
          <p:cNvSpPr/>
          <p:nvPr/>
        </p:nvSpPr>
        <p:spPr>
          <a:xfrm>
            <a:off x="6709893" y="3696238"/>
            <a:ext cx="708338" cy="334850"/>
          </a:xfrm>
          <a:prstGeom prst="frame">
            <a:avLst/>
          </a:prstGeom>
          <a:solidFill>
            <a:srgbClr val="40A3FF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ornice 13">
            <a:extLst>
              <a:ext uri="{FF2B5EF4-FFF2-40B4-BE49-F238E27FC236}">
                <a16:creationId xmlns:a16="http://schemas.microsoft.com/office/drawing/2014/main" id="{E756850E-BBDC-E042-BA21-6F0257902DA6}"/>
              </a:ext>
            </a:extLst>
          </p:cNvPr>
          <p:cNvSpPr/>
          <p:nvPr/>
        </p:nvSpPr>
        <p:spPr>
          <a:xfrm>
            <a:off x="6728604" y="3626124"/>
            <a:ext cx="380518" cy="290270"/>
          </a:xfrm>
          <a:prstGeom prst="fram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" y="2257063"/>
            <a:ext cx="4455005" cy="334125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(1/2)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6F80FC8-8FCD-FF4E-B221-8FDC1EBA7820}"/>
              </a:ext>
            </a:extLst>
          </p:cNvPr>
          <p:cNvSpPr/>
          <p:nvPr/>
        </p:nvSpPr>
        <p:spPr>
          <a:xfrm>
            <a:off x="2166355" y="4152281"/>
            <a:ext cx="1273080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880AB1A-A4C4-3447-8A4D-EA8B26DE658D}"/>
              </a:ext>
            </a:extLst>
          </p:cNvPr>
          <p:cNvSpPr/>
          <p:nvPr/>
        </p:nvSpPr>
        <p:spPr>
          <a:xfrm>
            <a:off x="2590435" y="2671762"/>
            <a:ext cx="958446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553A6946-210A-BD49-B859-289C7299E491}"/>
              </a:ext>
            </a:extLst>
          </p:cNvPr>
          <p:cNvSpPr txBox="1">
            <a:spLocks/>
          </p:cNvSpPr>
          <p:nvPr/>
        </p:nvSpPr>
        <p:spPr>
          <a:xfrm>
            <a:off x="288521" y="1512060"/>
            <a:ext cx="8581043" cy="363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800" b="1" dirty="0">
                <a:solidFill>
                  <a:schemeClr val="tx2"/>
                </a:solidFill>
              </a:rPr>
              <a:t>How </a:t>
            </a:r>
            <a:r>
              <a:rPr lang="it-IT" sz="1800" b="1" dirty="0" err="1">
                <a:solidFill>
                  <a:schemeClr val="tx2"/>
                </a:solidFill>
              </a:rPr>
              <a:t>does</a:t>
            </a:r>
            <a:r>
              <a:rPr lang="it-IT" sz="1800" b="1" dirty="0">
                <a:solidFill>
                  <a:schemeClr val="tx2"/>
                </a:solidFill>
              </a:rPr>
              <a:t> the high Re </a:t>
            </a:r>
            <a:r>
              <a:rPr lang="it-IT" sz="1800" b="1" dirty="0" err="1">
                <a:solidFill>
                  <a:schemeClr val="tx2"/>
                </a:solidFill>
              </a:rPr>
              <a:t>condition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modify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our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fluctuations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profiles</a:t>
            </a:r>
            <a:r>
              <a:rPr lang="it-IT" sz="18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B0CC9B-3C2D-C94C-8DCE-3E0E024730E2}"/>
              </a:ext>
            </a:extLst>
          </p:cNvPr>
          <p:cNvSpPr txBox="1"/>
          <p:nvPr/>
        </p:nvSpPr>
        <p:spPr>
          <a:xfrm>
            <a:off x="4476745" y="2178750"/>
            <a:ext cx="448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Townsend’s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B2BB8C-F4D7-BF48-9B49-8852853B92FC}"/>
              </a:ext>
            </a:extLst>
          </p:cNvPr>
          <p:cNvSpPr txBox="1"/>
          <p:nvPr/>
        </p:nvSpPr>
        <p:spPr>
          <a:xfrm>
            <a:off x="4476745" y="2515943"/>
            <a:ext cx="439281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eddies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/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B4517E34-C11B-644F-A414-3FA721E0B1B2}"/>
              </a:ext>
            </a:extLst>
          </p:cNvPr>
          <p:cNvSpPr/>
          <p:nvPr/>
        </p:nvSpPr>
        <p:spPr>
          <a:xfrm>
            <a:off x="3909391" y="2515943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44F98AF-2FCE-C74A-B62B-B72F15EB60EB}"/>
              </a:ext>
            </a:extLst>
          </p:cNvPr>
          <p:cNvSpPr/>
          <p:nvPr/>
        </p:nvSpPr>
        <p:spPr>
          <a:xfrm>
            <a:off x="3900170" y="4074371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8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(2/2)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42595" y="4072983"/>
            <a:ext cx="334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42240" y="2014600"/>
            <a:ext cx="35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42240" y="311212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74723" y="312412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48D0641-9707-9940-84F9-D1B7A58F4E00}"/>
              </a:ext>
            </a:extLst>
          </p:cNvPr>
          <p:cNvSpPr/>
          <p:nvPr/>
        </p:nvSpPr>
        <p:spPr>
          <a:xfrm rot="195060">
            <a:off x="3149265" y="2791222"/>
            <a:ext cx="1207493" cy="105666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019118-29A3-2C40-9AAF-31D1FD2B797D}"/>
              </a:ext>
            </a:extLst>
          </p:cNvPr>
          <p:cNvSpPr/>
          <p:nvPr/>
        </p:nvSpPr>
        <p:spPr>
          <a:xfrm>
            <a:off x="3194462" y="4320209"/>
            <a:ext cx="435951" cy="1238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265624"/>
            <a:ext cx="7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Direct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0C1874-A5E7-5645-AC3D-80EC7780FB4A}"/>
              </a:ext>
            </a:extLst>
          </p:cNvPr>
          <p:cNvSpPr txBox="1"/>
          <p:nvPr/>
        </p:nvSpPr>
        <p:spPr>
          <a:xfrm>
            <a:off x="376381" y="1886312"/>
            <a:ext cx="8405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phenomena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(DNS)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Navier-Stokes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involve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investigate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from the dissipative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to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A7C0B4A-723C-064B-B3BE-E36F852D4807}"/>
              </a:ext>
            </a:extLst>
          </p:cNvPr>
          <p:cNvCxnSpPr/>
          <p:nvPr/>
        </p:nvCxnSpPr>
        <p:spPr>
          <a:xfrm flipH="1">
            <a:off x="1355807" y="4644761"/>
            <a:ext cx="6965576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  <a:tileRect/>
            </a:gradFill>
            <a:headEnd type="oval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B31263BF-4D23-6B4B-A4AE-45E57EE31CC4}"/>
              </a:ext>
            </a:extLst>
          </p:cNvPr>
          <p:cNvSpPr/>
          <p:nvPr/>
        </p:nvSpPr>
        <p:spPr>
          <a:xfrm rot="16200000">
            <a:off x="2956856" y="2684480"/>
            <a:ext cx="261907" cy="45359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C6E276-BB3B-4741-9DEC-44E4CCB56836}"/>
              </a:ext>
            </a:extLst>
          </p:cNvPr>
          <p:cNvCxnSpPr>
            <a:cxnSpLocks/>
          </p:cNvCxnSpPr>
          <p:nvPr/>
        </p:nvCxnSpPr>
        <p:spPr>
          <a:xfrm flipH="1">
            <a:off x="1073844" y="4646523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143E1-2BC5-5D4E-85DD-7E354EBBF3E9}"/>
              </a:ext>
            </a:extLst>
          </p:cNvPr>
          <p:cNvSpPr txBox="1"/>
          <p:nvPr/>
        </p:nvSpPr>
        <p:spPr>
          <a:xfrm>
            <a:off x="2599502" y="5083398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</a:rPr>
              <a:t>Industry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1FD54C7-1BED-C449-8765-3DAA9A725484}"/>
              </a:ext>
            </a:extLst>
          </p:cNvPr>
          <p:cNvSpPr/>
          <p:nvPr/>
        </p:nvSpPr>
        <p:spPr>
          <a:xfrm rot="16200000">
            <a:off x="6763972" y="3796225"/>
            <a:ext cx="270237" cy="28445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DCF0B7-D5A8-484F-9BA9-DB4D39648806}"/>
              </a:ext>
            </a:extLst>
          </p:cNvPr>
          <p:cNvSpPr/>
          <p:nvPr/>
        </p:nvSpPr>
        <p:spPr>
          <a:xfrm>
            <a:off x="6367085" y="5353636"/>
            <a:ext cx="106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Academy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05232-03F4-B249-B4BD-68A3A769415D}"/>
              </a:ext>
            </a:extLst>
          </p:cNvPr>
          <p:cNvSpPr txBox="1"/>
          <p:nvPr/>
        </p:nvSpPr>
        <p:spPr>
          <a:xfrm>
            <a:off x="7985393" y="41791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5A486A-7917-D448-B8D8-01C86A25ACB3}"/>
              </a:ext>
            </a:extLst>
          </p:cNvPr>
          <p:cNvSpPr txBox="1"/>
          <p:nvPr/>
        </p:nvSpPr>
        <p:spPr>
          <a:xfrm>
            <a:off x="5160044" y="4179129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>
                    <a:alpha val="38039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7D9CE3-A300-7546-97D9-DE37EA2413C7}"/>
              </a:ext>
            </a:extLst>
          </p:cNvPr>
          <p:cNvSpPr txBox="1"/>
          <p:nvPr/>
        </p:nvSpPr>
        <p:spPr>
          <a:xfrm>
            <a:off x="1355807" y="41808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AC012FB-C2F8-4447-A4DC-F7C92A67A949}"/>
              </a:ext>
            </a:extLst>
          </p:cNvPr>
          <p:cNvCxnSpPr>
            <a:cxnSpLocks/>
          </p:cNvCxnSpPr>
          <p:nvPr/>
        </p:nvCxnSpPr>
        <p:spPr>
          <a:xfrm flipH="1">
            <a:off x="794792" y="4644761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/>
          <a:lstStyle/>
          <a:p>
            <a:r>
              <a:rPr lang="it-IT" dirty="0"/>
              <a:t>High Performance Computing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FA299F-41BE-B242-BD5E-D7BCB7A5517D}"/>
              </a:ext>
            </a:extLst>
          </p:cNvPr>
          <p:cNvSpPr txBox="1"/>
          <p:nvPr/>
        </p:nvSpPr>
        <p:spPr>
          <a:xfrm>
            <a:off x="441191" y="5196109"/>
            <a:ext cx="834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HPC,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design the solver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BE1B822-92EF-2449-B4D6-AE0378B9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21" y="1471092"/>
            <a:ext cx="4588279" cy="344120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C6DDAF-57B6-884B-9DD6-49569466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1" y="1652582"/>
            <a:ext cx="4011539" cy="354352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C0AEBE-2C8D-6840-8734-24C2D3058B7A}"/>
              </a:ext>
            </a:extLst>
          </p:cNvPr>
          <p:cNvSpPr txBox="1"/>
          <p:nvPr/>
        </p:nvSpPr>
        <p:spPr>
          <a:xfrm>
            <a:off x="445060" y="4681469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TOP500.org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8" y="2601971"/>
            <a:ext cx="4992180" cy="317252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8521" y="2688855"/>
            <a:ext cx="4133167" cy="13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900" b="1" dirty="0" err="1">
                <a:solidFill>
                  <a:schemeClr val="tx2"/>
                </a:solidFill>
              </a:rPr>
              <a:t>Our</a:t>
            </a:r>
            <a:r>
              <a:rPr lang="it-IT" sz="1900" b="1" dirty="0">
                <a:solidFill>
                  <a:schemeClr val="tx2"/>
                </a:solidFill>
              </a:rPr>
              <a:t> goal </a:t>
            </a:r>
            <a:r>
              <a:rPr lang="it-IT" sz="1900" b="1" dirty="0" err="1">
                <a:solidFill>
                  <a:schemeClr val="tx2"/>
                </a:solidFill>
              </a:rPr>
              <a:t>was</a:t>
            </a:r>
            <a:r>
              <a:rPr lang="it-IT" sz="1900" b="1" dirty="0">
                <a:solidFill>
                  <a:schemeClr val="tx2"/>
                </a:solidFill>
              </a:rPr>
              <a:t> to </a:t>
            </a:r>
            <a:r>
              <a:rPr lang="it-IT" sz="1900" b="1" dirty="0" err="1">
                <a:solidFill>
                  <a:schemeClr val="tx2"/>
                </a:solidFill>
              </a:rPr>
              <a:t>realize</a:t>
            </a:r>
            <a:r>
              <a:rPr lang="it-IT" sz="1900" b="1" dirty="0">
                <a:solidFill>
                  <a:schemeClr val="tx2"/>
                </a:solidFill>
              </a:rPr>
              <a:t> a </a:t>
            </a:r>
            <a:r>
              <a:rPr lang="it-IT" sz="1900" b="1" dirty="0" err="1">
                <a:solidFill>
                  <a:schemeClr val="tx2"/>
                </a:solidFill>
              </a:rPr>
              <a:t>massively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parallel</a:t>
            </a:r>
            <a:r>
              <a:rPr lang="it-IT" sz="1900" b="1" dirty="0">
                <a:solidFill>
                  <a:schemeClr val="tx2"/>
                </a:solidFill>
              </a:rPr>
              <a:t> solver, </a:t>
            </a:r>
            <a:r>
              <a:rPr lang="it-IT" sz="1900" b="1" dirty="0" err="1">
                <a:solidFill>
                  <a:schemeClr val="tx2"/>
                </a:solidFill>
              </a:rPr>
              <a:t>starting</a:t>
            </a:r>
            <a:r>
              <a:rPr lang="it-IT" sz="1900" b="1" dirty="0">
                <a:solidFill>
                  <a:schemeClr val="tx2"/>
                </a:solidFill>
              </a:rPr>
              <a:t> from the </a:t>
            </a:r>
            <a:r>
              <a:rPr lang="it-IT" sz="1900" b="1" dirty="0" err="1">
                <a:solidFill>
                  <a:schemeClr val="tx2"/>
                </a:solidFill>
              </a:rPr>
              <a:t>original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poor-parallelized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implementation</a:t>
            </a:r>
            <a:endParaRPr lang="it-IT" sz="19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just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793994" y="5202421"/>
            <a:ext cx="3313574" cy="39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800" b="1" dirty="0">
                <a:solidFill>
                  <a:schemeClr val="tx2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2176090" y="4205896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BA090-3A12-844D-A20E-3D13EF747667}"/>
              </a:ext>
            </a:extLst>
          </p:cNvPr>
          <p:cNvSpPr txBox="1"/>
          <p:nvPr/>
        </p:nvSpPr>
        <p:spPr>
          <a:xfrm>
            <a:off x="142504" y="1516209"/>
            <a:ext cx="88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P. Luchini and M. Quadrio, JCP (2006)</a:t>
            </a: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522" y="1793788"/>
            <a:ext cx="8057039" cy="369778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Pros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Scales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well</a:t>
            </a:r>
            <a:r>
              <a:rPr lang="it-IT" sz="1800" b="1" dirty="0">
                <a:solidFill>
                  <a:schemeClr val="tx2"/>
                </a:solidFill>
              </a:rPr>
              <a:t> with a large </a:t>
            </a:r>
            <a:r>
              <a:rPr lang="it-IT" sz="1800" b="1" dirty="0" err="1">
                <a:solidFill>
                  <a:schemeClr val="tx2"/>
                </a:solidFill>
              </a:rPr>
              <a:t>number</a:t>
            </a:r>
            <a:r>
              <a:rPr lang="it-IT" sz="1800" b="1" dirty="0">
                <a:solidFill>
                  <a:schemeClr val="tx2"/>
                </a:solidFill>
              </a:rPr>
              <a:t> of </a:t>
            </a:r>
            <a:r>
              <a:rPr lang="it-IT" sz="1800" b="1" dirty="0" err="1">
                <a:solidFill>
                  <a:schemeClr val="tx2"/>
                </a:solidFill>
              </a:rPr>
              <a:t>nodes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Provides</a:t>
            </a:r>
            <a:r>
              <a:rPr lang="it-IT" sz="1800" b="1" dirty="0">
                <a:solidFill>
                  <a:schemeClr val="tx2"/>
                </a:solidFill>
              </a:rPr>
              <a:t> large </a:t>
            </a:r>
            <a:r>
              <a:rPr lang="it-IT" sz="1800" b="1" dirty="0" err="1">
                <a:solidFill>
                  <a:schemeClr val="tx2"/>
                </a:solidFill>
              </a:rPr>
              <a:t>virtual</a:t>
            </a:r>
            <a:r>
              <a:rPr lang="it-IT" sz="1800" b="1" dirty="0">
                <a:solidFill>
                  <a:schemeClr val="tx2"/>
                </a:solidFill>
              </a:rPr>
              <a:t> </a:t>
            </a:r>
            <a:r>
              <a:rPr lang="it-IT" sz="1800" b="1" dirty="0" err="1">
                <a:solidFill>
                  <a:schemeClr val="tx2"/>
                </a:solidFill>
              </a:rPr>
              <a:t>memory</a:t>
            </a:r>
            <a:r>
              <a:rPr lang="it-IT" sz="1800" b="1" dirty="0">
                <a:solidFill>
                  <a:schemeClr val="tx2"/>
                </a:solidFill>
              </a:rPr>
              <a:t> </a:t>
            </a:r>
            <a:r>
              <a:rPr lang="it-IT" sz="1800" b="1" dirty="0" err="1">
                <a:solidFill>
                  <a:schemeClr val="tx2"/>
                </a:solidFill>
              </a:rPr>
              <a:t>space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No </a:t>
            </a:r>
            <a:r>
              <a:rPr lang="it-IT" sz="1800" b="1" dirty="0" err="1">
                <a:solidFill>
                  <a:schemeClr val="tx2"/>
                </a:solidFill>
              </a:rPr>
              <a:t>need</a:t>
            </a:r>
            <a:r>
              <a:rPr lang="it-IT" sz="1800" b="1" dirty="0">
                <a:solidFill>
                  <a:schemeClr val="tx2"/>
                </a:solidFill>
              </a:rPr>
              <a:t> to replicate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Use </a:t>
            </a:r>
            <a:r>
              <a:rPr lang="it-IT" sz="1800" b="1" dirty="0" err="1">
                <a:solidFill>
                  <a:schemeClr val="tx2"/>
                </a:solidFill>
              </a:rPr>
              <a:t>cheaper</a:t>
            </a:r>
            <a:r>
              <a:rPr lang="it-IT" sz="1800" b="1" dirty="0">
                <a:solidFill>
                  <a:schemeClr val="tx2"/>
                </a:solidFill>
              </a:rPr>
              <a:t> hardware</a:t>
            </a:r>
          </a:p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Drawbacks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Message </a:t>
            </a:r>
            <a:r>
              <a:rPr lang="it-IT" sz="1800" b="1" dirty="0" err="1">
                <a:solidFill>
                  <a:schemeClr val="tx2"/>
                </a:solidFill>
              </a:rPr>
              <a:t>passing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latency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Bandwidth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limitations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Difficult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troubleshooting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87699" y="4994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Solver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414118" y="1656116"/>
            <a:ext cx="832372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Fourier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homogenous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finite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reduce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MPI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or 2D domain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 and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76853" y="4676781"/>
            <a:ext cx="1114408" cy="97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2430" y="476595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2430" y="5347126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301518" y="527676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0023" y="468306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Domain </a:t>
            </a:r>
            <a:r>
              <a:rPr lang="it-IT" dirty="0" err="1"/>
              <a:t>Decomposition</a:t>
            </a:r>
            <a:endParaRPr lang="it-IT" dirty="0"/>
          </a:p>
        </p:txBody>
      </p:sp>
      <p:pic>
        <p:nvPicPr>
          <p:cNvPr id="1025" name="Picture 1" descr="page3image48481712">
            <a:extLst>
              <a:ext uri="{FF2B5EF4-FFF2-40B4-BE49-F238E27FC236}">
                <a16:creationId xmlns:a16="http://schemas.microsoft.com/office/drawing/2014/main" id="{4E44C83C-F97E-2E4F-99E4-E47483D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29" y="1589562"/>
            <a:ext cx="5950226" cy="44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3FA6AE-53E5-6143-92CD-CD2D0550A207}"/>
              </a:ext>
            </a:extLst>
          </p:cNvPr>
          <p:cNvSpPr txBox="1"/>
          <p:nvPr/>
        </p:nvSpPr>
        <p:spPr>
          <a:xfrm>
            <a:off x="282733" y="5821400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P3DFFT.net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(1/2)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33098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33098"/>
            <a:ext cx="4689252" cy="35169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EE1858-5D0E-1E42-BD31-D1E061392A3D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128x128x128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67A7A1-D301-CE4E-B313-4741445A04C1}"/>
              </a:ext>
            </a:extLst>
          </p:cNvPr>
          <p:cNvSpPr txBox="1"/>
          <p:nvPr/>
        </p:nvSpPr>
        <p:spPr>
          <a:xfrm>
            <a:off x="5858659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(2/2)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446"/>
            <a:ext cx="4689252" cy="35169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26446"/>
            <a:ext cx="4689252" cy="35169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F2B103-4851-6B4F-9C45-23C079CF4ECE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EF825B-8B32-7345-9D02-5E9BCC608182}"/>
              </a:ext>
            </a:extLst>
          </p:cNvPr>
          <p:cNvSpPr txBox="1"/>
          <p:nvPr/>
        </p:nvSpPr>
        <p:spPr>
          <a:xfrm>
            <a:off x="5554714" y="18603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12047</TotalTime>
  <Words>986</Words>
  <Application>Microsoft Macintosh PowerPoint</Application>
  <PresentationFormat>Presentazione su schermo (4:3)</PresentationFormat>
  <Paragraphs>202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Futura Medium</vt:lpstr>
      <vt:lpstr>Wingdings</vt:lpstr>
      <vt:lpstr>POLI</vt:lpstr>
      <vt:lpstr>Presentazione standard di PowerPoint</vt:lpstr>
      <vt:lpstr>The Direct Numerical Simulation</vt:lpstr>
      <vt:lpstr>High Performance Computing</vt:lpstr>
      <vt:lpstr>Distribuited Shared Memory</vt:lpstr>
      <vt:lpstr>Distribuited Shared Memory</vt:lpstr>
      <vt:lpstr>Solver Features</vt:lpstr>
      <vt:lpstr>Domain Decomposition</vt:lpstr>
      <vt:lpstr>Scaling Performance (1/2)</vt:lpstr>
      <vt:lpstr>Scaling Performance (2/2)</vt:lpstr>
      <vt:lpstr>Validation</vt:lpstr>
      <vt:lpstr>Increasing 〖Re〗_τ to 〖Re〗_τ=1000</vt:lpstr>
      <vt:lpstr>A Better Look at the Log Region</vt:lpstr>
      <vt:lpstr>Fluctuations Behaviour at High Re (1/2)</vt:lpstr>
      <vt:lpstr>Fluctuations Behaviour at High Re (2/2)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309</cp:revision>
  <cp:lastPrinted>2019-09-27T18:22:14Z</cp:lastPrinted>
  <dcterms:created xsi:type="dcterms:W3CDTF">2015-05-26T12:27:57Z</dcterms:created>
  <dcterms:modified xsi:type="dcterms:W3CDTF">2019-09-28T13:53:24Z</dcterms:modified>
</cp:coreProperties>
</file>