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1" r:id="rId2"/>
    <p:sldId id="257" r:id="rId3"/>
    <p:sldId id="298" r:id="rId4"/>
    <p:sldId id="273" r:id="rId5"/>
    <p:sldId id="281" r:id="rId6"/>
    <p:sldId id="287" r:id="rId7"/>
    <p:sldId id="297" r:id="rId8"/>
    <p:sldId id="290" r:id="rId9"/>
    <p:sldId id="292" r:id="rId10"/>
    <p:sldId id="262" r:id="rId11"/>
    <p:sldId id="270" r:id="rId12"/>
    <p:sldId id="277" r:id="rId13"/>
    <p:sldId id="285" r:id="rId14"/>
    <p:sldId id="275" r:id="rId15"/>
    <p:sldId id="272" r:id="rId16"/>
    <p:sldId id="271" r:id="rId1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0BDCC457-9037-4344-BF42-2D972353BF76}">
          <p14:sldIdLst>
            <p14:sldId id="261"/>
          </p14:sldIdLst>
        </p14:section>
        <p14:section name="Intro" id="{F76BB86A-C317-9044-A4D2-BDF7C053917C}">
          <p14:sldIdLst>
            <p14:sldId id="257"/>
            <p14:sldId id="298"/>
            <p14:sldId id="273"/>
            <p14:sldId id="281"/>
          </p14:sldIdLst>
        </p14:section>
        <p14:section name="Codice" id="{A5D749EB-0527-9D4C-8D9C-5AADE96125F1}">
          <p14:sldIdLst>
            <p14:sldId id="287"/>
            <p14:sldId id="297"/>
            <p14:sldId id="290"/>
            <p14:sldId id="292"/>
          </p14:sldIdLst>
        </p14:section>
        <p14:section name="Risultati Simulazioni" id="{EF6A5A0E-616C-3243-91B4-6B671EBE2761}">
          <p14:sldIdLst>
            <p14:sldId id="262"/>
            <p14:sldId id="270"/>
            <p14:sldId id="277"/>
            <p14:sldId id="285"/>
            <p14:sldId id="275"/>
          </p14:sldIdLst>
        </p14:section>
        <p14:section name="Conclusioni" id="{9F1D12F2-CA14-054C-B91C-67D54E033CCC}">
          <p14:sldIdLst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27" autoAdjust="0"/>
    <p:restoredTop sz="88602"/>
  </p:normalViewPr>
  <p:slideViewPr>
    <p:cSldViewPr snapToGrid="0" snapToObjects="1">
      <p:cViewPr>
        <p:scale>
          <a:sx n="137" d="100"/>
          <a:sy n="137" d="100"/>
        </p:scale>
        <p:origin x="184" y="-1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6072E-76B3-D244-B44B-73D8EDDBFA70}" type="datetimeFigureOut">
              <a:rPr lang="it-IT" smtClean="0"/>
              <a:t>23/09/19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B2BED-F6F4-ED4A-9D49-77F4B1011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93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754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Validare solutore, </a:t>
            </a:r>
          </a:p>
          <a:p>
            <a:r>
              <a:rPr lang="it-IT" dirty="0"/>
              <a:t>Legge di parete,</a:t>
            </a:r>
          </a:p>
          <a:p>
            <a:r>
              <a:rPr lang="it-IT" dirty="0"/>
              <a:t>Aritmetica moderna &gt;&gt; KMM 1986</a:t>
            </a:r>
          </a:p>
          <a:p>
            <a:r>
              <a:rPr lang="it-IT" dirty="0" err="1"/>
              <a:t>Tau_w</a:t>
            </a:r>
            <a:r>
              <a:rPr lang="it-IT" dirty="0"/>
              <a:t>= </a:t>
            </a:r>
            <a:r>
              <a:rPr lang="it-IT" dirty="0" err="1"/>
              <a:t>wall</a:t>
            </a:r>
            <a:r>
              <a:rPr lang="it-IT" dirty="0"/>
              <a:t> </a:t>
            </a:r>
            <a:r>
              <a:rPr lang="it-IT" dirty="0" err="1"/>
              <a:t>shear</a:t>
            </a:r>
            <a:r>
              <a:rPr lang="it-IT" dirty="0"/>
              <a:t> stress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229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Panoramica legge parete,</a:t>
            </a:r>
          </a:p>
          <a:p>
            <a:r>
              <a:rPr lang="it-IT" dirty="0" err="1"/>
              <a:t>U_mean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092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Aggiungere slide intro su </a:t>
            </a:r>
            <a:r>
              <a:rPr lang="it-IT" dirty="0" err="1"/>
              <a:t>towsend</a:t>
            </a:r>
            <a:r>
              <a:rPr lang="it-IT" dirty="0"/>
              <a:t> con –Aumentare re x vedere meglio</a:t>
            </a:r>
          </a:p>
          <a:p>
            <a:endParaRPr lang="it-IT" dirty="0"/>
          </a:p>
          <a:p>
            <a:r>
              <a:rPr lang="it-IT" dirty="0"/>
              <a:t>Funzione </a:t>
            </a:r>
            <a:r>
              <a:rPr lang="it-IT" dirty="0" err="1"/>
              <a:t>Predittore</a:t>
            </a:r>
            <a:r>
              <a:rPr lang="it-IT" dirty="0"/>
              <a:t> andamento logaritmico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3558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Funzione </a:t>
            </a:r>
            <a:r>
              <a:rPr lang="it-IT" dirty="0" err="1"/>
              <a:t>Predittore</a:t>
            </a:r>
            <a:r>
              <a:rPr lang="it-IT" dirty="0"/>
              <a:t> andamento logaritmico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6786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Componenti sforzo di taglio (</a:t>
            </a:r>
            <a:r>
              <a:rPr lang="it-IT" dirty="0" err="1"/>
              <a:t>channel_units</a:t>
            </a:r>
            <a:r>
              <a:rPr lang="it-IT" dirty="0"/>
              <a:t>) al </a:t>
            </a:r>
            <a:r>
              <a:rPr lang="it-IT" dirty="0" err="1"/>
              <a:t>var</a:t>
            </a:r>
            <a:r>
              <a:rPr lang="it-IT" dirty="0"/>
              <a:t> di RE</a:t>
            </a:r>
          </a:p>
          <a:p>
            <a:r>
              <a:rPr lang="it-IT" dirty="0"/>
              <a:t>Curve rispettano aspettative</a:t>
            </a:r>
          </a:p>
          <a:p>
            <a:endParaRPr lang="it-IT" dirty="0"/>
          </a:p>
          <a:p>
            <a:r>
              <a:rPr lang="it-IT" dirty="0"/>
              <a:t>…Re2000</a:t>
            </a:r>
          </a:p>
          <a:p>
            <a:r>
              <a:rPr lang="it-IT" dirty="0"/>
              <a:t>8miliardi di </a:t>
            </a:r>
            <a:r>
              <a:rPr lang="it-IT" dirty="0" err="1"/>
              <a:t>gdl</a:t>
            </a:r>
            <a:r>
              <a:rPr lang="it-IT" dirty="0"/>
              <a:t>, ½ TB per </a:t>
            </a:r>
            <a:r>
              <a:rPr lang="it-IT" dirty="0" err="1"/>
              <a:t>step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422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79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Dominio su cui è effettuata l’analisi rappresenta un Channel Flow,</a:t>
            </a:r>
          </a:p>
          <a:p>
            <a:r>
              <a:rPr lang="it-IT" dirty="0"/>
              <a:t>Estensione pareti è </a:t>
            </a:r>
            <a:r>
              <a:rPr lang="it-IT" dirty="0" err="1"/>
              <a:t>virtual</a:t>
            </a:r>
            <a:r>
              <a:rPr lang="it-IT" dirty="0"/>
              <a:t> infinita -&gt;</a:t>
            </a:r>
          </a:p>
          <a:p>
            <a:r>
              <a:rPr lang="it-IT" dirty="0"/>
              <a:t>Assunte condizioni periodicità al contorno per </a:t>
            </a:r>
            <a:r>
              <a:rPr lang="it-IT" dirty="0" err="1"/>
              <a:t>xz</a:t>
            </a:r>
            <a:endParaRPr lang="it-IT" dirty="0"/>
          </a:p>
          <a:p>
            <a:r>
              <a:rPr lang="it-IT" dirty="0"/>
              <a:t>Sistema composto </a:t>
            </a:r>
            <a:r>
              <a:rPr lang="it-IT" dirty="0" err="1"/>
              <a:t>eq</a:t>
            </a:r>
            <a:r>
              <a:rPr lang="it-IT" dirty="0"/>
              <a:t> della dinamica di Velocità e </a:t>
            </a:r>
            <a:r>
              <a:rPr lang="it-IT" dirty="0" err="1"/>
              <a:t>vorticità</a:t>
            </a:r>
            <a:r>
              <a:rPr lang="it-IT" dirty="0"/>
              <a:t> normali alla parete nel dominio delle frequenze,</a:t>
            </a:r>
          </a:p>
          <a:p>
            <a:r>
              <a:rPr lang="it-IT" dirty="0" err="1"/>
              <a:t>Eta</a:t>
            </a:r>
            <a:r>
              <a:rPr lang="it-IT" dirty="0"/>
              <a:t>=</a:t>
            </a:r>
            <a:r>
              <a:rPr lang="it-IT" dirty="0" err="1"/>
              <a:t>du</a:t>
            </a:r>
            <a:r>
              <a:rPr lang="it-IT" dirty="0"/>
              <a:t>/</a:t>
            </a:r>
            <a:r>
              <a:rPr lang="it-IT" dirty="0" err="1"/>
              <a:t>dz-dw</a:t>
            </a:r>
            <a:r>
              <a:rPr lang="it-IT" dirty="0"/>
              <a:t>/dx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23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Visto elevato costo computazionale è richiesta </a:t>
            </a:r>
            <a:r>
              <a:rPr lang="it-IT" dirty="0" err="1"/>
              <a:t>ark</a:t>
            </a:r>
            <a:r>
              <a:rPr lang="it-IT" dirty="0"/>
              <a:t> parallela,</a:t>
            </a:r>
          </a:p>
          <a:p>
            <a:r>
              <a:rPr lang="it-IT" dirty="0" err="1"/>
              <a:t>Ark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93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Basato su </a:t>
            </a:r>
            <a:r>
              <a:rPr lang="it-IT" dirty="0" err="1"/>
              <a:t>ark</a:t>
            </a:r>
            <a:r>
              <a:rPr lang="it-IT" dirty="0"/>
              <a:t> a memoria distribuita,</a:t>
            </a:r>
          </a:p>
          <a:p>
            <a:r>
              <a:rPr lang="it-IT" dirty="0"/>
              <a:t>? Realizzare questo </a:t>
            </a:r>
            <a:r>
              <a:rPr lang="it-IT" dirty="0" err="1"/>
              <a:t>sys</a:t>
            </a:r>
            <a:r>
              <a:rPr lang="it-IT" dirty="0"/>
              <a:t> Efficiente e semplice?</a:t>
            </a:r>
          </a:p>
          <a:p>
            <a:r>
              <a:rPr lang="it-IT" dirty="0"/>
              <a:t>Impiegare </a:t>
            </a:r>
            <a:r>
              <a:rPr lang="it-IT" dirty="0" err="1"/>
              <a:t>tech</a:t>
            </a:r>
            <a:r>
              <a:rPr lang="it-IT" dirty="0"/>
              <a:t> MPI: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Libreria che contiene un insieme di funzioni pensate per gestire la comunicazione tra processori appartenenti alla stessa rete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91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Tecnologia basata MPI vantaggi,</a:t>
            </a:r>
          </a:p>
          <a:p>
            <a:r>
              <a:rPr lang="it-IT" dirty="0"/>
              <a:t>Principale possibilità di scalare elevato </a:t>
            </a:r>
            <a:r>
              <a:rPr lang="it-IT" dirty="0" err="1"/>
              <a:t>n</a:t>
            </a:r>
            <a:r>
              <a:rPr lang="it-IT" dirty="0"/>
              <a:t> nodi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508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Use estensivo delle seguenti librerie esterne,</a:t>
            </a:r>
          </a:p>
          <a:p>
            <a:r>
              <a:rPr lang="it-IT" dirty="0"/>
              <a:t>…Grazie all’uso di </a:t>
            </a:r>
            <a:r>
              <a:rPr lang="it-IT" dirty="0" err="1"/>
              <a:t>fftMPI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5832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decomposizione 2D arrays,</a:t>
            </a:r>
          </a:p>
          <a:p>
            <a:r>
              <a:rPr lang="it-IT" dirty="0"/>
              <a:t>consente maggiore scalabilità del codice,</a:t>
            </a:r>
          </a:p>
          <a:p>
            <a:r>
              <a:rPr lang="it-IT" dirty="0"/>
              <a:t>sposta limite teorico </a:t>
            </a:r>
            <a:r>
              <a:rPr lang="it-IT" dirty="0" err="1"/>
              <a:t>scaling</a:t>
            </a:r>
            <a:r>
              <a:rPr lang="it-IT" dirty="0"/>
              <a:t>,</a:t>
            </a:r>
          </a:p>
          <a:p>
            <a:r>
              <a:rPr lang="it-IT" dirty="0"/>
              <a:t>prodotto tra i 2 modi più piccoli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0855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Benchmark, </a:t>
            </a:r>
            <a:r>
              <a:rPr lang="it-IT" dirty="0" err="1"/>
              <a:t>S</a:t>
            </a:r>
            <a:r>
              <a:rPr lang="it-IT" dirty="0"/>
              <a:t>=</a:t>
            </a:r>
            <a:r>
              <a:rPr lang="it-IT" dirty="0" err="1"/>
              <a:t>t_single</a:t>
            </a:r>
            <a:r>
              <a:rPr lang="it-IT" dirty="0"/>
              <a:t>/</a:t>
            </a:r>
            <a:r>
              <a:rPr lang="it-IT" dirty="0" err="1"/>
              <a:t>t_p</a:t>
            </a:r>
            <a:endParaRPr lang="it-IT" dirty="0"/>
          </a:p>
          <a:p>
            <a:r>
              <a:rPr lang="it-IT" dirty="0"/>
              <a:t>128^3 </a:t>
            </a:r>
            <a:r>
              <a:rPr lang="it-IT" dirty="0" err="1"/>
              <a:t>cpl</a:t>
            </a:r>
            <a:r>
              <a:rPr lang="it-IT" dirty="0"/>
              <a:t> vs </a:t>
            </a:r>
            <a:r>
              <a:rPr lang="it-IT" dirty="0" err="1"/>
              <a:t>mpi</a:t>
            </a:r>
            <a:endParaRPr lang="it-IT" dirty="0"/>
          </a:p>
          <a:p>
            <a:r>
              <a:rPr lang="it-IT" dirty="0"/>
              <a:t>Mentre </a:t>
            </a:r>
            <a:r>
              <a:rPr lang="it-IT" dirty="0" err="1"/>
              <a:t>Decomp</a:t>
            </a:r>
            <a:r>
              <a:rPr lang="it-IT" dirty="0"/>
              <a:t> 1D non presenta sensibilità al #CORES</a:t>
            </a:r>
          </a:p>
          <a:p>
            <a:r>
              <a:rPr lang="it-IT" dirty="0"/>
              <a:t>256x256x512  </a:t>
            </a:r>
            <a:r>
              <a:rPr lang="it-IT" dirty="0" err="1"/>
              <a:t>f</a:t>
            </a:r>
            <a:r>
              <a:rPr lang="it-IT" dirty="0"/>
              <a:t>(CORES)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871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Su suggerimento del </a:t>
            </a:r>
            <a:r>
              <a:rPr lang="it-IT" dirty="0" err="1"/>
              <a:t>Cineca</a:t>
            </a:r>
            <a:r>
              <a:rPr lang="it-IT" dirty="0"/>
              <a:t> -&gt; adottato Intel 18,</a:t>
            </a:r>
          </a:p>
          <a:p>
            <a:r>
              <a:rPr lang="it-IT" dirty="0" err="1"/>
              <a:t>Autovettorizzazione</a:t>
            </a:r>
            <a:r>
              <a:rPr lang="it-IT" dirty="0"/>
              <a:t> codice</a:t>
            </a:r>
          </a:p>
          <a:p>
            <a:r>
              <a:rPr lang="it-IT" dirty="0"/>
              <a:t>Picco </a:t>
            </a:r>
            <a:r>
              <a:rPr lang="it-IT" dirty="0" err="1"/>
              <a:t>Scaling</a:t>
            </a:r>
            <a:r>
              <a:rPr lang="it-IT" dirty="0"/>
              <a:t> </a:t>
            </a:r>
            <a:r>
              <a:rPr lang="it-IT" dirty="0" err="1"/>
              <a:t>f</a:t>
            </a:r>
            <a:r>
              <a:rPr lang="it-IT" dirty="0"/>
              <a:t>(#modi)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Hyperthreading</a:t>
            </a:r>
            <a:r>
              <a:rPr lang="it-IT" dirty="0"/>
              <a:t> poco efficace,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44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8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Nome_Laureando1, Nome_Laureando2</a:t>
            </a: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hf sldNum="0" hdr="0" dt="0"/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12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Sottotitolo 2"/>
          <p:cNvSpPr txBox="1">
            <a:spLocks/>
          </p:cNvSpPr>
          <p:nvPr/>
        </p:nvSpPr>
        <p:spPr>
          <a:xfrm>
            <a:off x="641534" y="5680076"/>
            <a:ext cx="7772400" cy="8255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it-IT" sz="2000" dirty="0">
                <a:solidFill>
                  <a:schemeClr val="bg1"/>
                </a:solidFill>
              </a:rPr>
              <a:t>Relatore: Prof. Maurizio Quadrio</a:t>
            </a:r>
          </a:p>
        </p:txBody>
      </p:sp>
      <p:sp>
        <p:nvSpPr>
          <p:cNvPr id="134" name="Titolo 1"/>
          <p:cNvSpPr txBox="1">
            <a:spLocks/>
          </p:cNvSpPr>
          <p:nvPr/>
        </p:nvSpPr>
        <p:spPr>
          <a:xfrm>
            <a:off x="651059" y="4178300"/>
            <a:ext cx="7772400" cy="137795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spcAft>
                <a:spcPts val="600"/>
              </a:spcAft>
            </a:pPr>
            <a:r>
              <a:rPr lang="it-IT" dirty="0" err="1"/>
              <a:t>Scaling</a:t>
            </a:r>
            <a:r>
              <a:rPr lang="it-IT" dirty="0"/>
              <a:t> performance of a DNS solver </a:t>
            </a:r>
            <a:r>
              <a:rPr lang="it-IT" dirty="0" err="1"/>
              <a:t>written</a:t>
            </a:r>
            <a:r>
              <a:rPr lang="it-IT" dirty="0"/>
              <a:t> in CPL</a:t>
            </a:r>
          </a:p>
          <a:p>
            <a:pPr algn="r"/>
            <a:r>
              <a:rPr lang="it-IT" sz="2200" dirty="0"/>
              <a:t>Mirco Meazzo - 873477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7511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68762"/>
            <a:ext cx="5199197" cy="389939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Statistics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7199352-4680-1649-8291-27D2102617C6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/>
              <p:nvPr/>
            </p:nvSpPr>
            <p:spPr>
              <a:xfrm>
                <a:off x="6113598" y="2473456"/>
                <a:ext cx="1789620" cy="1798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Where:</a:t>
                </a:r>
              </a:p>
              <a:p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sub>
                        </m:sSub>
                      </m:num>
                      <m:den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den>
                    </m:f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g>
                      <m:e>
                        <m:f>
                          <m:fPr>
                            <m:type m:val="skw"/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</m:e>
                              <m:sub>
                                <m: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sub>
                            </m:sSub>
                          </m:num>
                          <m:den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𝝆</m:t>
                            </m:r>
                          </m:den>
                        </m:f>
                      </m:e>
                    </m:rad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num>
                      <m:den>
                        <m:sSub>
                          <m:sSubPr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sub>
                        </m:sSub>
                      </m:den>
                    </m:f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598" y="2473456"/>
                <a:ext cx="1789620" cy="1798762"/>
              </a:xfrm>
              <a:prstGeom prst="rect">
                <a:avLst/>
              </a:prstGeom>
              <a:blipFill>
                <a:blip r:embed="rId5"/>
                <a:stretch>
                  <a:fillRect l="-2113" t="-1408" b="-338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89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Comparison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0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Comparison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b="1" dirty="0">
                  <a:solidFill>
                    <a:srgbClr val="003F6E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21740" y="2082572"/>
            <a:ext cx="5199196" cy="389939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A4BC135E-B203-2E41-A1A8-85A2D04427CE}"/>
              </a:ext>
            </a:extLst>
          </p:cNvPr>
          <p:cNvSpPr txBox="1">
            <a:spLocks/>
          </p:cNvSpPr>
          <p:nvPr/>
        </p:nvSpPr>
        <p:spPr>
          <a:xfrm>
            <a:off x="5220936" y="2453989"/>
            <a:ext cx="3481594" cy="2080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b="1" dirty="0">
                <a:solidFill>
                  <a:srgbClr val="003F6E"/>
                </a:solidFill>
              </a:rPr>
              <a:t>Can </a:t>
            </a:r>
            <a:r>
              <a:rPr lang="it-IT" b="1" dirty="0" err="1">
                <a:solidFill>
                  <a:srgbClr val="003F6E"/>
                </a:solidFill>
              </a:rPr>
              <a:t>we</a:t>
            </a:r>
            <a:r>
              <a:rPr lang="it-IT" b="1" dirty="0">
                <a:solidFill>
                  <a:srgbClr val="003F6E"/>
                </a:solidFill>
              </a:rPr>
              <a:t> spot </a:t>
            </a:r>
            <a:r>
              <a:rPr lang="it-IT" b="1" dirty="0" err="1">
                <a:solidFill>
                  <a:srgbClr val="003F6E"/>
                </a:solidFill>
              </a:rPr>
              <a:t>particular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behaviours</a:t>
            </a:r>
            <a:r>
              <a:rPr lang="it-IT" b="1" dirty="0">
                <a:solidFill>
                  <a:srgbClr val="003F6E"/>
                </a:solidFill>
              </a:rPr>
              <a:t> in </a:t>
            </a:r>
            <a:r>
              <a:rPr lang="it-IT" b="1" dirty="0" err="1">
                <a:solidFill>
                  <a:srgbClr val="003F6E"/>
                </a:solidFill>
              </a:rPr>
              <a:t>our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streamwise</a:t>
            </a:r>
            <a:r>
              <a:rPr lang="it-IT" b="1" dirty="0">
                <a:solidFill>
                  <a:srgbClr val="003F6E"/>
                </a:solidFill>
              </a:rPr>
              <a:t> and </a:t>
            </a:r>
            <a:r>
              <a:rPr lang="it-IT" b="1" dirty="0" err="1">
                <a:solidFill>
                  <a:srgbClr val="003F6E"/>
                </a:solidFill>
              </a:rPr>
              <a:t>spanwise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fluctuations</a:t>
            </a:r>
            <a:r>
              <a:rPr lang="it-IT" b="1" dirty="0">
                <a:solidFill>
                  <a:srgbClr val="003F6E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579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Comparison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0" y="2082572"/>
            <a:ext cx="5199196" cy="389939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E1DEB9-1478-7544-8EF4-F8EE792B576F}"/>
              </a:ext>
            </a:extLst>
          </p:cNvPr>
          <p:cNvSpPr txBox="1"/>
          <p:nvPr/>
        </p:nvSpPr>
        <p:spPr>
          <a:xfrm>
            <a:off x="5432612" y="4416665"/>
            <a:ext cx="3348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Spanwise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fluctations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term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exhibit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sz="2000" b="1" dirty="0" err="1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logaritmic</a:t>
            </a:r>
            <a:r>
              <a:rPr lang="it-IT" sz="2000" b="1" dirty="0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behaviour</a:t>
            </a:r>
            <a:endParaRPr lang="it-IT" sz="2000" b="1" dirty="0">
              <a:solidFill>
                <a:srgbClr val="92D050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A7A36A7-3E5E-394B-A9CE-B3F46C468C97}"/>
              </a:ext>
            </a:extLst>
          </p:cNvPr>
          <p:cNvSpPr/>
          <p:nvPr/>
        </p:nvSpPr>
        <p:spPr>
          <a:xfrm>
            <a:off x="1780562" y="4872146"/>
            <a:ext cx="138980" cy="1047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3373877-5CFB-1044-B4F1-09C26378E194}"/>
              </a:ext>
            </a:extLst>
          </p:cNvPr>
          <p:cNvSpPr/>
          <p:nvPr/>
        </p:nvSpPr>
        <p:spPr>
          <a:xfrm>
            <a:off x="4096809" y="4872146"/>
            <a:ext cx="138980" cy="1047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9D469D0-1D17-5843-A60A-9C329B793742}"/>
              </a:ext>
            </a:extLst>
          </p:cNvPr>
          <p:cNvSpPr txBox="1"/>
          <p:nvPr/>
        </p:nvSpPr>
        <p:spPr>
          <a:xfrm>
            <a:off x="5432612" y="2416631"/>
            <a:ext cx="3581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Streamwise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fluctuations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term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is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close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to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develop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a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logarithmic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behaviour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	</a:t>
            </a:r>
            <a:r>
              <a:rPr lang="it-IT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</p:txBody>
      </p:sp>
      <p:sp>
        <p:nvSpPr>
          <p:cNvPr id="17" name="Freccia destra 16">
            <a:extLst>
              <a:ext uri="{FF2B5EF4-FFF2-40B4-BE49-F238E27FC236}">
                <a16:creationId xmlns:a16="http://schemas.microsoft.com/office/drawing/2014/main" id="{4EA860CA-E967-324A-B403-3832B7C61691}"/>
              </a:ext>
            </a:extLst>
          </p:cNvPr>
          <p:cNvSpPr/>
          <p:nvPr/>
        </p:nvSpPr>
        <p:spPr>
          <a:xfrm>
            <a:off x="5433449" y="3509285"/>
            <a:ext cx="683842" cy="3933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Anello 18">
            <a:extLst>
              <a:ext uri="{FF2B5EF4-FFF2-40B4-BE49-F238E27FC236}">
                <a16:creationId xmlns:a16="http://schemas.microsoft.com/office/drawing/2014/main" id="{2C3B9B8E-B4FB-F04B-A0C3-807A6A2A402A}"/>
              </a:ext>
            </a:extLst>
          </p:cNvPr>
          <p:cNvSpPr/>
          <p:nvPr/>
        </p:nvSpPr>
        <p:spPr>
          <a:xfrm>
            <a:off x="4031996" y="3056776"/>
            <a:ext cx="482233" cy="180311"/>
          </a:xfrm>
          <a:prstGeom prst="donu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0" name="Anello 19">
            <a:extLst>
              <a:ext uri="{FF2B5EF4-FFF2-40B4-BE49-F238E27FC236}">
                <a16:creationId xmlns:a16="http://schemas.microsoft.com/office/drawing/2014/main" id="{943A560E-521D-D54D-8EF5-07FE4EE3019E}"/>
              </a:ext>
            </a:extLst>
          </p:cNvPr>
          <p:cNvSpPr/>
          <p:nvPr/>
        </p:nvSpPr>
        <p:spPr>
          <a:xfrm>
            <a:off x="1717741" y="3056777"/>
            <a:ext cx="482233" cy="180311"/>
          </a:xfrm>
          <a:prstGeom prst="donu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5DC6E26-5B32-D346-8D6B-543D126AFB16}"/>
              </a:ext>
            </a:extLst>
          </p:cNvPr>
          <p:cNvSpPr txBox="1"/>
          <p:nvPr/>
        </p:nvSpPr>
        <p:spPr>
          <a:xfrm>
            <a:off x="6265932" y="3509285"/>
            <a:ext cx="2366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Higher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Re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needed</a:t>
            </a:r>
            <a:endParaRPr lang="it-IT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57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 animBg="1"/>
      <p:bldP spid="16" grpId="0"/>
      <p:bldP spid="17" grpId="0" animBg="1"/>
      <p:bldP spid="19" grpId="0" animBg="1"/>
      <p:bldP spid="20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901" y="2288597"/>
            <a:ext cx="10187197" cy="34899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Comparison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D22EFB4-F074-524A-887E-92EA30116396}"/>
              </a:ext>
            </a:extLst>
          </p:cNvPr>
          <p:cNvCxnSpPr>
            <a:cxnSpLocks/>
          </p:cNvCxnSpPr>
          <p:nvPr/>
        </p:nvCxnSpPr>
        <p:spPr>
          <a:xfrm flipH="1" flipV="1">
            <a:off x="2961574" y="2958274"/>
            <a:ext cx="370773" cy="536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D580659-991F-D248-804A-E9C23D99F593}"/>
              </a:ext>
            </a:extLst>
          </p:cNvPr>
          <p:cNvCxnSpPr>
            <a:cxnSpLocks/>
          </p:cNvCxnSpPr>
          <p:nvPr/>
        </p:nvCxnSpPr>
        <p:spPr>
          <a:xfrm flipH="1">
            <a:off x="2857373" y="4946698"/>
            <a:ext cx="429454" cy="592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68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584833" y="5047355"/>
            <a:ext cx="7988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solver over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future clusters families processors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84DB537-D615-0643-A75B-A09009FEDF5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1800A92-10E9-204A-A2C8-8D50A949CA3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FD3A92A-68E0-9A43-B954-DBF5D7852C2E}"/>
              </a:ext>
            </a:extLst>
          </p:cNvPr>
          <p:cNvSpPr txBox="1"/>
          <p:nvPr/>
        </p:nvSpPr>
        <p:spPr>
          <a:xfrm>
            <a:off x="584833" y="3051902"/>
            <a:ext cx="7988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BUT,</a:t>
            </a:r>
          </a:p>
          <a:p>
            <a:pPr algn="just"/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Today’s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market trend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Clock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towards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5" name="Freccia giù 4">
            <a:extLst>
              <a:ext uri="{FF2B5EF4-FFF2-40B4-BE49-F238E27FC236}">
                <a16:creationId xmlns:a16="http://schemas.microsoft.com/office/drawing/2014/main" id="{CCC25342-1D50-3446-9BBE-FA3430B3B78E}"/>
              </a:ext>
            </a:extLst>
          </p:cNvPr>
          <p:cNvSpPr/>
          <p:nvPr/>
        </p:nvSpPr>
        <p:spPr>
          <a:xfrm>
            <a:off x="4236142" y="4125678"/>
            <a:ext cx="685800" cy="8161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E9E42C2-B6B1-6A47-AFE4-42483261ABE3}"/>
              </a:ext>
            </a:extLst>
          </p:cNvPr>
          <p:cNvSpPr txBox="1"/>
          <p:nvPr/>
        </p:nvSpPr>
        <p:spPr>
          <a:xfrm>
            <a:off x="1941140" y="1851573"/>
            <a:ext cx="5275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large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simulations</a:t>
            </a:r>
            <a:endParaRPr lang="it-IT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endParaRPr lang="it-IT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reached</a:t>
            </a:r>
            <a:endParaRPr lang="it-IT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338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12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itolo 1"/>
          <p:cNvSpPr txBox="1">
            <a:spLocks/>
          </p:cNvSpPr>
          <p:nvPr/>
        </p:nvSpPr>
        <p:spPr>
          <a:xfrm>
            <a:off x="685800" y="4692315"/>
            <a:ext cx="7772400" cy="20694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it-IT" dirty="0" err="1"/>
              <a:t>Thanks</a:t>
            </a:r>
            <a:r>
              <a:rPr lang="it-IT" dirty="0"/>
              <a:t> for the </a:t>
            </a:r>
            <a:r>
              <a:rPr lang="it-IT" dirty="0" err="1"/>
              <a:t>attention</a:t>
            </a:r>
            <a:endParaRPr lang="it-IT" dirty="0"/>
          </a:p>
          <a:p>
            <a:pPr algn="ctr">
              <a:spcAft>
                <a:spcPts val="600"/>
              </a:spcAft>
            </a:pPr>
            <a:endParaRPr lang="it-IT" dirty="0"/>
          </a:p>
          <a:p>
            <a:pPr algn="r">
              <a:spcAft>
                <a:spcPts val="600"/>
              </a:spcAft>
            </a:pPr>
            <a:r>
              <a:rPr lang="it-IT" sz="1200" dirty="0"/>
              <a:t>… And </a:t>
            </a:r>
            <a:r>
              <a:rPr lang="it-IT" sz="1200" dirty="0" err="1"/>
              <a:t>these</a:t>
            </a:r>
            <a:r>
              <a:rPr lang="it-IT" sz="1200" dirty="0"/>
              <a:t> </a:t>
            </a:r>
            <a:r>
              <a:rPr lang="it-IT" sz="1200" dirty="0" err="1"/>
              <a:t>unforgettable</a:t>
            </a:r>
            <a:r>
              <a:rPr lang="it-IT" sz="1200" dirty="0"/>
              <a:t> </a:t>
            </a:r>
            <a:r>
              <a:rPr lang="it-IT" sz="1200" dirty="0" err="1"/>
              <a:t>years</a:t>
            </a:r>
            <a:r>
              <a:rPr lang="it-IT" sz="1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213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464242" y="1765025"/>
            <a:ext cx="8229600" cy="13541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t-IT" b="1" kern="1200" dirty="0" err="1">
                <a:solidFill>
                  <a:srgbClr val="003F6E"/>
                </a:solidFill>
              </a:rPr>
              <a:t>Problem</a:t>
            </a:r>
            <a:endParaRPr lang="it-IT" b="1" kern="1200" dirty="0">
              <a:solidFill>
                <a:srgbClr val="003F6E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F6DD1DE-427A-454F-ADEE-78BA75581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92" y="2342522"/>
            <a:ext cx="59309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464242" y="1765025"/>
            <a:ext cx="8229600" cy="13541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t-IT" b="1" kern="1200" dirty="0" err="1">
                <a:solidFill>
                  <a:srgbClr val="003F6E"/>
                </a:solidFill>
              </a:rPr>
              <a:t>Starting</a:t>
            </a:r>
            <a:r>
              <a:rPr lang="it-IT" b="1" kern="1200" dirty="0">
                <a:solidFill>
                  <a:srgbClr val="003F6E"/>
                </a:solidFill>
              </a:rPr>
              <a:t> </a:t>
            </a:r>
            <a:r>
              <a:rPr lang="it-IT" b="1" kern="1200" dirty="0" err="1">
                <a:solidFill>
                  <a:srgbClr val="003F6E"/>
                </a:solidFill>
              </a:rPr>
              <a:t>point</a:t>
            </a:r>
            <a:r>
              <a:rPr lang="it-IT" b="1" kern="1200" dirty="0">
                <a:solidFill>
                  <a:srgbClr val="003F6E"/>
                </a:solidFill>
              </a:rPr>
              <a:t>: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it-IT" b="1" kern="1200" dirty="0" err="1">
                <a:solidFill>
                  <a:srgbClr val="003F6E"/>
                </a:solidFill>
              </a:rPr>
              <a:t>Shared</a:t>
            </a:r>
            <a:r>
              <a:rPr lang="it-IT" b="1" kern="1200" dirty="0">
                <a:solidFill>
                  <a:srgbClr val="003F6E"/>
                </a:solidFill>
              </a:rPr>
              <a:t> </a:t>
            </a:r>
            <a:r>
              <a:rPr lang="it-IT" b="1" kern="1200" dirty="0" err="1">
                <a:solidFill>
                  <a:srgbClr val="003F6E"/>
                </a:solidFill>
              </a:rPr>
              <a:t>memory</a:t>
            </a:r>
            <a:r>
              <a:rPr lang="it-IT" b="1" kern="1200" dirty="0">
                <a:solidFill>
                  <a:srgbClr val="003F6E"/>
                </a:solidFill>
              </a:rPr>
              <a:t> DNS solver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B09A12F5-3B35-004B-9FFE-2B148CB26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608" y="3119163"/>
            <a:ext cx="5824263" cy="250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1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593F4B7-FA1F-A149-8851-86C718683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969" y="1913022"/>
            <a:ext cx="5522595" cy="3509605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7178" y="1913023"/>
            <a:ext cx="3313574" cy="1641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b="1" dirty="0" err="1">
                <a:solidFill>
                  <a:srgbClr val="003F6E"/>
                </a:solidFill>
              </a:rPr>
              <a:t>Our</a:t>
            </a:r>
            <a:r>
              <a:rPr lang="it-IT" b="1" dirty="0">
                <a:solidFill>
                  <a:srgbClr val="003F6E"/>
                </a:solidFill>
              </a:rPr>
              <a:t> goal: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it-IT" b="1" dirty="0" err="1">
                <a:solidFill>
                  <a:srgbClr val="003F6E"/>
                </a:solidFill>
              </a:rPr>
              <a:t>Realize</a:t>
            </a:r>
            <a:r>
              <a:rPr lang="it-IT" b="1" dirty="0">
                <a:solidFill>
                  <a:srgbClr val="003F6E"/>
                </a:solidFill>
              </a:rPr>
              <a:t> a </a:t>
            </a:r>
            <a:r>
              <a:rPr lang="it-IT" b="1" dirty="0" err="1">
                <a:solidFill>
                  <a:srgbClr val="003F6E"/>
                </a:solidFill>
              </a:rPr>
              <a:t>Distribuited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shared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memory</a:t>
            </a:r>
            <a:r>
              <a:rPr lang="it-IT" b="1" dirty="0">
                <a:solidFill>
                  <a:srgbClr val="003F6E"/>
                </a:solidFill>
              </a:rPr>
              <a:t> DNS solver 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917750B-AF23-8649-9BB0-5B38B4249733}"/>
              </a:ext>
            </a:extLst>
          </p:cNvPr>
          <p:cNvSpPr txBox="1">
            <a:spLocks/>
          </p:cNvSpPr>
          <p:nvPr/>
        </p:nvSpPr>
        <p:spPr>
          <a:xfrm>
            <a:off x="288521" y="4591178"/>
            <a:ext cx="3313574" cy="678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t-IT" b="1" dirty="0">
                <a:solidFill>
                  <a:srgbClr val="003F6E"/>
                </a:solidFill>
              </a:rPr>
              <a:t>MPI Technology </a:t>
            </a:r>
          </a:p>
          <a:p>
            <a:pPr marL="342900" indent="-342900" algn="ctr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ctr"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  <p:sp>
        <p:nvSpPr>
          <p:cNvPr id="3" name="Freccia giù 2">
            <a:extLst>
              <a:ext uri="{FF2B5EF4-FFF2-40B4-BE49-F238E27FC236}">
                <a16:creationId xmlns:a16="http://schemas.microsoft.com/office/drawing/2014/main" id="{7E92C20E-D3D3-4042-BA90-C38CBD3751CB}"/>
              </a:ext>
            </a:extLst>
          </p:cNvPr>
          <p:cNvSpPr/>
          <p:nvPr/>
        </p:nvSpPr>
        <p:spPr>
          <a:xfrm>
            <a:off x="1656608" y="3641604"/>
            <a:ext cx="549382" cy="79629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62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3561" y="1638301"/>
            <a:ext cx="8057039" cy="40132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b="1" dirty="0">
                <a:solidFill>
                  <a:srgbClr val="003F6E"/>
                </a:solidFill>
              </a:rPr>
              <a:t>Architecture </a:t>
            </a:r>
            <a:r>
              <a:rPr lang="it-IT" b="1" dirty="0" err="1">
                <a:solidFill>
                  <a:srgbClr val="003F6E"/>
                </a:solidFill>
              </a:rPr>
              <a:t>Pros</a:t>
            </a:r>
            <a:r>
              <a:rPr lang="it-IT" b="1" dirty="0">
                <a:solidFill>
                  <a:srgbClr val="003F6E"/>
                </a:solidFill>
              </a:rPr>
              <a:t>:</a:t>
            </a:r>
          </a:p>
          <a:p>
            <a:pPr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 err="1">
                <a:solidFill>
                  <a:srgbClr val="003F6E"/>
                </a:solidFill>
              </a:rPr>
              <a:t>Scales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well</a:t>
            </a:r>
            <a:r>
              <a:rPr lang="it-IT" b="1" dirty="0">
                <a:solidFill>
                  <a:srgbClr val="003F6E"/>
                </a:solidFill>
              </a:rPr>
              <a:t> with a large </a:t>
            </a:r>
            <a:r>
              <a:rPr lang="it-IT" b="1" dirty="0" err="1">
                <a:solidFill>
                  <a:srgbClr val="003F6E"/>
                </a:solidFill>
              </a:rPr>
              <a:t>number</a:t>
            </a:r>
            <a:r>
              <a:rPr lang="it-IT" b="1" dirty="0">
                <a:solidFill>
                  <a:srgbClr val="003F6E"/>
                </a:solidFill>
              </a:rPr>
              <a:t> of </a:t>
            </a:r>
            <a:r>
              <a:rPr lang="it-IT" b="1" dirty="0" err="1">
                <a:solidFill>
                  <a:srgbClr val="003F6E"/>
                </a:solidFill>
              </a:rPr>
              <a:t>nodes</a:t>
            </a: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 err="1">
                <a:solidFill>
                  <a:srgbClr val="003F6E"/>
                </a:solidFill>
              </a:rPr>
              <a:t>Provides</a:t>
            </a:r>
            <a:r>
              <a:rPr lang="it-IT" b="1" dirty="0">
                <a:solidFill>
                  <a:srgbClr val="003F6E"/>
                </a:solidFill>
              </a:rPr>
              <a:t> large </a:t>
            </a:r>
            <a:r>
              <a:rPr lang="it-IT" b="1" dirty="0" err="1">
                <a:solidFill>
                  <a:srgbClr val="003F6E"/>
                </a:solidFill>
              </a:rPr>
              <a:t>virtual</a:t>
            </a:r>
            <a:r>
              <a:rPr lang="it-IT" b="1" dirty="0">
                <a:solidFill>
                  <a:srgbClr val="003F6E"/>
                </a:solidFill>
              </a:rPr>
              <a:t> </a:t>
            </a:r>
            <a:r>
              <a:rPr lang="it-IT" b="1" dirty="0" err="1">
                <a:solidFill>
                  <a:srgbClr val="003F6E"/>
                </a:solidFill>
              </a:rPr>
              <a:t>memory</a:t>
            </a:r>
            <a:r>
              <a:rPr lang="it-IT" b="1" dirty="0">
                <a:solidFill>
                  <a:srgbClr val="003F6E"/>
                </a:solidFill>
              </a:rPr>
              <a:t> </a:t>
            </a:r>
            <a:r>
              <a:rPr lang="it-IT" b="1" dirty="0" err="1">
                <a:solidFill>
                  <a:srgbClr val="003F6E"/>
                </a:solidFill>
              </a:rPr>
              <a:t>space</a:t>
            </a: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>
                <a:solidFill>
                  <a:srgbClr val="003F6E"/>
                </a:solidFill>
              </a:rPr>
              <a:t>No </a:t>
            </a:r>
            <a:r>
              <a:rPr lang="it-IT" b="1" dirty="0" err="1">
                <a:solidFill>
                  <a:srgbClr val="003F6E"/>
                </a:solidFill>
              </a:rPr>
              <a:t>need</a:t>
            </a:r>
            <a:r>
              <a:rPr lang="it-IT" b="1" dirty="0">
                <a:solidFill>
                  <a:srgbClr val="003F6E"/>
                </a:solidFill>
              </a:rPr>
              <a:t> to replicate data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>
                <a:solidFill>
                  <a:srgbClr val="003F6E"/>
                </a:solidFill>
              </a:rPr>
              <a:t>Use </a:t>
            </a:r>
            <a:r>
              <a:rPr lang="it-IT" b="1" dirty="0" err="1">
                <a:solidFill>
                  <a:srgbClr val="003F6E"/>
                </a:solidFill>
              </a:rPr>
              <a:t>cheaper</a:t>
            </a:r>
            <a:r>
              <a:rPr lang="it-IT" b="1" dirty="0">
                <a:solidFill>
                  <a:srgbClr val="003F6E"/>
                </a:solidFill>
              </a:rPr>
              <a:t> hardware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>
              <a:defRPr/>
            </a:pPr>
            <a:r>
              <a:rPr lang="it-IT" b="1" dirty="0">
                <a:solidFill>
                  <a:srgbClr val="003F6E"/>
                </a:solidFill>
              </a:rPr>
              <a:t>Architecture </a:t>
            </a:r>
            <a:r>
              <a:rPr lang="it-IT" b="1" dirty="0" err="1">
                <a:solidFill>
                  <a:srgbClr val="003F6E"/>
                </a:solidFill>
              </a:rPr>
              <a:t>Drawbacks</a:t>
            </a:r>
            <a:r>
              <a:rPr lang="it-IT" b="1" dirty="0">
                <a:solidFill>
                  <a:srgbClr val="003F6E"/>
                </a:solidFill>
              </a:rPr>
              <a:t>:</a:t>
            </a:r>
          </a:p>
          <a:p>
            <a:pPr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>
                <a:solidFill>
                  <a:srgbClr val="003F6E"/>
                </a:solidFill>
              </a:rPr>
              <a:t>Message </a:t>
            </a:r>
            <a:r>
              <a:rPr lang="it-IT" b="1" dirty="0" err="1">
                <a:solidFill>
                  <a:srgbClr val="003F6E"/>
                </a:solidFill>
              </a:rPr>
              <a:t>passing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latency</a:t>
            </a: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 err="1">
                <a:solidFill>
                  <a:srgbClr val="003F6E"/>
                </a:solidFill>
              </a:rPr>
              <a:t>Bandwidth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limitations</a:t>
            </a: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 err="1">
                <a:solidFill>
                  <a:srgbClr val="003F6E"/>
                </a:solidFill>
              </a:rPr>
              <a:t>Difficult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troubleshooting</a:t>
            </a: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Structure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9D33FAF-838E-134C-86B2-1520C34B8D98}"/>
              </a:ext>
            </a:extLst>
          </p:cNvPr>
          <p:cNvSpPr txBox="1"/>
          <p:nvPr/>
        </p:nvSpPr>
        <p:spPr>
          <a:xfrm>
            <a:off x="666666" y="2539237"/>
            <a:ext cx="790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solver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CPL, a C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interpreter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5C03DB4-013A-274E-B368-C5D128122208}"/>
              </a:ext>
            </a:extLst>
          </p:cNvPr>
          <p:cNvSpPr txBox="1"/>
          <p:nvPr/>
        </p:nvSpPr>
        <p:spPr>
          <a:xfrm>
            <a:off x="1583616" y="3529833"/>
            <a:ext cx="1114408" cy="128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 </a:t>
            </a:r>
          </a:p>
          <a:p>
            <a:pPr>
              <a:lnSpc>
                <a:spcPct val="150000"/>
              </a:lnSpc>
            </a:pPr>
            <a:endParaRPr lang="it-IT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fftMPI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ccia destra 17">
            <a:extLst>
              <a:ext uri="{FF2B5EF4-FFF2-40B4-BE49-F238E27FC236}">
                <a16:creationId xmlns:a16="http://schemas.microsoft.com/office/drawing/2014/main" id="{F75017D0-AC54-EA4A-9199-83DE6EA642AA}"/>
              </a:ext>
            </a:extLst>
          </p:cNvPr>
          <p:cNvSpPr/>
          <p:nvPr/>
        </p:nvSpPr>
        <p:spPr>
          <a:xfrm>
            <a:off x="3379193" y="3619005"/>
            <a:ext cx="2393576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destra 19">
            <a:extLst>
              <a:ext uri="{FF2B5EF4-FFF2-40B4-BE49-F238E27FC236}">
                <a16:creationId xmlns:a16="http://schemas.microsoft.com/office/drawing/2014/main" id="{0F8F5F72-E38D-4B4C-9A25-F0B340BAF52D}"/>
              </a:ext>
            </a:extLst>
          </p:cNvPr>
          <p:cNvSpPr/>
          <p:nvPr/>
        </p:nvSpPr>
        <p:spPr>
          <a:xfrm>
            <a:off x="3379193" y="4550473"/>
            <a:ext cx="2393576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A1D8D29-5F04-7E4D-BAB0-D7833C4D07A5}"/>
              </a:ext>
            </a:extLst>
          </p:cNvPr>
          <p:cNvSpPr txBox="1"/>
          <p:nvPr/>
        </p:nvSpPr>
        <p:spPr>
          <a:xfrm>
            <a:off x="6453640" y="4480107"/>
            <a:ext cx="17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Array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</a:rPr>
              <a:t>Transpose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E772988-F5AB-FF49-B314-08005B23FEDB}"/>
              </a:ext>
            </a:extLst>
          </p:cNvPr>
          <p:cNvSpPr txBox="1"/>
          <p:nvPr/>
        </p:nvSpPr>
        <p:spPr>
          <a:xfrm>
            <a:off x="6346786" y="354863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6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/>
      <p:bldP spid="18" grpId="0" animBg="1"/>
      <p:bldP spid="20" grpId="0" animBg="1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Structure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B8B36B9-3365-E043-9D62-97AD3674F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299" y="2190749"/>
            <a:ext cx="5771528" cy="334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7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3799"/>
            <a:ext cx="4689252" cy="351693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F03EA6D-3F34-594E-B8C7-2462DE45F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763" y="2273799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8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835A034-209D-5D4E-929F-5235A155A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73800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3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{BCE74FD9-BE27-FB4D-B4A6-208975838DC7}tf10001120</Template>
  <TotalTime>7527</TotalTime>
  <Words>562</Words>
  <Application>Microsoft Macintosh PowerPoint</Application>
  <PresentationFormat>Presentazione su schermo (4:3)</PresentationFormat>
  <Paragraphs>148</Paragraphs>
  <Slides>16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Wingdings</vt:lpstr>
      <vt:lpstr>POLI</vt:lpstr>
      <vt:lpstr>Titolo presentazione sottotitolo</vt:lpstr>
      <vt:lpstr>Introduction</vt:lpstr>
      <vt:lpstr>Introduction</vt:lpstr>
      <vt:lpstr>Introduction</vt:lpstr>
      <vt:lpstr>Introduction</vt:lpstr>
      <vt:lpstr>The Code</vt:lpstr>
      <vt:lpstr>The Code</vt:lpstr>
      <vt:lpstr>The Code</vt:lpstr>
      <vt:lpstr>The Code</vt:lpstr>
      <vt:lpstr>Simulations Results</vt:lpstr>
      <vt:lpstr>Simulations Results</vt:lpstr>
      <vt:lpstr>Simulations Results</vt:lpstr>
      <vt:lpstr>Simulations Results</vt:lpstr>
      <vt:lpstr>Simulations Results</vt:lpstr>
      <vt:lpstr>Conclusions</vt:lpstr>
      <vt:lpstr>Titolo presentazione sottotitolo</vt:lpstr>
    </vt:vector>
  </TitlesOfParts>
  <Company>Area Servizi ICT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Mirco Meazzo</cp:lastModifiedBy>
  <cp:revision>213</cp:revision>
  <dcterms:created xsi:type="dcterms:W3CDTF">2015-05-26T12:27:57Z</dcterms:created>
  <dcterms:modified xsi:type="dcterms:W3CDTF">2019-09-24T11:46:38Z</dcterms:modified>
</cp:coreProperties>
</file>