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459F-B952-43E1-8B93-8FC2670291A2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BE1-1452-47AC-8072-2EA020F5D7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459F-B952-43E1-8B93-8FC2670291A2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BE1-1452-47AC-8072-2EA020F5D7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459F-B952-43E1-8B93-8FC2670291A2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BE1-1452-47AC-8072-2EA020F5D7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459F-B952-43E1-8B93-8FC2670291A2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BE1-1452-47AC-8072-2EA020F5D7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459F-B952-43E1-8B93-8FC2670291A2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BE1-1452-47AC-8072-2EA020F5D7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459F-B952-43E1-8B93-8FC2670291A2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BE1-1452-47AC-8072-2EA020F5D7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459F-B952-43E1-8B93-8FC2670291A2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BE1-1452-47AC-8072-2EA020F5D7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459F-B952-43E1-8B93-8FC2670291A2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BE1-1452-47AC-8072-2EA020F5D7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459F-B952-43E1-8B93-8FC2670291A2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BE1-1452-47AC-8072-2EA020F5D7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459F-B952-43E1-8B93-8FC2670291A2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BE1-1452-47AC-8072-2EA020F5D7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459F-B952-43E1-8B93-8FC2670291A2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BE1-1452-47AC-8072-2EA020F5D7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8459F-B952-43E1-8B93-8FC2670291A2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66BE1-1452-47AC-8072-2EA020F5D7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CART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</a:rPr>
              <a:t>Da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- Wei Chiang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第一次迭代計算結果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07704" y="2420888"/>
          <a:ext cx="5284428" cy="3096344"/>
        </p:xfrm>
        <a:graphic>
          <a:graphicData uri="http://schemas.openxmlformats.org/drawingml/2006/table">
            <a:tbl>
              <a:tblPr firstCol="1"/>
              <a:tblGrid>
                <a:gridCol w="2539002"/>
                <a:gridCol w="1424319"/>
                <a:gridCol w="1321107"/>
              </a:tblGrid>
              <a:tr h="35607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左子樹</a:t>
                      </a:r>
                    </a:p>
                  </a:txBody>
                  <a:tcPr marL="15482" marR="15482" marT="154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 Index</a:t>
                      </a:r>
                    </a:p>
                  </a:txBody>
                  <a:tcPr marL="15482" marR="15482" marT="154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 Gain</a:t>
                      </a:r>
                    </a:p>
                  </a:txBody>
                  <a:tcPr marL="15482" marR="15482" marT="154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5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道路距離 </a:t>
                      </a:r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&lt;= 30</a:t>
                      </a:r>
                    </a:p>
                  </a:txBody>
                  <a:tcPr marL="15482" marR="15482" marT="154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0.394</a:t>
                      </a:r>
                    </a:p>
                  </a:txBody>
                  <a:tcPr marL="15482" marR="15482" marT="154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0.0655</a:t>
                      </a:r>
                    </a:p>
                  </a:txBody>
                  <a:tcPr marL="15482" marR="15482" marT="154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05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道路距離 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31~40</a:t>
                      </a:r>
                    </a:p>
                  </a:txBody>
                  <a:tcPr marL="15482" marR="15482" marT="154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0.357</a:t>
                      </a:r>
                    </a:p>
                  </a:txBody>
                  <a:tcPr marL="15482" marR="15482" marT="154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0.102</a:t>
                      </a:r>
                    </a:p>
                  </a:txBody>
                  <a:tcPr marL="15482" marR="15482" marT="154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405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道路距離 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&gt; 40</a:t>
                      </a:r>
                    </a:p>
                  </a:txBody>
                  <a:tcPr marL="15482" marR="15482" marT="154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0.457</a:t>
                      </a:r>
                    </a:p>
                  </a:txBody>
                  <a:tcPr marL="15482" marR="15482" marT="154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0.002</a:t>
                      </a:r>
                    </a:p>
                  </a:txBody>
                  <a:tcPr marL="15482" marR="15482" marT="154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05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人口密度 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高</a:t>
                      </a:r>
                    </a:p>
                  </a:txBody>
                  <a:tcPr marL="15482" marR="15482" marT="154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0.457</a:t>
                      </a:r>
                    </a:p>
                  </a:txBody>
                  <a:tcPr marL="15482" marR="15482" marT="154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0.002</a:t>
                      </a:r>
                    </a:p>
                  </a:txBody>
                  <a:tcPr marL="15482" marR="15482" marT="154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05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人口密度 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中</a:t>
                      </a:r>
                    </a:p>
                  </a:txBody>
                  <a:tcPr marL="15482" marR="15482" marT="154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0.458</a:t>
                      </a:r>
                    </a:p>
                  </a:txBody>
                  <a:tcPr marL="15482" marR="15482" marT="154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0.001</a:t>
                      </a:r>
                    </a:p>
                  </a:txBody>
                  <a:tcPr marL="15482" marR="15482" marT="154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05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人口密度 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低</a:t>
                      </a:r>
                    </a:p>
                  </a:txBody>
                  <a:tcPr marL="15482" marR="15482" marT="154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0.459</a:t>
                      </a:r>
                    </a:p>
                  </a:txBody>
                  <a:tcPr marL="15482" marR="15482" marT="154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0.000 </a:t>
                      </a:r>
                    </a:p>
                  </a:txBody>
                  <a:tcPr marL="15482" marR="15482" marT="154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05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區域類別 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住宅區</a:t>
                      </a:r>
                    </a:p>
                  </a:txBody>
                  <a:tcPr marL="15482" marR="15482" marT="154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0.367</a:t>
                      </a:r>
                    </a:p>
                  </a:txBody>
                  <a:tcPr marL="15482" marR="15482" marT="154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0.092</a:t>
                      </a:r>
                    </a:p>
                  </a:txBody>
                  <a:tcPr marL="15482" marR="15482" marT="154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07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捷運車站 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有</a:t>
                      </a:r>
                    </a:p>
                  </a:txBody>
                  <a:tcPr marL="15482" marR="15482" marT="154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0.429</a:t>
                      </a:r>
                    </a:p>
                  </a:txBody>
                  <a:tcPr marL="15482" marR="15482" marT="154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0.031</a:t>
                      </a:r>
                    </a:p>
                  </a:txBody>
                  <a:tcPr marL="15482" marR="15482" marT="154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566223" y="580526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ea typeface="標楷體" pitchFamily="65" charset="-120"/>
              </a:rPr>
              <a:t>第一刀切至左子樹為道路距離 </a:t>
            </a:r>
            <a:r>
              <a:rPr lang="en-US" altLang="zh-TW" dirty="0" smtClean="0">
                <a:ea typeface="標楷體" pitchFamily="65" charset="-120"/>
              </a:rPr>
              <a:t>31~40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第一次迭代分割資料庫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9592" y="1124744"/>
          <a:ext cx="7296472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1736"/>
                <a:gridCol w="1152128"/>
                <a:gridCol w="1152128"/>
                <a:gridCol w="1152128"/>
                <a:gridCol w="1152128"/>
                <a:gridCol w="20162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lt"/>
                          <a:ea typeface="標楷體" pitchFamily="65" charset="-120"/>
                        </a:rPr>
                        <a:t>編號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lt"/>
                          <a:ea typeface="標楷體" pitchFamily="65" charset="-120"/>
                        </a:rPr>
                        <a:t>道路距離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lt"/>
                          <a:ea typeface="標楷體" pitchFamily="65" charset="-120"/>
                        </a:rPr>
                        <a:t>人口密度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lt"/>
                          <a:ea typeface="標楷體" pitchFamily="65" charset="-120"/>
                        </a:rPr>
                        <a:t>區域類別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lt"/>
                          <a:ea typeface="標楷體" pitchFamily="65" charset="-120"/>
                        </a:rPr>
                        <a:t>捷運車站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lt"/>
                          <a:ea typeface="標楷體" pitchFamily="65" charset="-120"/>
                        </a:rPr>
                        <a:t>是否設立便利商店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1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&lt;=30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高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住宅區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No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2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&lt;=30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高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住宅區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没有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No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4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&gt;40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中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住宅區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Yes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5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&gt;40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低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商業區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Yes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6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&gt;40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低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商業區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没有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No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8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&lt;=30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中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住宅區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No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9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&lt;=30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高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商業區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Yes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10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&gt;40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中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商業區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Yes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11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&lt;=30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中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商業區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没有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Yes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14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&gt;40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中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住宅區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没有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No</a:t>
                      </a:r>
                    </a:p>
                  </a:txBody>
                  <a:tcPr marL="9526" marR="9526" marT="9525" marB="0" anchor="b" horzOverflow="overflow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99592" y="4959176"/>
          <a:ext cx="729647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1736"/>
                <a:gridCol w="1152128"/>
                <a:gridCol w="1152128"/>
                <a:gridCol w="1152128"/>
                <a:gridCol w="1152128"/>
                <a:gridCol w="201622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3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31~40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高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住宅區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Yes</a:t>
                      </a: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+mn-lt"/>
                        <a:ea typeface="標楷體" pitchFamily="65" charset="-120"/>
                        <a:cs typeface="+mn-cs"/>
                      </a:endParaRP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7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31~40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低</a:t>
                      </a: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標楷體" pitchFamily="65" charset="-120"/>
                        <a:cs typeface="+mn-cs"/>
                      </a:endParaRP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商業區</a:t>
                      </a: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標楷體" pitchFamily="65" charset="-120"/>
                        <a:cs typeface="+mn-cs"/>
                      </a:endParaRP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没有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Yes</a:t>
                      </a: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+mn-lt"/>
                        <a:ea typeface="標楷體" pitchFamily="65" charset="-120"/>
                        <a:cs typeface="+mn-cs"/>
                      </a:endParaRP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12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31~40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中</a:t>
                      </a: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標楷體" pitchFamily="65" charset="-120"/>
                        <a:cs typeface="+mn-cs"/>
                      </a:endParaRP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住宅區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沒有</a:t>
                      </a: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標楷體" pitchFamily="65" charset="-120"/>
                        <a:cs typeface="+mn-cs"/>
                      </a:endParaRP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Yes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13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31~40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高</a:t>
                      </a: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標楷體" pitchFamily="65" charset="-120"/>
                        <a:cs typeface="+mn-cs"/>
                      </a:endParaRP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商業區</a:t>
                      </a: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標楷體" pitchFamily="65" charset="-120"/>
                        <a:cs typeface="+mn-cs"/>
                      </a:endParaRP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Yes</a:t>
                      </a:r>
                    </a:p>
                  </a:txBody>
                  <a:tcPr marL="9526" marR="9526" marT="9525" marB="0" anchor="b"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決策樹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3995936" y="2276872"/>
            <a:ext cx="1080120" cy="50405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995936" y="23395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道路距離</a:t>
            </a:r>
          </a:p>
        </p:txBody>
      </p:sp>
      <p:cxnSp>
        <p:nvCxnSpPr>
          <p:cNvPr id="13" name="直線接點 12"/>
          <p:cNvCxnSpPr/>
          <p:nvPr/>
        </p:nvCxnSpPr>
        <p:spPr>
          <a:xfrm>
            <a:off x="4535992" y="2780928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3779912" y="2996952"/>
            <a:ext cx="151216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5292080" y="2996952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3779912" y="2996952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276121" y="2996952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ea typeface="標楷體" pitchFamily="65" charset="-120"/>
              </a:rPr>
              <a:t>31~40</a:t>
            </a:r>
            <a:endParaRPr lang="zh-TW" altLang="en-US" sz="1200" dirty="0">
              <a:ea typeface="標楷體" pitchFamily="65" charset="-120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3491880" y="3212976"/>
            <a:ext cx="576064" cy="576064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3528000" y="32940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220072" y="2988000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ea typeface="標楷體" pitchFamily="65" charset="-120"/>
              </a:rPr>
              <a:t>&lt;= 30 ; &gt; </a:t>
            </a:r>
            <a:r>
              <a:rPr lang="en-US" altLang="zh-TW" sz="1200" dirty="0" smtClean="0">
                <a:ea typeface="標楷體" pitchFamily="65" charset="-120"/>
              </a:rPr>
              <a:t>40 </a:t>
            </a:r>
            <a:endParaRPr lang="zh-TW" altLang="en-US" sz="1200" dirty="0">
              <a:ea typeface="標楷體" pitchFamily="65" charset="-12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716016" y="3212976"/>
            <a:ext cx="1080120" cy="50405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144028" y="327569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預備迭代的資料庫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9592" y="1365984"/>
          <a:ext cx="7296472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1736"/>
                <a:gridCol w="1152128"/>
                <a:gridCol w="1152128"/>
                <a:gridCol w="1152128"/>
                <a:gridCol w="1152128"/>
                <a:gridCol w="20162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lt"/>
                          <a:ea typeface="標楷體" pitchFamily="65" charset="-120"/>
                        </a:rPr>
                        <a:t>編號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lt"/>
                          <a:ea typeface="標楷體" pitchFamily="65" charset="-120"/>
                        </a:rPr>
                        <a:t>道路距離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lt"/>
                          <a:ea typeface="標楷體" pitchFamily="65" charset="-120"/>
                        </a:rPr>
                        <a:t>人口密度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lt"/>
                          <a:ea typeface="標楷體" pitchFamily="65" charset="-120"/>
                        </a:rPr>
                        <a:t>區域類別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lt"/>
                          <a:ea typeface="標楷體" pitchFamily="65" charset="-120"/>
                        </a:rPr>
                        <a:t>捷運車站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lt"/>
                          <a:ea typeface="標楷體" pitchFamily="65" charset="-120"/>
                        </a:rPr>
                        <a:t>是否設立便利商店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1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&lt;=30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高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住宅區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No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2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&lt;=30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高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住宅區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没有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No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4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&gt;40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中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住宅區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Yes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5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&gt;40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低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商業區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Yes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6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&gt;40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低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商業區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没有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No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8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&lt;=30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中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住宅區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No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9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&lt;=30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高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商業區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Yes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10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&gt;40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中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商業區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Yes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11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&lt;=30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中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商業區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没有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Yes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14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&gt;40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中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住宅區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没有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No</a:t>
                      </a:r>
                    </a:p>
                  </a:txBody>
                  <a:tcPr marL="9526" marR="9526" marT="9525" marB="0" anchor="b"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第二次迭代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(1) – </a:t>
            </a: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道路距離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88634" y="2060848"/>
          <a:ext cx="7283766" cy="2579112"/>
        </p:xfrm>
        <a:graphic>
          <a:graphicData uri="http://schemas.openxmlformats.org/drawingml/2006/table">
            <a:tbl>
              <a:tblPr/>
              <a:tblGrid>
                <a:gridCol w="881397"/>
                <a:gridCol w="1113987"/>
                <a:gridCol w="1762794"/>
                <a:gridCol w="881397"/>
                <a:gridCol w="881397"/>
                <a:gridCol w="1762794"/>
              </a:tblGrid>
              <a:tr h="2817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左子樹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右子樹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946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道路距離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&lt;= 30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道路距離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&gt; 40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9467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資料筆數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5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資料筆數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5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9467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整體比例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0.5 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整體比例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0.5 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94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Yes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No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Yes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No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94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次數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2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3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次數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3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2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71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比例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 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0.6 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比例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0.6 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 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15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 Index =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0.480 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1715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 Gain =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0.0200 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第二次迭代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(2) – </a:t>
            </a:r>
            <a:r>
              <a:rPr lang="zh-TW" altLang="en-US" sz="4400" dirty="0">
                <a:ea typeface="標楷體" pitchFamily="65" charset="-120"/>
                <a:cs typeface="+mj-cs"/>
              </a:rPr>
              <a:t>人口密度</a:t>
            </a:r>
            <a:endParaRPr kumimoji="0" lang="zh-TW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標楷體" pitchFamily="65" charset="-120"/>
              <a:cs typeface="+mj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7584" y="1412776"/>
          <a:ext cx="7419437" cy="2581837"/>
        </p:xfrm>
        <a:graphic>
          <a:graphicData uri="http://schemas.openxmlformats.org/drawingml/2006/table">
            <a:tbl>
              <a:tblPr/>
              <a:tblGrid>
                <a:gridCol w="897814"/>
                <a:gridCol w="1134737"/>
                <a:gridCol w="1795629"/>
                <a:gridCol w="897814"/>
                <a:gridCol w="897814"/>
                <a:gridCol w="1795629"/>
              </a:tblGrid>
              <a:tr h="28696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左子樹</a:t>
                      </a:r>
                    </a:p>
                  </a:txBody>
                  <a:tcPr marL="12477" marR="12477" marT="124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右子樹</a:t>
                      </a:r>
                    </a:p>
                  </a:txBody>
                  <a:tcPr marL="12477" marR="12477" marT="124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448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人口密度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高</a:t>
                      </a:r>
                    </a:p>
                  </a:txBody>
                  <a:tcPr marL="12477" marR="12477" marT="124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人口密度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中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&amp;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人口密度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低</a:t>
                      </a:r>
                    </a:p>
                  </a:txBody>
                  <a:tcPr marL="12477" marR="12477" marT="124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4486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資料筆數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</a:t>
                      </a:r>
                    </a:p>
                  </a:txBody>
                  <a:tcPr marL="12477" marR="12477" marT="124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3</a:t>
                      </a:r>
                    </a:p>
                  </a:txBody>
                  <a:tcPr marL="12477" marR="12477" marT="1247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資料筆數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</a:t>
                      </a:r>
                    </a:p>
                  </a:txBody>
                  <a:tcPr marL="12477" marR="12477" marT="124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7</a:t>
                      </a:r>
                    </a:p>
                  </a:txBody>
                  <a:tcPr marL="12477" marR="12477" marT="1247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486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整體比例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</a:p>
                  </a:txBody>
                  <a:tcPr marL="12477" marR="12477" marT="124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0.3 </a:t>
                      </a:r>
                    </a:p>
                  </a:txBody>
                  <a:tcPr marL="12477" marR="12477" marT="1247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整體比例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</a:p>
                  </a:txBody>
                  <a:tcPr marL="12477" marR="12477" marT="124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0.7 </a:t>
                      </a:r>
                    </a:p>
                  </a:txBody>
                  <a:tcPr marL="12477" marR="12477" marT="1247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48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12477" marR="12477" marT="124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Yes</a:t>
                      </a:r>
                    </a:p>
                  </a:txBody>
                  <a:tcPr marL="12477" marR="12477" marT="124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No</a:t>
                      </a:r>
                    </a:p>
                  </a:txBody>
                  <a:tcPr marL="12477" marR="12477" marT="1247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12477" marR="12477" marT="124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Yes</a:t>
                      </a:r>
                    </a:p>
                  </a:txBody>
                  <a:tcPr marL="12477" marR="12477" marT="124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No</a:t>
                      </a:r>
                    </a:p>
                  </a:txBody>
                  <a:tcPr marL="12477" marR="12477" marT="1247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48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次數</a:t>
                      </a:r>
                    </a:p>
                  </a:txBody>
                  <a:tcPr marL="12477" marR="12477" marT="124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1</a:t>
                      </a:r>
                    </a:p>
                  </a:txBody>
                  <a:tcPr marL="12477" marR="12477" marT="124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2</a:t>
                      </a:r>
                    </a:p>
                  </a:txBody>
                  <a:tcPr marL="12477" marR="12477" marT="1247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次數</a:t>
                      </a:r>
                    </a:p>
                  </a:txBody>
                  <a:tcPr marL="12477" marR="12477" marT="124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4</a:t>
                      </a:r>
                    </a:p>
                  </a:txBody>
                  <a:tcPr marL="12477" marR="12477" marT="124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3</a:t>
                      </a:r>
                    </a:p>
                  </a:txBody>
                  <a:tcPr marL="12477" marR="12477" marT="1247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96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比例</a:t>
                      </a:r>
                    </a:p>
                  </a:txBody>
                  <a:tcPr marL="12477" marR="12477" marT="124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0.3 </a:t>
                      </a:r>
                    </a:p>
                  </a:txBody>
                  <a:tcPr marL="12477" marR="12477" marT="124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0.7 </a:t>
                      </a:r>
                    </a:p>
                  </a:txBody>
                  <a:tcPr marL="12477" marR="12477" marT="1247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比例</a:t>
                      </a:r>
                    </a:p>
                  </a:txBody>
                  <a:tcPr marL="12477" marR="12477" marT="124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0.6 </a:t>
                      </a:r>
                    </a:p>
                  </a:txBody>
                  <a:tcPr marL="12477" marR="12477" marT="124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 </a:t>
                      </a:r>
                    </a:p>
                  </a:txBody>
                  <a:tcPr marL="12477" marR="12477" marT="1247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963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 Index =</a:t>
                      </a:r>
                    </a:p>
                  </a:txBody>
                  <a:tcPr marL="12477" marR="12477" marT="124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0.476 </a:t>
                      </a:r>
                    </a:p>
                  </a:txBody>
                  <a:tcPr marL="12477" marR="12477" marT="1247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6963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 Gain =</a:t>
                      </a:r>
                    </a:p>
                  </a:txBody>
                  <a:tcPr marL="12477" marR="12477" marT="124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0.024 </a:t>
                      </a:r>
                    </a:p>
                  </a:txBody>
                  <a:tcPr marL="12477" marR="12477" marT="1247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27584" y="4077072"/>
          <a:ext cx="7416824" cy="2708918"/>
        </p:xfrm>
        <a:graphic>
          <a:graphicData uri="http://schemas.openxmlformats.org/drawingml/2006/table">
            <a:tbl>
              <a:tblPr/>
              <a:tblGrid>
                <a:gridCol w="927103"/>
                <a:gridCol w="927103"/>
                <a:gridCol w="1854206"/>
                <a:gridCol w="927103"/>
                <a:gridCol w="927103"/>
                <a:gridCol w="1854206"/>
              </a:tblGrid>
              <a:tr h="30389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左子樹</a:t>
                      </a:r>
                    </a:p>
                  </a:txBody>
                  <a:tcPr marL="12697" marR="12697" marT="126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右子樹</a:t>
                      </a:r>
                    </a:p>
                  </a:txBody>
                  <a:tcPr marL="12697" marR="12697" marT="126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9866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人口密度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中</a:t>
                      </a:r>
                    </a:p>
                  </a:txBody>
                  <a:tcPr marL="12697" marR="12697" marT="126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人口密度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高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&amp;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人口密度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低</a:t>
                      </a:r>
                    </a:p>
                  </a:txBody>
                  <a:tcPr marL="12697" marR="12697" marT="126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98666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資料筆數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</a:t>
                      </a:r>
                    </a:p>
                  </a:txBody>
                  <a:tcPr marL="12697" marR="12697" marT="126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5</a:t>
                      </a:r>
                    </a:p>
                  </a:txBody>
                  <a:tcPr marL="12697" marR="12697" marT="1269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資料筆數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</a:t>
                      </a:r>
                    </a:p>
                  </a:txBody>
                  <a:tcPr marL="12697" marR="12697" marT="126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5</a:t>
                      </a:r>
                    </a:p>
                  </a:txBody>
                  <a:tcPr marL="12697" marR="12697" marT="1269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666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整體比例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</a:p>
                  </a:txBody>
                  <a:tcPr marL="12697" marR="12697" marT="126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0.5 </a:t>
                      </a:r>
                    </a:p>
                  </a:txBody>
                  <a:tcPr marL="12697" marR="12697" marT="1269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整體比例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</a:p>
                  </a:txBody>
                  <a:tcPr marL="12697" marR="12697" marT="126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0.5 </a:t>
                      </a:r>
                    </a:p>
                  </a:txBody>
                  <a:tcPr marL="12697" marR="12697" marT="1269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66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12697" marR="12697" marT="126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Yes</a:t>
                      </a:r>
                    </a:p>
                  </a:txBody>
                  <a:tcPr marL="12697" marR="12697" marT="126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No</a:t>
                      </a:r>
                    </a:p>
                  </a:txBody>
                  <a:tcPr marL="12697" marR="12697" marT="1269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12697" marR="12697" marT="126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Yes</a:t>
                      </a:r>
                    </a:p>
                  </a:txBody>
                  <a:tcPr marL="12697" marR="12697" marT="126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No</a:t>
                      </a:r>
                    </a:p>
                  </a:txBody>
                  <a:tcPr marL="12697" marR="12697" marT="1269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66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次數</a:t>
                      </a:r>
                    </a:p>
                  </a:txBody>
                  <a:tcPr marL="12697" marR="12697" marT="126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3</a:t>
                      </a:r>
                    </a:p>
                  </a:txBody>
                  <a:tcPr marL="12697" marR="12697" marT="126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2</a:t>
                      </a:r>
                    </a:p>
                  </a:txBody>
                  <a:tcPr marL="12697" marR="12697" marT="1269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次數</a:t>
                      </a:r>
                    </a:p>
                  </a:txBody>
                  <a:tcPr marL="12697" marR="12697" marT="126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2</a:t>
                      </a:r>
                    </a:p>
                  </a:txBody>
                  <a:tcPr marL="12697" marR="12697" marT="126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3</a:t>
                      </a:r>
                    </a:p>
                  </a:txBody>
                  <a:tcPr marL="12697" marR="12697" marT="1269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89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比例</a:t>
                      </a:r>
                    </a:p>
                  </a:txBody>
                  <a:tcPr marL="12697" marR="12697" marT="126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0.6 </a:t>
                      </a:r>
                    </a:p>
                  </a:txBody>
                  <a:tcPr marL="12697" marR="12697" marT="126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 </a:t>
                      </a:r>
                    </a:p>
                  </a:txBody>
                  <a:tcPr marL="12697" marR="12697" marT="1269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比例</a:t>
                      </a:r>
                    </a:p>
                  </a:txBody>
                  <a:tcPr marL="12697" marR="12697" marT="126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 </a:t>
                      </a:r>
                    </a:p>
                  </a:txBody>
                  <a:tcPr marL="12697" marR="12697" marT="126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0.6 </a:t>
                      </a:r>
                    </a:p>
                  </a:txBody>
                  <a:tcPr marL="12697" marR="12697" marT="1269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 Index =</a:t>
                      </a:r>
                    </a:p>
                  </a:txBody>
                  <a:tcPr marL="12697" marR="12697" marT="126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0.480 </a:t>
                      </a:r>
                    </a:p>
                  </a:txBody>
                  <a:tcPr marL="12697" marR="12697" marT="1269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0389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 Gain =</a:t>
                      </a:r>
                    </a:p>
                  </a:txBody>
                  <a:tcPr marL="12697" marR="12697" marT="126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0.020 </a:t>
                      </a:r>
                    </a:p>
                  </a:txBody>
                  <a:tcPr marL="12697" marR="12697" marT="1269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第二次迭代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(2) – </a:t>
            </a:r>
            <a:r>
              <a:rPr lang="zh-TW" altLang="en-US" sz="4400" dirty="0">
                <a:ea typeface="標楷體" pitchFamily="65" charset="-120"/>
                <a:cs typeface="+mj-cs"/>
              </a:rPr>
              <a:t>人口密度</a:t>
            </a:r>
            <a:endParaRPr kumimoji="0" lang="zh-TW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標楷體" pitchFamily="65" charset="-120"/>
              <a:cs typeface="+mj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5616" y="2420888"/>
          <a:ext cx="7055126" cy="2579112"/>
        </p:xfrm>
        <a:graphic>
          <a:graphicData uri="http://schemas.openxmlformats.org/drawingml/2006/table">
            <a:tbl>
              <a:tblPr/>
              <a:tblGrid>
                <a:gridCol w="881891"/>
                <a:gridCol w="881891"/>
                <a:gridCol w="1763781"/>
                <a:gridCol w="881891"/>
                <a:gridCol w="881891"/>
                <a:gridCol w="1763781"/>
              </a:tblGrid>
              <a:tr h="2817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左子樹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右子樹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946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人口密度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低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人口密度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中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&amp;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人口密度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高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9467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資料筆數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2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資料筆數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8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9467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整體比例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0.2 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整體比例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0.8 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94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Yes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No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Yes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No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94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次數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1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1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次數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4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4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71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比例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0.5 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0.5 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比例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0.5 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0.5 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15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 Index =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0.500 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1715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 Gain =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0.000 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第二次迭代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(2) – </a:t>
            </a: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區域類別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76533" y="2204864"/>
          <a:ext cx="6435827" cy="2566287"/>
        </p:xfrm>
        <a:graphic>
          <a:graphicData uri="http://schemas.openxmlformats.org/drawingml/2006/table">
            <a:tbl>
              <a:tblPr/>
              <a:tblGrid>
                <a:gridCol w="778789"/>
                <a:gridCol w="984302"/>
                <a:gridCol w="1557579"/>
                <a:gridCol w="778789"/>
                <a:gridCol w="778789"/>
                <a:gridCol w="1557579"/>
              </a:tblGrid>
              <a:tr h="24891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左子樹</a:t>
                      </a:r>
                    </a:p>
                  </a:txBody>
                  <a:tcPr marL="10823" marR="10823" marT="108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右子樹</a:t>
                      </a:r>
                    </a:p>
                  </a:txBody>
                  <a:tcPr marL="10823" marR="10823" marT="108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3809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區域類別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住宅區</a:t>
                      </a:r>
                    </a:p>
                  </a:txBody>
                  <a:tcPr marL="10823" marR="10823" marT="108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區域類別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商業區</a:t>
                      </a:r>
                    </a:p>
                  </a:txBody>
                  <a:tcPr marL="10823" marR="10823" marT="108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38097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資料筆數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</a:t>
                      </a:r>
                    </a:p>
                  </a:txBody>
                  <a:tcPr marL="10823" marR="10823" marT="108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5</a:t>
                      </a:r>
                    </a:p>
                  </a:txBody>
                  <a:tcPr marL="10823" marR="10823" marT="1082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資料筆數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</a:t>
                      </a:r>
                    </a:p>
                  </a:txBody>
                  <a:tcPr marL="10823" marR="10823" marT="108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5</a:t>
                      </a:r>
                    </a:p>
                  </a:txBody>
                  <a:tcPr marL="10823" marR="10823" marT="1082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097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整體比例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</a:p>
                  </a:txBody>
                  <a:tcPr marL="10823" marR="10823" marT="108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0.5 </a:t>
                      </a:r>
                    </a:p>
                  </a:txBody>
                  <a:tcPr marL="10823" marR="10823" marT="1082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整體比例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</a:p>
                  </a:txBody>
                  <a:tcPr marL="10823" marR="10823" marT="108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0.5 </a:t>
                      </a:r>
                    </a:p>
                  </a:txBody>
                  <a:tcPr marL="10823" marR="10823" marT="1082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09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10823" marR="10823" marT="108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Yes</a:t>
                      </a:r>
                    </a:p>
                  </a:txBody>
                  <a:tcPr marL="10823" marR="10823" marT="108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No</a:t>
                      </a:r>
                    </a:p>
                  </a:txBody>
                  <a:tcPr marL="10823" marR="10823" marT="1082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10823" marR="10823" marT="108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Yes</a:t>
                      </a:r>
                    </a:p>
                  </a:txBody>
                  <a:tcPr marL="10823" marR="10823" marT="108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No</a:t>
                      </a:r>
                    </a:p>
                  </a:txBody>
                  <a:tcPr marL="10823" marR="10823" marT="1082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09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次數</a:t>
                      </a:r>
                    </a:p>
                  </a:txBody>
                  <a:tcPr marL="10823" marR="10823" marT="108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1</a:t>
                      </a:r>
                    </a:p>
                  </a:txBody>
                  <a:tcPr marL="10823" marR="10823" marT="108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4</a:t>
                      </a:r>
                    </a:p>
                  </a:txBody>
                  <a:tcPr marL="10823" marR="10823" marT="1082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次數</a:t>
                      </a:r>
                    </a:p>
                  </a:txBody>
                  <a:tcPr marL="10823" marR="10823" marT="108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4</a:t>
                      </a:r>
                    </a:p>
                  </a:txBody>
                  <a:tcPr marL="10823" marR="10823" marT="108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1</a:t>
                      </a:r>
                    </a:p>
                  </a:txBody>
                  <a:tcPr marL="10823" marR="10823" marT="1082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891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比例</a:t>
                      </a:r>
                    </a:p>
                  </a:txBody>
                  <a:tcPr marL="10823" marR="10823" marT="108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0.2 </a:t>
                      </a:r>
                    </a:p>
                  </a:txBody>
                  <a:tcPr marL="10823" marR="10823" marT="108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0.8 </a:t>
                      </a:r>
                    </a:p>
                  </a:txBody>
                  <a:tcPr marL="10823" marR="10823" marT="1082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比例</a:t>
                      </a:r>
                    </a:p>
                  </a:txBody>
                  <a:tcPr marL="10823" marR="10823" marT="108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0.8 </a:t>
                      </a:r>
                    </a:p>
                  </a:txBody>
                  <a:tcPr marL="10823" marR="10823" marT="108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0.2 </a:t>
                      </a:r>
                    </a:p>
                  </a:txBody>
                  <a:tcPr marL="10823" marR="10823" marT="1082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19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 Index =</a:t>
                      </a:r>
                    </a:p>
                  </a:txBody>
                  <a:tcPr marL="10823" marR="10823" marT="108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0.320 </a:t>
                      </a:r>
                    </a:p>
                  </a:txBody>
                  <a:tcPr marL="10823" marR="10823" marT="1082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48919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 Gain =</a:t>
                      </a:r>
                    </a:p>
                  </a:txBody>
                  <a:tcPr marL="10823" marR="10823" marT="108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0.180 </a:t>
                      </a:r>
                    </a:p>
                  </a:txBody>
                  <a:tcPr marL="10823" marR="10823" marT="1082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第二次迭代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(2) – </a:t>
            </a: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捷運車站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55576" y="2276872"/>
          <a:ext cx="7495752" cy="2594281"/>
        </p:xfrm>
        <a:graphic>
          <a:graphicData uri="http://schemas.openxmlformats.org/drawingml/2006/table">
            <a:tbl>
              <a:tblPr/>
              <a:tblGrid>
                <a:gridCol w="907049"/>
                <a:gridCol w="1146409"/>
                <a:gridCol w="1814098"/>
                <a:gridCol w="907049"/>
                <a:gridCol w="907049"/>
                <a:gridCol w="1814098"/>
              </a:tblGrid>
              <a:tr h="28991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左子樹</a:t>
                      </a:r>
                    </a:p>
                  </a:txBody>
                  <a:tcPr marL="12605" marR="12605" marT="12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右子樹</a:t>
                      </a:r>
                    </a:p>
                  </a:txBody>
                  <a:tcPr marL="12605" marR="12605" marT="12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730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捷運車站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有</a:t>
                      </a:r>
                    </a:p>
                  </a:txBody>
                  <a:tcPr marL="12605" marR="12605" marT="12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捷運車站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沒有</a:t>
                      </a:r>
                    </a:p>
                  </a:txBody>
                  <a:tcPr marL="12605" marR="12605" marT="12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7309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資料筆數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</a:t>
                      </a:r>
                    </a:p>
                  </a:txBody>
                  <a:tcPr marL="12605" marR="12605" marT="12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6</a:t>
                      </a:r>
                    </a:p>
                  </a:txBody>
                  <a:tcPr marL="12605" marR="12605" marT="1260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資料筆數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</a:t>
                      </a:r>
                    </a:p>
                  </a:txBody>
                  <a:tcPr marL="12605" marR="12605" marT="12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4</a:t>
                      </a:r>
                    </a:p>
                  </a:txBody>
                  <a:tcPr marL="12605" marR="12605" marT="1260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309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整體比例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</a:p>
                  </a:txBody>
                  <a:tcPr marL="12605" marR="12605" marT="12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0.6 </a:t>
                      </a:r>
                    </a:p>
                  </a:txBody>
                  <a:tcPr marL="12605" marR="12605" marT="1260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整體比例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</a:p>
                  </a:txBody>
                  <a:tcPr marL="12605" marR="12605" marT="12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 </a:t>
                      </a:r>
                    </a:p>
                  </a:txBody>
                  <a:tcPr marL="12605" marR="12605" marT="1260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30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12605" marR="12605" marT="12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Yes</a:t>
                      </a:r>
                    </a:p>
                  </a:txBody>
                  <a:tcPr marL="12605" marR="12605" marT="126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No</a:t>
                      </a:r>
                    </a:p>
                  </a:txBody>
                  <a:tcPr marL="12605" marR="12605" marT="1260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12605" marR="12605" marT="12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Yes</a:t>
                      </a:r>
                    </a:p>
                  </a:txBody>
                  <a:tcPr marL="12605" marR="12605" marT="126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No</a:t>
                      </a:r>
                    </a:p>
                  </a:txBody>
                  <a:tcPr marL="12605" marR="12605" marT="1260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30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次數</a:t>
                      </a:r>
                    </a:p>
                  </a:txBody>
                  <a:tcPr marL="12605" marR="12605" marT="12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4</a:t>
                      </a:r>
                    </a:p>
                  </a:txBody>
                  <a:tcPr marL="12605" marR="12605" marT="126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2</a:t>
                      </a:r>
                    </a:p>
                  </a:txBody>
                  <a:tcPr marL="12605" marR="12605" marT="1260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次數</a:t>
                      </a:r>
                    </a:p>
                  </a:txBody>
                  <a:tcPr marL="12605" marR="12605" marT="12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1</a:t>
                      </a:r>
                    </a:p>
                  </a:txBody>
                  <a:tcPr marL="12605" marR="12605" marT="126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3</a:t>
                      </a:r>
                    </a:p>
                  </a:txBody>
                  <a:tcPr marL="12605" marR="12605" marT="1260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91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比例</a:t>
                      </a:r>
                    </a:p>
                  </a:txBody>
                  <a:tcPr marL="12605" marR="12605" marT="12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0.7 </a:t>
                      </a:r>
                    </a:p>
                  </a:txBody>
                  <a:tcPr marL="12605" marR="12605" marT="126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0.3 </a:t>
                      </a:r>
                    </a:p>
                  </a:txBody>
                  <a:tcPr marL="12605" marR="12605" marT="1260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比例</a:t>
                      </a:r>
                    </a:p>
                  </a:txBody>
                  <a:tcPr marL="12605" marR="12605" marT="12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0.3 </a:t>
                      </a:r>
                    </a:p>
                  </a:txBody>
                  <a:tcPr marL="12605" marR="12605" marT="126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0.8 </a:t>
                      </a:r>
                    </a:p>
                  </a:txBody>
                  <a:tcPr marL="12605" marR="12605" marT="1260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914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 Index =</a:t>
                      </a:r>
                    </a:p>
                  </a:txBody>
                  <a:tcPr marL="12605" marR="12605" marT="12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0.417 </a:t>
                      </a:r>
                    </a:p>
                  </a:txBody>
                  <a:tcPr marL="12605" marR="12605" marT="1260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9914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 Gain =</a:t>
                      </a:r>
                    </a:p>
                  </a:txBody>
                  <a:tcPr marL="12605" marR="12605" marT="12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0.083 </a:t>
                      </a:r>
                    </a:p>
                  </a:txBody>
                  <a:tcPr marL="12605" marR="12605" marT="1260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第二次迭代計算結果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146950" y="5517232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ea typeface="標楷體" pitchFamily="65" charset="-120"/>
              </a:rPr>
              <a:t>第二刀切至區域類別左子樹為區域類別住宅區</a:t>
            </a:r>
            <a:endParaRPr lang="en-US" altLang="zh-TW" dirty="0" smtClean="0">
              <a:ea typeface="標楷體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555776" y="1988840"/>
          <a:ext cx="4035896" cy="2186107"/>
        </p:xfrm>
        <a:graphic>
          <a:graphicData uri="http://schemas.openxmlformats.org/drawingml/2006/table">
            <a:tbl>
              <a:tblPr/>
              <a:tblGrid>
                <a:gridCol w="2017948"/>
                <a:gridCol w="1008974"/>
                <a:gridCol w="1008974"/>
              </a:tblGrid>
              <a:tr h="32231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左子樹</a:t>
                      </a:r>
                    </a:p>
                  </a:txBody>
                  <a:tcPr marL="14013" marR="14013" marT="140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 Index</a:t>
                      </a:r>
                    </a:p>
                  </a:txBody>
                  <a:tcPr marL="14013" marR="14013" marT="1401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 Gain</a:t>
                      </a:r>
                    </a:p>
                  </a:txBody>
                  <a:tcPr marL="14013" marR="14013" marT="1401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29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道路距離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&lt;= 30</a:t>
                      </a:r>
                    </a:p>
                  </a:txBody>
                  <a:tcPr marL="14013" marR="14013" marT="140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0.480 </a:t>
                      </a:r>
                    </a:p>
                  </a:txBody>
                  <a:tcPr marL="14013" marR="14013" marT="1401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0.020 </a:t>
                      </a:r>
                    </a:p>
                  </a:txBody>
                  <a:tcPr marL="14013" marR="14013" marT="1401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829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人口密度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高</a:t>
                      </a:r>
                    </a:p>
                  </a:txBody>
                  <a:tcPr marL="14013" marR="14013" marT="140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0.476</a:t>
                      </a:r>
                    </a:p>
                  </a:txBody>
                  <a:tcPr marL="14013" marR="14013" marT="140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0.024</a:t>
                      </a:r>
                    </a:p>
                  </a:txBody>
                  <a:tcPr marL="14013" marR="14013" marT="1401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29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人口密度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中</a:t>
                      </a:r>
                    </a:p>
                  </a:txBody>
                  <a:tcPr marL="14013" marR="14013" marT="140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0.480 </a:t>
                      </a:r>
                    </a:p>
                  </a:txBody>
                  <a:tcPr marL="14013" marR="14013" marT="140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0.020 </a:t>
                      </a:r>
                    </a:p>
                  </a:txBody>
                  <a:tcPr marL="14013" marR="14013" marT="1401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29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人口密度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低</a:t>
                      </a:r>
                    </a:p>
                  </a:txBody>
                  <a:tcPr marL="14013" marR="14013" marT="140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0.500 </a:t>
                      </a:r>
                    </a:p>
                  </a:txBody>
                  <a:tcPr marL="14013" marR="14013" marT="140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0.000 </a:t>
                      </a:r>
                    </a:p>
                  </a:txBody>
                  <a:tcPr marL="14013" marR="14013" marT="1401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29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區域類別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住宅區</a:t>
                      </a:r>
                    </a:p>
                  </a:txBody>
                  <a:tcPr marL="14013" marR="14013" marT="140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0.320 </a:t>
                      </a:r>
                    </a:p>
                  </a:txBody>
                  <a:tcPr marL="14013" marR="14013" marT="140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0.180 </a:t>
                      </a:r>
                    </a:p>
                  </a:txBody>
                  <a:tcPr marL="14013" marR="14013" marT="1401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2231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捷運車站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有</a:t>
                      </a:r>
                    </a:p>
                  </a:txBody>
                  <a:tcPr marL="14013" marR="14013" marT="140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0.417</a:t>
                      </a:r>
                    </a:p>
                  </a:txBody>
                  <a:tcPr marL="14013" marR="14013" marT="140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0.083</a:t>
                      </a:r>
                    </a:p>
                  </a:txBody>
                  <a:tcPr marL="14013" marR="14013" marT="1401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範例資料庫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9592" y="1268760"/>
          <a:ext cx="7296472" cy="556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1736"/>
                <a:gridCol w="1152128"/>
                <a:gridCol w="1152128"/>
                <a:gridCol w="1152128"/>
                <a:gridCol w="1152128"/>
                <a:gridCol w="20162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lt"/>
                          <a:ea typeface="標楷體" pitchFamily="65" charset="-120"/>
                        </a:rPr>
                        <a:t>編號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lt"/>
                          <a:ea typeface="標楷體" pitchFamily="65" charset="-120"/>
                        </a:rPr>
                        <a:t>道路距離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lt"/>
                          <a:ea typeface="標楷體" pitchFamily="65" charset="-120"/>
                        </a:rPr>
                        <a:t>人口密度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lt"/>
                          <a:ea typeface="標楷體" pitchFamily="65" charset="-120"/>
                        </a:rPr>
                        <a:t>區域類別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lt"/>
                          <a:ea typeface="標楷體" pitchFamily="65" charset="-120"/>
                        </a:rPr>
                        <a:t>捷運車站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lt"/>
                          <a:ea typeface="標楷體" pitchFamily="65" charset="-120"/>
                        </a:rPr>
                        <a:t>是否設立便利商店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1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&lt;=30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高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住宅區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No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2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&lt;=30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高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住宅區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没有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No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3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31~40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高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住宅區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Yes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4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&gt;40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中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住宅區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Yes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5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&gt;40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低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商業區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Yes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6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&gt;40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低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商業區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没有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No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7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31~40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低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商業區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没有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Yes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8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&lt;=30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中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住宅區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No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9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&lt;=30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高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商業區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Yes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10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&gt;40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中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商業區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Yes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11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&lt;=30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中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商業區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没有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Yes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12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31~40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中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住宅區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没有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Yes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13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31~40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高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商業區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Yes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14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&gt;40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中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住宅區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没有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No</a:t>
                      </a:r>
                    </a:p>
                  </a:txBody>
                  <a:tcPr marL="9526" marR="9526" marT="9525" marB="0" anchor="b"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第二次迭代分割資料庫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9592" y="1254368"/>
          <a:ext cx="7296472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1736"/>
                <a:gridCol w="1152128"/>
                <a:gridCol w="1152128"/>
                <a:gridCol w="1152128"/>
                <a:gridCol w="1152128"/>
                <a:gridCol w="20162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lt"/>
                          <a:ea typeface="標楷體" pitchFamily="65" charset="-120"/>
                        </a:rPr>
                        <a:t>編號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lt"/>
                          <a:ea typeface="標楷體" pitchFamily="65" charset="-120"/>
                        </a:rPr>
                        <a:t>道路距離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lt"/>
                          <a:ea typeface="標楷體" pitchFamily="65" charset="-120"/>
                        </a:rPr>
                        <a:t>人口密度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lt"/>
                          <a:ea typeface="標楷體" pitchFamily="65" charset="-120"/>
                        </a:rPr>
                        <a:t>區域類別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lt"/>
                          <a:ea typeface="標楷體" pitchFamily="65" charset="-120"/>
                        </a:rPr>
                        <a:t>捷運車站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lt"/>
                          <a:ea typeface="標楷體" pitchFamily="65" charset="-120"/>
                        </a:rPr>
                        <a:t>是否設立便利商店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5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&gt;40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低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商業區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Yes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6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&gt;40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低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商業區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没有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No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9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&lt;=30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高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商業區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Yes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10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&gt;40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中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商業區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Yes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11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&lt;=30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中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商業區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没有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Yes</a:t>
                      </a:r>
                    </a:p>
                  </a:txBody>
                  <a:tcPr marL="9526" marR="9526" marT="9525" marB="0" anchor="b" horzOverflow="overflow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99592" y="3933056"/>
          <a:ext cx="7296472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1736"/>
                <a:gridCol w="1152128"/>
                <a:gridCol w="1152128"/>
                <a:gridCol w="1152128"/>
                <a:gridCol w="1152128"/>
                <a:gridCol w="201622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1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&lt;=30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高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住宅區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No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2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&lt;=30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高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住宅區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没有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No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4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&gt;40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中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住宅區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Yes</a:t>
                      </a: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8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&lt;=30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中</a:t>
                      </a: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標楷體" pitchFamily="65" charset="-120"/>
                        <a:cs typeface="+mn-cs"/>
                      </a:endParaRP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住宅區</a:t>
                      </a: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標楷體" pitchFamily="65" charset="-120"/>
                        <a:cs typeface="+mn-cs"/>
                      </a:endParaRP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No</a:t>
                      </a: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+mn-lt"/>
                        <a:ea typeface="標楷體" pitchFamily="65" charset="-120"/>
                        <a:cs typeface="+mn-cs"/>
                      </a:endParaRPr>
                    </a:p>
                  </a:txBody>
                  <a:tcPr marL="9526" marR="9526" marT="9525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14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標楷體" pitchFamily="65" charset="-120"/>
                        </a:rPr>
                        <a:t>&gt;40</a:t>
                      </a:r>
                      <a:endParaRPr lang="zh-TW" altLang="en-US" dirty="0">
                        <a:latin typeface="+mn-lt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中</a:t>
                      </a: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標楷體" pitchFamily="65" charset="-120"/>
                        <a:cs typeface="+mn-cs"/>
                      </a:endParaRP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住宅區</a:t>
                      </a: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標楷體" pitchFamily="65" charset="-120"/>
                        <a:cs typeface="+mn-cs"/>
                      </a:endParaRP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没有</a:t>
                      </a:r>
                    </a:p>
                  </a:txBody>
                  <a:tcPr marL="9526" marR="9526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No</a:t>
                      </a:r>
                    </a:p>
                  </a:txBody>
                  <a:tcPr marL="9526" marR="9526" marT="9525" marB="0" anchor="b"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決策樹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3779647" y="1916832"/>
            <a:ext cx="1080120" cy="50405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779647" y="19795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道路距離</a:t>
            </a:r>
          </a:p>
        </p:txBody>
      </p:sp>
      <p:cxnSp>
        <p:nvCxnSpPr>
          <p:cNvPr id="13" name="直線接點 12"/>
          <p:cNvCxnSpPr/>
          <p:nvPr/>
        </p:nvCxnSpPr>
        <p:spPr>
          <a:xfrm>
            <a:off x="4319703" y="2420888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3563623" y="2636912"/>
            <a:ext cx="151216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5075791" y="2636912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3563623" y="2636912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987824" y="2636912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ea typeface="標楷體" pitchFamily="65" charset="-120"/>
              </a:rPr>
              <a:t>31~40</a:t>
            </a:r>
            <a:endParaRPr lang="zh-TW" altLang="en-US" sz="1200" dirty="0">
              <a:ea typeface="標楷體" pitchFamily="65" charset="-120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3275591" y="2852936"/>
            <a:ext cx="576064" cy="576064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3311711" y="293396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064200" y="2627960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ea typeface="標楷體" pitchFamily="65" charset="-120"/>
              </a:rPr>
              <a:t>&lt;= 30 ; &gt; </a:t>
            </a:r>
            <a:r>
              <a:rPr lang="en-US" altLang="zh-TW" sz="1200" dirty="0" smtClean="0">
                <a:ea typeface="標楷體" pitchFamily="65" charset="-120"/>
              </a:rPr>
              <a:t>40 </a:t>
            </a:r>
            <a:endParaRPr lang="zh-TW" altLang="en-US" sz="1200" dirty="0">
              <a:ea typeface="標楷體" pitchFamily="65" charset="-12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499727" y="2852936"/>
            <a:ext cx="1080120" cy="50405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471851" y="2915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區域類別</a:t>
            </a:r>
          </a:p>
        </p:txBody>
      </p:sp>
      <p:cxnSp>
        <p:nvCxnSpPr>
          <p:cNvPr id="28" name="直線接點 27"/>
          <p:cNvCxnSpPr/>
          <p:nvPr/>
        </p:nvCxnSpPr>
        <p:spPr>
          <a:xfrm>
            <a:off x="5039783" y="3356992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4283703" y="3573016"/>
            <a:ext cx="151216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5795871" y="3573016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4283703" y="3573016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723863" y="3501008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ea typeface="標楷體" pitchFamily="65" charset="-120"/>
              </a:rPr>
              <a:t>商業區</a:t>
            </a:r>
            <a:r>
              <a:rPr lang="en-US" altLang="zh-TW" sz="1200" dirty="0" smtClean="0">
                <a:ea typeface="標楷體" pitchFamily="65" charset="-120"/>
              </a:rPr>
              <a:t> </a:t>
            </a:r>
            <a:endParaRPr lang="zh-TW" altLang="en-US" sz="1200" dirty="0">
              <a:ea typeface="標楷體" pitchFamily="65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707639" y="3501008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ea typeface="標楷體" pitchFamily="65" charset="-120"/>
              </a:rPr>
              <a:t>住宅</a:t>
            </a:r>
            <a:r>
              <a:rPr lang="zh-TW" altLang="en-US" sz="1200" dirty="0" smtClean="0">
                <a:ea typeface="標楷體" pitchFamily="65" charset="-120"/>
              </a:rPr>
              <a:t>區</a:t>
            </a:r>
            <a:r>
              <a:rPr lang="en-US" altLang="zh-TW" sz="1200" dirty="0" smtClean="0">
                <a:ea typeface="標楷體" pitchFamily="65" charset="-120"/>
              </a:rPr>
              <a:t> </a:t>
            </a:r>
            <a:endParaRPr lang="zh-TW" altLang="en-US" sz="1200" dirty="0">
              <a:ea typeface="標楷體" pitchFamily="65" charset="-12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255711" y="3789040"/>
            <a:ext cx="1080120" cy="50405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圓角矩形 34"/>
          <p:cNvSpPr/>
          <p:nvPr/>
        </p:nvSpPr>
        <p:spPr>
          <a:xfrm>
            <a:off x="3743711" y="3789040"/>
            <a:ext cx="1080120" cy="50405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5647819" y="385175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135651" y="385175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繼續迭代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接下來不斷重複上述的步驟</a:t>
            </a:r>
            <a:r>
              <a:rPr lang="en-US" altLang="zh-TW" dirty="0" smtClean="0">
                <a:ea typeface="標楷體" pitchFamily="65" charset="-120"/>
              </a:rPr>
              <a:t>(</a:t>
            </a:r>
            <a:r>
              <a:rPr lang="zh-TW" altLang="en-US" dirty="0" smtClean="0">
                <a:ea typeface="標楷體" pitchFamily="65" charset="-120"/>
              </a:rPr>
              <a:t>這邊將不繼續計算</a:t>
            </a:r>
            <a:r>
              <a:rPr lang="en-US" altLang="zh-TW" dirty="0" smtClean="0"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，迭代、分割、判斷終止條件，以至長成一顆完整的決策樹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第一次迭代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915816" y="2564904"/>
          <a:ext cx="3277481" cy="1857550"/>
        </p:xfrm>
        <a:graphic>
          <a:graphicData uri="http://schemas.openxmlformats.org/drawingml/2006/table">
            <a:tbl>
              <a:tblPr/>
              <a:tblGrid>
                <a:gridCol w="1269153"/>
                <a:gridCol w="1004164"/>
                <a:gridCol w="1004164"/>
              </a:tblGrid>
              <a:tr h="30726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Target</a:t>
                      </a:r>
                    </a:p>
                  </a:txBody>
                  <a:tcPr marL="13967" marR="13967" marT="139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07264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資料筆數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</a:t>
                      </a:r>
                    </a:p>
                  </a:txBody>
                  <a:tcPr marL="13967" marR="13967" marT="139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14</a:t>
                      </a:r>
                    </a:p>
                  </a:txBody>
                  <a:tcPr marL="13967" marR="13967" marT="1396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26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13967" marR="13967" marT="139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Yes</a:t>
                      </a:r>
                    </a:p>
                  </a:txBody>
                  <a:tcPr marL="13967" marR="13967" marT="139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No</a:t>
                      </a:r>
                    </a:p>
                  </a:txBody>
                  <a:tcPr marL="13967" marR="13967" marT="1396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264"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次數</a:t>
                      </a:r>
                    </a:p>
                  </a:txBody>
                  <a:tcPr marL="13967" marR="13967" marT="139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9</a:t>
                      </a:r>
                    </a:p>
                  </a:txBody>
                  <a:tcPr marL="13967" marR="13967" marT="139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5</a:t>
                      </a:r>
                    </a:p>
                  </a:txBody>
                  <a:tcPr marL="13967" marR="13967" marT="1396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264"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比例</a:t>
                      </a:r>
                    </a:p>
                  </a:txBody>
                  <a:tcPr marL="13967" marR="13967" marT="139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0.6 </a:t>
                      </a:r>
                    </a:p>
                  </a:txBody>
                  <a:tcPr marL="13967" marR="13967" marT="139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 </a:t>
                      </a:r>
                    </a:p>
                  </a:txBody>
                  <a:tcPr marL="13967" marR="13967" marT="1396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2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 index =</a:t>
                      </a:r>
                    </a:p>
                  </a:txBody>
                  <a:tcPr marL="13967" marR="13967" marT="139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0.459 </a:t>
                      </a:r>
                    </a:p>
                  </a:txBody>
                  <a:tcPr marL="13967" marR="13967" marT="1396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lt"/>
                <a:ea typeface="標楷體" pitchFamily="65" charset="-120"/>
              </a:rPr>
              <a:t>第一次迭代</a:t>
            </a:r>
            <a:r>
              <a:rPr lang="en-US" altLang="zh-TW" dirty="0" smtClean="0">
                <a:latin typeface="+mn-lt"/>
                <a:ea typeface="標楷體" pitchFamily="65" charset="-120"/>
              </a:rPr>
              <a:t>(</a:t>
            </a:r>
            <a:r>
              <a:rPr lang="en-US" altLang="zh-TW" dirty="0">
                <a:latin typeface="+mn-lt"/>
                <a:ea typeface="標楷體" pitchFamily="65" charset="-120"/>
              </a:rPr>
              <a:t>1</a:t>
            </a:r>
            <a:r>
              <a:rPr lang="en-US" altLang="zh-TW" dirty="0" smtClean="0">
                <a:latin typeface="+mn-lt"/>
                <a:ea typeface="標楷體" pitchFamily="65" charset="-120"/>
              </a:rPr>
              <a:t>) – </a:t>
            </a:r>
            <a:r>
              <a:rPr lang="zh-TW" altLang="en-US" dirty="0" smtClean="0">
                <a:latin typeface="+mn-lt"/>
                <a:ea typeface="標楷體" pitchFamily="65" charset="-120"/>
              </a:rPr>
              <a:t>道路距離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71600" y="1268760"/>
          <a:ext cx="7300096" cy="2579112"/>
        </p:xfrm>
        <a:graphic>
          <a:graphicData uri="http://schemas.openxmlformats.org/drawingml/2006/table">
            <a:tbl>
              <a:tblPr/>
              <a:tblGrid>
                <a:gridCol w="906388"/>
                <a:gridCol w="1114612"/>
                <a:gridCol w="1763781"/>
                <a:gridCol w="881891"/>
                <a:gridCol w="881891"/>
                <a:gridCol w="1751533"/>
              </a:tblGrid>
              <a:tr h="2817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左子樹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右子樹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946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道路距離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&lt;= 30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道路距離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31~40 &amp;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道路距離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&gt; 40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9467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資料筆數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5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資料筆數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9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9467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整體比例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 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整體比例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0.6 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94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Yes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No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Yes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No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94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次數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2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3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次數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7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2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71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比例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 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0.6 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比例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0.8 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0.2 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15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 Index =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0.394 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1715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 Gain =</a:t>
                      </a:r>
                    </a:p>
                  </a:txBody>
                  <a:tcPr marL="12248" marR="12248" marT="122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0.0655 </a:t>
                      </a:r>
                    </a:p>
                  </a:txBody>
                  <a:tcPr marL="12248" marR="12248" marT="1224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71598" y="3933056"/>
          <a:ext cx="7391872" cy="2858697"/>
        </p:xfrm>
        <a:graphic>
          <a:graphicData uri="http://schemas.openxmlformats.org/drawingml/2006/table">
            <a:tbl>
              <a:tblPr/>
              <a:tblGrid>
                <a:gridCol w="923984"/>
                <a:gridCol w="923984"/>
                <a:gridCol w="1847968"/>
                <a:gridCol w="923984"/>
                <a:gridCol w="923984"/>
                <a:gridCol w="1847968"/>
              </a:tblGrid>
              <a:tr h="29516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左子樹</a:t>
                      </a:r>
                    </a:p>
                  </a:txBody>
                  <a:tcPr marL="12833" marR="12833" marT="12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右子樹</a:t>
                      </a:r>
                    </a:p>
                  </a:txBody>
                  <a:tcPr marL="12833" marR="12833" marT="12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232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道路距離 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31~40</a:t>
                      </a:r>
                    </a:p>
                  </a:txBody>
                  <a:tcPr marL="12833" marR="12833" marT="12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道路距離 </a:t>
                      </a:r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&lt;=30 &amp; 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道路距離 </a:t>
                      </a:r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&gt; 40</a:t>
                      </a:r>
                    </a:p>
                  </a:txBody>
                  <a:tcPr marL="12833" marR="12833" marT="12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2328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資料筆數 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</a:t>
                      </a:r>
                    </a:p>
                  </a:txBody>
                  <a:tcPr marL="12833" marR="12833" marT="12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4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資料筆數 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</a:t>
                      </a:r>
                    </a:p>
                  </a:txBody>
                  <a:tcPr marL="12833" marR="12833" marT="12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10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328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整體比例 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</a:p>
                  </a:txBody>
                  <a:tcPr marL="12833" marR="12833" marT="12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0.3 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整體比例 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</a:p>
                  </a:txBody>
                  <a:tcPr marL="12833" marR="12833" marT="12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0.7 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32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12833" marR="12833" marT="12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Yes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No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12833" marR="12833" marT="12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Yes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No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32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次數</a:t>
                      </a:r>
                    </a:p>
                  </a:txBody>
                  <a:tcPr marL="12833" marR="12833" marT="12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4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次數</a:t>
                      </a:r>
                    </a:p>
                  </a:txBody>
                  <a:tcPr marL="12833" marR="12833" marT="12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5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5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16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比例</a:t>
                      </a:r>
                    </a:p>
                  </a:txBody>
                  <a:tcPr marL="12833" marR="12833" marT="12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1.0 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0.0 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比例</a:t>
                      </a:r>
                    </a:p>
                  </a:txBody>
                  <a:tcPr marL="12833" marR="12833" marT="12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0.5 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0.5 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162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 Index =</a:t>
                      </a:r>
                    </a:p>
                  </a:txBody>
                  <a:tcPr marL="12833" marR="12833" marT="12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0.357 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95162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 Gain =</a:t>
                      </a:r>
                    </a:p>
                  </a:txBody>
                  <a:tcPr marL="12833" marR="12833" marT="12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0.102 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lt"/>
                <a:ea typeface="標楷體" pitchFamily="65" charset="-120"/>
              </a:rPr>
              <a:t>第一次迭代</a:t>
            </a:r>
            <a:r>
              <a:rPr lang="en-US" altLang="zh-TW" dirty="0" smtClean="0">
                <a:latin typeface="+mn-lt"/>
                <a:ea typeface="標楷體" pitchFamily="65" charset="-120"/>
              </a:rPr>
              <a:t>(2)</a:t>
            </a:r>
            <a:r>
              <a:rPr lang="zh-TW" altLang="en-US" dirty="0" smtClean="0">
                <a:latin typeface="+mn-lt"/>
                <a:ea typeface="標楷體" pitchFamily="65" charset="-120"/>
              </a:rPr>
              <a:t> </a:t>
            </a:r>
            <a:r>
              <a:rPr lang="en-US" altLang="zh-TW" dirty="0" smtClean="0">
                <a:latin typeface="+mn-lt"/>
                <a:ea typeface="標楷體" pitchFamily="65" charset="-120"/>
              </a:rPr>
              <a:t>–</a:t>
            </a:r>
            <a:r>
              <a:rPr lang="zh-TW" altLang="en-US" dirty="0" smtClean="0">
                <a:latin typeface="+mn-lt"/>
                <a:ea typeface="標楷體" pitchFamily="65" charset="-120"/>
              </a:rPr>
              <a:t> 道路距離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60546" y="1340768"/>
          <a:ext cx="7427878" cy="2915010"/>
        </p:xfrm>
        <a:graphic>
          <a:graphicData uri="http://schemas.openxmlformats.org/drawingml/2006/table">
            <a:tbl>
              <a:tblPr/>
              <a:tblGrid>
                <a:gridCol w="928485"/>
                <a:gridCol w="928485"/>
                <a:gridCol w="1856969"/>
                <a:gridCol w="928485"/>
                <a:gridCol w="928485"/>
                <a:gridCol w="1856969"/>
              </a:tblGrid>
              <a:tr h="32389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左子樹</a:t>
                      </a:r>
                    </a:p>
                  </a:txBody>
                  <a:tcPr marL="12895" marR="12895" marT="128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右子樹</a:t>
                      </a:r>
                    </a:p>
                  </a:txBody>
                  <a:tcPr marL="12895" marR="12895" marT="128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389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道路距離 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&gt;40</a:t>
                      </a:r>
                    </a:p>
                  </a:txBody>
                  <a:tcPr marL="12895" marR="12895" marT="128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道路距離 </a:t>
                      </a:r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&lt;=30 &amp; 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道路距離 </a:t>
                      </a:r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31~40</a:t>
                      </a:r>
                    </a:p>
                  </a:txBody>
                  <a:tcPr marL="12895" marR="12895" marT="128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3890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資料筆數 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</a:t>
                      </a:r>
                    </a:p>
                  </a:txBody>
                  <a:tcPr marL="12895" marR="12895" marT="128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5</a:t>
                      </a:r>
                    </a:p>
                  </a:txBody>
                  <a:tcPr marL="12895" marR="12895" marT="1289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資料筆數 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</a:t>
                      </a:r>
                    </a:p>
                  </a:txBody>
                  <a:tcPr marL="12895" marR="12895" marT="128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9</a:t>
                      </a:r>
                    </a:p>
                  </a:txBody>
                  <a:tcPr marL="12895" marR="12895" marT="1289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90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整體比例 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</a:p>
                  </a:txBody>
                  <a:tcPr marL="12895" marR="12895" marT="128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 </a:t>
                      </a:r>
                    </a:p>
                  </a:txBody>
                  <a:tcPr marL="12895" marR="12895" marT="1289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整體比例 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</a:p>
                  </a:txBody>
                  <a:tcPr marL="12895" marR="12895" marT="128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0.6 </a:t>
                      </a:r>
                    </a:p>
                  </a:txBody>
                  <a:tcPr marL="12895" marR="12895" marT="1289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9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12895" marR="12895" marT="128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Yes</a:t>
                      </a:r>
                    </a:p>
                  </a:txBody>
                  <a:tcPr marL="12895" marR="12895" marT="12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No</a:t>
                      </a:r>
                    </a:p>
                  </a:txBody>
                  <a:tcPr marL="12895" marR="12895" marT="1289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12895" marR="12895" marT="128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Yes</a:t>
                      </a:r>
                    </a:p>
                  </a:txBody>
                  <a:tcPr marL="12895" marR="12895" marT="12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No</a:t>
                      </a:r>
                    </a:p>
                  </a:txBody>
                  <a:tcPr marL="12895" marR="12895" marT="1289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9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次數</a:t>
                      </a:r>
                    </a:p>
                  </a:txBody>
                  <a:tcPr marL="12895" marR="12895" marT="128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3</a:t>
                      </a:r>
                    </a:p>
                  </a:txBody>
                  <a:tcPr marL="12895" marR="12895" marT="12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2</a:t>
                      </a:r>
                    </a:p>
                  </a:txBody>
                  <a:tcPr marL="12895" marR="12895" marT="1289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次數</a:t>
                      </a:r>
                    </a:p>
                  </a:txBody>
                  <a:tcPr marL="12895" marR="12895" marT="128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6</a:t>
                      </a:r>
                    </a:p>
                  </a:txBody>
                  <a:tcPr marL="12895" marR="12895" marT="12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3</a:t>
                      </a:r>
                    </a:p>
                  </a:txBody>
                  <a:tcPr marL="12895" marR="12895" marT="1289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9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比例</a:t>
                      </a:r>
                    </a:p>
                  </a:txBody>
                  <a:tcPr marL="12895" marR="12895" marT="128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0.6 </a:t>
                      </a:r>
                    </a:p>
                  </a:txBody>
                  <a:tcPr marL="12895" marR="12895" marT="12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 </a:t>
                      </a:r>
                    </a:p>
                  </a:txBody>
                  <a:tcPr marL="12895" marR="12895" marT="1289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比例</a:t>
                      </a:r>
                    </a:p>
                  </a:txBody>
                  <a:tcPr marL="12895" marR="12895" marT="128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0.7 </a:t>
                      </a:r>
                    </a:p>
                  </a:txBody>
                  <a:tcPr marL="12895" marR="12895" marT="12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0.3 </a:t>
                      </a:r>
                    </a:p>
                  </a:txBody>
                  <a:tcPr marL="12895" marR="12895" marT="1289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90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 Index =</a:t>
                      </a:r>
                    </a:p>
                  </a:txBody>
                  <a:tcPr marL="12895" marR="12895" marT="128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0.457 </a:t>
                      </a:r>
                    </a:p>
                  </a:txBody>
                  <a:tcPr marL="12895" marR="12895" marT="1289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3890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 Gain =</a:t>
                      </a:r>
                    </a:p>
                  </a:txBody>
                  <a:tcPr marL="12895" marR="12895" marT="128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0.002 </a:t>
                      </a:r>
                    </a:p>
                  </a:txBody>
                  <a:tcPr marL="12895" marR="12895" marT="1289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lt"/>
                <a:ea typeface="標楷體" pitchFamily="65" charset="-120"/>
              </a:rPr>
              <a:t>第一次迭代</a:t>
            </a:r>
            <a:r>
              <a:rPr lang="en-US" altLang="zh-TW" dirty="0" smtClean="0">
                <a:latin typeface="+mn-lt"/>
                <a:ea typeface="標楷體" pitchFamily="65" charset="-120"/>
              </a:rPr>
              <a:t>(3)</a:t>
            </a:r>
            <a:r>
              <a:rPr lang="zh-TW" altLang="en-US" dirty="0" smtClean="0">
                <a:latin typeface="+mn-lt"/>
                <a:ea typeface="標楷體" pitchFamily="65" charset="-120"/>
              </a:rPr>
              <a:t> </a:t>
            </a:r>
            <a:r>
              <a:rPr lang="en-US" altLang="zh-TW" dirty="0" smtClean="0">
                <a:latin typeface="+mn-lt"/>
                <a:ea typeface="標楷體" pitchFamily="65" charset="-120"/>
              </a:rPr>
              <a:t>–</a:t>
            </a:r>
            <a:r>
              <a:rPr lang="zh-TW" altLang="en-US" dirty="0" smtClean="0">
                <a:latin typeface="+mn-lt"/>
                <a:ea typeface="標楷體" pitchFamily="65" charset="-120"/>
              </a:rPr>
              <a:t> 人口密度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80341" y="1340768"/>
          <a:ext cx="7648526" cy="2616413"/>
        </p:xfrm>
        <a:graphic>
          <a:graphicData uri="http://schemas.openxmlformats.org/drawingml/2006/table">
            <a:tbl>
              <a:tblPr/>
              <a:tblGrid>
                <a:gridCol w="949649"/>
                <a:gridCol w="1167812"/>
                <a:gridCol w="1847966"/>
                <a:gridCol w="923983"/>
                <a:gridCol w="923983"/>
                <a:gridCol w="1835133"/>
              </a:tblGrid>
              <a:tr h="29516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左子樹</a:t>
                      </a:r>
                    </a:p>
                  </a:txBody>
                  <a:tcPr marL="12833" marR="12833" marT="12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右子樹</a:t>
                      </a:r>
                    </a:p>
                  </a:txBody>
                  <a:tcPr marL="12833" marR="12833" marT="12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232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人口密度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高</a:t>
                      </a:r>
                    </a:p>
                  </a:txBody>
                  <a:tcPr marL="12833" marR="12833" marT="12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人口密度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中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&amp;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人口密度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低</a:t>
                      </a:r>
                    </a:p>
                  </a:txBody>
                  <a:tcPr marL="12833" marR="12833" marT="12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2328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資料筆數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</a:t>
                      </a:r>
                    </a:p>
                  </a:txBody>
                  <a:tcPr marL="12833" marR="12833" marT="12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5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資料筆數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</a:t>
                      </a:r>
                    </a:p>
                  </a:txBody>
                  <a:tcPr marL="12833" marR="12833" marT="12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9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328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整體比例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</a:p>
                  </a:txBody>
                  <a:tcPr marL="12833" marR="12833" marT="12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 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整體比例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</a:p>
                  </a:txBody>
                  <a:tcPr marL="12833" marR="12833" marT="12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0.6 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32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12833" marR="12833" marT="12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Yes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No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12833" marR="12833" marT="12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Yes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No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32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次數</a:t>
                      </a:r>
                    </a:p>
                  </a:txBody>
                  <a:tcPr marL="12833" marR="12833" marT="12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3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2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次數</a:t>
                      </a:r>
                    </a:p>
                  </a:txBody>
                  <a:tcPr marL="12833" marR="12833" marT="12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6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3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16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比例</a:t>
                      </a:r>
                    </a:p>
                  </a:txBody>
                  <a:tcPr marL="12833" marR="12833" marT="12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0.6 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 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比例</a:t>
                      </a:r>
                    </a:p>
                  </a:txBody>
                  <a:tcPr marL="12833" marR="12833" marT="12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0.7 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0.3 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162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 Index =</a:t>
                      </a:r>
                    </a:p>
                  </a:txBody>
                  <a:tcPr marL="12833" marR="12833" marT="12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0.457 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95162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 Gain =</a:t>
                      </a:r>
                    </a:p>
                  </a:txBody>
                  <a:tcPr marL="12833" marR="12833" marT="128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0.002 </a:t>
                      </a:r>
                    </a:p>
                  </a:txBody>
                  <a:tcPr marL="12833" marR="12833" marT="1283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27584" y="4077072"/>
          <a:ext cx="7724448" cy="2708918"/>
        </p:xfrm>
        <a:graphic>
          <a:graphicData uri="http://schemas.openxmlformats.org/drawingml/2006/table">
            <a:tbl>
              <a:tblPr/>
              <a:tblGrid>
                <a:gridCol w="965556"/>
                <a:gridCol w="965556"/>
                <a:gridCol w="1931112"/>
                <a:gridCol w="965556"/>
                <a:gridCol w="965556"/>
                <a:gridCol w="1931112"/>
              </a:tblGrid>
              <a:tr h="30844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左子樹</a:t>
                      </a:r>
                    </a:p>
                  </a:txBody>
                  <a:tcPr marL="13410" marR="13410" marT="13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右子樹</a:t>
                      </a:r>
                    </a:p>
                  </a:txBody>
                  <a:tcPr marL="13410" marR="13410" marT="13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9503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人口密度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中</a:t>
                      </a:r>
                    </a:p>
                  </a:txBody>
                  <a:tcPr marL="13410" marR="13410" marT="13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人口密度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高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&amp;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人口密度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低</a:t>
                      </a:r>
                    </a:p>
                  </a:txBody>
                  <a:tcPr marL="13410" marR="13410" marT="13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95030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資料筆數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</a:t>
                      </a:r>
                    </a:p>
                  </a:txBody>
                  <a:tcPr marL="13410" marR="13410" marT="13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6</a:t>
                      </a:r>
                    </a:p>
                  </a:txBody>
                  <a:tcPr marL="13410" marR="13410" marT="1341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資料筆數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</a:t>
                      </a:r>
                    </a:p>
                  </a:txBody>
                  <a:tcPr marL="13410" marR="13410" marT="13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8</a:t>
                      </a:r>
                    </a:p>
                  </a:txBody>
                  <a:tcPr marL="13410" marR="13410" marT="1341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030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整體比例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</a:p>
                  </a:txBody>
                  <a:tcPr marL="13410" marR="13410" marT="13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 </a:t>
                      </a:r>
                    </a:p>
                  </a:txBody>
                  <a:tcPr marL="13410" marR="13410" marT="1341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整體比例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</a:p>
                  </a:txBody>
                  <a:tcPr marL="13410" marR="13410" marT="13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0.6 </a:t>
                      </a:r>
                    </a:p>
                  </a:txBody>
                  <a:tcPr marL="13410" marR="13410" marT="1341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0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13410" marR="13410" marT="13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Yes</a:t>
                      </a:r>
                    </a:p>
                  </a:txBody>
                  <a:tcPr marL="13410" marR="13410" marT="134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No</a:t>
                      </a:r>
                    </a:p>
                  </a:txBody>
                  <a:tcPr marL="13410" marR="13410" marT="1341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13410" marR="13410" marT="13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Yes</a:t>
                      </a:r>
                    </a:p>
                  </a:txBody>
                  <a:tcPr marL="13410" marR="13410" marT="134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No</a:t>
                      </a:r>
                    </a:p>
                  </a:txBody>
                  <a:tcPr marL="13410" marR="13410" marT="1341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0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次數</a:t>
                      </a:r>
                    </a:p>
                  </a:txBody>
                  <a:tcPr marL="13410" marR="13410" marT="13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4</a:t>
                      </a:r>
                    </a:p>
                  </a:txBody>
                  <a:tcPr marL="13410" marR="13410" marT="134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2</a:t>
                      </a:r>
                    </a:p>
                  </a:txBody>
                  <a:tcPr marL="13410" marR="13410" marT="1341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次數</a:t>
                      </a:r>
                    </a:p>
                  </a:txBody>
                  <a:tcPr marL="13410" marR="13410" marT="13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5</a:t>
                      </a:r>
                    </a:p>
                  </a:txBody>
                  <a:tcPr marL="13410" marR="13410" marT="134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3</a:t>
                      </a:r>
                    </a:p>
                  </a:txBody>
                  <a:tcPr marL="13410" marR="13410" marT="1341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44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比例</a:t>
                      </a:r>
                    </a:p>
                  </a:txBody>
                  <a:tcPr marL="13410" marR="13410" marT="13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0.7 </a:t>
                      </a:r>
                    </a:p>
                  </a:txBody>
                  <a:tcPr marL="13410" marR="13410" marT="134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0.3 </a:t>
                      </a:r>
                    </a:p>
                  </a:txBody>
                  <a:tcPr marL="13410" marR="13410" marT="1341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比例</a:t>
                      </a:r>
                    </a:p>
                  </a:txBody>
                  <a:tcPr marL="13410" marR="13410" marT="13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0.6 </a:t>
                      </a:r>
                    </a:p>
                  </a:txBody>
                  <a:tcPr marL="13410" marR="13410" marT="134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 </a:t>
                      </a:r>
                    </a:p>
                  </a:txBody>
                  <a:tcPr marL="13410" marR="13410" marT="1341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442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 Index =</a:t>
                      </a:r>
                    </a:p>
                  </a:txBody>
                  <a:tcPr marL="13410" marR="13410" marT="13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0.458 </a:t>
                      </a:r>
                    </a:p>
                  </a:txBody>
                  <a:tcPr marL="13410" marR="13410" marT="1341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08442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 Gain =</a:t>
                      </a:r>
                    </a:p>
                  </a:txBody>
                  <a:tcPr marL="13410" marR="13410" marT="13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0.001 </a:t>
                      </a:r>
                    </a:p>
                  </a:txBody>
                  <a:tcPr marL="13410" marR="13410" marT="1341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827584" y="2276872"/>
          <a:ext cx="7491290" cy="2736306"/>
        </p:xfrm>
        <a:graphic>
          <a:graphicData uri="http://schemas.openxmlformats.org/drawingml/2006/table">
            <a:tbl>
              <a:tblPr/>
              <a:tblGrid>
                <a:gridCol w="936411"/>
                <a:gridCol w="936411"/>
                <a:gridCol w="1872823"/>
                <a:gridCol w="936411"/>
                <a:gridCol w="936411"/>
                <a:gridCol w="1872823"/>
              </a:tblGrid>
              <a:tr h="30403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左子樹</a:t>
                      </a:r>
                    </a:p>
                  </a:txBody>
                  <a:tcPr marL="13006" marR="13006" marT="130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右子樹</a:t>
                      </a:r>
                    </a:p>
                  </a:txBody>
                  <a:tcPr marL="13006" marR="13006" marT="130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0403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人口密度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低</a:t>
                      </a:r>
                    </a:p>
                  </a:txBody>
                  <a:tcPr marL="13006" marR="13006" marT="130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人口密度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中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&amp;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人口密度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高</a:t>
                      </a:r>
                    </a:p>
                  </a:txBody>
                  <a:tcPr marL="13006" marR="13006" marT="130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04034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資料筆數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</a:t>
                      </a:r>
                    </a:p>
                  </a:txBody>
                  <a:tcPr marL="13006" marR="13006" marT="130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3</a:t>
                      </a:r>
                    </a:p>
                  </a:txBody>
                  <a:tcPr marL="13006" marR="13006" marT="1300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資料筆數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</a:t>
                      </a:r>
                    </a:p>
                  </a:txBody>
                  <a:tcPr marL="13006" marR="13006" marT="130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11</a:t>
                      </a:r>
                    </a:p>
                  </a:txBody>
                  <a:tcPr marL="13006" marR="13006" marT="1300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034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整體比例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</a:p>
                  </a:txBody>
                  <a:tcPr marL="13006" marR="13006" marT="130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0.2 </a:t>
                      </a:r>
                    </a:p>
                  </a:txBody>
                  <a:tcPr marL="13006" marR="13006" marT="1300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整體比例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</a:p>
                  </a:txBody>
                  <a:tcPr marL="13006" marR="13006" marT="130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0.8 </a:t>
                      </a:r>
                    </a:p>
                  </a:txBody>
                  <a:tcPr marL="13006" marR="13006" marT="1300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03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13006" marR="13006" marT="130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Yes</a:t>
                      </a:r>
                    </a:p>
                  </a:txBody>
                  <a:tcPr marL="13006" marR="13006" marT="130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No</a:t>
                      </a:r>
                    </a:p>
                  </a:txBody>
                  <a:tcPr marL="13006" marR="13006" marT="1300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13006" marR="13006" marT="130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Yes</a:t>
                      </a:r>
                    </a:p>
                  </a:txBody>
                  <a:tcPr marL="13006" marR="13006" marT="130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No</a:t>
                      </a:r>
                    </a:p>
                  </a:txBody>
                  <a:tcPr marL="13006" marR="13006" marT="1300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03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次數</a:t>
                      </a:r>
                    </a:p>
                  </a:txBody>
                  <a:tcPr marL="13006" marR="13006" marT="130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2</a:t>
                      </a:r>
                    </a:p>
                  </a:txBody>
                  <a:tcPr marL="13006" marR="13006" marT="130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1</a:t>
                      </a:r>
                    </a:p>
                  </a:txBody>
                  <a:tcPr marL="13006" marR="13006" marT="1300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次數</a:t>
                      </a:r>
                    </a:p>
                  </a:txBody>
                  <a:tcPr marL="13006" marR="13006" marT="130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7</a:t>
                      </a:r>
                    </a:p>
                  </a:txBody>
                  <a:tcPr marL="13006" marR="13006" marT="130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4</a:t>
                      </a:r>
                    </a:p>
                  </a:txBody>
                  <a:tcPr marL="13006" marR="13006" marT="1300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03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比例</a:t>
                      </a:r>
                    </a:p>
                  </a:txBody>
                  <a:tcPr marL="13006" marR="13006" marT="130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0.7 </a:t>
                      </a:r>
                    </a:p>
                  </a:txBody>
                  <a:tcPr marL="13006" marR="13006" marT="130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0.3 </a:t>
                      </a:r>
                    </a:p>
                  </a:txBody>
                  <a:tcPr marL="13006" marR="13006" marT="1300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比例</a:t>
                      </a:r>
                    </a:p>
                  </a:txBody>
                  <a:tcPr marL="13006" marR="13006" marT="130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0.6 </a:t>
                      </a:r>
                    </a:p>
                  </a:txBody>
                  <a:tcPr marL="13006" marR="13006" marT="130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 </a:t>
                      </a:r>
                    </a:p>
                  </a:txBody>
                  <a:tcPr marL="13006" marR="13006" marT="1300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034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 Index =</a:t>
                      </a:r>
                    </a:p>
                  </a:txBody>
                  <a:tcPr marL="13006" marR="13006" marT="130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0.459 </a:t>
                      </a:r>
                    </a:p>
                  </a:txBody>
                  <a:tcPr marL="13006" marR="13006" marT="1300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04034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 Gain =</a:t>
                      </a:r>
                    </a:p>
                  </a:txBody>
                  <a:tcPr marL="13006" marR="13006" marT="130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0.000 </a:t>
                      </a:r>
                    </a:p>
                  </a:txBody>
                  <a:tcPr marL="13006" marR="13006" marT="1300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第一次迭代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(4)</a:t>
            </a: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 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–</a:t>
            </a: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 人口密度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76877" y="2204864"/>
          <a:ext cx="7367531" cy="2520278"/>
        </p:xfrm>
        <a:graphic>
          <a:graphicData uri="http://schemas.openxmlformats.org/drawingml/2006/table">
            <a:tbl>
              <a:tblPr/>
              <a:tblGrid>
                <a:gridCol w="914761"/>
                <a:gridCol w="1124909"/>
                <a:gridCol w="1780073"/>
                <a:gridCol w="890038"/>
                <a:gridCol w="890038"/>
                <a:gridCol w="1767712"/>
              </a:tblGrid>
              <a:tr h="28431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7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左子樹</a:t>
                      </a:r>
                    </a:p>
                  </a:txBody>
                  <a:tcPr marL="12361" marR="12361" marT="123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7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右子樹</a:t>
                      </a:r>
                    </a:p>
                  </a:txBody>
                  <a:tcPr marL="12361" marR="12361" marT="123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660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7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區域類別 </a:t>
                      </a:r>
                      <a:r>
                        <a:rPr lang="en-US" altLang="zh-TW" sz="17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17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住宅區</a:t>
                      </a:r>
                    </a:p>
                  </a:txBody>
                  <a:tcPr marL="12361" marR="12361" marT="123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7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區域類別 </a:t>
                      </a:r>
                      <a:r>
                        <a:rPr lang="en-US" altLang="zh-TW" sz="17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17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商業區</a:t>
                      </a:r>
                    </a:p>
                  </a:txBody>
                  <a:tcPr marL="12361" marR="12361" marT="123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6602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7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資料筆數 </a:t>
                      </a:r>
                      <a:r>
                        <a:rPr lang="en-US" altLang="zh-TW" sz="17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</a:t>
                      </a:r>
                    </a:p>
                  </a:txBody>
                  <a:tcPr marL="12361" marR="12361" marT="123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7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7</a:t>
                      </a:r>
                    </a:p>
                  </a:txBody>
                  <a:tcPr marL="12361" marR="12361" marT="1236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7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資料筆數 </a:t>
                      </a:r>
                      <a:r>
                        <a:rPr lang="en-US" altLang="zh-TW" sz="17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</a:t>
                      </a:r>
                    </a:p>
                  </a:txBody>
                  <a:tcPr marL="12361" marR="12361" marT="123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7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7</a:t>
                      </a:r>
                    </a:p>
                  </a:txBody>
                  <a:tcPr marL="12361" marR="12361" marT="1236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602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7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整體比例 </a:t>
                      </a:r>
                      <a:r>
                        <a:rPr lang="en-US" altLang="zh-TW" sz="17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</a:p>
                  </a:txBody>
                  <a:tcPr marL="12361" marR="12361" marT="123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7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0.5 </a:t>
                      </a:r>
                    </a:p>
                  </a:txBody>
                  <a:tcPr marL="12361" marR="12361" marT="1236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7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整體比例 </a:t>
                      </a:r>
                      <a:r>
                        <a:rPr lang="en-US" altLang="zh-TW" sz="17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</a:p>
                  </a:txBody>
                  <a:tcPr marL="12361" marR="12361" marT="123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7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0.5 </a:t>
                      </a:r>
                    </a:p>
                  </a:txBody>
                  <a:tcPr marL="12361" marR="12361" marT="1236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60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7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12361" marR="12361" marT="123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Yes</a:t>
                      </a:r>
                    </a:p>
                  </a:txBody>
                  <a:tcPr marL="12361" marR="12361" marT="12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No</a:t>
                      </a:r>
                    </a:p>
                  </a:txBody>
                  <a:tcPr marL="12361" marR="12361" marT="1236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7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12361" marR="12361" marT="123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Yes</a:t>
                      </a:r>
                    </a:p>
                  </a:txBody>
                  <a:tcPr marL="12361" marR="12361" marT="12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No</a:t>
                      </a:r>
                    </a:p>
                  </a:txBody>
                  <a:tcPr marL="12361" marR="12361" marT="1236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60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7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次數</a:t>
                      </a:r>
                    </a:p>
                  </a:txBody>
                  <a:tcPr marL="12361" marR="12361" marT="123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3</a:t>
                      </a:r>
                    </a:p>
                  </a:txBody>
                  <a:tcPr marL="12361" marR="12361" marT="12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4</a:t>
                      </a:r>
                    </a:p>
                  </a:txBody>
                  <a:tcPr marL="12361" marR="12361" marT="1236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7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次數</a:t>
                      </a:r>
                    </a:p>
                  </a:txBody>
                  <a:tcPr marL="12361" marR="12361" marT="123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6</a:t>
                      </a:r>
                    </a:p>
                  </a:txBody>
                  <a:tcPr marL="12361" marR="12361" marT="12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1</a:t>
                      </a:r>
                    </a:p>
                  </a:txBody>
                  <a:tcPr marL="12361" marR="12361" marT="1236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431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7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比例</a:t>
                      </a:r>
                    </a:p>
                  </a:txBody>
                  <a:tcPr marL="12361" marR="12361" marT="123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 </a:t>
                      </a:r>
                    </a:p>
                  </a:txBody>
                  <a:tcPr marL="12361" marR="12361" marT="12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0.6 </a:t>
                      </a:r>
                    </a:p>
                  </a:txBody>
                  <a:tcPr marL="12361" marR="12361" marT="1236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7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比例</a:t>
                      </a:r>
                    </a:p>
                  </a:txBody>
                  <a:tcPr marL="12361" marR="12361" marT="123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0.9 </a:t>
                      </a:r>
                    </a:p>
                  </a:txBody>
                  <a:tcPr marL="12361" marR="12361" marT="12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0.1 </a:t>
                      </a:r>
                    </a:p>
                  </a:txBody>
                  <a:tcPr marL="12361" marR="12361" marT="1236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31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 Index =</a:t>
                      </a:r>
                    </a:p>
                  </a:txBody>
                  <a:tcPr marL="12361" marR="12361" marT="123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TW" sz="17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0.367 </a:t>
                      </a:r>
                    </a:p>
                  </a:txBody>
                  <a:tcPr marL="12361" marR="12361" marT="1236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431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 dirty="0" err="1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 Gain =</a:t>
                      </a:r>
                    </a:p>
                  </a:txBody>
                  <a:tcPr marL="12361" marR="12361" marT="123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TW" sz="17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0.092 </a:t>
                      </a:r>
                    </a:p>
                  </a:txBody>
                  <a:tcPr marL="12361" marR="12361" marT="1236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第一次迭代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(5)</a:t>
            </a: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 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–</a:t>
            </a: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 住宅區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第一次迭代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(6)</a:t>
            </a: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 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–</a:t>
            </a: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 捷運車站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31641" y="2132857"/>
          <a:ext cx="6552727" cy="2981556"/>
        </p:xfrm>
        <a:graphic>
          <a:graphicData uri="http://schemas.openxmlformats.org/drawingml/2006/table">
            <a:tbl>
              <a:tblPr/>
              <a:tblGrid>
                <a:gridCol w="813594"/>
                <a:gridCol w="1000501"/>
                <a:gridCol w="1583209"/>
                <a:gridCol w="791604"/>
                <a:gridCol w="791604"/>
                <a:gridCol w="1572215"/>
              </a:tblGrid>
              <a:tr h="33128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左子樹</a:t>
                      </a:r>
                    </a:p>
                  </a:txBody>
                  <a:tcPr marL="10994" marR="10994" marT="109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右子樹</a:t>
                      </a:r>
                    </a:p>
                  </a:txBody>
                  <a:tcPr marL="10994" marR="10994" marT="109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3128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捷運車站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有</a:t>
                      </a:r>
                    </a:p>
                  </a:txBody>
                  <a:tcPr marL="10994" marR="10994" marT="109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捷運車站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沒有</a:t>
                      </a:r>
                    </a:p>
                  </a:txBody>
                  <a:tcPr marL="10994" marR="10994" marT="109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31284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資料筆數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</a:t>
                      </a:r>
                    </a:p>
                  </a:txBody>
                  <a:tcPr marL="10994" marR="10994" marT="109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8</a:t>
                      </a:r>
                    </a:p>
                  </a:txBody>
                  <a:tcPr marL="10994" marR="10994" marT="1099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資料筆數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</a:t>
                      </a:r>
                    </a:p>
                  </a:txBody>
                  <a:tcPr marL="10994" marR="10994" marT="109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6</a:t>
                      </a:r>
                    </a:p>
                  </a:txBody>
                  <a:tcPr marL="10994" marR="10994" marT="1099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1284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整體比例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</a:p>
                  </a:txBody>
                  <a:tcPr marL="10994" marR="10994" marT="109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0.6 </a:t>
                      </a:r>
                    </a:p>
                  </a:txBody>
                  <a:tcPr marL="10994" marR="10994" marT="1099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整體比例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= </a:t>
                      </a:r>
                    </a:p>
                  </a:txBody>
                  <a:tcPr marL="10994" marR="10994" marT="109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 </a:t>
                      </a:r>
                    </a:p>
                  </a:txBody>
                  <a:tcPr marL="10994" marR="10994" marT="1099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128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10994" marR="10994" marT="109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Yes</a:t>
                      </a:r>
                    </a:p>
                  </a:txBody>
                  <a:tcPr marL="10994" marR="10994" marT="109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No</a:t>
                      </a:r>
                    </a:p>
                  </a:txBody>
                  <a:tcPr marL="10994" marR="10994" marT="1099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10994" marR="10994" marT="109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Yes</a:t>
                      </a:r>
                    </a:p>
                  </a:txBody>
                  <a:tcPr marL="10994" marR="10994" marT="109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No</a:t>
                      </a:r>
                    </a:p>
                  </a:txBody>
                  <a:tcPr marL="10994" marR="10994" marT="1099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128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次數</a:t>
                      </a:r>
                    </a:p>
                  </a:txBody>
                  <a:tcPr marL="10994" marR="10994" marT="109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6</a:t>
                      </a:r>
                    </a:p>
                  </a:txBody>
                  <a:tcPr marL="10994" marR="10994" marT="109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2</a:t>
                      </a:r>
                    </a:p>
                  </a:txBody>
                  <a:tcPr marL="10994" marR="10994" marT="1099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次數</a:t>
                      </a:r>
                    </a:p>
                  </a:txBody>
                  <a:tcPr marL="10994" marR="10994" marT="109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3</a:t>
                      </a:r>
                    </a:p>
                  </a:txBody>
                  <a:tcPr marL="10994" marR="10994" marT="109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3</a:t>
                      </a:r>
                    </a:p>
                  </a:txBody>
                  <a:tcPr marL="10994" marR="10994" marT="1099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128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比例</a:t>
                      </a:r>
                    </a:p>
                  </a:txBody>
                  <a:tcPr marL="10994" marR="10994" marT="109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0.8 </a:t>
                      </a:r>
                    </a:p>
                  </a:txBody>
                  <a:tcPr marL="10994" marR="10994" marT="109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0.3 </a:t>
                      </a:r>
                    </a:p>
                  </a:txBody>
                  <a:tcPr marL="10994" marR="10994" marT="1099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比例</a:t>
                      </a:r>
                    </a:p>
                  </a:txBody>
                  <a:tcPr marL="10994" marR="10994" marT="109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0.5 </a:t>
                      </a:r>
                    </a:p>
                  </a:txBody>
                  <a:tcPr marL="10994" marR="10994" marT="109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0.5 </a:t>
                      </a:r>
                    </a:p>
                  </a:txBody>
                  <a:tcPr marL="10994" marR="10994" marT="1099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84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 Index =</a:t>
                      </a:r>
                    </a:p>
                  </a:txBody>
                  <a:tcPr marL="10994" marR="10994" marT="109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0.429 </a:t>
                      </a:r>
                    </a:p>
                  </a:txBody>
                  <a:tcPr marL="10994" marR="10994" marT="1099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31284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Gini Gain =</a:t>
                      </a:r>
                    </a:p>
                  </a:txBody>
                  <a:tcPr marL="10994" marR="10994" marT="109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</a:rPr>
                        <a:t>0.031 </a:t>
                      </a:r>
                    </a:p>
                  </a:txBody>
                  <a:tcPr marL="10994" marR="10994" marT="1099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1515</Words>
  <Application>Microsoft Office PowerPoint</Application>
  <PresentationFormat>如螢幕大小 (4:3)</PresentationFormat>
  <Paragraphs>890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CART</vt:lpstr>
      <vt:lpstr>範例資料庫</vt:lpstr>
      <vt:lpstr>第一次迭代</vt:lpstr>
      <vt:lpstr>第一次迭代(1) – 道路距離</vt:lpstr>
      <vt:lpstr>第一次迭代(2) – 道路距離</vt:lpstr>
      <vt:lpstr>第一次迭代(3) – 人口密度</vt:lpstr>
      <vt:lpstr>投影片 7</vt:lpstr>
      <vt:lpstr>投影片 8</vt:lpstr>
      <vt:lpstr>投影片 9</vt:lpstr>
      <vt:lpstr>第一次迭代計算結果</vt:lpstr>
      <vt:lpstr>第一次迭代分割資料庫</vt:lpstr>
      <vt:lpstr>決策樹</vt:lpstr>
      <vt:lpstr>預備迭代的資料庫</vt:lpstr>
      <vt:lpstr>投影片 14</vt:lpstr>
      <vt:lpstr>投影片 15</vt:lpstr>
      <vt:lpstr>投影片 16</vt:lpstr>
      <vt:lpstr>投影片 17</vt:lpstr>
      <vt:lpstr>投影片 18</vt:lpstr>
      <vt:lpstr>第二次迭代計算結果</vt:lpstr>
      <vt:lpstr>第二次迭代分割資料庫</vt:lpstr>
      <vt:lpstr>決策樹</vt:lpstr>
      <vt:lpstr>繼續迭代</vt:lpstr>
    </vt:vector>
  </TitlesOfParts>
  <Company>MyCompany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</dc:title>
  <dc:creator>Mirdex_Plus</dc:creator>
  <cp:lastModifiedBy>Mirdex_Plus</cp:lastModifiedBy>
  <cp:revision>6</cp:revision>
  <dcterms:created xsi:type="dcterms:W3CDTF">2017-12-06T06:36:49Z</dcterms:created>
  <dcterms:modified xsi:type="dcterms:W3CDTF">2017-12-07T06:09:10Z</dcterms:modified>
</cp:coreProperties>
</file>