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6" r:id="rId10"/>
    <p:sldId id="267" r:id="rId11"/>
    <p:sldId id="268" r:id="rId12"/>
    <p:sldId id="261" r:id="rId13"/>
    <p:sldId id="271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4DFD9-74C4-473E-BB5F-81E20545F13B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4316-7200-48CC-A52C-73625979D6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4316-7200-48CC-A52C-73625979D6D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4316-7200-48CC-A52C-73625979D6D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4316-7200-48CC-A52C-73625979D6D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14316-7200-48CC-A52C-73625979D6D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09B2-CFCE-42FD-979E-E91D10E8D923}" type="datetimeFigureOut">
              <a:rPr lang="zh-TW" altLang="en-US" smtClean="0"/>
              <a:pPr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BF01-1AB5-4139-B358-42576EE3B5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ID3 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演算法範例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Da</a:t>
            </a:r>
            <a:r>
              <a:rPr lang="en-US" altLang="zh-TW" dirty="0" smtClean="0">
                <a:solidFill>
                  <a:schemeClr val="tx1"/>
                </a:solidFill>
              </a:rPr>
              <a:t>-Wei Chiang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第二次迭代（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2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）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1412776"/>
          <a:ext cx="7620000" cy="2644167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1759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 Ownership = 0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 Ownership = 1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 Ownership = 2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7591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7591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75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0.667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0.333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59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0.918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2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0.171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576" y="4221088"/>
          <a:ext cx="7632852" cy="2520283"/>
        </p:xfrm>
        <a:graphic>
          <a:graphicData uri="http://schemas.openxmlformats.org/drawingml/2006/table">
            <a:tbl>
              <a:tblPr/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30125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Income Level = Low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Income Level = Medium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Income Level = High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1251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1251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12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2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2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0.667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0.333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8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0.918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4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0.171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標楷體" pitchFamily="65" charset="-120"/>
              </a:rPr>
              <a:t>第二次迭代（</a:t>
            </a:r>
            <a:r>
              <a:rPr lang="en-US" altLang="zh-TW" dirty="0" smtClean="0">
                <a:ea typeface="標楷體" pitchFamily="65" charset="-120"/>
              </a:rPr>
              <a:t>3</a:t>
            </a:r>
            <a:r>
              <a:rPr lang="zh-TW" altLang="en-US" dirty="0" smtClean="0">
                <a:ea typeface="標楷體" pitchFamily="65" charset="-120"/>
              </a:rPr>
              <a:t>）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5816" y="1844824"/>
          <a:ext cx="3096344" cy="2232248"/>
        </p:xfrm>
        <a:graphic>
          <a:graphicData uri="http://schemas.openxmlformats.org/drawingml/2006/table">
            <a:tbl>
              <a:tblPr/>
              <a:tblGrid>
                <a:gridCol w="1947185"/>
                <a:gridCol w="1149159"/>
              </a:tblGrid>
              <a:tr h="5704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Information Gain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456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Gender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56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 Ownership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4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Income Level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71600" y="5085184"/>
            <a:ext cx="716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ea typeface="標楷體" pitchFamily="65" charset="-120"/>
              </a:rPr>
              <a:t>因為</a:t>
            </a:r>
            <a:r>
              <a:rPr lang="en-US" altLang="zh-TW" sz="2000" dirty="0" smtClean="0">
                <a:ea typeface="標楷體" pitchFamily="65" charset="-120"/>
              </a:rPr>
              <a:t>Gender</a:t>
            </a:r>
            <a:r>
              <a:rPr lang="zh-TW" altLang="en-US" sz="2000" dirty="0" smtClean="0">
                <a:ea typeface="標楷體" pitchFamily="65" charset="-120"/>
              </a:rPr>
              <a:t>的</a:t>
            </a:r>
            <a:r>
              <a:rPr lang="en-US" altLang="zh-TW" sz="2000" dirty="0" smtClean="0">
                <a:ea typeface="標楷體" pitchFamily="65" charset="-120"/>
              </a:rPr>
              <a:t>Information Gain</a:t>
            </a:r>
            <a:r>
              <a:rPr lang="zh-TW" altLang="en-US" sz="2000" dirty="0" smtClean="0">
                <a:ea typeface="標楷體" pitchFamily="65" charset="-120"/>
              </a:rPr>
              <a:t>較大，因此由</a:t>
            </a:r>
            <a:r>
              <a:rPr lang="en-US" altLang="zh-TW" sz="2000" dirty="0" smtClean="0">
                <a:ea typeface="標楷體" pitchFamily="65" charset="-120"/>
              </a:rPr>
              <a:t>Gender</a:t>
            </a:r>
            <a:r>
              <a:rPr lang="zh-TW" altLang="en-US" sz="2000" dirty="0" smtClean="0">
                <a:ea typeface="標楷體" pitchFamily="65" charset="-120"/>
              </a:rPr>
              <a:t> 繼續往下切</a:t>
            </a:r>
            <a:endParaRPr lang="en-US" altLang="zh-TW" sz="2000" dirty="0"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175568" y="1584176"/>
            <a:ext cx="1728192" cy="93610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75568" y="1781036"/>
            <a:ext cx="175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Travel Cost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4499808" y="3356992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523688" y="3429000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7" idx="2"/>
            <a:endCxn id="9" idx="0"/>
          </p:cNvCxnSpPr>
          <p:nvPr/>
        </p:nvCxnSpPr>
        <p:spPr>
          <a:xfrm>
            <a:off x="5039664" y="2520280"/>
            <a:ext cx="204" cy="8367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087336" y="2780928"/>
            <a:ext cx="5976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0" idx="0"/>
          </p:cNvCxnSpPr>
          <p:nvPr/>
        </p:nvCxnSpPr>
        <p:spPr>
          <a:xfrm flipH="1">
            <a:off x="8063748" y="2780928"/>
            <a:ext cx="252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607872" y="3645024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Train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739688" y="367204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Car</a:t>
            </a:r>
            <a:endParaRPr lang="zh-TW" altLang="en-US" sz="2800" dirty="0"/>
          </a:p>
        </p:txBody>
      </p:sp>
      <p:cxnSp>
        <p:nvCxnSpPr>
          <p:cNvPr id="33" name="直線接點 32"/>
          <p:cNvCxnSpPr>
            <a:endCxn id="17" idx="0"/>
          </p:cNvCxnSpPr>
          <p:nvPr/>
        </p:nvCxnSpPr>
        <p:spPr>
          <a:xfrm>
            <a:off x="2087592" y="2780928"/>
            <a:ext cx="0" cy="1008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535864" y="2852936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Standard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7488438" y="285293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Expensive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727552" y="28529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Cheap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1223496" y="3789040"/>
            <a:ext cx="1728192" cy="93610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465765" y="398590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Gender</a:t>
            </a:r>
            <a:endParaRPr lang="zh-TW" altLang="en-US" sz="2800" dirty="0"/>
          </a:p>
        </p:txBody>
      </p:sp>
      <p:cxnSp>
        <p:nvCxnSpPr>
          <p:cNvPr id="29" name="直線接點 28"/>
          <p:cNvCxnSpPr>
            <a:stCxn id="17" idx="2"/>
          </p:cNvCxnSpPr>
          <p:nvPr/>
        </p:nvCxnSpPr>
        <p:spPr>
          <a:xfrm>
            <a:off x="2087592" y="4725144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863456" y="5013176"/>
            <a:ext cx="2520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383736" y="5013176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863456" y="5013176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31408" y="5085184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Female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3023696" y="508518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Male</a:t>
            </a:r>
          </a:p>
        </p:txBody>
      </p:sp>
      <p:sp>
        <p:nvSpPr>
          <p:cNvPr id="49" name="橢圓 48"/>
          <p:cNvSpPr/>
          <p:nvPr/>
        </p:nvSpPr>
        <p:spPr>
          <a:xfrm>
            <a:off x="2843808" y="5589240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023696" y="5858108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Bus</a:t>
            </a:r>
            <a:endParaRPr lang="zh-TW" altLang="en-US" sz="2800" dirty="0"/>
          </a:p>
        </p:txBody>
      </p:sp>
      <p:sp>
        <p:nvSpPr>
          <p:cNvPr id="51" name="橢圓 50"/>
          <p:cNvSpPr/>
          <p:nvPr/>
        </p:nvSpPr>
        <p:spPr>
          <a:xfrm>
            <a:off x="323808" y="5589240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680208" y="587727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ID3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決策樹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5736" y="1268760"/>
          <a:ext cx="470077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061"/>
                <a:gridCol w="1472311"/>
                <a:gridCol w="159740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Classes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Car</a:t>
                      </a:r>
                      <a:r>
                        <a:rPr lang="en-US" altLang="zh-TW" b="1" baseline="0" dirty="0" smtClean="0"/>
                        <a:t> Ownership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Income Level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Transportation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75656" y="476672"/>
            <a:ext cx="515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Travel Cost = Cheap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Gender = Female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Attribute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標楷體" pitchFamily="65" charset="-120"/>
              </a:rPr>
              <a:t>第三次迭代（</a:t>
            </a:r>
            <a:r>
              <a:rPr lang="en-US" altLang="zh-TW" dirty="0" smtClean="0">
                <a:ea typeface="標楷體" pitchFamily="65" charset="-120"/>
              </a:rPr>
              <a:t>1</a:t>
            </a:r>
            <a:r>
              <a:rPr lang="zh-TW" altLang="en-US" dirty="0" smtClean="0">
                <a:ea typeface="標楷體" pitchFamily="65" charset="-120"/>
              </a:rPr>
              <a:t>）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80184" y="1268760"/>
          <a:ext cx="2743200" cy="126682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Classes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5928" y="2636912"/>
          <a:ext cx="7368480" cy="1924086"/>
        </p:xfrm>
        <a:graphic>
          <a:graphicData uri="http://schemas.openxmlformats.org/drawingml/2006/table">
            <a:tbl>
              <a:tblPr/>
              <a:tblGrid>
                <a:gridCol w="614040"/>
                <a:gridCol w="614040"/>
                <a:gridCol w="614040"/>
                <a:gridCol w="614040"/>
                <a:gridCol w="614040"/>
                <a:gridCol w="614040"/>
                <a:gridCol w="614040"/>
                <a:gridCol w="614040"/>
                <a:gridCol w="614040"/>
                <a:gridCol w="614040"/>
                <a:gridCol w="614040"/>
                <a:gridCol w="614040"/>
              </a:tblGrid>
              <a:tr h="22014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 Ownership = 0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 Ownership = 1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 Ownership = 2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014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0147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14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5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75928" y="4653136"/>
          <a:ext cx="7344816" cy="2088229"/>
        </p:xfrm>
        <a:graphic>
          <a:graphicData uri="http://schemas.openxmlformats.org/drawingml/2006/table">
            <a:tbl>
              <a:tblPr/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24227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Income Level = Low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Income Level = Medium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Income Level = High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2279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2279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2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2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9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7056" marR="7056" marT="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 </a:t>
                      </a:r>
                    </a:p>
                  </a:txBody>
                  <a:tcPr marL="7056" marR="7056" marT="705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標楷體" pitchFamily="65" charset="-120"/>
              </a:rPr>
              <a:t>第三次迭代（</a:t>
            </a:r>
            <a:r>
              <a:rPr lang="en-US" altLang="zh-TW" dirty="0" smtClean="0">
                <a:ea typeface="標楷體" pitchFamily="65" charset="-120"/>
              </a:rPr>
              <a:t>2</a:t>
            </a:r>
            <a:r>
              <a:rPr lang="zh-TW" altLang="en-US" dirty="0" smtClean="0">
                <a:ea typeface="標楷體" pitchFamily="65" charset="-120"/>
              </a:rPr>
              <a:t>）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87824" y="1772816"/>
          <a:ext cx="3096344" cy="1800202"/>
        </p:xfrm>
        <a:graphic>
          <a:graphicData uri="http://schemas.openxmlformats.org/drawingml/2006/table">
            <a:tbl>
              <a:tblPr/>
              <a:tblGrid>
                <a:gridCol w="1947184"/>
                <a:gridCol w="1149160"/>
              </a:tblGrid>
              <a:tr h="60889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Information Gain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824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 Ownership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88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Income Level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67744" y="4941168"/>
            <a:ext cx="452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Information</a:t>
            </a:r>
            <a:r>
              <a:rPr lang="zh-TW" altLang="en-US" dirty="0" smtClean="0"/>
              <a:t>一樣時，可隨意挑選分割點。</a:t>
            </a:r>
            <a:endParaRPr lang="en-US" altLang="zh-TW" dirty="0" smtClean="0"/>
          </a:p>
          <a:p>
            <a:r>
              <a:rPr lang="zh-TW" altLang="en-US" dirty="0" smtClean="0"/>
              <a:t>假定我們以</a:t>
            </a:r>
            <a:r>
              <a:rPr lang="en-US" altLang="zh-TW" dirty="0" smtClean="0"/>
              <a:t>Car Ownership</a:t>
            </a:r>
            <a:r>
              <a:rPr lang="zh-TW" altLang="en-US" dirty="0" smtClean="0"/>
              <a:t>做分割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0264" y="836712"/>
            <a:ext cx="1728192" cy="93610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80264" y="1033572"/>
            <a:ext cx="175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Travel Cost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5004504" y="2609528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028384" y="2681536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7" idx="2"/>
            <a:endCxn id="9" idx="0"/>
          </p:cNvCxnSpPr>
          <p:nvPr/>
        </p:nvCxnSpPr>
        <p:spPr>
          <a:xfrm>
            <a:off x="5544360" y="1772816"/>
            <a:ext cx="204" cy="8367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592032" y="2033464"/>
            <a:ext cx="5976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0" idx="0"/>
          </p:cNvCxnSpPr>
          <p:nvPr/>
        </p:nvCxnSpPr>
        <p:spPr>
          <a:xfrm flipH="1">
            <a:off x="8568444" y="2033464"/>
            <a:ext cx="252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12568" y="289756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Train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244384" y="2924584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Car</a:t>
            </a:r>
            <a:endParaRPr lang="zh-TW" altLang="en-US" sz="2800" dirty="0"/>
          </a:p>
        </p:txBody>
      </p:sp>
      <p:cxnSp>
        <p:nvCxnSpPr>
          <p:cNvPr id="33" name="直線接點 32"/>
          <p:cNvCxnSpPr>
            <a:endCxn id="17" idx="0"/>
          </p:cNvCxnSpPr>
          <p:nvPr/>
        </p:nvCxnSpPr>
        <p:spPr>
          <a:xfrm>
            <a:off x="2592288" y="2033464"/>
            <a:ext cx="0" cy="1008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040560" y="2105472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Standard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7993134" y="2105472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Expensive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32248" y="210547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Cheap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1728192" y="3041576"/>
            <a:ext cx="1728192" cy="93610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970461" y="3238436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Gender</a:t>
            </a:r>
            <a:endParaRPr lang="zh-TW" altLang="en-US" sz="2800" dirty="0"/>
          </a:p>
        </p:txBody>
      </p:sp>
      <p:cxnSp>
        <p:nvCxnSpPr>
          <p:cNvPr id="29" name="直線接點 28"/>
          <p:cNvCxnSpPr>
            <a:stCxn id="17" idx="2"/>
          </p:cNvCxnSpPr>
          <p:nvPr/>
        </p:nvCxnSpPr>
        <p:spPr>
          <a:xfrm>
            <a:off x="2592288" y="3977680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368152" y="4265712"/>
            <a:ext cx="2520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888432" y="4265712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368152" y="4265712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936104" y="4337720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Female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3528392" y="433772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Male</a:t>
            </a:r>
          </a:p>
        </p:txBody>
      </p:sp>
      <p:sp>
        <p:nvSpPr>
          <p:cNvPr id="49" name="橢圓 48"/>
          <p:cNvSpPr/>
          <p:nvPr/>
        </p:nvSpPr>
        <p:spPr>
          <a:xfrm>
            <a:off x="3348504" y="4841776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528392" y="5110644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Bus</a:t>
            </a:r>
            <a:endParaRPr lang="zh-TW" altLang="en-US" sz="2800" dirty="0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ID3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決策樹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68000" y="5805264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39552" y="6102576"/>
            <a:ext cx="16561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195736" y="6102576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39552" y="6102576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04000" y="4860000"/>
            <a:ext cx="1728192" cy="93610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38000" y="504000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Gender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09874" y="6084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1966058" y="60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107504" y="6290156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Train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835696" y="6290156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Bus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1214" y="1700808"/>
          <a:ext cx="7139178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631061"/>
                <a:gridCol w="1219200"/>
                <a:gridCol w="1472311"/>
                <a:gridCol w="159740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Classes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Gender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Car</a:t>
                      </a:r>
                      <a:r>
                        <a:rPr lang="en-US" altLang="zh-TW" b="1" baseline="0" dirty="0" smtClean="0"/>
                        <a:t> Ownership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Travel</a:t>
                      </a:r>
                      <a:r>
                        <a:rPr lang="en-US" altLang="zh-TW" b="1" baseline="0" dirty="0" smtClean="0"/>
                        <a:t> Cost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Income Level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Transportation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Standard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Standard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Expensive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Expensive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Expensive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ID3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範例資料庫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第一次迭代（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1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）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412776"/>
          <a:ext cx="3149599" cy="1266825"/>
        </p:xfrm>
        <a:graphic>
          <a:graphicData uri="http://schemas.openxmlformats.org/drawingml/2006/table">
            <a:tbl>
              <a:tblPr/>
              <a:tblGrid>
                <a:gridCol w="1088044"/>
                <a:gridCol w="687185"/>
                <a:gridCol w="687185"/>
                <a:gridCol w="687185"/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Classes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1.571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2780928"/>
          <a:ext cx="6096002" cy="1664244"/>
        </p:xfrm>
        <a:graphic>
          <a:graphicData uri="http://schemas.openxmlformats.org/drawingml/2006/table">
            <a:tbl>
              <a:tblPr/>
              <a:tblGrid>
                <a:gridCol w="1067503"/>
                <a:gridCol w="674212"/>
                <a:gridCol w="674212"/>
                <a:gridCol w="674212"/>
                <a:gridCol w="870858"/>
                <a:gridCol w="786581"/>
                <a:gridCol w="674212"/>
                <a:gridCol w="674212"/>
              </a:tblGrid>
              <a:tr h="20569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Gender = Male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Gender = Female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5693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5693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56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6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6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1.371 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 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1.522 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43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0.12 </a:t>
                      </a:r>
                    </a:p>
                  </a:txBody>
                  <a:tcPr marL="9350" marR="9350" marT="9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4581128"/>
          <a:ext cx="8208909" cy="2132859"/>
        </p:xfrm>
        <a:graphic>
          <a:graphicData uri="http://schemas.openxmlformats.org/drawingml/2006/table">
            <a:tbl>
              <a:tblPr/>
              <a:tblGrid>
                <a:gridCol w="996610"/>
                <a:gridCol w="629437"/>
                <a:gridCol w="629437"/>
                <a:gridCol w="629437"/>
                <a:gridCol w="813023"/>
                <a:gridCol w="734343"/>
                <a:gridCol w="629437"/>
                <a:gridCol w="629437"/>
                <a:gridCol w="629437"/>
                <a:gridCol w="629437"/>
                <a:gridCol w="629437"/>
                <a:gridCol w="629437"/>
              </a:tblGrid>
              <a:tr h="2464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 Ownership = 0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 Ownership = 1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 Ownership = 2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645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645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64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0.667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0.333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0.918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1.522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5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0.534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第一次迭代（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2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）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1700811"/>
          <a:ext cx="8064897" cy="2016221"/>
        </p:xfrm>
        <a:graphic>
          <a:graphicData uri="http://schemas.openxmlformats.org/drawingml/2006/table">
            <a:tbl>
              <a:tblPr/>
              <a:tblGrid>
                <a:gridCol w="979124"/>
                <a:gridCol w="618395"/>
                <a:gridCol w="618395"/>
                <a:gridCol w="618395"/>
                <a:gridCol w="798759"/>
                <a:gridCol w="721459"/>
                <a:gridCol w="618395"/>
                <a:gridCol w="618395"/>
                <a:gridCol w="618395"/>
                <a:gridCol w="618395"/>
                <a:gridCol w="618395"/>
                <a:gridCol w="618395"/>
              </a:tblGrid>
              <a:tr h="2312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Travel Cost = Cheap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Travel Cost = Standard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Travel Cost = Expensive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128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128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1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0.8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7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0.722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1.21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536" y="3861050"/>
          <a:ext cx="7776862" cy="2232246"/>
        </p:xfrm>
        <a:graphic>
          <a:graphicData uri="http://schemas.openxmlformats.org/drawingml/2006/table">
            <a:tbl>
              <a:tblPr/>
              <a:tblGrid>
                <a:gridCol w="944156"/>
                <a:gridCol w="596309"/>
                <a:gridCol w="596309"/>
                <a:gridCol w="596309"/>
                <a:gridCol w="770232"/>
                <a:gridCol w="695693"/>
                <a:gridCol w="596309"/>
                <a:gridCol w="596309"/>
                <a:gridCol w="596309"/>
                <a:gridCol w="596309"/>
                <a:gridCol w="596309"/>
                <a:gridCol w="596309"/>
              </a:tblGrid>
              <a:tr h="2614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Income Level = High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Income Level = Medium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Income Level = Low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14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141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14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4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4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0.333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0.1667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4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1.459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9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6485" marR="6485" marT="64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0.695 </a:t>
                      </a:r>
                    </a:p>
                  </a:txBody>
                  <a:tcPr marL="6485" marR="6485" marT="648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第一次迭代（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3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）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59832" y="2204864"/>
          <a:ext cx="2880320" cy="2376262"/>
        </p:xfrm>
        <a:graphic>
          <a:graphicData uri="http://schemas.openxmlformats.org/drawingml/2006/table">
            <a:tbl>
              <a:tblPr/>
              <a:tblGrid>
                <a:gridCol w="1811335"/>
                <a:gridCol w="1068985"/>
              </a:tblGrid>
              <a:tr h="487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Information Gain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667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Gender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67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 Ownership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7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Travel Cost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98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Income Level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7544" y="5157192"/>
            <a:ext cx="8557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ea typeface="標楷體" pitchFamily="65" charset="-120"/>
              </a:rPr>
              <a:t>因為</a:t>
            </a:r>
            <a:r>
              <a:rPr lang="en-US" altLang="zh-TW" sz="2000" dirty="0" smtClean="0">
                <a:ea typeface="標楷體" pitchFamily="65" charset="-120"/>
              </a:rPr>
              <a:t>Travel Cost</a:t>
            </a:r>
            <a:r>
              <a:rPr lang="zh-TW" altLang="en-US" sz="2000" dirty="0" smtClean="0">
                <a:ea typeface="標楷體" pitchFamily="65" charset="-120"/>
              </a:rPr>
              <a:t>的</a:t>
            </a:r>
            <a:r>
              <a:rPr lang="en-US" altLang="zh-TW" sz="2000" dirty="0" smtClean="0">
                <a:ea typeface="標楷體" pitchFamily="65" charset="-120"/>
              </a:rPr>
              <a:t>Information Gain</a:t>
            </a:r>
            <a:r>
              <a:rPr lang="zh-TW" altLang="en-US" sz="2000" dirty="0" smtClean="0">
                <a:ea typeface="標楷體" pitchFamily="65" charset="-120"/>
              </a:rPr>
              <a:t>較大，因此由</a:t>
            </a:r>
            <a:r>
              <a:rPr lang="en-US" altLang="zh-TW" sz="2000" dirty="0" smtClean="0">
                <a:ea typeface="標楷體" pitchFamily="65" charset="-120"/>
              </a:rPr>
              <a:t>Travel Cost</a:t>
            </a:r>
            <a:r>
              <a:rPr lang="zh-TW" altLang="en-US" sz="2000" dirty="0" smtClean="0">
                <a:ea typeface="標楷體" pitchFamily="65" charset="-120"/>
              </a:rPr>
              <a:t> 為</a:t>
            </a:r>
            <a:r>
              <a:rPr lang="en-US" altLang="zh-TW" sz="2000" dirty="0" smtClean="0">
                <a:ea typeface="標楷體" pitchFamily="65" charset="-120"/>
              </a:rPr>
              <a:t>root</a:t>
            </a:r>
            <a:r>
              <a:rPr lang="zh-TW" altLang="en-US" sz="2000" dirty="0" smtClean="0">
                <a:ea typeface="標楷體" pitchFamily="65" charset="-120"/>
              </a:rPr>
              <a:t>節點開始切</a:t>
            </a:r>
            <a:endParaRPr lang="en-US" altLang="zh-TW" sz="2000" dirty="0"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404664"/>
          <a:ext cx="7139178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631061"/>
                <a:gridCol w="1219200"/>
                <a:gridCol w="1472311"/>
                <a:gridCol w="159740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Classes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Gender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Car</a:t>
                      </a:r>
                      <a:r>
                        <a:rPr lang="en-US" altLang="zh-TW" b="1" baseline="0" dirty="0" smtClean="0"/>
                        <a:t> Ownership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Travel</a:t>
                      </a:r>
                      <a:r>
                        <a:rPr lang="en-US" altLang="zh-TW" b="1" baseline="0" dirty="0" smtClean="0"/>
                        <a:t> Cost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Income Level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Transportation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Cheap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3212976"/>
          <a:ext cx="713917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631061"/>
                <a:gridCol w="1219200"/>
                <a:gridCol w="1472311"/>
                <a:gridCol w="1597406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Attribute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Classes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Gender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Car</a:t>
                      </a:r>
                      <a:r>
                        <a:rPr lang="en-US" altLang="zh-TW" b="1" baseline="0" dirty="0" smtClean="0"/>
                        <a:t> Ownership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Travel</a:t>
                      </a:r>
                      <a:r>
                        <a:rPr lang="en-US" altLang="zh-TW" b="1" baseline="0" dirty="0" smtClean="0"/>
                        <a:t> Cost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Income Level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Transportation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Standard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Standard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3608" y="4931792"/>
          <a:ext cx="713917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631061"/>
                <a:gridCol w="1219200"/>
                <a:gridCol w="1472311"/>
                <a:gridCol w="1597406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Attribute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Classes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Gender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Car</a:t>
                      </a:r>
                      <a:r>
                        <a:rPr lang="en-US" altLang="zh-TW" b="1" baseline="0" dirty="0" smtClean="0"/>
                        <a:t> Ownership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Travel</a:t>
                      </a:r>
                      <a:r>
                        <a:rPr lang="en-US" altLang="zh-TW" b="1" baseline="0" dirty="0" smtClean="0"/>
                        <a:t> Cost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Income Level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Transportation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Expensive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Expensive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Expensive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Car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743376" y="1584176"/>
            <a:ext cx="1728192" cy="93610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43376" y="1781036"/>
            <a:ext cx="175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Travel Cost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4103416" y="4032448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91496" y="4104456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7" idx="2"/>
          </p:cNvCxnSpPr>
          <p:nvPr/>
        </p:nvCxnSpPr>
        <p:spPr>
          <a:xfrm>
            <a:off x="4607472" y="2520280"/>
            <a:ext cx="0" cy="15121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655144" y="3456384"/>
            <a:ext cx="5976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0" idx="0"/>
          </p:cNvCxnSpPr>
          <p:nvPr/>
        </p:nvCxnSpPr>
        <p:spPr>
          <a:xfrm flipH="1">
            <a:off x="7631556" y="3456384"/>
            <a:ext cx="252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14295" y="432048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Train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307496" y="4347504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Car</a:t>
            </a:r>
            <a:endParaRPr lang="zh-TW" altLang="en-US" sz="2800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1655396" y="3456384"/>
            <a:ext cx="4" cy="6926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103672" y="3645024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Standard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7056246" y="3645024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Expensive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295360" y="364502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Cheap</a:t>
            </a:r>
          </a:p>
        </p:txBody>
      </p:sp>
      <p:sp>
        <p:nvSpPr>
          <p:cNvPr id="41" name="橢圓 40"/>
          <p:cNvSpPr/>
          <p:nvPr/>
        </p:nvSpPr>
        <p:spPr>
          <a:xfrm>
            <a:off x="1115616" y="4149080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475616" y="443711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ID3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決策樹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91680" y="2420888"/>
          <a:ext cx="5919978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631061"/>
                <a:gridCol w="1472311"/>
                <a:gridCol w="159740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Classes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Gender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Car</a:t>
                      </a:r>
                      <a:r>
                        <a:rPr lang="en-US" altLang="zh-TW" b="1" baseline="0" dirty="0" smtClean="0"/>
                        <a:t> Ownership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Income Level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Transportation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Bus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691680" y="1916832"/>
            <a:ext cx="3667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ea typeface="標楷體" pitchFamily="65" charset="-120"/>
              </a:rPr>
              <a:t>Travel Cost = Cheap</a:t>
            </a:r>
            <a:r>
              <a:rPr lang="zh-TW" altLang="en-US" sz="2000" dirty="0" smtClean="0">
                <a:ea typeface="標楷體" pitchFamily="65" charset="-120"/>
              </a:rPr>
              <a:t>下的</a:t>
            </a:r>
            <a:r>
              <a:rPr lang="en-US" altLang="zh-TW" sz="2000" dirty="0" smtClean="0">
                <a:ea typeface="標楷體" pitchFamily="65" charset="-120"/>
              </a:rPr>
              <a:t>Attribute</a:t>
            </a:r>
            <a:endParaRPr lang="zh-TW" altLang="en-US" sz="2000" dirty="0">
              <a:ea typeface="標楷體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ID3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演算法範例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第二次迭代（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1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）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43808" y="1484784"/>
          <a:ext cx="3168352" cy="1584175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792088"/>
                <a:gridCol w="792088"/>
              </a:tblGrid>
              <a:tr h="26204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Classes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2044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204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4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4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0.722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47664" y="3501008"/>
          <a:ext cx="5904656" cy="2160242"/>
        </p:xfrm>
        <a:graphic>
          <a:graphicData uri="http://schemas.openxmlformats.org/drawingml/2006/table">
            <a:tbl>
              <a:tblPr/>
              <a:tblGrid>
                <a:gridCol w="738082"/>
                <a:gridCol w="738082"/>
                <a:gridCol w="738082"/>
                <a:gridCol w="738082"/>
                <a:gridCol w="738082"/>
                <a:gridCol w="738082"/>
                <a:gridCol w="738082"/>
                <a:gridCol w="738082"/>
              </a:tblGrid>
              <a:tr h="26699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Gender = 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Gender = Female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6996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資料筆數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6996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整體比例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6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次數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比例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Entropy 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33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Information Gain 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0.322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1162</Words>
  <Application>Microsoft Office PowerPoint</Application>
  <PresentationFormat>如螢幕大小 (4:3)</PresentationFormat>
  <Paragraphs>844</Paragraphs>
  <Slides>16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ID3 演算法範例</vt:lpstr>
      <vt:lpstr>ID3範例資料庫</vt:lpstr>
      <vt:lpstr>第一次迭代（1）</vt:lpstr>
      <vt:lpstr>第一次迭代（2）</vt:lpstr>
      <vt:lpstr>第一次迭代（3）</vt:lpstr>
      <vt:lpstr>投影片 6</vt:lpstr>
      <vt:lpstr>ID3決策樹</vt:lpstr>
      <vt:lpstr>ID3演算法範例</vt:lpstr>
      <vt:lpstr>第二次迭代（1）</vt:lpstr>
      <vt:lpstr>第二次迭代（2）</vt:lpstr>
      <vt:lpstr>第二次迭代（3）</vt:lpstr>
      <vt:lpstr>ID3決策樹</vt:lpstr>
      <vt:lpstr>投影片 13</vt:lpstr>
      <vt:lpstr>第三次迭代（1）</vt:lpstr>
      <vt:lpstr>第三次迭代（2）</vt:lpstr>
      <vt:lpstr>ID3決策樹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Mirdex</dc:creator>
  <cp:lastModifiedBy>Mirdex_Plus</cp:lastModifiedBy>
  <cp:revision>42</cp:revision>
  <dcterms:created xsi:type="dcterms:W3CDTF">2017-11-30T01:04:06Z</dcterms:created>
  <dcterms:modified xsi:type="dcterms:W3CDTF">2017-12-05T06:24:47Z</dcterms:modified>
</cp:coreProperties>
</file>