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EC76C-CE78-45AB-821B-21B8B92ACC4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2EB7A-58CA-44F2-B74D-EA7C8C13D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26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2EB7A-58CA-44F2-B74D-EA7C8C13DE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98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2EB7A-58CA-44F2-B74D-EA7C8C13DE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2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2EB7A-58CA-44F2-B74D-EA7C8C13DE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4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2EB7A-58CA-44F2-B74D-EA7C8C13DE4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2EB7A-58CA-44F2-B74D-EA7C8C13DE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65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2EB7A-58CA-44F2-B74D-EA7C8C13DE4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87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2EB7A-58CA-44F2-B74D-EA7C8C13DE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570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2EB7A-58CA-44F2-B74D-EA7C8C13DE4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5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1E4FF-1E6E-9D7F-ABA9-B9DA9F9C8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F500E8-FE0B-CA06-1B02-A7D779D66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E31D52-5ABC-6246-6996-1C34DFEF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E80D-6A8B-4206-868B-E8B247AF8B6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586F45-43A5-17AE-6EC0-1603B491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5EF689-683E-DA20-5D40-895EE6D7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C524-6B05-4B1B-A65A-AA2424E1F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4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A24A-BE83-F850-639F-F6570499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F5CF3F-8EBB-82AE-5048-3AB31C34E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E75B87-7C79-BBBC-E046-C02B947F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E80D-6A8B-4206-868B-E8B247AF8B6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C21868-F508-7C1A-E2DA-48957ACD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5F518-D761-2130-4897-23EE54BB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C524-6B05-4B1B-A65A-AA2424E1F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7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4945F9-67AF-48EA-471A-071F01B0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CBB6A3-12E7-94B4-6A91-3F18F2F9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06906-5FCE-864B-A5FF-133B9736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E80D-6A8B-4206-868B-E8B247AF8B6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1FA64-8954-4719-E539-C6DBA66A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DF5594-B772-F1F9-DFE9-29616BC4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C524-6B05-4B1B-A65A-AA2424E1F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0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22A23-78CA-3F2B-B121-4AD3B999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55284-9086-CE01-26C3-833C141F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7DF4C-5E07-0CAD-B791-D28937A7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E80D-6A8B-4206-868B-E8B247AF8B6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6B505B-28B6-2817-06C8-18C67A6F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467699-FE05-0190-F376-96FCEB0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C524-6B05-4B1B-A65A-AA2424E1F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0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DC8D0-505F-F0BB-C39B-14E6CA15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37F07-6370-2F16-6429-04CC68963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1FAF0-E310-0A28-A168-C77EB829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E80D-6A8B-4206-868B-E8B247AF8B6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0F274E-F9D1-2BAF-A649-46C3D973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44570-7229-1D96-D232-78F64363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C524-6B05-4B1B-A65A-AA2424E1F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2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9FCE3-C3BD-3A30-3C67-EF81FDBE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4E761-2000-0CF5-D21D-4C3108B89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E4946A-FFAA-BEE3-690A-9E3FA081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E2BE08-5119-F080-7876-0476BE56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E80D-6A8B-4206-868B-E8B247AF8B6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0ABA9C-EE46-C6E0-936E-D51C70F3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D77F29-46C7-0A46-207F-71E405E3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C524-6B05-4B1B-A65A-AA2424E1F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33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68987-8C33-DDF9-D577-3EBECA72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C3FD40-9432-85A6-4253-BAA37AE1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78DCD8-57D3-4B7A-BF8F-A40800B5B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0CAC39-99C9-C6EE-8CD9-AB69EDC20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66BD05-D8EC-9F79-1C30-9D9C299EC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9C0E84-7BF3-4843-7C50-DDF76C4F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E80D-6A8B-4206-868B-E8B247AF8B6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BB0C0C-079D-7FB0-8600-A6E432A1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A82099-A721-F3F1-B5D5-6E667048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C524-6B05-4B1B-A65A-AA2424E1F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16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7CAFE-8431-0C33-8A18-5792D754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7D7ECB-FF3F-C7AE-C192-92EC4D65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E80D-6A8B-4206-868B-E8B247AF8B6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3D0986-6A1C-887F-9E72-267462AB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8529FF-4BED-81D5-F425-A777C120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C524-6B05-4B1B-A65A-AA2424E1F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48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52B0A7-5709-380A-CD97-9ABD507D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E80D-6A8B-4206-868B-E8B247AF8B6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D28A07-5AB2-7439-7C2E-C2AF7C77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0233B1-D220-0039-92FB-42C17486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C524-6B05-4B1B-A65A-AA2424E1F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4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12CD4-CED0-D095-B1DD-8441201B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814CE-025E-7F18-F652-0E47C1FA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231832-2A0E-F15F-CB8E-97016BF54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3B56ED-B30E-7060-103C-6EFE4252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E80D-6A8B-4206-868B-E8B247AF8B6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3409CE-F2D1-7FC7-D255-7A955658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325754-078F-0BC4-835F-71F18AEF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C524-6B05-4B1B-A65A-AA2424E1F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93B3C-496C-126E-CC1B-6814AF50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901899-65ED-8DF3-503C-D53532EB6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D9FCC0-5571-7809-B2AC-01AC8A968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65ED27-DA82-BEDA-DF3C-6B86D9DA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E80D-6A8B-4206-868B-E8B247AF8B6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D10E15-A325-FB5C-D4EF-DB8E7825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4739FA-C51F-B10E-B7D0-3F015276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C524-6B05-4B1B-A65A-AA2424E1F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97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74293-8A4C-EB45-8373-29D5F832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002B20-A45D-C643-8EC4-A90A567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FABC51-1114-BD85-2008-9730BAD90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E80D-6A8B-4206-868B-E8B247AF8B6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57B72-EEE0-E92A-1BDD-867105E82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B984AB-B2EE-33AD-7769-4B9427C78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C524-6B05-4B1B-A65A-AA2424E1F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83E1C-94A5-DF4D-3908-FC038003B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Семинар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A5C655-EB9F-4F5F-59E3-B11FB4661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Порядковые статистики. Двоичная куча</a:t>
            </a:r>
          </a:p>
        </p:txBody>
      </p:sp>
    </p:spTree>
    <p:extLst>
      <p:ext uri="{BB962C8B-B14F-4D97-AF65-F5344CB8AC3E}">
        <p14:creationId xmlns:p14="http://schemas.microsoft.com/office/powerpoint/2010/main" val="17582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C706800C-5BC7-4BDB-F8EE-454FF7C19F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70567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ru-RU" sz="2800" b="1" dirty="0"/>
                  <a:t>Реализация кучи. </a:t>
                </a:r>
                <a:r>
                  <a:rPr lang="ru-RU" sz="2400" dirty="0"/>
                  <a:t>Куча управляет объектами, ассоциированными с ключами, чтобы соблюдалось </a:t>
                </a:r>
                <a:r>
                  <a:rPr lang="ru-RU" sz="2400" u="sng" dirty="0"/>
                  <a:t>свойство кучи: для каждого объекта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u="sng" dirty="0"/>
                  <a:t> ключ объекта меньше или равен ключам его потомков</a:t>
                </a:r>
                <a:r>
                  <a:rPr lang="ru-RU" sz="2400" dirty="0"/>
                  <a:t>)</a:t>
                </a: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C706800C-5BC7-4BDB-F8EE-454FF7C19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70567"/>
              </a:xfrm>
              <a:blipFill>
                <a:blip r:embed="rId3"/>
                <a:stretch>
                  <a:fillRect l="-522" t="-12500" r="-812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>
            <a:extLst>
              <a:ext uri="{FF2B5EF4-FFF2-40B4-BE49-F238E27FC236}">
                <a16:creationId xmlns:a16="http://schemas.microsoft.com/office/drawing/2014/main" id="{E6E40B2A-7F4F-253B-8D29-652C2E0CE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6611"/>
            <a:ext cx="5181600" cy="46745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 В виде дерева (полного бинарного дерева)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F6B2F8-86C2-E4FF-5E54-19B73BB6D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6610"/>
            <a:ext cx="5181600" cy="46745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2. В виде массива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7605CC-2559-3CB2-44CC-148ADF9FF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83" y="2488785"/>
            <a:ext cx="4505325" cy="13335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5C3CA8-5CA1-4C70-4E8D-E78F12952D3A}"/>
              </a:ext>
            </a:extLst>
          </p:cNvPr>
          <p:cNvSpPr/>
          <p:nvPr/>
        </p:nvSpPr>
        <p:spPr>
          <a:xfrm>
            <a:off x="1734796" y="3572142"/>
            <a:ext cx="649481" cy="17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18CE17-0603-0941-49ED-BA08B835A30A}"/>
              </a:ext>
            </a:extLst>
          </p:cNvPr>
          <p:cNvSpPr txBox="1"/>
          <p:nvPr/>
        </p:nvSpPr>
        <p:spPr>
          <a:xfrm>
            <a:off x="2965391" y="4462448"/>
            <a:ext cx="649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или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34C7B29-92FC-6F35-1B5A-F8B7F8F9A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75" y="4010115"/>
            <a:ext cx="2120242" cy="12641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36C14E-65F6-CB4A-FC35-3198DA954328}"/>
              </a:ext>
            </a:extLst>
          </p:cNvPr>
          <p:cNvSpPr txBox="1"/>
          <p:nvPr/>
        </p:nvSpPr>
        <p:spPr>
          <a:xfrm>
            <a:off x="566160" y="5407423"/>
            <a:ext cx="560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u="sng" dirty="0"/>
              <a:t>ключ объекта меньше или равен ключам его потомков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66BFE58-5157-FE4F-F3C9-E994E904B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4042400"/>
            <a:ext cx="2400300" cy="13239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015EDD6-1B3D-BD98-4530-085587430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0301" y="4148032"/>
            <a:ext cx="2451173" cy="68374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3DA2343-F3F7-AD58-B9CC-52A8758AE8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9850" y="4942965"/>
            <a:ext cx="4686300" cy="1362075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5FF886-7B7C-0657-E418-26410D989D19}"/>
              </a:ext>
            </a:extLst>
          </p:cNvPr>
          <p:cNvSpPr/>
          <p:nvPr/>
        </p:nvSpPr>
        <p:spPr>
          <a:xfrm>
            <a:off x="7024643" y="4942965"/>
            <a:ext cx="316194" cy="184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7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D9BDB-18E5-F8B2-9D5D-F45D59A5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37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Операция «вставить» (объект в кучу)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792403-55E2-6E3C-FC16-B075897D2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2631" y="1213504"/>
            <a:ext cx="2456782" cy="222136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B77D45-1BF6-3D20-8B7F-DBBEE62C4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281" y="1307508"/>
            <a:ext cx="2480862" cy="2215496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908D912-F9B2-1FD8-C689-17AB79B942DD}"/>
              </a:ext>
            </a:extLst>
          </p:cNvPr>
          <p:cNvCxnSpPr/>
          <p:nvPr/>
        </p:nvCxnSpPr>
        <p:spPr>
          <a:xfrm>
            <a:off x="3136307" y="2931207"/>
            <a:ext cx="728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8771CAC-F5A4-4777-BA9C-23F2D0BEEC9E}"/>
              </a:ext>
            </a:extLst>
          </p:cNvPr>
          <p:cNvCxnSpPr/>
          <p:nvPr/>
        </p:nvCxnSpPr>
        <p:spPr>
          <a:xfrm>
            <a:off x="5953037" y="3032332"/>
            <a:ext cx="728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713CED-3506-8EAA-D636-41ECEDD5A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11" y="1307508"/>
            <a:ext cx="3068740" cy="2277827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A245FE7-FCF5-EC52-071D-DE4724ABF49E}"/>
              </a:ext>
            </a:extLst>
          </p:cNvPr>
          <p:cNvCxnSpPr/>
          <p:nvPr/>
        </p:nvCxnSpPr>
        <p:spPr>
          <a:xfrm>
            <a:off x="8067230" y="2768837"/>
            <a:ext cx="153824" cy="3503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DC6FF98-6646-B9D2-15CA-CD6DD254E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696" y="3808309"/>
            <a:ext cx="2696535" cy="2201519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1D7BD2E-D1CC-857D-925B-1DCF25E46419}"/>
              </a:ext>
            </a:extLst>
          </p:cNvPr>
          <p:cNvCxnSpPr/>
          <p:nvPr/>
        </p:nvCxnSpPr>
        <p:spPr>
          <a:xfrm flipH="1" flipV="1">
            <a:off x="8144142" y="2931207"/>
            <a:ext cx="427290" cy="188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01711E7-8634-4E89-DB7C-477C24FCA400}"/>
              </a:ext>
            </a:extLst>
          </p:cNvPr>
          <p:cNvCxnSpPr>
            <a:cxnSpLocks/>
          </p:cNvCxnSpPr>
          <p:nvPr/>
        </p:nvCxnSpPr>
        <p:spPr>
          <a:xfrm flipH="1" flipV="1">
            <a:off x="2335584" y="4802736"/>
            <a:ext cx="800723" cy="734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075DE1C-2C16-9363-A516-ED8DD9676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8760" y="3825668"/>
            <a:ext cx="2624361" cy="20602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613C87-90DE-063C-3E94-DC5FA18AFDEC}"/>
              </a:ext>
            </a:extLst>
          </p:cNvPr>
          <p:cNvSpPr txBox="1"/>
          <p:nvPr/>
        </p:nvSpPr>
        <p:spPr>
          <a:xfrm>
            <a:off x="3525139" y="2655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E84D7-4C64-E550-E4EE-E5E504505FC7}"/>
              </a:ext>
            </a:extLst>
          </p:cNvPr>
          <p:cNvSpPr txBox="1"/>
          <p:nvPr/>
        </p:nvSpPr>
        <p:spPr>
          <a:xfrm>
            <a:off x="6331633" y="2711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13A0DDC-60A9-A812-1A87-F12703D3AC17}"/>
              </a:ext>
            </a:extLst>
          </p:cNvPr>
          <p:cNvCxnSpPr>
            <a:cxnSpLocks/>
          </p:cNvCxnSpPr>
          <p:nvPr/>
        </p:nvCxnSpPr>
        <p:spPr>
          <a:xfrm flipH="1" flipV="1">
            <a:off x="5178751" y="4307080"/>
            <a:ext cx="649481" cy="1307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62AD39D-D851-24D8-70B5-C83C615B45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1526" y="3827634"/>
            <a:ext cx="2514890" cy="1950204"/>
          </a:xfrm>
          <a:prstGeom prst="rect">
            <a:avLst/>
          </a:prstGeom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86D0BDA-9CA3-E7A6-71CF-027CDA27A3D9}"/>
              </a:ext>
            </a:extLst>
          </p:cNvPr>
          <p:cNvCxnSpPr/>
          <p:nvPr/>
        </p:nvCxnSpPr>
        <p:spPr>
          <a:xfrm>
            <a:off x="9494378" y="2711592"/>
            <a:ext cx="72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81A5B2E-AE07-2029-5C68-3AC3F775A6DE}"/>
              </a:ext>
            </a:extLst>
          </p:cNvPr>
          <p:cNvCxnSpPr>
            <a:cxnSpLocks/>
          </p:cNvCxnSpPr>
          <p:nvPr/>
        </p:nvCxnSpPr>
        <p:spPr>
          <a:xfrm>
            <a:off x="10220770" y="2748630"/>
            <a:ext cx="0" cy="97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2D806A9F-9AE4-BAC8-08E5-E8CD2BF250A7}"/>
              </a:ext>
            </a:extLst>
          </p:cNvPr>
          <p:cNvCxnSpPr/>
          <p:nvPr/>
        </p:nvCxnSpPr>
        <p:spPr>
          <a:xfrm flipH="1">
            <a:off x="1751888" y="3725966"/>
            <a:ext cx="840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D191521-3A30-0217-9233-8C2406DD24EB}"/>
              </a:ext>
            </a:extLst>
          </p:cNvPr>
          <p:cNvCxnSpPr/>
          <p:nvPr/>
        </p:nvCxnSpPr>
        <p:spPr>
          <a:xfrm>
            <a:off x="1759634" y="3725966"/>
            <a:ext cx="0" cy="49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C9FC19B-B7AA-7C4D-0588-FCF4520A7863}"/>
              </a:ext>
            </a:extLst>
          </p:cNvPr>
          <p:cNvCxnSpPr/>
          <p:nvPr/>
        </p:nvCxnSpPr>
        <p:spPr>
          <a:xfrm>
            <a:off x="6572405" y="4717278"/>
            <a:ext cx="769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95F7785-42F5-E09F-857E-99D60268041A}"/>
              </a:ext>
            </a:extLst>
          </p:cNvPr>
          <p:cNvCxnSpPr/>
          <p:nvPr/>
        </p:nvCxnSpPr>
        <p:spPr>
          <a:xfrm>
            <a:off x="3726704" y="4715853"/>
            <a:ext cx="769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32E9CD-D40C-8988-E580-5F60E4328184}"/>
              </a:ext>
            </a:extLst>
          </p:cNvPr>
          <p:cNvSpPr txBox="1"/>
          <p:nvPr/>
        </p:nvSpPr>
        <p:spPr>
          <a:xfrm>
            <a:off x="10220770" y="4671125"/>
            <a:ext cx="168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Сложность?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A16DEE-3A3D-9D77-50A8-2215A493D725}"/>
              </a:ext>
            </a:extLst>
          </p:cNvPr>
          <p:cNvSpPr txBox="1"/>
          <p:nvPr/>
        </p:nvSpPr>
        <p:spPr>
          <a:xfrm>
            <a:off x="3784007" y="5986109"/>
            <a:ext cx="408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Процедура </a:t>
            </a:r>
            <a:r>
              <a:rPr lang="en-US" dirty="0" err="1"/>
              <a:t>shiftup</a:t>
            </a:r>
            <a:r>
              <a:rPr lang="en-US" dirty="0"/>
              <a:t> </a:t>
            </a:r>
            <a:r>
              <a:rPr lang="ru-RU" dirty="0"/>
              <a:t>(просеивание</a:t>
            </a:r>
            <a:r>
              <a:rPr lang="en-US" dirty="0"/>
              <a:t> </a:t>
            </a:r>
            <a:r>
              <a:rPr lang="ru-RU" dirty="0"/>
              <a:t>вверх)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E39D6-E2F2-0F48-6738-16AD269B0470}"/>
              </a:ext>
            </a:extLst>
          </p:cNvPr>
          <p:cNvSpPr txBox="1"/>
          <p:nvPr/>
        </p:nvSpPr>
        <p:spPr>
          <a:xfrm>
            <a:off x="8165106" y="6207504"/>
            <a:ext cx="304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Написать процедуру </a:t>
            </a:r>
            <a:r>
              <a:rPr lang="en-US" dirty="0" err="1"/>
              <a:t>sift_up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7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6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4C8A2-CA25-DF97-60BA-940023CC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462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Операция «извлечь минимум»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E64F4D-0FCA-2EBC-203A-10ACCF6A0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275" y="972375"/>
            <a:ext cx="2373870" cy="21041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4121AA-3649-3F89-B45A-5F3BDCD3E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639" y="927748"/>
            <a:ext cx="2463325" cy="21492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F6B6F9-F088-6EA4-55AB-4C8CB9B0F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916" y="1042589"/>
            <a:ext cx="2463326" cy="2042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3FEA42-7DB5-096A-C080-21926F888516}"/>
              </a:ext>
            </a:extLst>
          </p:cNvPr>
          <p:cNvSpPr txBox="1"/>
          <p:nvPr/>
        </p:nvSpPr>
        <p:spPr>
          <a:xfrm>
            <a:off x="6554624" y="1196410"/>
            <a:ext cx="78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меняем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8375D0E-4166-374E-4423-7C0BA2C09596}"/>
              </a:ext>
            </a:extLst>
          </p:cNvPr>
          <p:cNvCxnSpPr>
            <a:cxnSpLocks/>
          </p:cNvCxnSpPr>
          <p:nvPr/>
        </p:nvCxnSpPr>
        <p:spPr>
          <a:xfrm>
            <a:off x="7075918" y="1418602"/>
            <a:ext cx="102549" cy="85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6FE05A10-3BF7-17D6-5B50-7C819BFC9ECE}"/>
              </a:ext>
            </a:extLst>
          </p:cNvPr>
          <p:cNvSpPr/>
          <p:nvPr/>
        </p:nvSpPr>
        <p:spPr>
          <a:xfrm>
            <a:off x="6682811" y="2512463"/>
            <a:ext cx="333286" cy="6497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1622DA6-6D48-5753-92E8-15BC94107580}"/>
              </a:ext>
            </a:extLst>
          </p:cNvPr>
          <p:cNvSpPr/>
          <p:nvPr/>
        </p:nvSpPr>
        <p:spPr>
          <a:xfrm>
            <a:off x="6606299" y="2418459"/>
            <a:ext cx="170516" cy="307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9C003ED-2B9B-17A6-FBE8-94D301026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194" y="1058364"/>
            <a:ext cx="2193477" cy="192351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95DC85-DA88-B347-1859-305304C409CC}"/>
              </a:ext>
            </a:extLst>
          </p:cNvPr>
          <p:cNvSpPr txBox="1"/>
          <p:nvPr/>
        </p:nvSpPr>
        <p:spPr>
          <a:xfrm>
            <a:off x="9946895" y="1725374"/>
            <a:ext cx="70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меняем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E70A410-9008-F260-7718-A943663E2E7E}"/>
              </a:ext>
            </a:extLst>
          </p:cNvPr>
          <p:cNvCxnSpPr>
            <a:cxnSpLocks/>
          </p:cNvCxnSpPr>
          <p:nvPr/>
        </p:nvCxnSpPr>
        <p:spPr>
          <a:xfrm flipH="1">
            <a:off x="10079129" y="1927886"/>
            <a:ext cx="326352" cy="131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2EC200-5372-F402-5623-803F753C55FA}"/>
              </a:ext>
            </a:extLst>
          </p:cNvPr>
          <p:cNvSpPr txBox="1"/>
          <p:nvPr/>
        </p:nvSpPr>
        <p:spPr>
          <a:xfrm>
            <a:off x="7211806" y="4312445"/>
            <a:ext cx="435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Процедура </a:t>
            </a:r>
            <a:r>
              <a:rPr lang="en-US"/>
              <a:t>sift</a:t>
            </a:r>
            <a:r>
              <a:rPr lang="en-US" dirty="0" err="1"/>
              <a:t>_down</a:t>
            </a:r>
            <a:r>
              <a:rPr lang="en-US" dirty="0"/>
              <a:t> </a:t>
            </a:r>
            <a:r>
              <a:rPr lang="ru-RU" dirty="0"/>
              <a:t>(просеивание вниз)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C66551E8-F42F-3F63-0A47-C7391A6D46D4}"/>
              </a:ext>
            </a:extLst>
          </p:cNvPr>
          <p:cNvSpPr/>
          <p:nvPr/>
        </p:nvSpPr>
        <p:spPr>
          <a:xfrm>
            <a:off x="4648912" y="2726236"/>
            <a:ext cx="948583" cy="255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2EA004-8437-4439-27B3-2AFA6AF7DEA6}"/>
              </a:ext>
            </a:extLst>
          </p:cNvPr>
          <p:cNvSpPr txBox="1"/>
          <p:nvPr/>
        </p:nvSpPr>
        <p:spPr>
          <a:xfrm>
            <a:off x="2570135" y="895382"/>
            <a:ext cx="2373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B050"/>
                </a:solidFill>
              </a:rPr>
              <a:t>Переставляем последний элемент в корень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174E6EB-D777-495D-EC49-90A1C64FDFA0}"/>
              </a:ext>
            </a:extLst>
          </p:cNvPr>
          <p:cNvCxnSpPr/>
          <p:nvPr/>
        </p:nvCxnSpPr>
        <p:spPr>
          <a:xfrm>
            <a:off x="5776957" y="1863873"/>
            <a:ext cx="77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EB59B93-6613-5252-A6DE-73051C24B5A4}"/>
              </a:ext>
            </a:extLst>
          </p:cNvPr>
          <p:cNvCxnSpPr/>
          <p:nvPr/>
        </p:nvCxnSpPr>
        <p:spPr>
          <a:xfrm>
            <a:off x="8544370" y="1812064"/>
            <a:ext cx="77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C1EDED8-8841-8DDC-5CF6-7F5F35A099D5}"/>
              </a:ext>
            </a:extLst>
          </p:cNvPr>
          <p:cNvCxnSpPr>
            <a:cxnSpLocks/>
          </p:cNvCxnSpPr>
          <p:nvPr/>
        </p:nvCxnSpPr>
        <p:spPr>
          <a:xfrm flipH="1">
            <a:off x="6751178" y="2854055"/>
            <a:ext cx="3546486" cy="11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1BEC57C9-EC9A-360D-CA45-5A9D5048E7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4763" y="3222273"/>
            <a:ext cx="2522232" cy="21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/>
      <p:bldP spid="46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2AFBD-6559-F28C-F569-035C2AF2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Задача – найти </a:t>
            </a:r>
            <a:r>
              <a:rPr lang="en-US" sz="2800" i="1" dirty="0" err="1"/>
              <a:t>i</a:t>
            </a:r>
            <a:r>
              <a:rPr lang="ru-RU" sz="2800" dirty="0"/>
              <a:t> -</a:t>
            </a:r>
            <a:r>
              <a:rPr lang="ru-RU" sz="2800" dirty="0" err="1"/>
              <a:t>ый</a:t>
            </a:r>
            <a:r>
              <a:rPr lang="ru-RU" sz="2800" dirty="0"/>
              <a:t> по счету минимальный элемент в массиве </a:t>
            </a:r>
            <a:r>
              <a:rPr lang="en-US" sz="2800" dirty="0"/>
              <a:t>A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(</a:t>
            </a:r>
            <a:r>
              <a:rPr lang="en-US" sz="2800" dirty="0" err="1"/>
              <a:t>i</a:t>
            </a:r>
            <a:r>
              <a:rPr lang="ru-RU" sz="2800" dirty="0"/>
              <a:t>-ую порядковую статистику)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8995E-8C74-C58A-AD30-9DD40E13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Пример:                                     </a:t>
            </a:r>
            <a:r>
              <a:rPr lang="ru-RU" sz="2400" dirty="0"/>
              <a:t>Если </a:t>
            </a:r>
            <a:r>
              <a:rPr lang="en-US" sz="2400" i="1" dirty="0" err="1"/>
              <a:t>i</a:t>
            </a:r>
            <a:r>
              <a:rPr lang="en-US" sz="2400" dirty="0"/>
              <a:t>=2</a:t>
            </a:r>
            <a:r>
              <a:rPr lang="ru-RU" sz="2400" dirty="0"/>
              <a:t>, то 2-ая статистика равна 6</a:t>
            </a:r>
          </a:p>
          <a:p>
            <a:pPr marL="0" indent="0">
              <a:buNone/>
            </a:pPr>
            <a:r>
              <a:rPr lang="ru-RU" sz="2400" dirty="0"/>
              <a:t>                                                    </a:t>
            </a:r>
            <a:r>
              <a:rPr lang="en-US" sz="2400" dirty="0"/>
              <a:t>          </a:t>
            </a:r>
            <a:r>
              <a:rPr lang="ru-RU" sz="2400" dirty="0"/>
              <a:t> Если </a:t>
            </a:r>
            <a:r>
              <a:rPr lang="en-US" sz="2400" i="1" dirty="0" err="1"/>
              <a:t>i</a:t>
            </a:r>
            <a:r>
              <a:rPr lang="en-US" sz="2400" dirty="0"/>
              <a:t>=</a:t>
            </a:r>
            <a:r>
              <a:rPr lang="ru-RU" sz="2400" dirty="0"/>
              <a:t>3, то 3-я статистика равна 8 и т.д.</a:t>
            </a:r>
          </a:p>
          <a:p>
            <a:pPr marL="0" indent="0">
              <a:buNone/>
            </a:pPr>
            <a:r>
              <a:rPr lang="ru-RU" sz="2400" dirty="0"/>
              <a:t>При </a:t>
            </a:r>
            <a:r>
              <a:rPr lang="en-US" sz="2400" i="1" dirty="0" err="1"/>
              <a:t>i</a:t>
            </a:r>
            <a:r>
              <a:rPr lang="en-US" sz="2400" dirty="0"/>
              <a:t>=</a:t>
            </a:r>
            <a:r>
              <a:rPr lang="ru-RU" sz="2400" dirty="0"/>
              <a:t>1 ищем </a:t>
            </a:r>
            <a:r>
              <a:rPr lang="en-US" sz="2400" dirty="0"/>
              <a:t>min</a:t>
            </a:r>
            <a:r>
              <a:rPr lang="ru-RU" sz="2400" dirty="0"/>
              <a:t>, при </a:t>
            </a:r>
            <a:r>
              <a:rPr lang="en-US" sz="2400" i="1" dirty="0" err="1"/>
              <a:t>i</a:t>
            </a:r>
            <a:r>
              <a:rPr lang="en-US" sz="2400" dirty="0"/>
              <a:t>=</a:t>
            </a:r>
            <a:r>
              <a:rPr lang="en-US" sz="2400" i="1" dirty="0"/>
              <a:t>n </a:t>
            </a:r>
            <a:r>
              <a:rPr lang="ru-RU" sz="2400" dirty="0"/>
              <a:t>ищем </a:t>
            </a:r>
            <a:r>
              <a:rPr lang="en-US" sz="2400" dirty="0"/>
              <a:t>max</a:t>
            </a:r>
            <a:r>
              <a:rPr lang="ru-RU" sz="2400" dirty="0"/>
              <a:t>. Для этих случаев сложность </a:t>
            </a:r>
            <a:r>
              <a:rPr lang="en-US" sz="2400" dirty="0"/>
              <a:t>O(n).</a:t>
            </a:r>
          </a:p>
          <a:p>
            <a:pPr marL="0" indent="0">
              <a:buNone/>
            </a:pPr>
            <a:r>
              <a:rPr lang="ru-RU" sz="2400" dirty="0"/>
              <a:t>Как насчет медианы? Можно отсортировать массив за </a:t>
            </a:r>
            <a:r>
              <a:rPr lang="en-US" sz="2400" dirty="0"/>
              <a:t>O(n log n) </a:t>
            </a:r>
            <a:r>
              <a:rPr lang="ru-RU" sz="2400" dirty="0"/>
              <a:t>и выдать любой </a:t>
            </a:r>
            <a:r>
              <a:rPr lang="en-US" sz="2400" i="1" dirty="0" err="1"/>
              <a:t>i</a:t>
            </a:r>
            <a:r>
              <a:rPr lang="ru-RU" sz="2400" dirty="0"/>
              <a:t>-</a:t>
            </a:r>
            <a:r>
              <a:rPr lang="ru-RU" sz="2400" dirty="0" err="1"/>
              <a:t>ый</a:t>
            </a:r>
            <a:r>
              <a:rPr lang="ru-RU" sz="2400" dirty="0"/>
              <a:t> элемент за </a:t>
            </a:r>
            <a:r>
              <a:rPr lang="en-US" sz="2400" dirty="0"/>
              <a:t>O(</a:t>
            </a:r>
            <a:r>
              <a:rPr lang="ru-RU" sz="2400" dirty="0"/>
              <a:t>1</a:t>
            </a:r>
            <a:r>
              <a:rPr lang="en-US" sz="2400" dirty="0"/>
              <a:t>)</a:t>
            </a:r>
            <a:r>
              <a:rPr lang="ru-RU" sz="2400" dirty="0"/>
              <a:t>. Можно быстрее!</a:t>
            </a:r>
          </a:p>
          <a:p>
            <a:pPr marL="0" indent="0">
              <a:buNone/>
            </a:pPr>
            <a:r>
              <a:rPr lang="ru-RU" sz="2400" dirty="0"/>
              <a:t>Используем идеи </a:t>
            </a:r>
            <a:r>
              <a:rPr lang="en-US" sz="2400" dirty="0" err="1"/>
              <a:t>QuickSort</a:t>
            </a:r>
            <a:r>
              <a:rPr lang="en-US" sz="2400" dirty="0"/>
              <a:t> </a:t>
            </a:r>
            <a:r>
              <a:rPr lang="ru-RU" sz="2400" dirty="0"/>
              <a:t>(опорные элементы)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2400" dirty="0"/>
              <a:t>После разделения опорный элемент оказался на своем порядковом месте. Если нужна </a:t>
            </a:r>
            <a:r>
              <a:rPr lang="en-US" sz="2400" i="1" dirty="0" err="1"/>
              <a:t>i</a:t>
            </a:r>
            <a:r>
              <a:rPr lang="en-US" sz="2400" dirty="0"/>
              <a:t>=</a:t>
            </a:r>
            <a:r>
              <a:rPr lang="ru-RU" sz="2400" dirty="0"/>
              <a:t>3-я порядковая статистика, то мы нашли ее. Если </a:t>
            </a:r>
            <a:r>
              <a:rPr lang="en-US" sz="2400" i="1" dirty="0" err="1"/>
              <a:t>i</a:t>
            </a:r>
            <a:r>
              <a:rPr lang="en-US" sz="2400" dirty="0"/>
              <a:t>&gt;3</a:t>
            </a:r>
            <a:r>
              <a:rPr lang="ru-RU" sz="2400" dirty="0"/>
              <a:t>, то далее обращаемся </a:t>
            </a:r>
            <a:r>
              <a:rPr lang="ru-RU" sz="2400" b="1" dirty="0"/>
              <a:t>только</a:t>
            </a:r>
            <a:r>
              <a:rPr lang="ru-RU" sz="2400" dirty="0"/>
              <a:t> к правой части, иначе – </a:t>
            </a:r>
            <a:r>
              <a:rPr lang="ru-RU" sz="2400" b="1" dirty="0"/>
              <a:t>только</a:t>
            </a:r>
            <a:r>
              <a:rPr lang="ru-RU" sz="2400" dirty="0"/>
              <a:t> к левой.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95CB91A-1907-6C3F-D37F-F4815ABE2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14254"/>
              </p:ext>
            </p:extLst>
          </p:nvPr>
        </p:nvGraphicFramePr>
        <p:xfrm>
          <a:off x="2435289" y="1446148"/>
          <a:ext cx="2475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">
                  <a:extLst>
                    <a:ext uri="{9D8B030D-6E8A-4147-A177-3AD203B41FA5}">
                      <a16:colId xmlns:a16="http://schemas.microsoft.com/office/drawing/2014/main" val="3079091871"/>
                    </a:ext>
                  </a:extLst>
                </a:gridCol>
                <a:gridCol w="618998">
                  <a:extLst>
                    <a:ext uri="{9D8B030D-6E8A-4147-A177-3AD203B41FA5}">
                      <a16:colId xmlns:a16="http://schemas.microsoft.com/office/drawing/2014/main" val="1295960406"/>
                    </a:ext>
                  </a:extLst>
                </a:gridCol>
                <a:gridCol w="618998">
                  <a:extLst>
                    <a:ext uri="{9D8B030D-6E8A-4147-A177-3AD203B41FA5}">
                      <a16:colId xmlns:a16="http://schemas.microsoft.com/office/drawing/2014/main" val="4179749342"/>
                    </a:ext>
                  </a:extLst>
                </a:gridCol>
                <a:gridCol w="618998">
                  <a:extLst>
                    <a:ext uri="{9D8B030D-6E8A-4147-A177-3AD203B41FA5}">
                      <a16:colId xmlns:a16="http://schemas.microsoft.com/office/drawing/2014/main" val="2191337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665085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50D511-DA45-6A00-0485-0B69E1F6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88" y="4032678"/>
            <a:ext cx="3480318" cy="4760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6C2218-CCD3-6BC5-8D18-CA4DA94DF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87" y="4023068"/>
            <a:ext cx="4276725" cy="495300"/>
          </a:xfrm>
          <a:prstGeom prst="rect">
            <a:avLst/>
          </a:prstGeom>
        </p:spPr>
      </p:pic>
      <p:sp>
        <p:nvSpPr>
          <p:cNvPr id="9" name="Ромб 8">
            <a:extLst>
              <a:ext uri="{FF2B5EF4-FFF2-40B4-BE49-F238E27FC236}">
                <a16:creationId xmlns:a16="http://schemas.microsoft.com/office/drawing/2014/main" id="{622C4BF4-F47E-F809-686F-93A37418DAEE}"/>
              </a:ext>
            </a:extLst>
          </p:cNvPr>
          <p:cNvSpPr/>
          <p:nvPr/>
        </p:nvSpPr>
        <p:spPr>
          <a:xfrm>
            <a:off x="7479455" y="3959445"/>
            <a:ext cx="561296" cy="537716"/>
          </a:xfrm>
          <a:prstGeom prst="diamond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D1DFEB17-C53F-E383-890F-421956FC2324}"/>
              </a:ext>
            </a:extLst>
          </p:cNvPr>
          <p:cNvSpPr/>
          <p:nvPr/>
        </p:nvSpPr>
        <p:spPr>
          <a:xfrm>
            <a:off x="2196918" y="3981594"/>
            <a:ext cx="561296" cy="537716"/>
          </a:xfrm>
          <a:prstGeom prst="diamond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авая фигурная скобка 12">
            <a:extLst>
              <a:ext uri="{FF2B5EF4-FFF2-40B4-BE49-F238E27FC236}">
                <a16:creationId xmlns:a16="http://schemas.microsoft.com/office/drawing/2014/main" id="{1EC03A7C-BD88-3340-A651-8F3DB9029889}"/>
              </a:ext>
            </a:extLst>
          </p:cNvPr>
          <p:cNvSpPr/>
          <p:nvPr/>
        </p:nvSpPr>
        <p:spPr>
          <a:xfrm rot="5400000">
            <a:off x="7041371" y="4188254"/>
            <a:ext cx="189396" cy="892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58B05B8A-C4AD-3998-558B-EDFF29870F1C}"/>
              </a:ext>
            </a:extLst>
          </p:cNvPr>
          <p:cNvSpPr/>
          <p:nvPr/>
        </p:nvSpPr>
        <p:spPr>
          <a:xfrm rot="16200000">
            <a:off x="8836836" y="3685153"/>
            <a:ext cx="385634" cy="2070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ED9AE-3E94-26C5-63AF-54EC41384CC5}"/>
              </a:ext>
            </a:extLst>
          </p:cNvPr>
          <p:cNvSpPr txBox="1"/>
          <p:nvPr/>
        </p:nvSpPr>
        <p:spPr>
          <a:xfrm>
            <a:off x="6927518" y="46115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&lt;3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353C2-C0D0-6E53-EE21-C308B579A9E7}"/>
              </a:ext>
            </a:extLst>
          </p:cNvPr>
          <p:cNvSpPr txBox="1"/>
          <p:nvPr/>
        </p:nvSpPr>
        <p:spPr>
          <a:xfrm>
            <a:off x="8821102" y="47961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3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93D9A-F213-AB68-6BE7-DDB00AA2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0655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Тестовое 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BD84C-E1B0-BFDD-FEB6-E2237BFE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755"/>
            <a:ext cx="10515600" cy="5337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Ищем 5-ую порядковую статистику. </a:t>
            </a:r>
            <a:r>
              <a:rPr lang="en-US" sz="1800" dirty="0"/>
              <a:t>A[1 .. 10]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Пусть после разделения опорный элемент оказался в 3–ей позиции. На какой стороне опорного элемента надо выполнять рекурсию и какую порядковую статистику искать?</a:t>
            </a:r>
          </a:p>
          <a:p>
            <a:pPr marL="457200" indent="-457200">
              <a:buAutoNum type="alphaLcParenR"/>
            </a:pPr>
            <a:r>
              <a:rPr lang="en-US" sz="1800" dirty="0"/>
              <a:t>3-</a:t>
            </a:r>
            <a:r>
              <a:rPr lang="ru-RU" sz="1800" dirty="0"/>
              <a:t>ю пор. статистику на левой стороне от опорного.</a:t>
            </a:r>
          </a:p>
          <a:p>
            <a:pPr marL="457200" indent="-457200">
              <a:buAutoNum type="alphaLcParenR"/>
            </a:pPr>
            <a:r>
              <a:rPr lang="ru-RU" sz="1800" dirty="0"/>
              <a:t>2-ую пор. статистику на правой стороне от опорного.</a:t>
            </a:r>
          </a:p>
          <a:p>
            <a:pPr marL="457200" indent="-457200">
              <a:buAutoNum type="alphaLcParenR"/>
            </a:pPr>
            <a:r>
              <a:rPr lang="ru-RU" sz="1800" dirty="0"/>
              <a:t>5-ую пор. Статистику на правой стороне от опорного.</a:t>
            </a:r>
          </a:p>
          <a:p>
            <a:pPr marL="457200" indent="-457200">
              <a:buAutoNum type="alphaLcParenR"/>
            </a:pPr>
            <a:r>
              <a:rPr lang="ru-RU" sz="1800" dirty="0"/>
              <a:t>Возможно, понадобится рекурсия как слева, так и справа от опорного.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FF9309-3FF4-C59C-3C46-3047AD440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76" y="3333281"/>
            <a:ext cx="4999362" cy="3037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DDC5CA-0CE2-049C-1618-51884E139F2E}"/>
              </a:ext>
            </a:extLst>
          </p:cNvPr>
          <p:cNvSpPr txBox="1"/>
          <p:nvPr/>
        </p:nvSpPr>
        <p:spPr>
          <a:xfrm>
            <a:off x="6288835" y="3828636"/>
            <a:ext cx="528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Можно доказать, что время работы </a:t>
            </a:r>
            <a:r>
              <a:rPr lang="en-US" dirty="0"/>
              <a:t>RSELECT </a:t>
            </a:r>
            <a:r>
              <a:rPr lang="ru-RU" dirty="0"/>
              <a:t>равно 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ru-RU" b="1" dirty="0"/>
              <a:t>среднем</a:t>
            </a:r>
            <a:r>
              <a:rPr lang="ru-RU" dirty="0"/>
              <a:t> </a:t>
            </a:r>
            <a:r>
              <a:rPr lang="en-US" dirty="0"/>
              <a:t>O(n)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60E961-0C16-E96F-683B-D9A930EE1024}"/>
                  </a:ext>
                </a:extLst>
              </p:cNvPr>
              <p:cNvSpPr txBox="1"/>
              <p:nvPr/>
            </p:nvSpPr>
            <p:spPr>
              <a:xfrm>
                <a:off x="7633983" y="4037483"/>
                <a:ext cx="3938052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ср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ср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60E961-0C16-E96F-683B-D9A930EE1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83" y="4037483"/>
                <a:ext cx="3938052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FD4E242-1FED-D753-61BC-7840A3E84056}"/>
              </a:ext>
            </a:extLst>
          </p:cNvPr>
          <p:cNvSpPr txBox="1"/>
          <p:nvPr/>
        </p:nvSpPr>
        <p:spPr>
          <a:xfrm>
            <a:off x="6521873" y="5462480"/>
            <a:ext cx="528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Вопрос: может ли в процедуре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RSELECT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качестве параметра передаваться массив с нулевым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количеством элементов?</a:t>
            </a:r>
          </a:p>
        </p:txBody>
      </p:sp>
    </p:spTree>
    <p:extLst>
      <p:ext uri="{BB962C8B-B14F-4D97-AF65-F5344CB8AC3E}">
        <p14:creationId xmlns:p14="http://schemas.microsoft.com/office/powerpoint/2010/main" val="224481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45185-DA09-7BA3-8FBD-51A41A77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78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Алгоритм </a:t>
            </a:r>
            <a:r>
              <a:rPr lang="en-US" sz="2400" b="1" dirty="0"/>
              <a:t>DSELECT</a:t>
            </a:r>
            <a:endParaRPr lang="ru-RU" sz="2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B4E45-2164-8F22-AFA9-CFFB262B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729"/>
            <a:ext cx="10515600" cy="5223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Сначала рекурсивно находим медиану (медиану медиан). Потом производим разделение массива вокруг нее и ищем порядковую статистику рекурсивно как в </a:t>
            </a:r>
            <a:r>
              <a:rPr lang="en-US" sz="2400" dirty="0"/>
              <a:t>RSELECT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000" dirty="0"/>
              <a:t>Нахождение медианы медиан (пример)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DA5AB8-BE3C-29D8-AC83-BA2395E3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58" y="2408749"/>
            <a:ext cx="4585521" cy="33136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F9C10F-2B0B-C7F1-DC21-9B55110B7D39}"/>
              </a:ext>
            </a:extLst>
          </p:cNvPr>
          <p:cNvSpPr/>
          <p:nvPr/>
        </p:nvSpPr>
        <p:spPr>
          <a:xfrm>
            <a:off x="3295803" y="5722374"/>
            <a:ext cx="589935" cy="181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C186E-EB61-DB01-39C4-A446A66E7BCA}"/>
              </a:ext>
            </a:extLst>
          </p:cNvPr>
          <p:cNvSpPr txBox="1"/>
          <p:nvPr/>
        </p:nvSpPr>
        <p:spPr>
          <a:xfrm>
            <a:off x="7999932" y="3696229"/>
            <a:ext cx="2078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Сложность </a:t>
            </a:r>
            <a:r>
              <a:rPr lang="en-US" dirty="0">
                <a:solidFill>
                  <a:srgbClr val="FF0000"/>
                </a:solidFill>
              </a:rPr>
              <a:t>O(n)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8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24541-2502-BAA6-97AF-7D1FF18F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Двоичная куча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96D89-748C-12CA-A18A-3A7583E8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40"/>
            <a:ext cx="10515600" cy="500692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Структуры данных позволяют так организовать данные, что получать к ним доступ быстро и с пользой.</a:t>
            </a:r>
          </a:p>
          <a:p>
            <a:r>
              <a:rPr lang="ru-RU" dirty="0"/>
              <a:t>очереди</a:t>
            </a:r>
            <a:endParaRPr lang="en-US" dirty="0"/>
          </a:p>
          <a:p>
            <a:r>
              <a:rPr lang="ru-RU" dirty="0"/>
              <a:t>стеки</a:t>
            </a:r>
          </a:p>
          <a:p>
            <a:r>
              <a:rPr lang="ru-RU" dirty="0"/>
              <a:t>кучи</a:t>
            </a:r>
          </a:p>
          <a:p>
            <a:r>
              <a:rPr lang="ru-RU" dirty="0"/>
              <a:t>двоичные деревья</a:t>
            </a:r>
          </a:p>
          <a:p>
            <a:r>
              <a:rPr lang="ru-RU" dirty="0"/>
              <a:t>хеш-таблицы</a:t>
            </a:r>
          </a:p>
          <a:p>
            <a:r>
              <a:rPr lang="ru-RU" dirty="0"/>
              <a:t>фильтры Блума</a:t>
            </a:r>
          </a:p>
          <a:p>
            <a:r>
              <a:rPr lang="en-US" dirty="0"/>
              <a:t>union-find</a:t>
            </a:r>
          </a:p>
          <a:p>
            <a:pPr marL="0" indent="0">
              <a:buNone/>
            </a:pPr>
            <a:r>
              <a:rPr lang="ru-RU" dirty="0"/>
              <a:t>Для разных задач выбираются различные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060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49268-7444-CBA2-9F89-D9B57915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b="1" dirty="0"/>
              <a:t>Куча</a:t>
            </a:r>
            <a:r>
              <a:rPr lang="ru-RU" sz="2800" dirty="0"/>
              <a:t> отслеживает эволюционирующее множество объектов и может быстро идентифицировать объект с наименьшим (наибольшим)ключом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45BC13-4AD4-4BFA-6751-E8607097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26" y="1619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Основные кучевые операции: </a:t>
            </a:r>
          </a:p>
          <a:p>
            <a:r>
              <a:rPr lang="ru-RU" sz="2400" dirty="0"/>
              <a:t>Вставить (элемент);</a:t>
            </a:r>
          </a:p>
          <a:p>
            <a:r>
              <a:rPr lang="ru-RU" sz="2400" dirty="0"/>
              <a:t>Извлечь минимум.</a:t>
            </a:r>
          </a:p>
          <a:p>
            <a:pPr marL="0" indent="0">
              <a:buNone/>
            </a:pPr>
            <a:r>
              <a:rPr lang="ru-RU" sz="2000" dirty="0"/>
              <a:t>Вставить элемент в массив можно за </a:t>
            </a:r>
            <a:r>
              <a:rPr lang="en-US" sz="2000" dirty="0"/>
              <a:t>O(1)</a:t>
            </a:r>
            <a:r>
              <a:rPr lang="ru-RU" sz="2000" dirty="0"/>
              <a:t>, извлечь минимальный за </a:t>
            </a:r>
            <a:r>
              <a:rPr lang="en-US" sz="2000" dirty="0"/>
              <a:t>O(n)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Если массив отсортирован, вставить можно за </a:t>
            </a:r>
            <a:r>
              <a:rPr lang="en-US" sz="2000" dirty="0"/>
              <a:t>O(n)</a:t>
            </a:r>
            <a:r>
              <a:rPr lang="ru-RU" sz="2000" dirty="0"/>
              <a:t>, зато извлечь минимальный за </a:t>
            </a:r>
            <a:r>
              <a:rPr lang="en-US" sz="2000" dirty="0"/>
              <a:t>O(1)</a:t>
            </a:r>
            <a:r>
              <a:rPr lang="ru-RU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0A4B6431-DEAD-2B56-04C1-74231389F4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369925"/>
                  </p:ext>
                </p:extLst>
              </p:nvPr>
            </p:nvGraphicFramePr>
            <p:xfrm>
              <a:off x="3791974" y="3963034"/>
              <a:ext cx="4176000" cy="2225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363321613"/>
                        </a:ext>
                      </a:extLst>
                    </a:gridCol>
                    <a:gridCol w="2088000">
                      <a:extLst>
                        <a:ext uri="{9D8B030D-6E8A-4147-A177-3AD203B41FA5}">
                          <a16:colId xmlns:a16="http://schemas.microsoft.com/office/drawing/2014/main" val="25797028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Кучевые операции</a:t>
                          </a: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Время</a:t>
                          </a: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324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/>
                            <a:t>Вставить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9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Извлечь минимум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344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Найти минимум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5816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Объединить в кучу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6218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Удалить из кучи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21637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0A4B6431-DEAD-2B56-04C1-74231389F4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369925"/>
                  </p:ext>
                </p:extLst>
              </p:nvPr>
            </p:nvGraphicFramePr>
            <p:xfrm>
              <a:off x="3791974" y="3963034"/>
              <a:ext cx="4176000" cy="2225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363321613"/>
                        </a:ext>
                      </a:extLst>
                    </a:gridCol>
                    <a:gridCol w="2088000">
                      <a:extLst>
                        <a:ext uri="{9D8B030D-6E8A-4147-A177-3AD203B41FA5}">
                          <a16:colId xmlns:a16="http://schemas.microsoft.com/office/drawing/2014/main" val="25797028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Кучевые операции</a:t>
                          </a: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Время</a:t>
                          </a: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324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/>
                            <a:t>Вставить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292" t="-108197" r="-1166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9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Извлечь минимум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292" t="-208197" r="-1166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344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Найти минимум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292" t="-308197" r="-116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816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Объединить в кучу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292" t="-408197" r="-116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218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Удалить из кучи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292" t="-508197" r="-116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21637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9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C56B-3F85-75D4-F203-9976A0A1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ru-RU" dirty="0"/>
              <a:t>Задачи с применением кучи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4B90A-B545-A3AD-FA8C-AD7B2E8C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10"/>
            <a:ext cx="10515600" cy="48396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Сортировка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8344E1-EEC7-992D-18E6-C576BDD1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069" y="1442561"/>
            <a:ext cx="4022451" cy="2443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85EA7F-666E-DCEA-7451-BD557FE102C4}"/>
                  </a:ext>
                </a:extLst>
              </p:cNvPr>
              <p:cNvSpPr txBox="1"/>
              <p:nvPr/>
            </p:nvSpPr>
            <p:spPr>
              <a:xfrm>
                <a:off x="7417594" y="2862738"/>
                <a:ext cx="42752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Построить кучу за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или за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, затем последовательно извлекать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min</a:t>
                </a:r>
                <a:endParaRPr lang="ru-RU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85EA7F-666E-DCEA-7451-BD557FE10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594" y="2862738"/>
                <a:ext cx="4275296" cy="646331"/>
              </a:xfrm>
              <a:prstGeom prst="rect">
                <a:avLst/>
              </a:prstGeom>
              <a:blipFill>
                <a:blip r:embed="rId4"/>
                <a:stretch>
                  <a:fillRect l="-1284" t="-5660" r="-71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7FF2E8-D20E-7CA3-5BA9-B55DFB463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017" y="4837481"/>
            <a:ext cx="4334667" cy="1528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05EE08-3D6C-3DBE-53C8-A84295476E2D}"/>
              </a:ext>
            </a:extLst>
          </p:cNvPr>
          <p:cNvSpPr txBox="1"/>
          <p:nvPr/>
        </p:nvSpPr>
        <p:spPr>
          <a:xfrm>
            <a:off x="6650017" y="4365740"/>
            <a:ext cx="2357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Тестовое задание 2</a:t>
            </a:r>
          </a:p>
        </p:txBody>
      </p:sp>
    </p:spTree>
    <p:extLst>
      <p:ext uri="{BB962C8B-B14F-4D97-AF65-F5344CB8AC3E}">
        <p14:creationId xmlns:p14="http://schemas.microsoft.com/office/powerpoint/2010/main" val="22931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B2192-819C-1E6B-71CF-6E5BE89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b="1" dirty="0"/>
              <a:t>2.</a:t>
            </a:r>
            <a:r>
              <a:rPr lang="ru-RU" sz="2800" dirty="0"/>
              <a:t> </a:t>
            </a:r>
            <a:r>
              <a:rPr lang="ru-RU" sz="2800" b="1" dirty="0"/>
              <a:t>Событийный менеджер</a:t>
            </a:r>
            <a:r>
              <a:rPr lang="ru-RU" sz="2800" dirty="0"/>
              <a:t>. </a:t>
            </a:r>
            <a:r>
              <a:rPr lang="ru-RU" sz="2200" dirty="0"/>
              <a:t>Например, разработка баскетбольной видеоигры. Необходимо следить за событиями и постоянно определять, что произойдет дальше. Это сводится к повторным вычислениям </a:t>
            </a:r>
            <a:r>
              <a:rPr lang="en-US" sz="2200" dirty="0"/>
              <a:t>min</a:t>
            </a:r>
            <a:r>
              <a:rPr lang="ru-RU" sz="2200" dirty="0"/>
              <a:t> на множестве запланированных событий. События хранятся в куче с ключами, равными запланированному времени. Новые события вставляется в кучу по мере их возникновения.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8F168E4-18F4-0F08-A22F-4CDD5A673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ru-RU" sz="9600" dirty="0"/>
                  <a:t>3. </a:t>
                </a:r>
                <a:r>
                  <a:rPr lang="ru-RU" sz="9600" b="1" dirty="0">
                    <a:latin typeface="+mj-lt"/>
                  </a:rPr>
                  <a:t>Поддержка медианы.</a:t>
                </a:r>
              </a:p>
              <a:p>
                <a:pPr marL="0" indent="0">
                  <a:buNone/>
                </a:pPr>
                <a:r>
                  <a:rPr lang="ru-RU" sz="9600" dirty="0"/>
                  <a:t>Есть массив из (разных) чисел. При получении нового числа ответить медианой.</a:t>
                </a:r>
              </a:p>
              <a:p>
                <a:pPr marL="0" indent="0">
                  <a:buNone/>
                </a:pPr>
                <a:r>
                  <a:rPr lang="ru-RU" sz="9600" dirty="0"/>
                  <a:t>Будем поддерживать 2 кучи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9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96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9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9600" dirty="0"/>
                  <a:t>) для меньшей и большей половин массива.</a:t>
                </a:r>
              </a:p>
              <a:p>
                <a:pPr marL="0" indent="0">
                  <a:buNone/>
                </a:pPr>
                <a:endParaRPr lang="ru-RU" sz="960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sz="8000" dirty="0"/>
                  <a:t>1 2 3 4 5 </a:t>
                </a:r>
              </a:p>
              <a:p>
                <a:pPr marL="0" indent="0">
                  <a:buNone/>
                </a:pPr>
                <a:r>
                  <a:rPr lang="ru-RU" sz="8000" dirty="0"/>
                  <a:t>  </a:t>
                </a:r>
              </a:p>
              <a:p>
                <a:pPr marL="0" indent="0">
                  <a:buNone/>
                </a:pPr>
                <a:r>
                  <a:rPr lang="ru-RU" sz="8000" dirty="0"/>
                  <a:t>2 </a:t>
                </a:r>
                <a:r>
                  <a:rPr lang="ru-RU" sz="8000" b="1" dirty="0"/>
                  <a:t>инварианта:</a:t>
                </a:r>
                <a:r>
                  <a:rPr lang="ru-RU" sz="8000" dirty="0"/>
                  <a:t> </a:t>
                </a:r>
              </a:p>
              <a:p>
                <a:pPr>
                  <a:buFontTx/>
                  <a:buChar char="-"/>
                </a:pPr>
                <a:r>
                  <a:rPr lang="ru-RU" sz="8000" dirty="0"/>
                  <a:t>кучи сбалансированы</a:t>
                </a:r>
              </a:p>
              <a:p>
                <a:pPr>
                  <a:buFontTx/>
                  <a:buChar char="-"/>
                </a:pPr>
                <a:r>
                  <a:rPr lang="ru-RU" sz="8000" dirty="0"/>
                  <a:t>кучи упорядочены</a:t>
                </a:r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ru-RU" dirty="0"/>
                  <a:t>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8F168E4-18F4-0F08-A22F-4CDD5A673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6582AE15-4011-E466-DDFA-8CB8B0ADE6B8}"/>
              </a:ext>
            </a:extLst>
          </p:cNvPr>
          <p:cNvGrpSpPr/>
          <p:nvPr/>
        </p:nvGrpSpPr>
        <p:grpSpPr>
          <a:xfrm>
            <a:off x="2395728" y="3823780"/>
            <a:ext cx="8779383" cy="1018730"/>
            <a:chOff x="2432304" y="4164098"/>
            <a:chExt cx="8779383" cy="1018730"/>
          </a:xfrm>
        </p:grpSpPr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E12C46F9-7F31-D0B9-C30C-97F235BC0426}"/>
                </a:ext>
              </a:extLst>
            </p:cNvPr>
            <p:cNvCxnSpPr/>
            <p:nvPr/>
          </p:nvCxnSpPr>
          <p:spPr>
            <a:xfrm>
              <a:off x="2432304" y="4457475"/>
              <a:ext cx="777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A1AE4B-6538-7E38-6093-2E44E437A185}"/>
                </a:ext>
              </a:extLst>
            </p:cNvPr>
            <p:cNvSpPr txBox="1"/>
            <p:nvPr/>
          </p:nvSpPr>
          <p:spPr>
            <a:xfrm>
              <a:off x="3847380" y="429277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1 2 </a:t>
              </a:r>
              <a:r>
                <a:rPr lang="ru-RU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07EDA7A8-867E-FB34-F6F7-BDBF7D80565A}"/>
                </a:ext>
              </a:extLst>
            </p:cNvPr>
            <p:cNvSpPr/>
            <p:nvPr/>
          </p:nvSpPr>
          <p:spPr>
            <a:xfrm>
              <a:off x="3506478" y="4219459"/>
              <a:ext cx="1280160" cy="54863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E50CA88-5206-DCAC-9241-21A6617D87BF}"/>
                    </a:ext>
                  </a:extLst>
                </p:cNvPr>
                <p:cNvSpPr txBox="1"/>
                <p:nvPr/>
              </p:nvSpPr>
              <p:spPr>
                <a:xfrm>
                  <a:off x="3819062" y="4718364"/>
                  <a:ext cx="1051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/>
                    <a:t> 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max</a:t>
                  </a:r>
                  <a:endParaRPr lang="ru-RU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E50CA88-5206-DCAC-9241-21A6617D8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062" y="4718364"/>
                  <a:ext cx="105156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21D1E0EF-201D-1D96-90DC-F9127CAE6E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9952" y="4578496"/>
              <a:ext cx="179470" cy="2994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25D03A-51E1-4F0B-135E-44500AD11B62}"/>
                </a:ext>
              </a:extLst>
            </p:cNvPr>
            <p:cNvSpPr txBox="1"/>
            <p:nvPr/>
          </p:nvSpPr>
          <p:spPr>
            <a:xfrm>
              <a:off x="5705733" y="4219576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  <a:r>
                <a:rPr lang="ru-RU" dirty="0"/>
                <a:t> </a:t>
              </a:r>
              <a:r>
                <a:rPr lang="en-US" dirty="0"/>
                <a:t>5</a:t>
              </a:r>
              <a:r>
                <a:rPr lang="ru-RU" dirty="0"/>
                <a:t> 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9794154-006F-C89B-9D07-BA651CB8AE35}"/>
                </a:ext>
              </a:extLst>
            </p:cNvPr>
            <p:cNvSpPr/>
            <p:nvPr/>
          </p:nvSpPr>
          <p:spPr>
            <a:xfrm>
              <a:off x="5375066" y="4164098"/>
              <a:ext cx="1280160" cy="54863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26BC596-CEE9-60E6-7FCA-93661BF4EF7C}"/>
                    </a:ext>
                  </a:extLst>
                </p:cNvPr>
                <p:cNvSpPr txBox="1"/>
                <p:nvPr/>
              </p:nvSpPr>
              <p:spPr>
                <a:xfrm>
                  <a:off x="5556504" y="4678442"/>
                  <a:ext cx="1051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min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ru-RU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26BC596-CEE9-60E6-7FCA-93661BF4E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504" y="4678442"/>
                  <a:ext cx="10515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233" t="-10000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E12D2369-18A2-51AD-A054-0FA678B3E2CF}"/>
                </a:ext>
              </a:extLst>
            </p:cNvPr>
            <p:cNvCxnSpPr/>
            <p:nvPr/>
          </p:nvCxnSpPr>
          <p:spPr>
            <a:xfrm flipV="1">
              <a:off x="5705733" y="4493776"/>
              <a:ext cx="134997" cy="319720"/>
            </a:xfrm>
            <a:prstGeom prst="line">
              <a:avLst/>
            </a:prstGeom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F88358-1A50-8CE0-5DC9-438A860C1214}"/>
                </a:ext>
              </a:extLst>
            </p:cNvPr>
            <p:cNvSpPr txBox="1"/>
            <p:nvPr/>
          </p:nvSpPr>
          <p:spPr>
            <a:xfrm>
              <a:off x="4913892" y="42537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C5BA28-7FEF-E8F4-B945-FA9490CB71E9}"/>
                </a:ext>
              </a:extLst>
            </p:cNvPr>
            <p:cNvSpPr txBox="1"/>
            <p:nvPr/>
          </p:nvSpPr>
          <p:spPr>
            <a:xfrm>
              <a:off x="6840856" y="4219459"/>
              <a:ext cx="6140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или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A77F83A-37BB-542E-6857-BEE9D944966A}"/>
                </a:ext>
              </a:extLst>
            </p:cNvPr>
            <p:cNvSpPr/>
            <p:nvPr/>
          </p:nvSpPr>
          <p:spPr>
            <a:xfrm>
              <a:off x="7780454" y="4198160"/>
              <a:ext cx="1280160" cy="54863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0D81D676-4A95-4965-3EC7-D018EF9F3E40}"/>
                </a:ext>
              </a:extLst>
            </p:cNvPr>
            <p:cNvSpPr/>
            <p:nvPr/>
          </p:nvSpPr>
          <p:spPr>
            <a:xfrm>
              <a:off x="9836629" y="4183158"/>
              <a:ext cx="1280160" cy="54863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8EAC37-9A36-594A-D7AB-4C7951D24BA3}"/>
                </a:ext>
              </a:extLst>
            </p:cNvPr>
            <p:cNvSpPr txBox="1"/>
            <p:nvPr/>
          </p:nvSpPr>
          <p:spPr>
            <a:xfrm>
              <a:off x="8099773" y="429277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 </a:t>
              </a:r>
              <a:r>
                <a:rPr lang="ru-RU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E09780-F231-ABC7-0C8A-BFCD142B2C01}"/>
                </a:ext>
              </a:extLst>
            </p:cNvPr>
            <p:cNvSpPr txBox="1"/>
            <p:nvPr/>
          </p:nvSpPr>
          <p:spPr>
            <a:xfrm>
              <a:off x="10233004" y="4292770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00B050"/>
                  </a:solidFill>
                </a:rPr>
                <a:t>3</a:t>
              </a:r>
              <a:r>
                <a:rPr lang="ru-RU" dirty="0">
                  <a:solidFill>
                    <a:srgbClr val="FF0000"/>
                  </a:solidFill>
                </a:rPr>
                <a:t> </a:t>
              </a:r>
              <a:r>
                <a:rPr lang="en-US" dirty="0"/>
                <a:t>4</a:t>
              </a:r>
              <a:r>
                <a:rPr lang="ru-RU" dirty="0"/>
                <a:t> </a:t>
              </a:r>
              <a:r>
                <a:rPr lang="en-US" dirty="0"/>
                <a:t>5</a:t>
              </a:r>
              <a:r>
                <a:rPr lang="ru-RU" dirty="0"/>
                <a:t> 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F2424B9-9F99-D77A-6371-BFBAF68993CC}"/>
                    </a:ext>
                  </a:extLst>
                </p:cNvPr>
                <p:cNvSpPr txBox="1"/>
                <p:nvPr/>
              </p:nvSpPr>
              <p:spPr>
                <a:xfrm>
                  <a:off x="7929372" y="4813496"/>
                  <a:ext cx="1051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/>
                    <a:t> 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max</a:t>
                  </a:r>
                  <a:endParaRPr lang="ru-RU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F2424B9-9F99-D77A-6371-BFBAF6899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372" y="4813496"/>
                  <a:ext cx="105156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E6AF859B-68F6-4E6C-73F1-EAD356FC2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5152" y="4578496"/>
              <a:ext cx="188312" cy="3155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9E8EE80-D152-033E-4EA4-FB4C78BFC03F}"/>
                    </a:ext>
                  </a:extLst>
                </p:cNvPr>
                <p:cNvSpPr txBox="1"/>
                <p:nvPr/>
              </p:nvSpPr>
              <p:spPr>
                <a:xfrm>
                  <a:off x="10160127" y="4800611"/>
                  <a:ext cx="1051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min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ru-RU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9E8EE80-D152-033E-4EA4-FB4C78BFC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127" y="4800611"/>
                  <a:ext cx="105156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233" t="-10000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FE6D867-677D-1834-5149-43CF7289A35F}"/>
                </a:ext>
              </a:extLst>
            </p:cNvPr>
            <p:cNvCxnSpPr/>
            <p:nvPr/>
          </p:nvCxnSpPr>
          <p:spPr>
            <a:xfrm flipV="1">
              <a:off x="10246925" y="4592363"/>
              <a:ext cx="134997" cy="31972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AF948B-2CD1-B8E1-EAD2-232AA7578110}"/>
                </a:ext>
              </a:extLst>
            </p:cNvPr>
            <p:cNvSpPr txBox="1"/>
            <p:nvPr/>
          </p:nvSpPr>
          <p:spPr>
            <a:xfrm>
              <a:off x="9379933" y="421945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ru-RU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801D7BA-DF80-F64B-F7C8-A3597358EB7B}"/>
              </a:ext>
            </a:extLst>
          </p:cNvPr>
          <p:cNvSpPr txBox="1"/>
          <p:nvPr/>
        </p:nvSpPr>
        <p:spPr>
          <a:xfrm>
            <a:off x="6446160" y="5099552"/>
            <a:ext cx="2498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Медианный элемент </a:t>
            </a:r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2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C0B2-AD4E-9011-A6BB-D374014A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j-lt"/>
              </a:rPr>
              <a:t>Поддержка медианы (продолжение)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233C3B-6346-D79C-B7FE-BD9246E39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2144"/>
                <a:ext cx="10515600" cy="50248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1 2 3 4 5 6</a:t>
                </a:r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кучевые операции «вставить» и «извлечь </a:t>
                </a:r>
                <a:r>
                  <a:rPr lang="en-US" sz="2400" dirty="0"/>
                  <a:t>max</a:t>
                </a:r>
                <a:r>
                  <a:rPr lang="ru-RU" sz="2400" dirty="0"/>
                  <a:t>»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/>
                  <a:t> кучевые операции «вставить» и «извлечь </a:t>
                </a:r>
                <a:r>
                  <a:rPr lang="en-US" sz="2400" dirty="0"/>
                  <a:t>min</a:t>
                </a:r>
                <a:r>
                  <a:rPr lang="ru-RU" sz="2400" dirty="0"/>
                  <a:t>»</a:t>
                </a:r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233C3B-6346-D79C-B7FE-BD9246E39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2144"/>
                <a:ext cx="10515600" cy="5024819"/>
              </a:xfrm>
              <a:blipFill>
                <a:blip r:embed="rId3"/>
                <a:stretch>
                  <a:fillRect l="-928" t="-1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8977FF0-6452-EF94-7711-05B9E0D474E1}"/>
              </a:ext>
            </a:extLst>
          </p:cNvPr>
          <p:cNvGrpSpPr/>
          <p:nvPr/>
        </p:nvGrpSpPr>
        <p:grpSpPr>
          <a:xfrm>
            <a:off x="2493563" y="1086075"/>
            <a:ext cx="4222922" cy="923598"/>
            <a:chOff x="2432304" y="4164098"/>
            <a:chExt cx="4222922" cy="923598"/>
          </a:xfrm>
        </p:grpSpPr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2D663CE1-3317-0530-34F1-77C2579C6E06}"/>
                </a:ext>
              </a:extLst>
            </p:cNvPr>
            <p:cNvCxnSpPr/>
            <p:nvPr/>
          </p:nvCxnSpPr>
          <p:spPr>
            <a:xfrm>
              <a:off x="2432304" y="4457475"/>
              <a:ext cx="777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288223-EF88-5250-F56D-D8A24CDD2DDC}"/>
                </a:ext>
              </a:extLst>
            </p:cNvPr>
            <p:cNvSpPr txBox="1"/>
            <p:nvPr/>
          </p:nvSpPr>
          <p:spPr>
            <a:xfrm>
              <a:off x="3847380" y="429277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1 2 </a:t>
              </a:r>
              <a:r>
                <a:rPr lang="ru-RU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1AB801B-5F82-184D-A112-2BEA3E06CDFE}"/>
                </a:ext>
              </a:extLst>
            </p:cNvPr>
            <p:cNvSpPr/>
            <p:nvPr/>
          </p:nvSpPr>
          <p:spPr>
            <a:xfrm>
              <a:off x="3506478" y="4219459"/>
              <a:ext cx="1280160" cy="54863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D9C250D-C270-9F89-CA88-E18031E2397C}"/>
                    </a:ext>
                  </a:extLst>
                </p:cNvPr>
                <p:cNvSpPr txBox="1"/>
                <p:nvPr/>
              </p:nvSpPr>
              <p:spPr>
                <a:xfrm>
                  <a:off x="3819062" y="4718364"/>
                  <a:ext cx="1051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/>
                    <a:t> 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max</a:t>
                  </a:r>
                  <a:endParaRPr lang="ru-RU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D9C250D-C270-9F89-CA88-E18031E23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062" y="4718364"/>
                  <a:ext cx="105156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9007D3A6-C3F4-4801-EB50-C57E9007C0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9952" y="4578496"/>
              <a:ext cx="179470" cy="2994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729C14-36BC-5E4C-2887-7D047573CE90}"/>
                </a:ext>
              </a:extLst>
            </p:cNvPr>
            <p:cNvSpPr txBox="1"/>
            <p:nvPr/>
          </p:nvSpPr>
          <p:spPr>
            <a:xfrm>
              <a:off x="5705733" y="4219576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  <a:r>
                <a:rPr lang="ru-RU" dirty="0"/>
                <a:t> </a:t>
              </a:r>
              <a:r>
                <a:rPr lang="en-US" dirty="0"/>
                <a:t>5</a:t>
              </a:r>
              <a:r>
                <a:rPr lang="ru-RU" dirty="0"/>
                <a:t> 6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7EC7E77-8C03-6A2A-E75B-8A09C8E2FDFB}"/>
                </a:ext>
              </a:extLst>
            </p:cNvPr>
            <p:cNvSpPr/>
            <p:nvPr/>
          </p:nvSpPr>
          <p:spPr>
            <a:xfrm>
              <a:off x="5375066" y="4164098"/>
              <a:ext cx="1280160" cy="54863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380AE5-1B48-315E-907E-22BFA8496D71}"/>
                    </a:ext>
                  </a:extLst>
                </p:cNvPr>
                <p:cNvSpPr txBox="1"/>
                <p:nvPr/>
              </p:nvSpPr>
              <p:spPr>
                <a:xfrm>
                  <a:off x="5556504" y="4678442"/>
                  <a:ext cx="1051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min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ru-RU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380AE5-1B48-315E-907E-22BFA8496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504" y="4678442"/>
                  <a:ext cx="10515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233" t="-10000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FF5B3B7-1789-2B83-B731-79F1145C5C57}"/>
                </a:ext>
              </a:extLst>
            </p:cNvPr>
            <p:cNvCxnSpPr/>
            <p:nvPr/>
          </p:nvCxnSpPr>
          <p:spPr>
            <a:xfrm flipV="1">
              <a:off x="5705733" y="4493776"/>
              <a:ext cx="134997" cy="319720"/>
            </a:xfrm>
            <a:prstGeom prst="line">
              <a:avLst/>
            </a:prstGeom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BCE13E-975C-E852-AD86-BE597D21EE6D}"/>
                </a:ext>
              </a:extLst>
            </p:cNvPr>
            <p:cNvSpPr txBox="1"/>
            <p:nvPr/>
          </p:nvSpPr>
          <p:spPr>
            <a:xfrm>
              <a:off x="4913892" y="42537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ru-R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BF7C248-31E4-E56C-40D2-3A2D0BAC9D09}"/>
              </a:ext>
            </a:extLst>
          </p:cNvPr>
          <p:cNvSpPr txBox="1"/>
          <p:nvPr/>
        </p:nvSpPr>
        <p:spPr>
          <a:xfrm>
            <a:off x="7545242" y="1690588"/>
            <a:ext cx="3088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Медианные элементы </a:t>
            </a:r>
            <a:r>
              <a:rPr lang="ru-RU" dirty="0">
                <a:solidFill>
                  <a:srgbClr val="FF0000"/>
                </a:solidFill>
              </a:rPr>
              <a:t>3</a:t>
            </a:r>
            <a:r>
              <a:rPr lang="ru-RU" dirty="0"/>
              <a:t> и </a:t>
            </a:r>
            <a:r>
              <a:rPr lang="ru-RU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F42E81-6B7B-0B16-2026-E1A8187AA75D}"/>
              </a:ext>
            </a:extLst>
          </p:cNvPr>
          <p:cNvSpPr txBox="1"/>
          <p:nvPr/>
        </p:nvSpPr>
        <p:spPr>
          <a:xfrm>
            <a:off x="919193" y="3111832"/>
            <a:ext cx="2512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Как поддерживать </a:t>
            </a:r>
          </a:p>
          <a:p>
            <a:pPr marL="0" indent="0">
              <a:buNone/>
            </a:pPr>
            <a:r>
              <a:rPr lang="ru-RU" sz="1800" dirty="0"/>
              <a:t>2 </a:t>
            </a:r>
            <a:r>
              <a:rPr lang="ru-RU" sz="1800" b="1" dirty="0"/>
              <a:t>инварианта?</a:t>
            </a:r>
            <a:endParaRPr lang="ru-RU" sz="1800" dirty="0"/>
          </a:p>
          <a:p>
            <a:pPr>
              <a:buFontTx/>
              <a:buChar char="-"/>
            </a:pPr>
            <a:r>
              <a:rPr lang="ru-RU" sz="1800" dirty="0"/>
              <a:t>кучи сбалансированы</a:t>
            </a:r>
          </a:p>
          <a:p>
            <a:pPr>
              <a:buFontTx/>
              <a:buChar char="-"/>
            </a:pPr>
            <a:r>
              <a:rPr lang="ru-RU" sz="1800" dirty="0"/>
              <a:t>кучи упорядочены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8A5572-F0F2-B444-A668-42F722F68C0C}"/>
                  </a:ext>
                </a:extLst>
              </p:cNvPr>
              <p:cNvSpPr txBox="1"/>
              <p:nvPr/>
            </p:nvSpPr>
            <p:spPr>
              <a:xfrm>
                <a:off x="4767887" y="3272355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Вставить новый элемент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(куда –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 или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)?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8A5572-F0F2-B444-A668-42F722F68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887" y="3272355"/>
                <a:ext cx="6094476" cy="369332"/>
              </a:xfrm>
              <a:prstGeom prst="rect">
                <a:avLst/>
              </a:prstGeom>
              <a:blipFill>
                <a:blip r:embed="rId6"/>
                <a:stretch>
                  <a:fillRect l="-800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5BB6CF-7F2D-791E-C26B-7CA82DEDCE6E}"/>
                  </a:ext>
                </a:extLst>
              </p:cNvPr>
              <p:cNvSpPr txBox="1"/>
              <p:nvPr/>
            </p:nvSpPr>
            <p:spPr>
              <a:xfrm>
                <a:off x="4871982" y="3736970"/>
                <a:ext cx="533279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&lt;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  </m:t>
                    </m:r>
                  </m:oMath>
                </a14:m>
                <a:r>
                  <a:rPr lang="ru-RU" dirty="0"/>
                  <a:t>в любую кучу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5BB6CF-7F2D-791E-C26B-7CA82DEDC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82" y="3736970"/>
                <a:ext cx="5332795" cy="923330"/>
              </a:xfrm>
              <a:prstGeom prst="rect">
                <a:avLst/>
              </a:prstGeom>
              <a:blipFill>
                <a:blip r:embed="rId7"/>
                <a:stretch>
                  <a:fillRect l="-914"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E07FF81-07AD-BF4C-3CA9-883CFC50B4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5406" y="4644676"/>
            <a:ext cx="4552950" cy="1733550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97244A7-59CC-B913-77F6-31B4F32B9E4D}"/>
              </a:ext>
            </a:extLst>
          </p:cNvPr>
          <p:cNvSpPr/>
          <p:nvPr/>
        </p:nvSpPr>
        <p:spPr>
          <a:xfrm>
            <a:off x="2655406" y="5895129"/>
            <a:ext cx="703370" cy="149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9C8E29-88EC-2825-2CE2-1F3A5C412B23}"/>
              </a:ext>
            </a:extLst>
          </p:cNvPr>
          <p:cNvSpPr txBox="1"/>
          <p:nvPr/>
        </p:nvSpPr>
        <p:spPr>
          <a:xfrm>
            <a:off x="919193" y="5096532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Четный раунд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66BF075-543A-A71B-F555-6D0DC2AD07CA}"/>
              </a:ext>
            </a:extLst>
          </p:cNvPr>
          <p:cNvSpPr/>
          <p:nvPr/>
        </p:nvSpPr>
        <p:spPr>
          <a:xfrm>
            <a:off x="760576" y="4644676"/>
            <a:ext cx="6640082" cy="1787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050C9D-ECED-2CD3-4524-1E5BBD8EE3D9}"/>
              </a:ext>
            </a:extLst>
          </p:cNvPr>
          <p:cNvSpPr txBox="1"/>
          <p:nvPr/>
        </p:nvSpPr>
        <p:spPr>
          <a:xfrm>
            <a:off x="8478582" y="5184318"/>
            <a:ext cx="2971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Какова сложность вставки?</a:t>
            </a:r>
          </a:p>
        </p:txBody>
      </p:sp>
    </p:spTree>
    <p:extLst>
      <p:ext uri="{BB962C8B-B14F-4D97-AF65-F5344CB8AC3E}">
        <p14:creationId xmlns:p14="http://schemas.microsoft.com/office/powerpoint/2010/main" val="40396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9" grpId="0" animBg="1"/>
      <p:bldP spid="4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837</Words>
  <Application>Microsoft Office PowerPoint</Application>
  <PresentationFormat>Широкоэкранный</PresentationFormat>
  <Paragraphs>135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Тема Office</vt:lpstr>
      <vt:lpstr>Семинар 4</vt:lpstr>
      <vt:lpstr>Задача – найти i -ый по счету минимальный элемент в массиве A  (i-ую порядковую статистику)</vt:lpstr>
      <vt:lpstr>Тестовое задание 1</vt:lpstr>
      <vt:lpstr>Алгоритм DSELECT</vt:lpstr>
      <vt:lpstr>Двоичная куча</vt:lpstr>
      <vt:lpstr>Куча отслеживает эволюционирующее множество объектов и может быстро идентифицировать объект с наименьшим (наибольшим)ключом.</vt:lpstr>
      <vt:lpstr>Задачи с применением кучи</vt:lpstr>
      <vt:lpstr>2. Событийный менеджер. Например, разработка баскетбольной видеоигры. Необходимо следить за событиями и постоянно определять, что произойдет дальше. Это сводится к повторным вычислениям min на множестве запланированных событий. События хранятся в куче с ключами, равными запланированному времени. Новые события вставляется в кучу по мере их возникновения.</vt:lpstr>
      <vt:lpstr>Поддержка медианы (продолжение)</vt:lpstr>
      <vt:lpstr>Реализация кучи. Куча управляет объектами, ассоциированными с ключами, чтобы соблюдалось свойство кучи: для каждого объекта x ключ объекта меньше или равен ключам его потомков)</vt:lpstr>
      <vt:lpstr>Операция «вставить» (объект в кучу)</vt:lpstr>
      <vt:lpstr>Операция «извлечь минимум»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4</dc:title>
  <dc:creator>Irina Dragileva</dc:creator>
  <cp:lastModifiedBy>Irina Dragileva</cp:lastModifiedBy>
  <cp:revision>7</cp:revision>
  <cp:lastPrinted>2022-09-18T18:36:49Z</cp:lastPrinted>
  <dcterms:created xsi:type="dcterms:W3CDTF">2022-09-17T19:42:20Z</dcterms:created>
  <dcterms:modified xsi:type="dcterms:W3CDTF">2022-09-27T20:09:52Z</dcterms:modified>
</cp:coreProperties>
</file>