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t/compare/the-difference-between-mysql-vs-postgresql/" TargetMode="External"/><Relationship Id="rId2" Type="http://schemas.openxmlformats.org/officeDocument/2006/relationships/hyperlink" Target="https://rockcontent.com/br/blog/postgresql/#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pt/compare/the-difference-between-relational-and-non-relational-databas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088F82-7666-4B49-831D-C62A3D13A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852" y="405526"/>
            <a:ext cx="6128296" cy="60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7AA67A4-E45D-4657-8E35-4C01E347FC36}"/>
              </a:ext>
            </a:extLst>
          </p:cNvPr>
          <p:cNvSpPr txBox="1"/>
          <p:nvPr/>
        </p:nvSpPr>
        <p:spPr>
          <a:xfrm>
            <a:off x="690384" y="1108172"/>
            <a:ext cx="649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O que é PostgreSQL?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3A44BA-23DC-426B-9172-F8BE5E3BF643}"/>
              </a:ext>
            </a:extLst>
          </p:cNvPr>
          <p:cNvSpPr txBox="1"/>
          <p:nvPr/>
        </p:nvSpPr>
        <p:spPr>
          <a:xfrm>
            <a:off x="959328" y="2706280"/>
            <a:ext cx="47989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PostgreSQL é uma ferramenta que gerencia bancos de dados, permitindo organizar e acessar dados de maneira eficiente usando a linguagem SQL. </a:t>
            </a:r>
          </a:p>
          <a:p>
            <a:endParaRPr lang="pt-BR" sz="2400" b="1" dirty="0"/>
          </a:p>
          <a:p>
            <a:br>
              <a:rPr lang="pt-BR" sz="2400" dirty="0"/>
            </a:br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BE279B1-67B6-46B5-8BD4-4847C0C2C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48" y="2385445"/>
            <a:ext cx="2210701" cy="269071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B01E766-44A8-4207-A6A7-E37768D2DDC4}"/>
              </a:ext>
            </a:extLst>
          </p:cNvPr>
          <p:cNvSpPr txBox="1"/>
          <p:nvPr/>
        </p:nvSpPr>
        <p:spPr>
          <a:xfrm>
            <a:off x="7189509" y="1400560"/>
            <a:ext cx="4798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Grupo de Pesquisadores da </a:t>
            </a:r>
          </a:p>
          <a:p>
            <a:pPr algn="ctr"/>
            <a:r>
              <a:rPr lang="pt-BR" dirty="0"/>
              <a:t>Universidade da Califórnia, em Berkeley,</a:t>
            </a:r>
          </a:p>
          <a:p>
            <a:pPr algn="ctr"/>
            <a:r>
              <a:rPr lang="pt-BR" dirty="0"/>
              <a:t>liderado por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</a:t>
            </a:r>
            <a:r>
              <a:rPr lang="pt-B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Stonebraker</a:t>
            </a:r>
            <a:r>
              <a:rPr lang="pt-BR" dirty="0"/>
              <a:t>.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7BA513-B44A-4C35-AEEB-3FA9F23017D6}"/>
              </a:ext>
            </a:extLst>
          </p:cNvPr>
          <p:cNvSpPr txBox="1"/>
          <p:nvPr/>
        </p:nvSpPr>
        <p:spPr>
          <a:xfrm>
            <a:off x="7189510" y="5106937"/>
            <a:ext cx="4451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Projeto iniciou no ano de 1986 com</a:t>
            </a:r>
          </a:p>
          <a:p>
            <a:r>
              <a:rPr lang="pt-BR" dirty="0"/>
              <a:t>o nome de </a:t>
            </a:r>
            <a:r>
              <a:rPr lang="pt-BR" dirty="0" err="1"/>
              <a:t>Ingres</a:t>
            </a:r>
            <a:r>
              <a:rPr lang="pt-BR" dirty="0"/>
              <a:t>, mas oficialmente </a:t>
            </a:r>
          </a:p>
          <a:p>
            <a:pPr algn="ctr"/>
            <a:r>
              <a:rPr lang="pt-BR" dirty="0"/>
              <a:t>lançado em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1996</a:t>
            </a:r>
            <a:r>
              <a:rPr lang="pt-BR" dirty="0"/>
              <a:t> como PostgreSQL.</a:t>
            </a:r>
          </a:p>
        </p:txBody>
      </p:sp>
    </p:spTree>
    <p:extLst>
      <p:ext uri="{BB962C8B-B14F-4D97-AF65-F5344CB8AC3E}">
        <p14:creationId xmlns:p14="http://schemas.microsoft.com/office/powerpoint/2010/main" val="227378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E3BC726-0A88-4F7B-87A8-8531432E7ED0}"/>
              </a:ext>
            </a:extLst>
          </p:cNvPr>
          <p:cNvSpPr txBox="1"/>
          <p:nvPr/>
        </p:nvSpPr>
        <p:spPr>
          <a:xfrm>
            <a:off x="367645" y="745225"/>
            <a:ext cx="1220771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Características:</a:t>
            </a:r>
          </a:p>
          <a:p>
            <a:endParaRPr lang="pt-B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/>
              <a:t>Gerencia dados de forma organizada e eficaz;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/>
              <a:t>Roda e grava informações registradas em bancos de dados;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/>
              <a:t>Executa consultas de formas simples, sem precisar acessar diretamente o banco de dados;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/>
              <a:t>Funciona como uma plataforma de rápido acesso para consultas e configurações;</a:t>
            </a:r>
            <a:br>
              <a:rPr lang="pt-BR" dirty="0"/>
            </a:br>
            <a:endParaRPr lang="pt-B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/>
              <a:t>Ele lida bem com muitas solicitações e grandes volumes de dados, o que o torna ideal para sites movimentados, como e-</a:t>
            </a:r>
            <a:r>
              <a:rPr lang="pt-BR" dirty="0" err="1"/>
              <a:t>commerces</a:t>
            </a:r>
            <a:r>
              <a:rPr lang="pt-BR" dirty="0"/>
              <a:t>, que precisam de um bom desempenho em momentos de alta atividade;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/>
              <a:t>Tem uma comunidade global de milhares de usuários, colaboradores, empresas e organizações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932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C0BFC9B-38EE-4B61-B2AC-6B59B86DD085}"/>
              </a:ext>
            </a:extLst>
          </p:cNvPr>
          <p:cNvSpPr/>
          <p:nvPr/>
        </p:nvSpPr>
        <p:spPr>
          <a:xfrm>
            <a:off x="1024296" y="1271496"/>
            <a:ext cx="33618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Como utilizar: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C30A0DB-9F83-4990-9EB0-A5DD4703D895}"/>
              </a:ext>
            </a:extLst>
          </p:cNvPr>
          <p:cNvSpPr txBox="1"/>
          <p:nvPr/>
        </p:nvSpPr>
        <p:spPr>
          <a:xfrm>
            <a:off x="1024296" y="2274838"/>
            <a:ext cx="9849171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000" dirty="0"/>
              <a:t>INSTALAÇÃO: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Baixar e instalar </a:t>
            </a:r>
            <a:r>
              <a:rPr lang="pt-BR" sz="2000" dirty="0"/>
              <a:t>o app PostgreSQL a partir do site oficial e</a:t>
            </a:r>
          </a:p>
          <a:p>
            <a:r>
              <a:rPr lang="pt-BR" sz="2000" dirty="0"/>
              <a:t>seguir as instruções.</a:t>
            </a:r>
          </a:p>
          <a:p>
            <a:endParaRPr lang="pt-BR" sz="2000" dirty="0"/>
          </a:p>
          <a:p>
            <a:r>
              <a:rPr lang="pt-BR" sz="2000" dirty="0"/>
              <a:t>2. CONFIGURAÇÃO: Após a instalação, configure o banco de dados </a:t>
            </a:r>
          </a:p>
          <a:p>
            <a:r>
              <a:rPr lang="pt-BR" sz="2000" dirty="0"/>
              <a:t>e crie um usuário. Normalmente, o usuário padrão é "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</a:t>
            </a:r>
            <a:r>
              <a:rPr lang="pt-BR" sz="2000" dirty="0"/>
              <a:t>".</a:t>
            </a:r>
          </a:p>
          <a:p>
            <a:endParaRPr lang="pt-BR" sz="2000" dirty="0"/>
          </a:p>
          <a:p>
            <a:pPr algn="ctr"/>
            <a:r>
              <a:rPr lang="pt-BR" sz="2000" dirty="0"/>
              <a:t>O app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gratuito</a:t>
            </a:r>
            <a:r>
              <a:rPr lang="pt-BR" sz="2000" dirty="0"/>
              <a:t> e de código aberto.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615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68AD075-7E43-430E-A71A-5335B76F7B07}"/>
              </a:ext>
            </a:extLst>
          </p:cNvPr>
          <p:cNvSpPr/>
          <p:nvPr/>
        </p:nvSpPr>
        <p:spPr>
          <a:xfrm>
            <a:off x="1050223" y="350457"/>
            <a:ext cx="27222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Comandos: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296102-BC64-4D6C-A3C4-F6BBBE63E33E}"/>
              </a:ext>
            </a:extLst>
          </p:cNvPr>
          <p:cNvSpPr txBox="1"/>
          <p:nvPr/>
        </p:nvSpPr>
        <p:spPr>
          <a:xfrm>
            <a:off x="1050223" y="1305854"/>
            <a:ext cx="551304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 err="1"/>
              <a:t>CTEs</a:t>
            </a:r>
            <a:r>
              <a:rPr lang="pt-BR" dirty="0"/>
              <a:t> Recursivas (Common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Expressions</a:t>
            </a:r>
            <a:r>
              <a:rPr lang="pt-BR" dirty="0"/>
              <a:t>):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/>
              <a:t>INHERITS: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37B39F0-0B53-4A43-A7A7-1CA0ADDE3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59" y="4502237"/>
            <a:ext cx="9505950" cy="11811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31CA351-068A-4401-AC36-59E45FDCA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607" y="1816714"/>
            <a:ext cx="7688786" cy="20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4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9CA23F5-C6AD-4E54-A5F7-8BF67F95BC41}"/>
              </a:ext>
            </a:extLst>
          </p:cNvPr>
          <p:cNvSpPr txBox="1"/>
          <p:nvPr/>
        </p:nvSpPr>
        <p:spPr>
          <a:xfrm>
            <a:off x="970961" y="2036191"/>
            <a:ext cx="6468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Índices GIN e </a:t>
            </a:r>
            <a:r>
              <a:rPr lang="pt-BR" dirty="0" err="1"/>
              <a:t>GiST</a:t>
            </a:r>
            <a:r>
              <a:rPr lang="pt-BR" dirty="0"/>
              <a:t>: Cria índices para tipos complexos: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2D4624-EF3A-46B3-90CC-13706251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2631655"/>
            <a:ext cx="95345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1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36EF127-4CFB-404C-AC37-40BBDA990BFF}"/>
              </a:ext>
            </a:extLst>
          </p:cNvPr>
          <p:cNvSpPr txBox="1"/>
          <p:nvPr/>
        </p:nvSpPr>
        <p:spPr>
          <a:xfrm>
            <a:off x="672317" y="928666"/>
            <a:ext cx="1107546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Diferenças:</a:t>
            </a:r>
          </a:p>
          <a:p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400" dirty="0"/>
              <a:t>Comparação com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pt-BR" sz="2400" dirty="0"/>
              <a:t>:</a:t>
            </a:r>
            <a:br>
              <a:rPr lang="pt-BR" sz="2400" dirty="0"/>
            </a:b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Gerenciador de Banco de Dados de Objetos-Relacional (</a:t>
            </a:r>
            <a:r>
              <a:rPr lang="pt-BR" sz="2000" dirty="0" err="1"/>
              <a:t>Arrays</a:t>
            </a:r>
            <a:r>
              <a:rPr lang="pt-BR" sz="2000" dirty="0"/>
              <a:t>, Matrizes…);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Suporte COMPLETO ao ACID (Atomicidade, Consistência, Isolamento, Durabilidade);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Suporte a MVCC (Controle de Simultaneidade </a:t>
            </a:r>
            <a:r>
              <a:rPr lang="pt-BR" sz="2000" dirty="0" err="1"/>
              <a:t>Multiversão</a:t>
            </a:r>
            <a:r>
              <a:rPr lang="pt-BR" sz="20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Suporte a </a:t>
            </a:r>
            <a:r>
              <a:rPr lang="pt-BR" sz="2000" dirty="0" err="1"/>
              <a:t>pré</a:t>
            </a:r>
            <a:r>
              <a:rPr lang="pt-BR" sz="2000" dirty="0"/>
              <a:t>-exibições.</a:t>
            </a:r>
            <a:br>
              <a:rPr lang="pt-BR" sz="2000" dirty="0"/>
            </a:b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3375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A6DF1A9-2EAB-44FC-894F-26E6BA59461E}"/>
              </a:ext>
            </a:extLst>
          </p:cNvPr>
          <p:cNvSpPr/>
          <p:nvPr/>
        </p:nvSpPr>
        <p:spPr>
          <a:xfrm>
            <a:off x="851553" y="1506927"/>
            <a:ext cx="1113934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Comparando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Como base, PostgreSQL tenta utilizar </a:t>
            </a:r>
            <a:r>
              <a:rPr lang="pt-BR" sz="2000" dirty="0" err="1"/>
              <a:t>tuplas</a:t>
            </a:r>
            <a:r>
              <a:rPr lang="pt-BR" sz="2000" dirty="0"/>
              <a:t> como armazenamento dos dados enquanto </a:t>
            </a:r>
            <a:r>
              <a:rPr lang="pt-BR" sz="2000" dirty="0" err="1"/>
              <a:t>MongoDB</a:t>
            </a:r>
            <a:r>
              <a:rPr lang="pt-BR" sz="2000" dirty="0"/>
              <a:t> os armazena em documentos JSON serializados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As consultas no PostgreSQL são compatíveis com o SQL padrão; já o concorrente utiliza </a:t>
            </a:r>
            <a:r>
              <a:rPr lang="pt-BR" sz="2000" dirty="0" err="1"/>
              <a:t>MongoDB</a:t>
            </a:r>
            <a:r>
              <a:rPr lang="pt-BR" sz="2000" dirty="0"/>
              <a:t> Query </a:t>
            </a:r>
            <a:r>
              <a:rPr lang="pt-BR" sz="2000" dirty="0" err="1"/>
              <a:t>Language</a:t>
            </a:r>
            <a:r>
              <a:rPr lang="pt-BR" sz="2000" dirty="0"/>
              <a:t>.</a:t>
            </a:r>
            <a:br>
              <a:rPr lang="pt-BR" sz="2000" dirty="0"/>
            </a:b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4631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6F0CB0F-22B0-43A1-A7AA-B0CAB606D571}"/>
              </a:ext>
            </a:extLst>
          </p:cNvPr>
          <p:cNvSpPr txBox="1"/>
          <p:nvPr/>
        </p:nvSpPr>
        <p:spPr>
          <a:xfrm>
            <a:off x="351210" y="1997839"/>
            <a:ext cx="11243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https://rockcontent.com/br/blog/postgresql/#2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pt-BR" u="sng" dirty="0">
                <a:solidFill>
                  <a:schemeClr val="bg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https://aws.amazon.com/pt/compare/the-difference-between-mysql-vs-postgresql/</a:t>
            </a:r>
          </a:p>
          <a:p>
            <a:br>
              <a:rPr lang="pt-BR" dirty="0">
                <a:solidFill>
                  <a:schemeClr val="bg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pt-BR" u="sng" dirty="0">
                <a:solidFill>
                  <a:schemeClr val="bg1">
                    <a:lumMod val="95000"/>
                    <a:lumOff val="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https://aws.amazon.com/pt/compare/the-difference-between-relational-and-non-relational-databases/</a:t>
            </a:r>
            <a:endParaRPr lang="pt-BR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pt-BR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https://aws.amazon.com/pt/compare/the-difference-between-mongodb-and-postgresql/</a:t>
            </a:r>
            <a:br>
              <a:rPr lang="pt-BR" b="1" u="sng" dirty="0"/>
            </a:br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27666A-A7AF-43D6-8103-886DFAE0A1B0}"/>
              </a:ext>
            </a:extLst>
          </p:cNvPr>
          <p:cNvSpPr txBox="1"/>
          <p:nvPr/>
        </p:nvSpPr>
        <p:spPr>
          <a:xfrm>
            <a:off x="351210" y="1310326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REFERÊNCIAS:</a:t>
            </a:r>
          </a:p>
        </p:txBody>
      </p:sp>
    </p:spTree>
    <p:extLst>
      <p:ext uri="{BB962C8B-B14F-4D97-AF65-F5344CB8AC3E}">
        <p14:creationId xmlns:p14="http://schemas.microsoft.com/office/powerpoint/2010/main" val="1886839094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112</TotalTime>
  <Words>390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Bahnschrift Light</vt:lpstr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SILVA DE SOUZA NEITZKE</dc:creator>
  <cp:lastModifiedBy>LARISSA SILVA DE SOUZA NEITZKE</cp:lastModifiedBy>
  <cp:revision>10</cp:revision>
  <dcterms:created xsi:type="dcterms:W3CDTF">2024-09-27T22:38:52Z</dcterms:created>
  <dcterms:modified xsi:type="dcterms:W3CDTF">2024-09-28T00:31:42Z</dcterms:modified>
</cp:coreProperties>
</file>