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charts/_rels/chart1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_rels/chart2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2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661861"/>
          <c:y val="0.0661861"/>
          <c:w val="0.867628"/>
          <c:h val="0.855128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Frecuencia</c:v>
                </c:pt>
              </c:strCache>
            </c:strRef>
          </c:tx>
          <c:spPr>
            <a:solidFill>
              <a:srgbClr val="2E578C"/>
            </a:solidFill>
            <a:ln w="12700" cap="flat">
              <a:noFill/>
              <a:miter lim="400000"/>
            </a:ln>
            <a:effectLst/>
          </c:spPr>
          <c:explosion val="0"/>
          <c:dPt>
            <c:idx val="0"/>
            <c:explosion val="0"/>
            <c:spPr>
              <a:solidFill>
                <a:srgbClr val="2E578C"/>
              </a:solidFill>
              <a:ln w="12700" cap="flat">
                <a:noFill/>
                <a:miter lim="400000"/>
              </a:ln>
              <a:effectLst/>
            </c:spPr>
          </c:dPt>
          <c:dPt>
            <c:idx val="1"/>
            <c:explosion val="0"/>
            <c:spPr>
              <a:solidFill>
                <a:srgbClr val="5D9648"/>
              </a:solidFill>
              <a:ln w="12700" cap="flat">
                <a:noFill/>
                <a:miter lim="400000"/>
              </a:ln>
              <a:effectLst/>
            </c:spPr>
          </c:dPt>
          <c:dPt>
            <c:idx val="2"/>
            <c:explosion val="0"/>
            <c:spPr>
              <a:solidFill>
                <a:srgbClr val="E7A13D"/>
              </a:solidFill>
              <a:ln w="12700" cap="flat">
                <a:noFill/>
                <a:miter lim="400000"/>
              </a:ln>
              <a:effectLst/>
            </c:spPr>
          </c:dPt>
          <c:dPt>
            <c:idx val="3"/>
            <c:explosion val="0"/>
            <c:spPr>
              <a:solidFill>
                <a:srgbClr val="BC2D30"/>
              </a:solidFill>
              <a:ln w="12700" cap="flat">
                <a:noFill/>
                <a:miter lim="400000"/>
              </a:ln>
              <a:effectLst/>
            </c:spPr>
          </c:dPt>
          <c:dPt>
            <c:idx val="4"/>
            <c:explosion val="0"/>
            <c:spPr>
              <a:solidFill>
                <a:srgbClr val="6F3D79"/>
              </a:solidFill>
              <a:ln w="12700" cap="flat">
                <a:noFill/>
                <a:miter lim="400000"/>
              </a:ln>
              <a:effectLst/>
            </c:spPr>
          </c:dPt>
          <c:dLbls>
            <c:dLbl>
              <c:idx val="0"/>
              <c:numFmt formatCode="#,##0.0%" sourceLinked="0"/>
              <c:txPr>
                <a:bodyPr/>
                <a:lstStyle/>
                <a:p>
                  <a:pPr>
                    <a:defRPr b="0" i="0" strike="noStrike" sz="2140" u="none">
                      <a:solidFill>
                        <a:srgbClr val="FFFFFF"/>
                      </a:solidFill>
                      <a:latin typeface="Helvetica Neue"/>
                    </a:defRPr>
                  </a:pPr>
                </a:p>
              </c:txPr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"/>
              <c:numFmt formatCode="#,##0.0%" sourceLinked="0"/>
              <c:txPr>
                <a:bodyPr/>
                <a:lstStyle/>
                <a:p>
                  <a:pPr>
                    <a:defRPr b="0" i="0" strike="noStrike" sz="2140" u="none">
                      <a:solidFill>
                        <a:srgbClr val="FFFFFF"/>
                      </a:solidFill>
                      <a:latin typeface="Helvetica Neue"/>
                    </a:defRPr>
                  </a:pPr>
                </a:p>
              </c:txPr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2"/>
              <c:numFmt formatCode="#,##0.0%" sourceLinked="0"/>
              <c:txPr>
                <a:bodyPr/>
                <a:lstStyle/>
                <a:p>
                  <a:pPr>
                    <a:defRPr b="0" i="0" strike="noStrike" sz="2140" u="none">
                      <a:solidFill>
                        <a:srgbClr val="FFFFFF"/>
                      </a:solidFill>
                      <a:latin typeface="Helvetica Neue"/>
                    </a:defRPr>
                  </a:pPr>
                </a:p>
              </c:txPr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3"/>
              <c:numFmt formatCode="#,##0.0%" sourceLinked="0"/>
              <c:txPr>
                <a:bodyPr/>
                <a:lstStyle/>
                <a:p>
                  <a:pPr>
                    <a:defRPr b="0" i="0" strike="noStrike" sz="2140" u="none">
                      <a:solidFill>
                        <a:srgbClr val="FFFFFF"/>
                      </a:solidFill>
                      <a:latin typeface="Helvetica Neue"/>
                    </a:defRPr>
                  </a:pPr>
                </a:p>
              </c:txPr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4"/>
              <c:numFmt formatCode="#,##0.0%" sourceLinked="0"/>
              <c:txPr>
                <a:bodyPr/>
                <a:lstStyle/>
                <a:p>
                  <a:pPr>
                    <a:defRPr b="0" i="0" strike="noStrike" sz="2140" u="none">
                      <a:solidFill>
                        <a:srgbClr val="FFFFFF"/>
                      </a:solidFill>
                      <a:latin typeface="Helvetica Neue"/>
                    </a:defRPr>
                  </a:pPr>
                </a:p>
              </c:txPr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</c:dLbl>
            <c:numFmt formatCode="#,##0.0%" sourceLinked="0"/>
            <c:txPr>
              <a:bodyPr/>
              <a:lstStyle/>
              <a:p>
                <a:pPr>
                  <a:defRPr b="0" i="0" strike="noStrike" sz="2140" u="none">
                    <a:solidFill>
                      <a:srgbClr val="FFFFFF"/>
                    </a:solidFill>
                    <a:latin typeface="Helvetica Neue"/>
                  </a:defRPr>
                </a:pPr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noFill/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c:spPr>
            </c:leaderLines>
          </c:dLbls>
          <c:cat>
            <c:strRef>
              <c:f>Sheet1!$B$1:$F$1</c:f>
              <c:strCache>
                <c:ptCount val="5"/>
                <c:pt idx="0">
                  <c:v>Robo</c:v>
                </c:pt>
                <c:pt idx="1">
                  <c:v>Vandalismo</c:v>
                </c:pt>
                <c:pt idx="2">
                  <c:v>Delincuencia Organizada</c:v>
                </c:pt>
                <c:pt idx="3">
                  <c:v>Extorsión</c:v>
                </c:pt>
                <c:pt idx="4">
                  <c:v>Secuestro</c:v>
                </c:pt>
              </c:strCache>
            </c:strRef>
          </c:cat>
          <c:val>
            <c:numRef>
              <c:f>Sheet1!$B$2:$F$2</c:f>
              <c:numCache>
                <c:ptCount val="5"/>
                <c:pt idx="0">
                  <c:v>61.800000</c:v>
                </c:pt>
                <c:pt idx="1">
                  <c:v>21.800000</c:v>
                </c:pt>
                <c:pt idx="2">
                  <c:v>9.100000</c:v>
                </c:pt>
                <c:pt idx="3">
                  <c:v>3.600000</c:v>
                </c:pt>
                <c:pt idx="4">
                  <c:v>3.600000</c:v>
                </c:pt>
              </c:numCache>
            </c:numRef>
          </c:val>
        </c:ser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203037"/>
          <c:y val="0.0469406"/>
          <c:w val="0.791963"/>
          <c:h val="0.92022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ValorPerdido</c:v>
                </c:pt>
              </c:strCache>
            </c:strRef>
          </c:tx>
          <c:spPr>
            <a:solidFill>
              <a:srgbClr val="2E578C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&quot;$&quot;#,##0" sourceLinked="0"/>
            <c:txPr>
              <a:bodyPr/>
              <a:lstStyle/>
              <a:p>
                <a:pPr>
                  <a:defRPr b="0" i="0" strike="noStrike" sz="2340" u="none">
                    <a:solidFill>
                      <a:srgbClr val="000000"/>
                    </a:solidFill>
                    <a:latin typeface="Helvetica Neue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Robo</c:v>
                </c:pt>
                <c:pt idx="1">
                  <c:v>Vandalismo</c:v>
                </c:pt>
                <c:pt idx="2">
                  <c:v>Extorsión</c:v>
                </c:pt>
                <c:pt idx="3">
                  <c:v>Secuestro</c:v>
                </c:pt>
                <c:pt idx="4">
                  <c:v>Delincuencia Organizada</c:v>
                </c:pt>
              </c:strCache>
            </c:strRef>
          </c:cat>
          <c:val>
            <c:numRef>
              <c:f>Sheet1!$B$2:$F$2</c:f>
              <c:numCache>
                <c:ptCount val="5"/>
                <c:pt idx="0">
                  <c:v>2541671.000000</c:v>
                </c:pt>
                <c:pt idx="1">
                  <c:v>971235.000000</c:v>
                </c:pt>
                <c:pt idx="2">
                  <c:v>174008.000000</c:v>
                </c:pt>
                <c:pt idx="3">
                  <c:v>150474.000000</c:v>
                </c:pt>
                <c:pt idx="4">
                  <c:v>0.000000</c:v>
                </c:pt>
              </c:numCache>
            </c:numRef>
          </c:val>
        </c:ser>
        <c:gapWidth val="40"/>
        <c:overlap val="-10"/>
        <c:axId val="2094734552"/>
        <c:axId val="2094734553"/>
      </c:barChart>
      <c:catAx>
        <c:axId val="2094734552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2740" u="none">
                <a:solidFill>
                  <a:srgbClr val="000000"/>
                </a:solidFill>
                <a:latin typeface="Helvetica Neue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B8B8B8"/>
              </a:solidFill>
              <a:prstDash val="solid"/>
              <a:miter lim="400000"/>
            </a:ln>
          </c:spPr>
        </c:majorGridlines>
        <c:numFmt formatCode="&quot;$&quot;#,##0" sourceLinked="0"/>
        <c:majorTickMark val="none"/>
        <c:minorTickMark val="none"/>
        <c:tickLblPos val="none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2740" u="none">
                <a:solidFill>
                  <a:srgbClr val="000000"/>
                </a:solidFill>
                <a:latin typeface="Helvetica Neue"/>
              </a:defRPr>
            </a:pPr>
          </a:p>
        </c:txPr>
        <c:crossAx val="2094734552"/>
        <c:crosses val="autoZero"/>
        <c:crossBetween val="between"/>
        <c:majorUnit val="750000"/>
        <c:minorUnit val="375000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>
                <a:solidFill>
                  <a:srgbClr val="FFFFFF"/>
                </a:solidFill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Agenda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Hot-air balloons viewed from below against a blue sky"/>
          <p:cNvSpPr/>
          <p:nvPr>
            <p:ph type="pic" sz="quarter" idx="21"/>
          </p:nvPr>
        </p:nvSpPr>
        <p:spPr>
          <a:xfrm>
            <a:off x="15436504" y="1270000"/>
            <a:ext cx="8167167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Close-up of the top of a hot-air balloon viewed from above"/>
          <p:cNvSpPr/>
          <p:nvPr>
            <p:ph type="pic" sz="quarter" idx="22"/>
          </p:nvPr>
        </p:nvSpPr>
        <p:spPr>
          <a:xfrm>
            <a:off x="15461772" y="7085972"/>
            <a:ext cx="8148414" cy="5432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Hot-air balloons viewed from below against a blue sky"/>
          <p:cNvSpPr/>
          <p:nvPr>
            <p:ph type="pic" idx="23"/>
          </p:nvPr>
        </p:nvSpPr>
        <p:spPr>
          <a:xfrm>
            <a:off x="-124635" y="1270000"/>
            <a:ext cx="16859219" cy="112394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Hot-air balloons viewed from below against a blue sky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lose-up of the top of a hot-air balloon viewed from above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lose-up of a hot-air balloon viewed from below"/>
          <p:cNvSpPr/>
          <p:nvPr>
            <p:ph type="pic" idx="21"/>
          </p:nvPr>
        </p:nvSpPr>
        <p:spPr>
          <a:xfrm>
            <a:off x="9226574" y="1270000"/>
            <a:ext cx="16840152" cy="111844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Hot-air balloons viewed from below against a blue sky"/>
          <p:cNvSpPr/>
          <p:nvPr>
            <p:ph type="pic" idx="22"/>
          </p:nvPr>
        </p:nvSpPr>
        <p:spPr>
          <a:xfrm>
            <a:off x="8432800" y="1263848"/>
            <a:ext cx="16850011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7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David Emiliano Mireles Cárdena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David Emiliano Mireles Cárdenas</a:t>
            </a:r>
          </a:p>
        </p:txBody>
      </p:sp>
      <p:sp>
        <p:nvSpPr>
          <p:cNvPr id="172" name="Evaluación de Riesgo de Ruta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Evaluación de Riesgo de Rutas</a:t>
            </a:r>
          </a:p>
        </p:txBody>
      </p:sp>
      <p:sp>
        <p:nvSpPr>
          <p:cNvPr id="173" name="github.com/mirelesde/route-evaluation-armur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github.com/mirelesde/route-evaluation-armur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oftware Estadístico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Software Estadístico</a:t>
            </a:r>
          </a:p>
        </p:txBody>
      </p:sp>
      <p:sp>
        <p:nvSpPr>
          <p:cNvPr id="176" name="Es posible crear un mapa de las rutas generadas utilizando librerías. Por ejemplo: Folium, Plotly y Nextplot.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536447" indent="-536447" defTabSz="2145738">
              <a:spcBef>
                <a:spcPts val="3900"/>
              </a:spcBef>
              <a:defRPr sz="4224"/>
            </a:pPr>
            <a:r>
              <a:t>Es posible crear un mapa de las rutas generadas utilizando librerías. Por ejemplo: Folium, Plotly y Nextplot.</a:t>
            </a:r>
          </a:p>
          <a:p>
            <a:pPr marL="536447" indent="-536447" defTabSz="2145738">
              <a:spcBef>
                <a:spcPts val="3900"/>
              </a:spcBef>
              <a:defRPr sz="4224"/>
            </a:pPr>
            <a:r>
              <a:t>Procedimiento utilizado:</a:t>
            </a:r>
          </a:p>
          <a:p>
            <a:pPr lvl="1" marL="1072895" indent="-536447" defTabSz="2145738">
              <a:spcBef>
                <a:spcPts val="3900"/>
              </a:spcBef>
              <a:defRPr sz="4224"/>
            </a:pPr>
            <a:r>
              <a:t>Proveer los puntos de partida y llegada al API de Open Street Map.</a:t>
            </a:r>
          </a:p>
          <a:p>
            <a:pPr lvl="1" marL="1072895" indent="-536447" defTabSz="2145738">
              <a:spcBef>
                <a:spcPts val="3900"/>
              </a:spcBef>
              <a:defRPr sz="4224"/>
            </a:pPr>
            <a:r>
              <a:t>Almacenar las coordenadas de la ruta que la API retorna.</a:t>
            </a:r>
          </a:p>
          <a:p>
            <a:pPr lvl="1" marL="1072895" indent="-536447" defTabSz="2145738">
              <a:spcBef>
                <a:spcPts val="3900"/>
              </a:spcBef>
              <a:defRPr sz="4224"/>
            </a:pPr>
            <a:r>
              <a:t>Graficar las coordenadas de la ruta utilizando </a:t>
            </a:r>
            <a:r>
              <a:rPr b="1"/>
              <a:t>Folium</a:t>
            </a:r>
            <a:r>
              <a:t>.</a:t>
            </a:r>
          </a:p>
        </p:txBody>
      </p:sp>
      <p:pic>
        <p:nvPicPr>
          <p:cNvPr id="177" name="rutas_mapa.png" descr="rutas_mapa.png"/>
          <p:cNvPicPr>
            <a:picLocks noChangeAspect="1"/>
          </p:cNvPicPr>
          <p:nvPr>
            <p:ph type="pic" idx="22"/>
          </p:nvPr>
        </p:nvPicPr>
        <p:blipFill>
          <a:blip r:embed="rId2">
            <a:extLst/>
          </a:blip>
          <a:srcRect l="25606" t="0" r="25606" b="0"/>
          <a:stretch>
            <a:fillRect/>
          </a:stretch>
        </p:blipFill>
        <p:spPr>
          <a:xfrm>
            <a:off x="12192000" y="1263848"/>
            <a:ext cx="10916874" cy="11188205"/>
          </a:xfrm>
          <a:prstGeom prst="rect">
            <a:avLst/>
          </a:prstGeom>
        </p:spPr>
      </p:pic>
      <p:sp>
        <p:nvSpPr>
          <p:cNvPr id="178" name="Visualización de ruta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70121">
              <a:defRPr spc="-151" sz="7565"/>
            </a:lvl1pPr>
          </a:lstStyle>
          <a:p>
            <a:pPr/>
            <a:r>
              <a:t>Visualización de rutas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Driving Distance, Tiempo Estimado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defTabSz="676909">
              <a:defRPr sz="4510"/>
            </a:pPr>
            <a:r>
              <a:rPr i="1"/>
              <a:t>Driving Distance,</a:t>
            </a:r>
            <a:r>
              <a:t> Tiempo Estimado</a:t>
            </a:r>
          </a:p>
        </p:txBody>
      </p:sp>
      <p:graphicFrame>
        <p:nvGraphicFramePr>
          <p:cNvPr id="181" name="Table 1"/>
          <p:cNvGraphicFramePr/>
          <p:nvPr/>
        </p:nvGraphicFramePr>
        <p:xfrm>
          <a:off x="1279241" y="3302097"/>
          <a:ext cx="21838218" cy="924951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2687510"/>
                <a:gridCol w="6194017"/>
                <a:gridCol w="6072237"/>
                <a:gridCol w="6871753"/>
              </a:tblGrid>
              <a:tr h="1539468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IDRuta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Nombre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Distancia (km)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Duración estimada (minutos)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539468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a1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Relleno de Inventario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20.5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17.6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539468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b2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Traslado de efectivo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13.7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17.5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539468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c3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Relleno de Inventario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26.2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539468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d4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Relleno de Inventario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25.1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26.6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539468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e5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Traslado de efectivo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14.1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15.5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82" name="Información de Ruta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94505">
              <a:defRPr spc="-153" sz="7650"/>
            </a:lvl1pPr>
          </a:lstStyle>
          <a:p>
            <a:pPr/>
            <a:r>
              <a:t>Información de Rutas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Distribución de siniestro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Distribución de siniestros</a:t>
            </a:r>
          </a:p>
        </p:txBody>
      </p:sp>
      <p:sp>
        <p:nvSpPr>
          <p:cNvPr id="185" name="El robo es el siniestro más frecuente.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El </a:t>
            </a:r>
            <a:r>
              <a:rPr b="1"/>
              <a:t>robo</a:t>
            </a:r>
            <a:r>
              <a:t> es el siniestro más frecuente.</a:t>
            </a:r>
          </a:p>
          <a:p>
            <a:pPr/>
            <a:r>
              <a:t>Corresponde a casi dos terceras partes de los incidentes.</a:t>
            </a:r>
          </a:p>
          <a:p>
            <a:pPr/>
            <a:r>
              <a:t>El segundo incidente más frecuente es el vandalismo, que ocupa una quinta parte.</a:t>
            </a:r>
          </a:p>
        </p:txBody>
      </p:sp>
      <p:sp>
        <p:nvSpPr>
          <p:cNvPr id="186" name="El robo es el siniestro más frecuente"/>
          <p:cNvSpPr txBox="1"/>
          <p:nvPr>
            <p:ph type="title"/>
          </p:nvPr>
        </p:nvSpPr>
        <p:spPr>
          <a:xfrm>
            <a:off x="1206500" y="952500"/>
            <a:ext cx="16354247" cy="1435100"/>
          </a:xfrm>
          <a:prstGeom prst="rect">
            <a:avLst/>
          </a:prstGeom>
        </p:spPr>
        <p:txBody>
          <a:bodyPr/>
          <a:lstStyle>
            <a:lvl1pPr defTabSz="2194505">
              <a:defRPr spc="-153" sz="7650"/>
            </a:lvl1pPr>
          </a:lstStyle>
          <a:p>
            <a:pPr/>
            <a:r>
              <a:t>El robo es el siniestro más frecuente</a:t>
            </a:r>
          </a:p>
        </p:txBody>
      </p:sp>
      <p:graphicFrame>
        <p:nvGraphicFramePr>
          <p:cNvPr id="187" name="2D Pie Chart"/>
          <p:cNvGraphicFramePr/>
          <p:nvPr/>
        </p:nvGraphicFramePr>
        <p:xfrm>
          <a:off x="12300728" y="2449947"/>
          <a:ext cx="10704544" cy="1070454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Más de el doble que cualquier otro evento"/>
          <p:cNvSpPr txBox="1"/>
          <p:nvPr>
            <p:ph type="body" idx="21"/>
          </p:nvPr>
        </p:nvSpPr>
        <p:spPr>
          <a:xfrm>
            <a:off x="1206500" y="2247900"/>
            <a:ext cx="14981970" cy="9347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Más de el doble que cualquier otro evento</a:t>
            </a:r>
          </a:p>
        </p:txBody>
      </p:sp>
      <p:sp>
        <p:nvSpPr>
          <p:cNvPr id="190" name="El robo tiene el mayor valor perdido"/>
          <p:cNvSpPr txBox="1"/>
          <p:nvPr>
            <p:ph type="title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El robo tiene el mayor valor perdido</a:t>
            </a:r>
          </a:p>
        </p:txBody>
      </p:sp>
      <p:grpSp>
        <p:nvGrpSpPr>
          <p:cNvPr id="193" name="Group"/>
          <p:cNvGrpSpPr/>
          <p:nvPr/>
        </p:nvGrpSpPr>
        <p:grpSpPr>
          <a:xfrm>
            <a:off x="1630462" y="3180537"/>
            <a:ext cx="20432347" cy="9283695"/>
            <a:chOff x="-4148520" y="-409356"/>
            <a:chExt cx="20432347" cy="9283693"/>
          </a:xfrm>
        </p:grpSpPr>
        <p:graphicFrame>
          <p:nvGraphicFramePr>
            <p:cNvPr id="191" name="2D Bar Chart"/>
            <p:cNvGraphicFramePr/>
            <p:nvPr/>
          </p:nvGraphicFramePr>
          <p:xfrm>
            <a:off x="-4148522" y="-409357"/>
            <a:ext cx="20432349" cy="8720729"/>
          </p:xfrm>
          <a:graphic xmlns:a="http://schemas.openxmlformats.org/drawingml/2006/main">
            <a:graphicData uri="http://schemas.openxmlformats.org/drawingml/2006/chart">
              <c:chart xmlns:c="http://schemas.openxmlformats.org/drawingml/2006/chart" r:id="rId2"/>
            </a:graphicData>
          </a:graphic>
        </p:graphicFrame>
        <p:sp>
          <p:nvSpPr>
            <p:cNvPr id="192" name="Caption"/>
            <p:cNvSpPr/>
            <p:nvPr/>
          </p:nvSpPr>
          <p:spPr>
            <a:xfrm>
              <a:off x="0" y="8412971"/>
              <a:ext cx="16283827" cy="461366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100000"/>
                </a:lnSpc>
                <a:spcBef>
                  <a:spcPts val="0"/>
                </a:spcBef>
                <a:defRPr sz="2400">
                  <a:solidFill>
                    <a:srgbClr val="5E5E5E"/>
                  </a:solidFill>
                </a:defRPr>
              </a:lvl1pPr>
            </a:lstStyle>
            <a:p>
              <a:pPr/>
              <a:r>
                <a:t>Valor perdido total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El robo es el siniestro más impactante, pues es el más frecuente, y por ende, costoso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defTabSz="1950671">
              <a:defRPr spc="-185" sz="9280"/>
            </a:pPr>
            <a:r>
              <a:t>El robo es el siniestro más impactante, pues es el más </a:t>
            </a:r>
            <a:r>
              <a:rPr i="1">
                <a:latin typeface="+mn-lt"/>
                <a:ea typeface="+mn-ea"/>
                <a:cs typeface="+mn-cs"/>
                <a:sym typeface="Helvetica Neue"/>
              </a:rPr>
              <a:t>frecuente</a:t>
            </a:r>
            <a:r>
              <a:rPr b="1">
                <a:latin typeface="+mn-lt"/>
                <a:ea typeface="+mn-ea"/>
                <a:cs typeface="+mn-cs"/>
                <a:sym typeface="Helvetica Neue"/>
              </a:rPr>
              <a:t>,</a:t>
            </a:r>
            <a:r>
              <a:t> y por ende, costoso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Evaluació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Evaluación</a:t>
            </a:r>
          </a:p>
        </p:txBody>
      </p:sp>
      <p:graphicFrame>
        <p:nvGraphicFramePr>
          <p:cNvPr id="198" name="Table 1"/>
          <p:cNvGraphicFramePr/>
          <p:nvPr/>
        </p:nvGraphicFramePr>
        <p:xfrm>
          <a:off x="12195770" y="1276350"/>
          <a:ext cx="10922001" cy="111760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709694"/>
                <a:gridCol w="2231534"/>
                <a:gridCol w="2266151"/>
                <a:gridCol w="2520059"/>
                <a:gridCol w="2181860"/>
              </a:tblGrid>
              <a:tr h="186055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IDRuta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Nombre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Incidentes 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Valor Perdido (acumulado)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Risk Score*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860550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d4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Relleno de Inventario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30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$2.8m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57.21348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860550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e5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Traslado de efectivo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$2.3m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52.03472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860550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b2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Traslado de efectivo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31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$1.6m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47.21158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860550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a1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Relleno de Inventario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$1.3m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36.76343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860550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c3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Relleno de Inventario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$1.1m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32.05960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99" name="Risk Score es una medida de riesgo calculada.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i="1"/>
            </a:pPr>
            <a:r>
              <a:t>Risk Score</a:t>
            </a:r>
            <a:r>
              <a:rPr i="0"/>
              <a:t> es una medida de riesgo calculada.</a:t>
            </a:r>
            <a:endParaRPr i="0"/>
          </a:p>
          <a:p>
            <a:pPr>
              <a:defRPr i="1"/>
            </a:pPr>
            <a:r>
              <a:rPr i="0"/>
              <a:t>Toma en cuenta dos factores </a:t>
            </a:r>
            <a:r>
              <a:rPr b="1" i="0"/>
              <a:t>independientemente</a:t>
            </a:r>
            <a:r>
              <a:rPr i="0"/>
              <a:t>:</a:t>
            </a:r>
            <a:endParaRPr i="0"/>
          </a:p>
          <a:p>
            <a:pPr lvl="1">
              <a:defRPr i="1"/>
            </a:pPr>
            <a:r>
              <a:rPr i="0"/>
              <a:t>Frecuencia de incidentes.</a:t>
            </a:r>
            <a:endParaRPr i="0"/>
          </a:p>
          <a:p>
            <a:pPr lvl="1">
              <a:defRPr i="1"/>
            </a:pPr>
            <a:r>
              <a:rPr i="0"/>
              <a:t>Valor perdido acumulado.</a:t>
            </a:r>
          </a:p>
        </p:txBody>
      </p:sp>
      <p:sp>
        <p:nvSpPr>
          <p:cNvPr id="200" name="Riesgo por ru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Riesgo por ruta</a:t>
            </a:r>
          </a:p>
        </p:txBody>
      </p:sp>
      <p:sp>
        <p:nvSpPr>
          <p:cNvPr id="201" name="Equation"/>
          <p:cNvSpPr txBox="1"/>
          <p:nvPr/>
        </p:nvSpPr>
        <p:spPr>
          <a:xfrm>
            <a:off x="1074583" y="12585191"/>
            <a:ext cx="7111909" cy="69464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914400" latinLnBrk="1">
              <a:lnSpc>
                <a:spcPct val="100000"/>
              </a:lnSpc>
              <a:spcBef>
                <a:spcPts val="0"/>
              </a:spcBef>
              <a:defRPr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*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k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f>
                    <m:fPr>
                      <m:ctrl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</m:num>
                    <m:den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100,000</m:t>
                      </m:r>
                    </m:den>
                  </m:f>
                </m:oMath>
              </m:oMathPara>
            </a14:m>
            <a:endParaRPr sz="24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000000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