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62" r:id="rId3"/>
    <p:sldId id="305" r:id="rId4"/>
    <p:sldId id="263" r:id="rId5"/>
    <p:sldId id="311" r:id="rId6"/>
    <p:sldId id="313" r:id="rId7"/>
    <p:sldId id="314" r:id="rId8"/>
    <p:sldId id="315" r:id="rId9"/>
    <p:sldId id="316" r:id="rId10"/>
    <p:sldId id="283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Tenor San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1F31A1-0E78-4DC4-8902-0E9CB0F54687}">
  <a:tblStyle styleId="{E31F31A1-0E78-4DC4-8902-0E9CB0F54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4" autoAdjust="0"/>
  </p:normalViewPr>
  <p:slideViewPr>
    <p:cSldViewPr snapToGrid="0">
      <p:cViewPr varScale="1">
        <p:scale>
          <a:sx n="97" d="100"/>
          <a:sy n="97" d="100"/>
        </p:scale>
        <p:origin x="126" y="84"/>
      </p:cViewPr>
      <p:guideLst/>
    </p:cSldViewPr>
  </p:slideViewPr>
  <p:outlineViewPr>
    <p:cViewPr>
      <p:scale>
        <a:sx n="33" d="100"/>
        <a:sy n="33" d="100"/>
      </p:scale>
      <p:origin x="0" y="-36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f5b6d0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f5b6d0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50637838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50637838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5063783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5063783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22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50637838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50637838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50637838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50637838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72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5063783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5063783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57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5063783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5063783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47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5063783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5063783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35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5cac5256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e5cac5256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1972650" y="2767353"/>
            <a:ext cx="6156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60500" y="1144425"/>
            <a:ext cx="49803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8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60500" y="3732400"/>
            <a:ext cx="4558800" cy="503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4050" y="540000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6781156" y="1299520"/>
            <a:ext cx="5256563" cy="2544472"/>
            <a:chOff x="4572000" y="2566850"/>
            <a:chExt cx="4727550" cy="22884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-9150" y="276775"/>
            <a:ext cx="914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31;p4"/>
          <p:cNvGrpSpPr/>
          <p:nvPr/>
        </p:nvGrpSpPr>
        <p:grpSpPr>
          <a:xfrm rot="-5400000">
            <a:off x="4883461" y="1246474"/>
            <a:ext cx="5268382" cy="2550193"/>
            <a:chOff x="4572000" y="2566850"/>
            <a:chExt cx="4727550" cy="2288400"/>
          </a:xfrm>
        </p:grpSpPr>
        <p:sp>
          <p:nvSpPr>
            <p:cNvPr id="32" name="Google Shape;32;p4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Google Shape;33;p4"/>
            <p:cNvCxnSpPr>
              <a:stCxn id="32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Google Shape;34;p4"/>
          <p:cNvSpPr/>
          <p:nvPr/>
        </p:nvSpPr>
        <p:spPr>
          <a:xfrm>
            <a:off x="227825" y="134875"/>
            <a:ext cx="283800" cy="28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>
            <a:endCxn id="37" idx="2"/>
          </p:cNvCxnSpPr>
          <p:nvPr/>
        </p:nvCxnSpPr>
        <p:spPr>
          <a:xfrm>
            <a:off x="-9300" y="4119075"/>
            <a:ext cx="843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-967475" y="949950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424000" y="3019425"/>
            <a:ext cx="1425000" cy="21993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5"/>
          <p:cNvCxnSpPr/>
          <p:nvPr/>
        </p:nvCxnSpPr>
        <p:spPr>
          <a:xfrm rot="10800000">
            <a:off x="899425" y="4114800"/>
            <a:ext cx="0" cy="10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271875" y="2309850"/>
            <a:ext cx="27267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4926750" y="2309850"/>
            <a:ext cx="27267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enor Sans"/>
              <a:buNone/>
              <a:defRPr sz="2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271875" y="2923875"/>
            <a:ext cx="27267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926750" y="2923875"/>
            <a:ext cx="27267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-9150" y="1872000"/>
            <a:ext cx="921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9"/>
          <p:cNvCxnSpPr/>
          <p:nvPr/>
        </p:nvCxnSpPr>
        <p:spPr>
          <a:xfrm>
            <a:off x="6752125" y="3048025"/>
            <a:ext cx="2382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9"/>
          <p:cNvCxnSpPr/>
          <p:nvPr/>
        </p:nvCxnSpPr>
        <p:spPr>
          <a:xfrm>
            <a:off x="-33350" y="312200"/>
            <a:ext cx="922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395925" y="1512125"/>
            <a:ext cx="435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391925" y="2464675"/>
            <a:ext cx="4360200" cy="11667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 rot="-5400000">
            <a:off x="4906006" y="1299520"/>
            <a:ext cx="5256563" cy="2544472"/>
            <a:chOff x="4572000" y="2566850"/>
            <a:chExt cx="4727550" cy="2288400"/>
          </a:xfrm>
        </p:grpSpPr>
        <p:sp>
          <p:nvSpPr>
            <p:cNvPr id="71" name="Google Shape;71;p9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>
              <a:stCxn id="71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/>
          <p:nvPr/>
        </p:nvSpPr>
        <p:spPr>
          <a:xfrm>
            <a:off x="1726050" y="-96300"/>
            <a:ext cx="5608800" cy="53811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ctrTitle"/>
          </p:nvPr>
        </p:nvSpPr>
        <p:spPr>
          <a:xfrm>
            <a:off x="2147950" y="540000"/>
            <a:ext cx="48480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1"/>
          </p:nvPr>
        </p:nvSpPr>
        <p:spPr>
          <a:xfrm>
            <a:off x="2148050" y="1521900"/>
            <a:ext cx="4848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accent3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subTitle" idx="2"/>
          </p:nvPr>
        </p:nvSpPr>
        <p:spPr>
          <a:xfrm>
            <a:off x="2148050" y="2088275"/>
            <a:ext cx="48480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2148050" y="3783900"/>
            <a:ext cx="48480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4" name="Google Shape;304;p31"/>
          <p:cNvCxnSpPr/>
          <p:nvPr/>
        </p:nvCxnSpPr>
        <p:spPr>
          <a:xfrm>
            <a:off x="10350" y="302200"/>
            <a:ext cx="9123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31"/>
          <p:cNvSpPr/>
          <p:nvPr/>
        </p:nvSpPr>
        <p:spPr>
          <a:xfrm>
            <a:off x="-19250" y="3726250"/>
            <a:ext cx="9182400" cy="1420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31"/>
          <p:cNvGrpSpPr/>
          <p:nvPr/>
        </p:nvGrpSpPr>
        <p:grpSpPr>
          <a:xfrm rot="5400000" flipH="1">
            <a:off x="197415" y="522636"/>
            <a:ext cx="3055383" cy="2010131"/>
            <a:chOff x="4572000" y="2566850"/>
            <a:chExt cx="3478350" cy="2288400"/>
          </a:xfrm>
        </p:grpSpPr>
        <p:sp>
          <p:nvSpPr>
            <p:cNvPr id="307" name="Google Shape;307;p31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" name="Google Shape;308;p31"/>
            <p:cNvCxnSpPr>
              <a:stCxn id="307" idx="2"/>
            </p:cNvCxnSpPr>
            <p:nvPr/>
          </p:nvCxnSpPr>
          <p:spPr>
            <a:xfrm rot="10800000">
              <a:off x="6876300" y="3681200"/>
              <a:ext cx="0" cy="2348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9" name="Google Shape;309;p31"/>
          <p:cNvSpPr/>
          <p:nvPr/>
        </p:nvSpPr>
        <p:spPr>
          <a:xfrm>
            <a:off x="-479925" y="5400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0" name="Google Shape;310;p31"/>
          <p:cNvCxnSpPr/>
          <p:nvPr/>
        </p:nvCxnSpPr>
        <p:spPr>
          <a:xfrm>
            <a:off x="-10900" y="4843575"/>
            <a:ext cx="915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1"/>
          <p:cNvGrpSpPr/>
          <p:nvPr/>
        </p:nvGrpSpPr>
        <p:grpSpPr>
          <a:xfrm rot="-5400000" flipH="1">
            <a:off x="5583076" y="885356"/>
            <a:ext cx="3424045" cy="2257735"/>
            <a:chOff x="4572000" y="2566850"/>
            <a:chExt cx="3470550" cy="2288400"/>
          </a:xfrm>
        </p:grpSpPr>
        <p:sp>
          <p:nvSpPr>
            <p:cNvPr id="312" name="Google Shape;312;p31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19369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3" name="Google Shape;313;p31"/>
            <p:cNvCxnSpPr>
              <a:stCxn id="312" idx="2"/>
            </p:cNvCxnSpPr>
            <p:nvPr/>
          </p:nvCxnSpPr>
          <p:spPr>
            <a:xfrm rot="10800000">
              <a:off x="6872400" y="3685100"/>
              <a:ext cx="0" cy="2340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31"/>
          <p:cNvSpPr/>
          <p:nvPr/>
        </p:nvSpPr>
        <p:spPr>
          <a:xfrm>
            <a:off x="6625625" y="4130336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288150" y="4130336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6986075" y="119836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589550" y="2242125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8282100" y="1676700"/>
            <a:ext cx="283800" cy="283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/>
          <p:nvPr/>
        </p:nvSpPr>
        <p:spPr>
          <a:xfrm rot="-5400000" flipH="1">
            <a:off x="2550900" y="-1283800"/>
            <a:ext cx="4059900" cy="7711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 flipH="1">
            <a:off x="725125" y="564300"/>
            <a:ext cx="39432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2"/>
          <p:cNvGrpSpPr/>
          <p:nvPr/>
        </p:nvGrpSpPr>
        <p:grpSpPr>
          <a:xfrm rot="-5400000">
            <a:off x="3985226" y="638123"/>
            <a:ext cx="3730530" cy="2454309"/>
            <a:chOff x="4572000" y="2566850"/>
            <a:chExt cx="3478350" cy="2288400"/>
          </a:xfrm>
        </p:grpSpPr>
        <p:sp>
          <p:nvSpPr>
            <p:cNvPr id="323" name="Google Shape;323;p3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32"/>
            <p:cNvCxnSpPr>
              <a:stCxn id="323" idx="2"/>
            </p:cNvCxnSpPr>
            <p:nvPr/>
          </p:nvCxnSpPr>
          <p:spPr>
            <a:xfrm rot="10800000">
              <a:off x="6876300" y="3681200"/>
              <a:ext cx="0" cy="2348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5" name="Google Shape;325;p32"/>
          <p:cNvSpPr/>
          <p:nvPr/>
        </p:nvSpPr>
        <p:spPr>
          <a:xfrm flipH="1">
            <a:off x="7077650" y="541850"/>
            <a:ext cx="2709900" cy="267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 flipH="1">
            <a:off x="1050" y="5487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8094750" y="312356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032868" y="564300"/>
            <a:ext cx="296400" cy="29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accent3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 flipH="1">
            <a:off x="3519000" y="564300"/>
            <a:ext cx="21060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3"/>
          <p:cNvGrpSpPr/>
          <p:nvPr/>
        </p:nvGrpSpPr>
        <p:grpSpPr>
          <a:xfrm>
            <a:off x="5625062" y="1613904"/>
            <a:ext cx="3519047" cy="2315174"/>
            <a:chOff x="4572000" y="2566850"/>
            <a:chExt cx="3478350" cy="2288400"/>
          </a:xfrm>
        </p:grpSpPr>
        <p:sp>
          <p:nvSpPr>
            <p:cNvPr id="332" name="Google Shape;332;p3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33"/>
            <p:cNvCxnSpPr>
              <a:stCxn id="332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33"/>
          <p:cNvSpPr/>
          <p:nvPr/>
        </p:nvSpPr>
        <p:spPr>
          <a:xfrm rot="5400000" flipH="1">
            <a:off x="6092186" y="3944551"/>
            <a:ext cx="2556300" cy="252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5400000" flipH="1">
            <a:off x="4195850" y="21723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flipH="1">
            <a:off x="720000" y="564300"/>
            <a:ext cx="2106000" cy="46857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572850" y="4448100"/>
            <a:ext cx="294300" cy="31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33"/>
          <p:cNvCxnSpPr/>
          <p:nvPr/>
        </p:nvCxnSpPr>
        <p:spPr>
          <a:xfrm>
            <a:off x="9525" y="46035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33"/>
          <p:cNvCxnSpPr>
            <a:stCxn id="330" idx="3"/>
          </p:cNvCxnSpPr>
          <p:nvPr/>
        </p:nvCxnSpPr>
        <p:spPr>
          <a:xfrm>
            <a:off x="4572000" y="564300"/>
            <a:ext cx="45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33"/>
          <p:cNvSpPr/>
          <p:nvPr/>
        </p:nvSpPr>
        <p:spPr>
          <a:xfrm>
            <a:off x="7810499" y="257550"/>
            <a:ext cx="613500" cy="61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 flipH="1">
            <a:off x="704850" y="564300"/>
            <a:ext cx="7734300" cy="2617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4"/>
          <p:cNvGrpSpPr/>
          <p:nvPr/>
        </p:nvGrpSpPr>
        <p:grpSpPr>
          <a:xfrm>
            <a:off x="4883014" y="1782251"/>
            <a:ext cx="4260979" cy="2803061"/>
            <a:chOff x="4572000" y="2566850"/>
            <a:chExt cx="3478350" cy="2288400"/>
          </a:xfrm>
        </p:grpSpPr>
        <p:sp>
          <p:nvSpPr>
            <p:cNvPr id="344" name="Google Shape;344;p34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34"/>
            <p:cNvCxnSpPr>
              <a:stCxn id="344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6" name="Google Shape;346;p34"/>
          <p:cNvSpPr/>
          <p:nvPr/>
        </p:nvSpPr>
        <p:spPr>
          <a:xfrm rot="5400000" flipH="1">
            <a:off x="6338975" y="2863486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413249" y="2854775"/>
            <a:ext cx="613500" cy="61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424850" y="4448075"/>
            <a:ext cx="294300" cy="31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>
            <a:off x="9600" y="4603500"/>
            <a:ext cx="4562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4"/>
          <p:cNvSpPr/>
          <p:nvPr/>
        </p:nvSpPr>
        <p:spPr>
          <a:xfrm flipH="1">
            <a:off x="705000" y="3571875"/>
            <a:ext cx="2343000" cy="1663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None/>
              <a:defRPr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77" r:id="rId6"/>
    <p:sldLayoutId id="2147483678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nexos/Project_Charter_V2.0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Anexos/06_PROJECT_SCOPE_STATEMENTv1.docx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nexos/Cronograma_Aplicaci&#243;n%20de%20ventas%20CLBV1.m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Anexos/Gesti&#243;n_Riesgos%20v2.0.xls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-769050" y="1016700"/>
            <a:ext cx="2741700" cy="4126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0" name="Google Shape;360;p37"/>
          <p:cNvSpPr txBox="1">
            <a:spLocks noGrp="1"/>
          </p:cNvSpPr>
          <p:nvPr>
            <p:ph type="ctrTitle"/>
          </p:nvPr>
        </p:nvSpPr>
        <p:spPr>
          <a:xfrm>
            <a:off x="1946023" y="988630"/>
            <a:ext cx="6329500" cy="19356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s-MX" sz="2400" dirty="0"/>
              <a:t>IMPLEMENTACIÓN DE UN SISTEMA WEB DE ROPA JUVENIL</a:t>
            </a:r>
            <a:br>
              <a:rPr lang="es-MX" sz="2400" dirty="0"/>
            </a:br>
            <a:r>
              <a:rPr lang="es-MX" sz="2400" dirty="0"/>
              <a:t>MODA TEENS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accent3"/>
              </a:solidFill>
            </a:endParaRPr>
          </a:p>
        </p:txBody>
      </p:sp>
      <p:sp>
        <p:nvSpPr>
          <p:cNvPr id="361" name="Google Shape;361;p37"/>
          <p:cNvSpPr txBox="1">
            <a:spLocks noGrp="1"/>
          </p:cNvSpPr>
          <p:nvPr>
            <p:ph type="subTitle" idx="1"/>
          </p:nvPr>
        </p:nvSpPr>
        <p:spPr>
          <a:xfrm>
            <a:off x="3576773" y="3651470"/>
            <a:ext cx="3311707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1800" b="1" dirty="0"/>
              <a:t>Patrocinador: </a:t>
            </a:r>
            <a:r>
              <a:rPr lang="es-VE" b="1" dirty="0">
                <a:solidFill>
                  <a:srgbClr val="00B050"/>
                </a:solidFill>
              </a:rPr>
              <a:t> </a:t>
            </a:r>
            <a:r>
              <a:rPr lang="es-VE" sz="1800" b="1" dirty="0">
                <a:solidFill>
                  <a:srgbClr val="00B050"/>
                </a:solidFill>
              </a:rPr>
              <a:t>Janeth Rojas</a:t>
            </a:r>
            <a:endParaRPr lang="es-VE" sz="1800" b="1" dirty="0"/>
          </a:p>
        </p:txBody>
      </p:sp>
      <p:cxnSp>
        <p:nvCxnSpPr>
          <p:cNvPr id="362" name="Google Shape;362;p37"/>
          <p:cNvCxnSpPr>
            <a:endCxn id="359" idx="2"/>
          </p:cNvCxnSpPr>
          <p:nvPr/>
        </p:nvCxnSpPr>
        <p:spPr>
          <a:xfrm>
            <a:off x="-1580850" y="3080100"/>
            <a:ext cx="811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7"/>
          <p:cNvSpPr/>
          <p:nvPr/>
        </p:nvSpPr>
        <p:spPr>
          <a:xfrm>
            <a:off x="1017000" y="904000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7995623" y="4364250"/>
            <a:ext cx="279900" cy="27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5" name="Google Shape;365;p37"/>
          <p:cNvCxnSpPr>
            <a:stCxn id="359" idx="3"/>
          </p:cNvCxnSpPr>
          <p:nvPr/>
        </p:nvCxnSpPr>
        <p:spPr>
          <a:xfrm rot="10800000">
            <a:off x="601800" y="-18300"/>
            <a:ext cx="0" cy="103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7"/>
          <p:cNvCxnSpPr>
            <a:stCxn id="359" idx="1"/>
          </p:cNvCxnSpPr>
          <p:nvPr/>
        </p:nvCxnSpPr>
        <p:spPr>
          <a:xfrm>
            <a:off x="601800" y="5143500"/>
            <a:ext cx="0" cy="576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4"/>
          <p:cNvSpPr txBox="1">
            <a:spLocks noGrp="1"/>
          </p:cNvSpPr>
          <p:nvPr>
            <p:ph type="ctrTitle"/>
          </p:nvPr>
        </p:nvSpPr>
        <p:spPr>
          <a:xfrm>
            <a:off x="2147950" y="540000"/>
            <a:ext cx="48480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919" name="Google Shape;919;p64"/>
          <p:cNvSpPr/>
          <p:nvPr/>
        </p:nvSpPr>
        <p:spPr>
          <a:xfrm>
            <a:off x="3793250" y="3034750"/>
            <a:ext cx="432608" cy="43308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64"/>
          <p:cNvGrpSpPr/>
          <p:nvPr/>
        </p:nvGrpSpPr>
        <p:grpSpPr>
          <a:xfrm>
            <a:off x="4355850" y="3035141"/>
            <a:ext cx="433089" cy="432611"/>
            <a:chOff x="3303268" y="3817349"/>
            <a:chExt cx="346056" cy="345674"/>
          </a:xfrm>
        </p:grpSpPr>
        <p:sp>
          <p:nvSpPr>
            <p:cNvPr id="921" name="Google Shape;921;p6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64"/>
          <p:cNvGrpSpPr/>
          <p:nvPr/>
        </p:nvGrpSpPr>
        <p:grpSpPr>
          <a:xfrm>
            <a:off x="4917885" y="3035141"/>
            <a:ext cx="433089" cy="432611"/>
            <a:chOff x="3752358" y="3817349"/>
            <a:chExt cx="346056" cy="345674"/>
          </a:xfrm>
        </p:grpSpPr>
        <p:sp>
          <p:nvSpPr>
            <p:cNvPr id="926" name="Google Shape;926;p6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43"/>
          <p:cNvPicPr preferRelativeResize="0"/>
          <p:nvPr/>
        </p:nvPicPr>
        <p:blipFill rotWithShape="1">
          <a:blip r:embed="rId3">
            <a:alphaModFix/>
          </a:blip>
          <a:srcRect l="50168" r="28762"/>
          <a:stretch/>
        </p:blipFill>
        <p:spPr>
          <a:xfrm>
            <a:off x="-12090" y="-9175"/>
            <a:ext cx="1628841" cy="5152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8" name="Google Shape;468;p43"/>
          <p:cNvSpPr txBox="1">
            <a:spLocks noGrp="1"/>
          </p:cNvSpPr>
          <p:nvPr>
            <p:ph type="title"/>
          </p:nvPr>
        </p:nvSpPr>
        <p:spPr>
          <a:xfrm>
            <a:off x="2395924" y="821675"/>
            <a:ext cx="5700023" cy="153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BREVE PRESENTACIÓN DE LA EMPRESA</a:t>
            </a:r>
            <a:endParaRPr dirty="0"/>
          </a:p>
        </p:txBody>
      </p:sp>
      <p:sp>
        <p:nvSpPr>
          <p:cNvPr id="469" name="Google Shape;469;p43"/>
          <p:cNvSpPr txBox="1">
            <a:spLocks noGrp="1"/>
          </p:cNvSpPr>
          <p:nvPr>
            <p:ph type="subTitle" idx="1"/>
          </p:nvPr>
        </p:nvSpPr>
        <p:spPr>
          <a:xfrm>
            <a:off x="2486950" y="2353925"/>
            <a:ext cx="5700023" cy="1999171"/>
          </a:xfrm>
          <a:prstGeom prst="rect">
            <a:avLst/>
          </a:prstGeom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152400" indent="0" algn="just">
              <a:spcAft>
                <a:spcPts val="800"/>
              </a:spcAft>
              <a:buNone/>
            </a:pPr>
            <a:r>
              <a:rPr lang="es-ES" sz="1200" dirty="0">
                <a:effectLst/>
                <a:latin typeface="Nunito" panose="020B0604020202020204" charset="0"/>
                <a:ea typeface="Calibri" panose="020F0502020204030204" pitchFamily="34" charset="0"/>
              </a:rPr>
              <a:t>Empresa peruana fundada el 16 de Enero del año 2016, dedicada al rubro de ventas de jeans para el público femenino que buscan modelos novedosos y quieran vestir a la moda. </a:t>
            </a:r>
            <a:br>
              <a:rPr lang="es-ES" sz="1200" dirty="0">
                <a:effectLst/>
                <a:latin typeface="Nunito" panose="020B0604020202020204" charset="0"/>
                <a:ea typeface="Calibri" panose="020F0502020204030204" pitchFamily="34" charset="0"/>
              </a:rPr>
            </a:br>
            <a:r>
              <a:rPr lang="es-ES" sz="1200" dirty="0">
                <a:effectLst/>
                <a:latin typeface="Nunito" panose="020B0604020202020204" charset="0"/>
                <a:ea typeface="Calibri" panose="020F0502020204030204" pitchFamily="34" charset="0"/>
              </a:rPr>
              <a:t>Cuenta con personal y un total de 5ntiendas en todo el Perú. Esta empresa está comprometida a cumplir todos los estándares de calidad y servicio al cliente, gracias a ello ha sido capaz de posicionar exitosamente sus productos en el mercado nacional.</a:t>
            </a:r>
            <a:endParaRPr lang="es-PE" sz="1200" dirty="0">
              <a:effectLst/>
              <a:latin typeface="Nunito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1348213" y="3995950"/>
            <a:ext cx="556500" cy="55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6557100" y="82167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7966000" y="969875"/>
            <a:ext cx="3120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>
            <a:spLocks noGrp="1"/>
          </p:cNvSpPr>
          <p:nvPr>
            <p:ph type="title"/>
          </p:nvPr>
        </p:nvSpPr>
        <p:spPr>
          <a:xfrm>
            <a:off x="720000" y="66782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IDENTIFICACIÓN DEL PROBLEMA</a:t>
            </a:r>
            <a:endParaRPr dirty="0"/>
          </a:p>
        </p:txBody>
      </p:sp>
      <p:sp>
        <p:nvSpPr>
          <p:cNvPr id="372" name="Google Shape;372;p38"/>
          <p:cNvSpPr txBox="1">
            <a:spLocks noGrp="1"/>
          </p:cNvSpPr>
          <p:nvPr>
            <p:ph type="body" idx="1"/>
          </p:nvPr>
        </p:nvSpPr>
        <p:spPr>
          <a:xfrm>
            <a:off x="788826" y="1408114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950"/>
              </a:spcAft>
              <a:buFont typeface="Arial" panose="020B0604020202020204" pitchFamily="34" charset="0"/>
              <a:buNone/>
            </a:pPr>
            <a:r>
              <a:rPr lang="es-PE" altLang="es-PE" sz="1400" dirty="0">
                <a:solidFill>
                  <a:schemeClr val="tx1"/>
                </a:solidFill>
              </a:rPr>
              <a:t>El proyecto a desarrollar es con la finalidad de solucionar la problemática que ha generado el estado de cuarentena que impuso el estado a raíz de la pandemia de COVI-19. Donde la empresa “Moda </a:t>
            </a:r>
            <a:r>
              <a:rPr lang="es-PE" altLang="es-PE" sz="1400" dirty="0" err="1">
                <a:solidFill>
                  <a:schemeClr val="tx1"/>
                </a:solidFill>
              </a:rPr>
              <a:t>Teens</a:t>
            </a:r>
            <a:r>
              <a:rPr lang="es-PE" altLang="es-PE" sz="1400" dirty="0">
                <a:solidFill>
                  <a:schemeClr val="tx1"/>
                </a:solidFill>
              </a:rPr>
              <a:t>” como negocio tradicional tuvo un decremento del 24% en sus ventas. Debido a ello nace la idea de implementar un sistema web para la venta y administración de productos ya que la principal problemática analizada es el retraso del 20% en la atención a sus clientes, de esta manera </a:t>
            </a:r>
            <a:r>
              <a:rPr lang="es-MX" altLang="es-PE" sz="1400" dirty="0">
                <a:solidFill>
                  <a:schemeClr val="tx1"/>
                </a:solidFill>
              </a:rPr>
              <a:t>se pretende optimizar el proceso de compra y venta, además del incremento de ganancias y estabilizando la oferta y demanda de ropa actual.</a:t>
            </a:r>
            <a:endParaRPr lang="es-PE" altLang="es-P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>
            <a:spLocks noGrp="1"/>
          </p:cNvSpPr>
          <p:nvPr>
            <p:ph type="subTitle" idx="3"/>
          </p:nvPr>
        </p:nvSpPr>
        <p:spPr>
          <a:xfrm>
            <a:off x="606498" y="1949311"/>
            <a:ext cx="7772958" cy="2075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950"/>
              </a:spcAft>
              <a:buFont typeface="Arial" panose="020B0604020202020204" pitchFamily="34" charset="0"/>
              <a:buNone/>
            </a:pPr>
            <a:r>
              <a:rPr lang="es-PE" altLang="es-PE" sz="1400" dirty="0">
                <a:solidFill>
                  <a:srgbClr val="00B050"/>
                </a:solidFill>
              </a:rPr>
              <a:t>Implementar un sistema web para la venta y administración de productos gestionado con la base de datos </a:t>
            </a:r>
            <a:r>
              <a:rPr lang="es-PE" altLang="es-PE" sz="1400" dirty="0" err="1">
                <a:solidFill>
                  <a:srgbClr val="00B050"/>
                </a:solidFill>
              </a:rPr>
              <a:t>MySql</a:t>
            </a:r>
            <a:r>
              <a:rPr lang="es-PE" altLang="es-PE" sz="1400" dirty="0">
                <a:solidFill>
                  <a:srgbClr val="00B050"/>
                </a:solidFill>
              </a:rPr>
              <a:t> ya que la principal problemática analizada es el retraso del 20% en la atención a sus clientes, de esta manera </a:t>
            </a:r>
            <a:r>
              <a:rPr lang="es-MX" altLang="es-PE" sz="1400" dirty="0">
                <a:solidFill>
                  <a:srgbClr val="00B050"/>
                </a:solidFill>
              </a:rPr>
              <a:t>se pretende optimizar el proceso de compra y venta, además del incremento de ganancias y estabilizando la oferta y demanda de ropa actual.</a:t>
            </a:r>
            <a:endParaRPr lang="es-PE" altLang="es-PE" sz="1400" dirty="0">
              <a:solidFill>
                <a:srgbClr val="00B050"/>
              </a:solidFill>
            </a:endParaRPr>
          </a:p>
        </p:txBody>
      </p:sp>
      <p:sp>
        <p:nvSpPr>
          <p:cNvPr id="481" name="Google Shape;481;p44"/>
          <p:cNvSpPr/>
          <p:nvPr/>
        </p:nvSpPr>
        <p:spPr>
          <a:xfrm>
            <a:off x="403761" y="365195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4"/>
          <p:cNvSpPr/>
          <p:nvPr/>
        </p:nvSpPr>
        <p:spPr>
          <a:xfrm>
            <a:off x="7841136" y="402690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 SOLUCIÓN PROPUESTA</a:t>
            </a:r>
            <a:endParaRPr dirty="0"/>
          </a:p>
        </p:txBody>
      </p:sp>
      <p:sp>
        <p:nvSpPr>
          <p:cNvPr id="484" name="Google Shape;484;p44"/>
          <p:cNvSpPr/>
          <p:nvPr/>
        </p:nvSpPr>
        <p:spPr>
          <a:xfrm>
            <a:off x="339638" y="3959150"/>
            <a:ext cx="312000" cy="31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44"/>
          <p:cNvSpPr/>
          <p:nvPr/>
        </p:nvSpPr>
        <p:spPr>
          <a:xfrm>
            <a:off x="8453004" y="1769931"/>
            <a:ext cx="312000" cy="31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44"/>
          <p:cNvGrpSpPr/>
          <p:nvPr/>
        </p:nvGrpSpPr>
        <p:grpSpPr>
          <a:xfrm>
            <a:off x="572206" y="646475"/>
            <a:ext cx="340138" cy="419669"/>
            <a:chOff x="7014525" y="2146025"/>
            <a:chExt cx="287400" cy="354600"/>
          </a:xfrm>
        </p:grpSpPr>
        <p:sp>
          <p:nvSpPr>
            <p:cNvPr id="487" name="Google Shape;487;p44"/>
            <p:cNvSpPr/>
            <p:nvPr/>
          </p:nvSpPr>
          <p:spPr>
            <a:xfrm>
              <a:off x="7089275" y="2421225"/>
              <a:ext cx="212650" cy="79400"/>
            </a:xfrm>
            <a:custGeom>
              <a:avLst/>
              <a:gdLst/>
              <a:ahLst/>
              <a:cxnLst/>
              <a:rect l="l" t="t" r="r" b="b"/>
              <a:pathLst>
                <a:path w="8506" h="3176" extrusionOk="0">
                  <a:moveTo>
                    <a:pt x="8112" y="0"/>
                  </a:moveTo>
                  <a:lnTo>
                    <a:pt x="8112" y="2804"/>
                  </a:lnTo>
                  <a:lnTo>
                    <a:pt x="395" y="2804"/>
                  </a:lnTo>
                  <a:lnTo>
                    <a:pt x="395" y="1646"/>
                  </a:lnTo>
                  <a:lnTo>
                    <a:pt x="1" y="1646"/>
                  </a:lnTo>
                  <a:lnTo>
                    <a:pt x="1" y="3175"/>
                  </a:lnTo>
                  <a:lnTo>
                    <a:pt x="8506" y="3175"/>
                  </a:lnTo>
                  <a:lnTo>
                    <a:pt x="8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7243975" y="2199325"/>
              <a:ext cx="57950" cy="212075"/>
            </a:xfrm>
            <a:custGeom>
              <a:avLst/>
              <a:gdLst/>
              <a:ahLst/>
              <a:cxnLst/>
              <a:rect l="l" t="t" r="r" b="b"/>
              <a:pathLst>
                <a:path w="2318" h="8483" extrusionOk="0">
                  <a:moveTo>
                    <a:pt x="0" y="0"/>
                  </a:moveTo>
                  <a:lnTo>
                    <a:pt x="0" y="464"/>
                  </a:lnTo>
                  <a:lnTo>
                    <a:pt x="1924" y="464"/>
                  </a:lnTo>
                  <a:lnTo>
                    <a:pt x="1924" y="8482"/>
                  </a:lnTo>
                  <a:lnTo>
                    <a:pt x="2318" y="8482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7014525" y="2146025"/>
              <a:ext cx="263075" cy="301875"/>
            </a:xfrm>
            <a:custGeom>
              <a:avLst/>
              <a:gdLst/>
              <a:ahLst/>
              <a:cxnLst/>
              <a:rect l="l" t="t" r="r" b="b"/>
              <a:pathLst>
                <a:path w="10523" h="12075" extrusionOk="0">
                  <a:moveTo>
                    <a:pt x="8020" y="9177"/>
                  </a:moveTo>
                  <a:cubicBezTo>
                    <a:pt x="5887" y="11194"/>
                    <a:pt x="6467" y="10614"/>
                    <a:pt x="5702" y="11402"/>
                  </a:cubicBezTo>
                  <a:lnTo>
                    <a:pt x="5702" y="9177"/>
                  </a:lnTo>
                  <a:close/>
                  <a:moveTo>
                    <a:pt x="1" y="0"/>
                  </a:moveTo>
                  <a:lnTo>
                    <a:pt x="1" y="3175"/>
                  </a:lnTo>
                  <a:lnTo>
                    <a:pt x="488" y="3175"/>
                  </a:lnTo>
                  <a:lnTo>
                    <a:pt x="488" y="394"/>
                  </a:lnTo>
                  <a:lnTo>
                    <a:pt x="8112" y="394"/>
                  </a:lnTo>
                  <a:lnTo>
                    <a:pt x="8112" y="8691"/>
                  </a:lnTo>
                  <a:lnTo>
                    <a:pt x="3663" y="8691"/>
                  </a:lnTo>
                  <a:lnTo>
                    <a:pt x="3663" y="9177"/>
                  </a:lnTo>
                  <a:lnTo>
                    <a:pt x="5308" y="9177"/>
                  </a:lnTo>
                  <a:lnTo>
                    <a:pt x="5308" y="11680"/>
                  </a:lnTo>
                  <a:lnTo>
                    <a:pt x="488" y="11680"/>
                  </a:lnTo>
                  <a:lnTo>
                    <a:pt x="488" y="3569"/>
                  </a:lnTo>
                  <a:lnTo>
                    <a:pt x="1" y="3569"/>
                  </a:lnTo>
                  <a:lnTo>
                    <a:pt x="1" y="12074"/>
                  </a:lnTo>
                  <a:lnTo>
                    <a:pt x="5609" y="12074"/>
                  </a:lnTo>
                  <a:cubicBezTo>
                    <a:pt x="5609" y="12074"/>
                    <a:pt x="5609" y="12075"/>
                    <a:pt x="5610" y="12075"/>
                  </a:cubicBezTo>
                  <a:cubicBezTo>
                    <a:pt x="5619" y="12075"/>
                    <a:pt x="5779" y="11992"/>
                    <a:pt x="8506" y="9177"/>
                  </a:cubicBezTo>
                  <a:lnTo>
                    <a:pt x="10522" y="9177"/>
                  </a:lnTo>
                  <a:lnTo>
                    <a:pt x="10522" y="8783"/>
                  </a:lnTo>
                  <a:lnTo>
                    <a:pt x="8599" y="8783"/>
                  </a:lnTo>
                  <a:lnTo>
                    <a:pt x="8599" y="8111"/>
                  </a:lnTo>
                  <a:lnTo>
                    <a:pt x="10522" y="8111"/>
                  </a:lnTo>
                  <a:lnTo>
                    <a:pt x="10522" y="7717"/>
                  </a:lnTo>
                  <a:lnTo>
                    <a:pt x="8599" y="7717"/>
                  </a:lnTo>
                  <a:lnTo>
                    <a:pt x="8599" y="6651"/>
                  </a:lnTo>
                  <a:lnTo>
                    <a:pt x="10522" y="6651"/>
                  </a:lnTo>
                  <a:lnTo>
                    <a:pt x="10522" y="6281"/>
                  </a:lnTo>
                  <a:lnTo>
                    <a:pt x="8599" y="6281"/>
                  </a:lnTo>
                  <a:lnTo>
                    <a:pt x="8599" y="5608"/>
                  </a:lnTo>
                  <a:lnTo>
                    <a:pt x="10522" y="5608"/>
                  </a:lnTo>
                  <a:lnTo>
                    <a:pt x="10522" y="5215"/>
                  </a:lnTo>
                  <a:lnTo>
                    <a:pt x="8599" y="5215"/>
                  </a:lnTo>
                  <a:lnTo>
                    <a:pt x="8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7043500" y="2268850"/>
              <a:ext cx="48125" cy="48675"/>
            </a:xfrm>
            <a:custGeom>
              <a:avLst/>
              <a:gdLst/>
              <a:ahLst/>
              <a:cxnLst/>
              <a:rect l="l" t="t" r="r" b="b"/>
              <a:pathLst>
                <a:path w="1925" h="1947" extrusionOk="0">
                  <a:moveTo>
                    <a:pt x="1553" y="394"/>
                  </a:moveTo>
                  <a:lnTo>
                    <a:pt x="1553" y="1460"/>
                  </a:lnTo>
                  <a:lnTo>
                    <a:pt x="487" y="1460"/>
                  </a:lnTo>
                  <a:lnTo>
                    <a:pt x="487" y="394"/>
                  </a:lnTo>
                  <a:close/>
                  <a:moveTo>
                    <a:pt x="1" y="0"/>
                  </a:moveTo>
                  <a:lnTo>
                    <a:pt x="1" y="1947"/>
                  </a:lnTo>
                  <a:lnTo>
                    <a:pt x="1924" y="1947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7106075" y="2274050"/>
              <a:ext cx="94475" cy="12200"/>
            </a:xfrm>
            <a:custGeom>
              <a:avLst/>
              <a:gdLst/>
              <a:ahLst/>
              <a:cxnLst/>
              <a:rect l="l" t="t" r="r" b="b"/>
              <a:pathLst>
                <a:path w="3779" h="488" extrusionOk="0">
                  <a:moveTo>
                    <a:pt x="1" y="1"/>
                  </a:moveTo>
                  <a:lnTo>
                    <a:pt x="1" y="487"/>
                  </a:lnTo>
                  <a:lnTo>
                    <a:pt x="3778" y="487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7106075" y="2300700"/>
              <a:ext cx="94475" cy="9300"/>
            </a:xfrm>
            <a:custGeom>
              <a:avLst/>
              <a:gdLst/>
              <a:ahLst/>
              <a:cxnLst/>
              <a:rect l="l" t="t" r="r" b="b"/>
              <a:pathLst>
                <a:path w="3779" h="372" extrusionOk="0">
                  <a:moveTo>
                    <a:pt x="1" y="1"/>
                  </a:moveTo>
                  <a:lnTo>
                    <a:pt x="1" y="372"/>
                  </a:lnTo>
                  <a:lnTo>
                    <a:pt x="3778" y="372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7043500" y="2206275"/>
              <a:ext cx="48125" cy="48100"/>
            </a:xfrm>
            <a:custGeom>
              <a:avLst/>
              <a:gdLst/>
              <a:ahLst/>
              <a:cxnLst/>
              <a:rect l="l" t="t" r="r" b="b"/>
              <a:pathLst>
                <a:path w="1925" h="1924" extrusionOk="0">
                  <a:moveTo>
                    <a:pt x="1553" y="394"/>
                  </a:moveTo>
                  <a:lnTo>
                    <a:pt x="1553" y="1460"/>
                  </a:lnTo>
                  <a:lnTo>
                    <a:pt x="487" y="1460"/>
                  </a:lnTo>
                  <a:lnTo>
                    <a:pt x="487" y="394"/>
                  </a:lnTo>
                  <a:close/>
                  <a:moveTo>
                    <a:pt x="1" y="0"/>
                  </a:moveTo>
                  <a:lnTo>
                    <a:pt x="1" y="1924"/>
                  </a:lnTo>
                  <a:lnTo>
                    <a:pt x="1924" y="1924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7106075" y="2210900"/>
              <a:ext cx="94475" cy="12200"/>
            </a:xfrm>
            <a:custGeom>
              <a:avLst/>
              <a:gdLst/>
              <a:ahLst/>
              <a:cxnLst/>
              <a:rect l="l" t="t" r="r" b="b"/>
              <a:pathLst>
                <a:path w="3779" h="488" extrusionOk="0">
                  <a:moveTo>
                    <a:pt x="1" y="1"/>
                  </a:moveTo>
                  <a:lnTo>
                    <a:pt x="1" y="487"/>
                  </a:lnTo>
                  <a:lnTo>
                    <a:pt x="3778" y="487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7106075" y="2237550"/>
              <a:ext cx="94475" cy="9875"/>
            </a:xfrm>
            <a:custGeom>
              <a:avLst/>
              <a:gdLst/>
              <a:ahLst/>
              <a:cxnLst/>
              <a:rect l="l" t="t" r="r" b="b"/>
              <a:pathLst>
                <a:path w="3779" h="395" extrusionOk="0">
                  <a:moveTo>
                    <a:pt x="1" y="1"/>
                  </a:moveTo>
                  <a:lnTo>
                    <a:pt x="1" y="395"/>
                  </a:lnTo>
                  <a:lnTo>
                    <a:pt x="3778" y="395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7043500" y="2332000"/>
              <a:ext cx="48125" cy="48100"/>
            </a:xfrm>
            <a:custGeom>
              <a:avLst/>
              <a:gdLst/>
              <a:ahLst/>
              <a:cxnLst/>
              <a:rect l="l" t="t" r="r" b="b"/>
              <a:pathLst>
                <a:path w="1925" h="1924" extrusionOk="0">
                  <a:moveTo>
                    <a:pt x="1553" y="371"/>
                  </a:moveTo>
                  <a:lnTo>
                    <a:pt x="1553" y="1530"/>
                  </a:lnTo>
                  <a:lnTo>
                    <a:pt x="487" y="1530"/>
                  </a:lnTo>
                  <a:lnTo>
                    <a:pt x="487" y="371"/>
                  </a:lnTo>
                  <a:close/>
                  <a:moveTo>
                    <a:pt x="1" y="0"/>
                  </a:moveTo>
                  <a:lnTo>
                    <a:pt x="1" y="1924"/>
                  </a:lnTo>
                  <a:lnTo>
                    <a:pt x="1924" y="1924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7106075" y="2336625"/>
              <a:ext cx="94475" cy="12200"/>
            </a:xfrm>
            <a:custGeom>
              <a:avLst/>
              <a:gdLst/>
              <a:ahLst/>
              <a:cxnLst/>
              <a:rect l="l" t="t" r="r" b="b"/>
              <a:pathLst>
                <a:path w="3779" h="488" extrusionOk="0">
                  <a:moveTo>
                    <a:pt x="1" y="1"/>
                  </a:moveTo>
                  <a:lnTo>
                    <a:pt x="1" y="487"/>
                  </a:lnTo>
                  <a:lnTo>
                    <a:pt x="3778" y="487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7202825" y="2438025"/>
              <a:ext cx="74775" cy="9875"/>
            </a:xfrm>
            <a:custGeom>
              <a:avLst/>
              <a:gdLst/>
              <a:ahLst/>
              <a:cxnLst/>
              <a:rect l="l" t="t" r="r" b="b"/>
              <a:pathLst>
                <a:path w="2991" h="395" extrusionOk="0">
                  <a:moveTo>
                    <a:pt x="1" y="0"/>
                  </a:moveTo>
                  <a:lnTo>
                    <a:pt x="1" y="394"/>
                  </a:lnTo>
                  <a:lnTo>
                    <a:pt x="488" y="394"/>
                  </a:lnTo>
                  <a:lnTo>
                    <a:pt x="488" y="0"/>
                  </a:lnTo>
                  <a:close/>
                  <a:moveTo>
                    <a:pt x="1252" y="0"/>
                  </a:moveTo>
                  <a:lnTo>
                    <a:pt x="1252" y="394"/>
                  </a:lnTo>
                  <a:lnTo>
                    <a:pt x="1739" y="394"/>
                  </a:lnTo>
                  <a:lnTo>
                    <a:pt x="1739" y="0"/>
                  </a:lnTo>
                  <a:close/>
                  <a:moveTo>
                    <a:pt x="2504" y="0"/>
                  </a:moveTo>
                  <a:lnTo>
                    <a:pt x="2504" y="394"/>
                  </a:lnTo>
                  <a:lnTo>
                    <a:pt x="2990" y="394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7190675" y="2172675"/>
              <a:ext cx="9875" cy="12175"/>
            </a:xfrm>
            <a:custGeom>
              <a:avLst/>
              <a:gdLst/>
              <a:ahLst/>
              <a:cxnLst/>
              <a:rect l="l" t="t" r="r" b="b"/>
              <a:pathLst>
                <a:path w="395" h="487" extrusionOk="0">
                  <a:moveTo>
                    <a:pt x="0" y="0"/>
                  </a:moveTo>
                  <a:lnTo>
                    <a:pt x="0" y="487"/>
                  </a:lnTo>
                  <a:lnTo>
                    <a:pt x="394" y="487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7043500" y="2172675"/>
              <a:ext cx="9875" cy="12175"/>
            </a:xfrm>
            <a:custGeom>
              <a:avLst/>
              <a:gdLst/>
              <a:ahLst/>
              <a:cxnLst/>
              <a:rect l="l" t="t" r="r" b="b"/>
              <a:pathLst>
                <a:path w="395" h="487" extrusionOk="0">
                  <a:moveTo>
                    <a:pt x="1" y="0"/>
                  </a:moveTo>
                  <a:lnTo>
                    <a:pt x="1" y="487"/>
                  </a:lnTo>
                  <a:lnTo>
                    <a:pt x="395" y="487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7043500" y="2409050"/>
              <a:ext cx="9875" cy="12200"/>
            </a:xfrm>
            <a:custGeom>
              <a:avLst/>
              <a:gdLst/>
              <a:ahLst/>
              <a:cxnLst/>
              <a:rect l="l" t="t" r="r" b="b"/>
              <a:pathLst>
                <a:path w="395" h="488" extrusionOk="0">
                  <a:moveTo>
                    <a:pt x="1" y="1"/>
                  </a:moveTo>
                  <a:lnTo>
                    <a:pt x="1" y="487"/>
                  </a:lnTo>
                  <a:lnTo>
                    <a:pt x="395" y="487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4"/>
          <p:cNvGrpSpPr/>
          <p:nvPr/>
        </p:nvGrpSpPr>
        <p:grpSpPr>
          <a:xfrm>
            <a:off x="8139412" y="630350"/>
            <a:ext cx="257175" cy="420379"/>
            <a:chOff x="4001750" y="3208000"/>
            <a:chExt cx="217300" cy="355200"/>
          </a:xfrm>
        </p:grpSpPr>
        <p:sp>
          <p:nvSpPr>
            <p:cNvPr id="503" name="Google Shape;503;p44"/>
            <p:cNvSpPr/>
            <p:nvPr/>
          </p:nvSpPr>
          <p:spPr>
            <a:xfrm>
              <a:off x="4001750" y="3208000"/>
              <a:ext cx="217300" cy="355200"/>
            </a:xfrm>
            <a:custGeom>
              <a:avLst/>
              <a:gdLst/>
              <a:ahLst/>
              <a:cxnLst/>
              <a:rect l="l" t="t" r="r" b="b"/>
              <a:pathLst>
                <a:path w="8692" h="14208" extrusionOk="0">
                  <a:moveTo>
                    <a:pt x="7718" y="395"/>
                  </a:moveTo>
                  <a:cubicBezTo>
                    <a:pt x="8020" y="395"/>
                    <a:pt x="8205" y="673"/>
                    <a:pt x="8205" y="882"/>
                  </a:cubicBezTo>
                  <a:lnTo>
                    <a:pt x="8205" y="2226"/>
                  </a:lnTo>
                  <a:lnTo>
                    <a:pt x="488" y="2226"/>
                  </a:lnTo>
                  <a:lnTo>
                    <a:pt x="488" y="882"/>
                  </a:lnTo>
                  <a:cubicBezTo>
                    <a:pt x="488" y="673"/>
                    <a:pt x="673" y="395"/>
                    <a:pt x="974" y="395"/>
                  </a:cubicBezTo>
                  <a:close/>
                  <a:moveTo>
                    <a:pt x="8205" y="12260"/>
                  </a:moveTo>
                  <a:lnTo>
                    <a:pt x="8205" y="13326"/>
                  </a:lnTo>
                  <a:cubicBezTo>
                    <a:pt x="8205" y="13628"/>
                    <a:pt x="8020" y="13813"/>
                    <a:pt x="7718" y="13813"/>
                  </a:cubicBezTo>
                  <a:lnTo>
                    <a:pt x="974" y="13813"/>
                  </a:lnTo>
                  <a:cubicBezTo>
                    <a:pt x="673" y="13813"/>
                    <a:pt x="488" y="13628"/>
                    <a:pt x="488" y="13326"/>
                  </a:cubicBezTo>
                  <a:lnTo>
                    <a:pt x="488" y="12260"/>
                  </a:lnTo>
                  <a:close/>
                  <a:moveTo>
                    <a:pt x="974" y="1"/>
                  </a:moveTo>
                  <a:cubicBezTo>
                    <a:pt x="488" y="1"/>
                    <a:pt x="1" y="395"/>
                    <a:pt x="1" y="882"/>
                  </a:cubicBezTo>
                  <a:lnTo>
                    <a:pt x="1" y="3778"/>
                  </a:lnTo>
                  <a:lnTo>
                    <a:pt x="488" y="3778"/>
                  </a:lnTo>
                  <a:lnTo>
                    <a:pt x="488" y="2620"/>
                  </a:lnTo>
                  <a:lnTo>
                    <a:pt x="8205" y="2620"/>
                  </a:lnTo>
                  <a:lnTo>
                    <a:pt x="8205" y="11797"/>
                  </a:lnTo>
                  <a:lnTo>
                    <a:pt x="488" y="11797"/>
                  </a:lnTo>
                  <a:lnTo>
                    <a:pt x="488" y="4149"/>
                  </a:lnTo>
                  <a:lnTo>
                    <a:pt x="1" y="4149"/>
                  </a:lnTo>
                  <a:lnTo>
                    <a:pt x="1" y="13326"/>
                  </a:lnTo>
                  <a:cubicBezTo>
                    <a:pt x="1" y="13813"/>
                    <a:pt x="488" y="14207"/>
                    <a:pt x="974" y="14207"/>
                  </a:cubicBezTo>
                  <a:lnTo>
                    <a:pt x="7718" y="14207"/>
                  </a:lnTo>
                  <a:cubicBezTo>
                    <a:pt x="8298" y="14207"/>
                    <a:pt x="8692" y="13813"/>
                    <a:pt x="8692" y="13326"/>
                  </a:cubicBezTo>
                  <a:lnTo>
                    <a:pt x="8692" y="882"/>
                  </a:lnTo>
                  <a:cubicBezTo>
                    <a:pt x="8692" y="395"/>
                    <a:pt x="8298" y="1"/>
                    <a:pt x="7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4105475" y="3528975"/>
              <a:ext cx="9875" cy="9875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0" y="1"/>
                  </a:moveTo>
                  <a:lnTo>
                    <a:pt x="0" y="395"/>
                  </a:lnTo>
                  <a:lnTo>
                    <a:pt x="394" y="395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4045225" y="33215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6" y="0"/>
                  </a:moveTo>
                  <a:cubicBezTo>
                    <a:pt x="1159" y="0"/>
                    <a:pt x="0" y="1159"/>
                    <a:pt x="0" y="2619"/>
                  </a:cubicBezTo>
                  <a:cubicBezTo>
                    <a:pt x="0" y="4056"/>
                    <a:pt x="1159" y="5215"/>
                    <a:pt x="2596" y="5215"/>
                  </a:cubicBezTo>
                  <a:cubicBezTo>
                    <a:pt x="3963" y="5215"/>
                    <a:pt x="5029" y="4241"/>
                    <a:pt x="5215" y="2897"/>
                  </a:cubicBezTo>
                  <a:lnTo>
                    <a:pt x="4728" y="2897"/>
                  </a:lnTo>
                  <a:cubicBezTo>
                    <a:pt x="4635" y="3963"/>
                    <a:pt x="3662" y="4728"/>
                    <a:pt x="2596" y="4728"/>
                  </a:cubicBezTo>
                  <a:cubicBezTo>
                    <a:pt x="1437" y="4728"/>
                    <a:pt x="394" y="3778"/>
                    <a:pt x="394" y="2619"/>
                  </a:cubicBezTo>
                  <a:cubicBezTo>
                    <a:pt x="394" y="1344"/>
                    <a:pt x="1437" y="394"/>
                    <a:pt x="2596" y="394"/>
                  </a:cubicBezTo>
                  <a:cubicBezTo>
                    <a:pt x="3755" y="394"/>
                    <a:pt x="4728" y="1344"/>
                    <a:pt x="4821" y="2503"/>
                  </a:cubicBezTo>
                  <a:lnTo>
                    <a:pt x="5215" y="2410"/>
                  </a:lnTo>
                  <a:cubicBezTo>
                    <a:pt x="5122" y="1066"/>
                    <a:pt x="4056" y="0"/>
                    <a:pt x="2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4088675" y="3340675"/>
              <a:ext cx="43475" cy="89850"/>
            </a:xfrm>
            <a:custGeom>
              <a:avLst/>
              <a:gdLst/>
              <a:ahLst/>
              <a:cxnLst/>
              <a:rect l="l" t="t" r="r" b="b"/>
              <a:pathLst>
                <a:path w="1739" h="3594" extrusionOk="0">
                  <a:moveTo>
                    <a:pt x="672" y="789"/>
                  </a:moveTo>
                  <a:lnTo>
                    <a:pt x="672" y="1554"/>
                  </a:lnTo>
                  <a:cubicBezTo>
                    <a:pt x="487" y="1554"/>
                    <a:pt x="394" y="1461"/>
                    <a:pt x="394" y="1276"/>
                  </a:cubicBezTo>
                  <a:lnTo>
                    <a:pt x="394" y="1160"/>
                  </a:lnTo>
                  <a:cubicBezTo>
                    <a:pt x="394" y="974"/>
                    <a:pt x="487" y="789"/>
                    <a:pt x="672" y="789"/>
                  </a:cubicBezTo>
                  <a:close/>
                  <a:moveTo>
                    <a:pt x="1066" y="2040"/>
                  </a:moveTo>
                  <a:cubicBezTo>
                    <a:pt x="1252" y="2040"/>
                    <a:pt x="1344" y="2226"/>
                    <a:pt x="1344" y="2318"/>
                  </a:cubicBezTo>
                  <a:lnTo>
                    <a:pt x="1344" y="2527"/>
                  </a:lnTo>
                  <a:cubicBezTo>
                    <a:pt x="1344" y="2620"/>
                    <a:pt x="1252" y="2805"/>
                    <a:pt x="1066" y="2898"/>
                  </a:cubicBezTo>
                  <a:lnTo>
                    <a:pt x="1066" y="2040"/>
                  </a:lnTo>
                  <a:close/>
                  <a:moveTo>
                    <a:pt x="672" y="1"/>
                  </a:moveTo>
                  <a:lnTo>
                    <a:pt x="672" y="302"/>
                  </a:lnTo>
                  <a:cubicBezTo>
                    <a:pt x="278" y="395"/>
                    <a:pt x="0" y="789"/>
                    <a:pt x="0" y="1160"/>
                  </a:cubicBezTo>
                  <a:lnTo>
                    <a:pt x="0" y="1276"/>
                  </a:lnTo>
                  <a:cubicBezTo>
                    <a:pt x="0" y="1646"/>
                    <a:pt x="278" y="1948"/>
                    <a:pt x="672" y="2040"/>
                  </a:cubicBezTo>
                  <a:lnTo>
                    <a:pt x="672" y="2898"/>
                  </a:lnTo>
                  <a:cubicBezTo>
                    <a:pt x="487" y="2805"/>
                    <a:pt x="394" y="2620"/>
                    <a:pt x="394" y="2434"/>
                  </a:cubicBezTo>
                  <a:lnTo>
                    <a:pt x="0" y="2434"/>
                  </a:lnTo>
                  <a:cubicBezTo>
                    <a:pt x="0" y="2898"/>
                    <a:pt x="278" y="3199"/>
                    <a:pt x="672" y="3292"/>
                  </a:cubicBezTo>
                  <a:lnTo>
                    <a:pt x="672" y="3593"/>
                  </a:lnTo>
                  <a:lnTo>
                    <a:pt x="1066" y="3593"/>
                  </a:lnTo>
                  <a:lnTo>
                    <a:pt x="1066" y="3292"/>
                  </a:lnTo>
                  <a:cubicBezTo>
                    <a:pt x="1437" y="3199"/>
                    <a:pt x="1738" y="2898"/>
                    <a:pt x="1738" y="2527"/>
                  </a:cubicBezTo>
                  <a:lnTo>
                    <a:pt x="1738" y="2318"/>
                  </a:lnTo>
                  <a:cubicBezTo>
                    <a:pt x="1738" y="1948"/>
                    <a:pt x="1437" y="1646"/>
                    <a:pt x="1066" y="1646"/>
                  </a:cubicBezTo>
                  <a:lnTo>
                    <a:pt x="1066" y="789"/>
                  </a:lnTo>
                  <a:cubicBezTo>
                    <a:pt x="1252" y="789"/>
                    <a:pt x="1344" y="974"/>
                    <a:pt x="1344" y="1160"/>
                  </a:cubicBezTo>
                  <a:lnTo>
                    <a:pt x="1738" y="1160"/>
                  </a:lnTo>
                  <a:cubicBezTo>
                    <a:pt x="1738" y="696"/>
                    <a:pt x="1437" y="395"/>
                    <a:pt x="1066" y="302"/>
                  </a:cubicBezTo>
                  <a:lnTo>
                    <a:pt x="10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4074175" y="3234650"/>
              <a:ext cx="72450" cy="12200"/>
            </a:xfrm>
            <a:custGeom>
              <a:avLst/>
              <a:gdLst/>
              <a:ahLst/>
              <a:cxnLst/>
              <a:rect l="l" t="t" r="r" b="b"/>
              <a:pathLst>
                <a:path w="2898" h="488" extrusionOk="0">
                  <a:moveTo>
                    <a:pt x="1" y="1"/>
                  </a:moveTo>
                  <a:lnTo>
                    <a:pt x="1" y="488"/>
                  </a:lnTo>
                  <a:lnTo>
                    <a:pt x="395" y="488"/>
                  </a:lnTo>
                  <a:lnTo>
                    <a:pt x="395" y="1"/>
                  </a:lnTo>
                  <a:close/>
                  <a:moveTo>
                    <a:pt x="1252" y="1"/>
                  </a:moveTo>
                  <a:lnTo>
                    <a:pt x="1252" y="488"/>
                  </a:lnTo>
                  <a:lnTo>
                    <a:pt x="1646" y="488"/>
                  </a:lnTo>
                  <a:lnTo>
                    <a:pt x="1646" y="1"/>
                  </a:lnTo>
                  <a:close/>
                  <a:moveTo>
                    <a:pt x="2504" y="1"/>
                  </a:moveTo>
                  <a:lnTo>
                    <a:pt x="2504" y="488"/>
                  </a:lnTo>
                  <a:lnTo>
                    <a:pt x="2898" y="488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3E1052E-C237-4E63-93D1-87231F965305}"/>
              </a:ext>
            </a:extLst>
          </p:cNvPr>
          <p:cNvSpPr txBox="1"/>
          <p:nvPr/>
        </p:nvSpPr>
        <p:spPr>
          <a:xfrm>
            <a:off x="5626989" y="3871211"/>
            <a:ext cx="1381192" cy="307777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s-PE" sz="1000" b="1" dirty="0">
                <a:solidFill>
                  <a:schemeClr val="tx1"/>
                </a:solidFill>
              </a:rPr>
              <a:t>Acta de Constitución</a:t>
            </a:r>
            <a:endParaRPr lang="es-PE" sz="1000" dirty="0">
              <a:solidFill>
                <a:schemeClr val="tx1"/>
              </a:solidFill>
            </a:endParaRPr>
          </a:p>
          <a:p>
            <a:pPr algn="ctr"/>
            <a:endParaRPr lang="es-PE" sz="1000" b="1" dirty="0">
              <a:solidFill>
                <a:srgbClr val="B6348A"/>
              </a:solidFill>
            </a:endParaRPr>
          </a:p>
        </p:txBody>
      </p:sp>
      <p:pic>
        <p:nvPicPr>
          <p:cNvPr id="40" name="Picture 2" descr="Archivo Documento Icono Icono, Archivo, Archivo, Icono PNG y Vector para  Descargar Gratis | Pngtree">
            <a:hlinkClick r:id="rId3" action="ppaction://hlinkfile"/>
            <a:extLst>
              <a:ext uri="{FF2B5EF4-FFF2-40B4-BE49-F238E27FC236}">
                <a16:creationId xmlns:a16="http://schemas.microsoft.com/office/drawing/2014/main" id="{A72C5FBD-04DA-4070-BA00-EEA7D853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81" y="3754400"/>
            <a:ext cx="347966" cy="3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Archivo Documento Icono Icono, Archivo, Archivo, Icono PNG y Vector para  Descargar Gratis | Pngtree">
            <a:hlinkClick r:id="rId5" action="ppaction://hlinkfile"/>
            <a:extLst>
              <a:ext uri="{FF2B5EF4-FFF2-40B4-BE49-F238E27FC236}">
                <a16:creationId xmlns:a16="http://schemas.microsoft.com/office/drawing/2014/main" id="{851815AC-88DD-4471-85AB-7C4D0FED3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81" y="4271450"/>
            <a:ext cx="347966" cy="3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18291BA8-1A51-4896-8D2C-1AF57099EFAA}"/>
              </a:ext>
            </a:extLst>
          </p:cNvPr>
          <p:cNvSpPr txBox="1"/>
          <p:nvPr/>
        </p:nvSpPr>
        <p:spPr>
          <a:xfrm>
            <a:off x="5626989" y="4366986"/>
            <a:ext cx="1381192" cy="307777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s-PE" sz="1000" b="1" dirty="0">
                <a:solidFill>
                  <a:schemeClr val="tx1"/>
                </a:solidFill>
              </a:rPr>
              <a:t>Alcance del Proyecto</a:t>
            </a:r>
            <a:endParaRPr lang="es-PE" sz="1000" dirty="0">
              <a:solidFill>
                <a:schemeClr val="tx1"/>
              </a:solidFill>
            </a:endParaRPr>
          </a:p>
          <a:p>
            <a:pPr algn="ctr"/>
            <a:endParaRPr lang="es-PE" sz="1000" b="1" dirty="0">
              <a:solidFill>
                <a:srgbClr val="B6348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/>
          <p:nvPr/>
        </p:nvSpPr>
        <p:spPr>
          <a:xfrm>
            <a:off x="107187" y="225487"/>
            <a:ext cx="685329" cy="672387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44"/>
          <p:cNvSpPr/>
          <p:nvPr/>
        </p:nvSpPr>
        <p:spPr>
          <a:xfrm>
            <a:off x="8351483" y="199663"/>
            <a:ext cx="685329" cy="698211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339638" y="3959150"/>
            <a:ext cx="312000" cy="31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44"/>
          <p:cNvSpPr/>
          <p:nvPr/>
        </p:nvSpPr>
        <p:spPr>
          <a:xfrm>
            <a:off x="8453004" y="1769931"/>
            <a:ext cx="312000" cy="31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12;p45">
            <a:extLst>
              <a:ext uri="{FF2B5EF4-FFF2-40B4-BE49-F238E27FC236}">
                <a16:creationId xmlns:a16="http://schemas.microsoft.com/office/drawing/2014/main" id="{4F5A9341-B1E8-44A4-9847-2A292986FAB3}"/>
              </a:ext>
            </a:extLst>
          </p:cNvPr>
          <p:cNvSpPr txBox="1">
            <a:spLocks/>
          </p:cNvSpPr>
          <p:nvPr/>
        </p:nvSpPr>
        <p:spPr>
          <a:xfrm>
            <a:off x="776329" y="180779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dirty="0">
                <a:latin typeface="Tenor Sans" panose="020B0604020202020204" charset="0"/>
              </a:rPr>
              <a:t>Métricas Financieras (VAN, TIR, B/C, Payback</a:t>
            </a:r>
            <a:r>
              <a:rPr lang="es-MX" sz="3200" dirty="0">
                <a:latin typeface="Tenor Sans" panose="020B0604020202020204" charset="0"/>
              </a:rPr>
              <a:t>)</a:t>
            </a:r>
          </a:p>
        </p:txBody>
      </p:sp>
      <p:grpSp>
        <p:nvGrpSpPr>
          <p:cNvPr id="33" name="Google Shape;538;p45">
            <a:extLst>
              <a:ext uri="{FF2B5EF4-FFF2-40B4-BE49-F238E27FC236}">
                <a16:creationId xmlns:a16="http://schemas.microsoft.com/office/drawing/2014/main" id="{18C346DB-FB16-45A4-93E8-F15BA85E0490}"/>
              </a:ext>
            </a:extLst>
          </p:cNvPr>
          <p:cNvGrpSpPr/>
          <p:nvPr/>
        </p:nvGrpSpPr>
        <p:grpSpPr>
          <a:xfrm>
            <a:off x="211465" y="356541"/>
            <a:ext cx="514489" cy="410278"/>
            <a:chOff x="4754950" y="3208000"/>
            <a:chExt cx="354600" cy="282775"/>
          </a:xfrm>
        </p:grpSpPr>
        <p:sp>
          <p:nvSpPr>
            <p:cNvPr id="34" name="Google Shape;539;p45">
              <a:extLst>
                <a:ext uri="{FF2B5EF4-FFF2-40B4-BE49-F238E27FC236}">
                  <a16:creationId xmlns:a16="http://schemas.microsoft.com/office/drawing/2014/main" id="{F6F00F38-68E7-4FBE-86EC-0709951B5FDF}"/>
                </a:ext>
              </a:extLst>
            </p:cNvPr>
            <p:cNvSpPr/>
            <p:nvPr/>
          </p:nvSpPr>
          <p:spPr>
            <a:xfrm>
              <a:off x="4754950" y="3224800"/>
              <a:ext cx="207450" cy="265975"/>
            </a:xfrm>
            <a:custGeom>
              <a:avLst/>
              <a:gdLst/>
              <a:ahLst/>
              <a:cxnLst/>
              <a:rect l="l" t="t" r="r" b="b"/>
              <a:pathLst>
                <a:path w="8298" h="10639" extrusionOk="0">
                  <a:moveTo>
                    <a:pt x="4914" y="1368"/>
                  </a:moveTo>
                  <a:lnTo>
                    <a:pt x="4914" y="5795"/>
                  </a:lnTo>
                  <a:lnTo>
                    <a:pt x="2133" y="5795"/>
                  </a:lnTo>
                  <a:lnTo>
                    <a:pt x="2133" y="3014"/>
                  </a:lnTo>
                  <a:lnTo>
                    <a:pt x="1739" y="3014"/>
                  </a:lnTo>
                  <a:lnTo>
                    <a:pt x="1739" y="5424"/>
                  </a:lnTo>
                  <a:lnTo>
                    <a:pt x="1159" y="5424"/>
                  </a:lnTo>
                  <a:lnTo>
                    <a:pt x="487" y="4636"/>
                  </a:lnTo>
                  <a:lnTo>
                    <a:pt x="487" y="2527"/>
                  </a:lnTo>
                  <a:lnTo>
                    <a:pt x="1159" y="1739"/>
                  </a:lnTo>
                  <a:lnTo>
                    <a:pt x="1739" y="1739"/>
                  </a:lnTo>
                  <a:lnTo>
                    <a:pt x="1739" y="2620"/>
                  </a:lnTo>
                  <a:lnTo>
                    <a:pt x="2133" y="2620"/>
                  </a:lnTo>
                  <a:lnTo>
                    <a:pt x="2133" y="1368"/>
                  </a:lnTo>
                  <a:close/>
                  <a:moveTo>
                    <a:pt x="4914" y="6281"/>
                  </a:moveTo>
                  <a:lnTo>
                    <a:pt x="4914" y="7255"/>
                  </a:lnTo>
                  <a:lnTo>
                    <a:pt x="4242" y="7255"/>
                  </a:lnTo>
                  <a:lnTo>
                    <a:pt x="4242" y="6281"/>
                  </a:lnTo>
                  <a:close/>
                  <a:moveTo>
                    <a:pt x="3871" y="6281"/>
                  </a:moveTo>
                  <a:lnTo>
                    <a:pt x="3871" y="7834"/>
                  </a:lnTo>
                  <a:lnTo>
                    <a:pt x="4821" y="9086"/>
                  </a:lnTo>
                  <a:lnTo>
                    <a:pt x="3477" y="10059"/>
                  </a:lnTo>
                  <a:lnTo>
                    <a:pt x="2133" y="8413"/>
                  </a:lnTo>
                  <a:lnTo>
                    <a:pt x="2133" y="6281"/>
                  </a:lnTo>
                  <a:close/>
                  <a:moveTo>
                    <a:pt x="8205" y="1"/>
                  </a:moveTo>
                  <a:lnTo>
                    <a:pt x="5030" y="882"/>
                  </a:lnTo>
                  <a:lnTo>
                    <a:pt x="1739" y="882"/>
                  </a:lnTo>
                  <a:lnTo>
                    <a:pt x="1739" y="1368"/>
                  </a:lnTo>
                  <a:lnTo>
                    <a:pt x="1067" y="1368"/>
                  </a:lnTo>
                  <a:lnTo>
                    <a:pt x="1" y="2434"/>
                  </a:lnTo>
                  <a:lnTo>
                    <a:pt x="1" y="4752"/>
                  </a:lnTo>
                  <a:lnTo>
                    <a:pt x="1067" y="5795"/>
                  </a:lnTo>
                  <a:lnTo>
                    <a:pt x="1739" y="5795"/>
                  </a:lnTo>
                  <a:lnTo>
                    <a:pt x="1739" y="8506"/>
                  </a:lnTo>
                  <a:lnTo>
                    <a:pt x="3384" y="10638"/>
                  </a:lnTo>
                  <a:lnTo>
                    <a:pt x="5401" y="9178"/>
                  </a:lnTo>
                  <a:lnTo>
                    <a:pt x="4242" y="7649"/>
                  </a:lnTo>
                  <a:lnTo>
                    <a:pt x="5308" y="7649"/>
                  </a:lnTo>
                  <a:lnTo>
                    <a:pt x="5308" y="6374"/>
                  </a:lnTo>
                  <a:lnTo>
                    <a:pt x="8205" y="7255"/>
                  </a:lnTo>
                  <a:lnTo>
                    <a:pt x="8297" y="6768"/>
                  </a:lnTo>
                  <a:lnTo>
                    <a:pt x="5308" y="5911"/>
                  </a:lnTo>
                  <a:lnTo>
                    <a:pt x="5308" y="1276"/>
                  </a:lnTo>
                  <a:lnTo>
                    <a:pt x="8297" y="395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0;p45">
              <a:extLst>
                <a:ext uri="{FF2B5EF4-FFF2-40B4-BE49-F238E27FC236}">
                  <a16:creationId xmlns:a16="http://schemas.microsoft.com/office/drawing/2014/main" id="{0E02B0A7-47F9-4FFF-8FD4-9D9A6B1AFE5E}"/>
                </a:ext>
              </a:extLst>
            </p:cNvPr>
            <p:cNvSpPr/>
            <p:nvPr/>
          </p:nvSpPr>
          <p:spPr>
            <a:xfrm>
              <a:off x="4976850" y="3208000"/>
              <a:ext cx="51025" cy="212675"/>
            </a:xfrm>
            <a:custGeom>
              <a:avLst/>
              <a:gdLst/>
              <a:ahLst/>
              <a:cxnLst/>
              <a:rect l="l" t="t" r="r" b="b"/>
              <a:pathLst>
                <a:path w="2041" h="8507" extrusionOk="0">
                  <a:moveTo>
                    <a:pt x="1" y="1"/>
                  </a:moveTo>
                  <a:lnTo>
                    <a:pt x="1" y="5795"/>
                  </a:lnTo>
                  <a:lnTo>
                    <a:pt x="395" y="5795"/>
                  </a:lnTo>
                  <a:lnTo>
                    <a:pt x="395" y="395"/>
                  </a:lnTo>
                  <a:lnTo>
                    <a:pt x="1646" y="395"/>
                  </a:lnTo>
                  <a:lnTo>
                    <a:pt x="1646" y="8112"/>
                  </a:lnTo>
                  <a:lnTo>
                    <a:pt x="395" y="8112"/>
                  </a:lnTo>
                  <a:lnTo>
                    <a:pt x="395" y="6281"/>
                  </a:lnTo>
                  <a:lnTo>
                    <a:pt x="1" y="6281"/>
                  </a:lnTo>
                  <a:lnTo>
                    <a:pt x="1" y="8506"/>
                  </a:lnTo>
                  <a:lnTo>
                    <a:pt x="2040" y="8506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1;p45">
              <a:extLst>
                <a:ext uri="{FF2B5EF4-FFF2-40B4-BE49-F238E27FC236}">
                  <a16:creationId xmlns:a16="http://schemas.microsoft.com/office/drawing/2014/main" id="{EE0D5BA7-B840-4C23-AEBF-E0F5E8F28109}"/>
                </a:ext>
              </a:extLst>
            </p:cNvPr>
            <p:cNvSpPr/>
            <p:nvPr/>
          </p:nvSpPr>
          <p:spPr>
            <a:xfrm>
              <a:off x="5066075" y="3309400"/>
              <a:ext cx="43475" cy="9875"/>
            </a:xfrm>
            <a:custGeom>
              <a:avLst/>
              <a:gdLst/>
              <a:ahLst/>
              <a:cxnLst/>
              <a:rect l="l" t="t" r="r" b="b"/>
              <a:pathLst>
                <a:path w="1739" h="395" extrusionOk="0">
                  <a:moveTo>
                    <a:pt x="1" y="0"/>
                  </a:moveTo>
                  <a:lnTo>
                    <a:pt x="117" y="394"/>
                  </a:lnTo>
                  <a:lnTo>
                    <a:pt x="1739" y="394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2;p45">
              <a:extLst>
                <a:ext uri="{FF2B5EF4-FFF2-40B4-BE49-F238E27FC236}">
                  <a16:creationId xmlns:a16="http://schemas.microsoft.com/office/drawing/2014/main" id="{F2378980-590C-46DE-B8BA-9A881EDC6A37}"/>
                </a:ext>
              </a:extLst>
            </p:cNvPr>
            <p:cNvSpPr/>
            <p:nvPr/>
          </p:nvSpPr>
          <p:spPr>
            <a:xfrm>
              <a:off x="5054500" y="3236975"/>
              <a:ext cx="38250" cy="36525"/>
            </a:xfrm>
            <a:custGeom>
              <a:avLst/>
              <a:gdLst/>
              <a:ahLst/>
              <a:cxnLst/>
              <a:rect l="l" t="t" r="r" b="b"/>
              <a:pathLst>
                <a:path w="1530" h="1461" extrusionOk="0">
                  <a:moveTo>
                    <a:pt x="1252" y="1"/>
                  </a:moveTo>
                  <a:cubicBezTo>
                    <a:pt x="858" y="395"/>
                    <a:pt x="371" y="789"/>
                    <a:pt x="0" y="1159"/>
                  </a:cubicBezTo>
                  <a:lnTo>
                    <a:pt x="278" y="1461"/>
                  </a:lnTo>
                  <a:cubicBezTo>
                    <a:pt x="672" y="1067"/>
                    <a:pt x="1159" y="789"/>
                    <a:pt x="1530" y="302"/>
                  </a:cubicBezTo>
                  <a:lnTo>
                    <a:pt x="1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;p45">
              <a:extLst>
                <a:ext uri="{FF2B5EF4-FFF2-40B4-BE49-F238E27FC236}">
                  <a16:creationId xmlns:a16="http://schemas.microsoft.com/office/drawing/2014/main" id="{88813FAE-17B8-45D4-9347-A895A7FA5C5B}"/>
                </a:ext>
              </a:extLst>
            </p:cNvPr>
            <p:cNvSpPr/>
            <p:nvPr/>
          </p:nvSpPr>
          <p:spPr>
            <a:xfrm>
              <a:off x="5054500" y="3355175"/>
              <a:ext cx="38250" cy="36525"/>
            </a:xfrm>
            <a:custGeom>
              <a:avLst/>
              <a:gdLst/>
              <a:ahLst/>
              <a:cxnLst/>
              <a:rect l="l" t="t" r="r" b="b"/>
              <a:pathLst>
                <a:path w="1530" h="1461" extrusionOk="0">
                  <a:moveTo>
                    <a:pt x="278" y="0"/>
                  </a:moveTo>
                  <a:lnTo>
                    <a:pt x="0" y="302"/>
                  </a:lnTo>
                  <a:cubicBezTo>
                    <a:pt x="371" y="696"/>
                    <a:pt x="858" y="1066"/>
                    <a:pt x="1252" y="1460"/>
                  </a:cubicBezTo>
                  <a:lnTo>
                    <a:pt x="1530" y="1159"/>
                  </a:lnTo>
                  <a:cubicBezTo>
                    <a:pt x="1159" y="788"/>
                    <a:pt x="672" y="394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4;p45">
              <a:extLst>
                <a:ext uri="{FF2B5EF4-FFF2-40B4-BE49-F238E27FC236}">
                  <a16:creationId xmlns:a16="http://schemas.microsoft.com/office/drawing/2014/main" id="{D50B4A11-A2FC-463A-A77C-F5B2EB704608}"/>
                </a:ext>
              </a:extLst>
            </p:cNvPr>
            <p:cNvSpPr/>
            <p:nvPr/>
          </p:nvSpPr>
          <p:spPr>
            <a:xfrm>
              <a:off x="5040000" y="3294925"/>
              <a:ext cx="16825" cy="38825"/>
            </a:xfrm>
            <a:custGeom>
              <a:avLst/>
              <a:gdLst/>
              <a:ahLst/>
              <a:cxnLst/>
              <a:rect l="l" t="t" r="r" b="b"/>
              <a:pathLst>
                <a:path w="673" h="1553" extrusionOk="0">
                  <a:moveTo>
                    <a:pt x="372" y="0"/>
                  </a:moveTo>
                  <a:lnTo>
                    <a:pt x="1" y="301"/>
                  </a:lnTo>
                  <a:cubicBezTo>
                    <a:pt x="186" y="579"/>
                    <a:pt x="186" y="973"/>
                    <a:pt x="1" y="1252"/>
                  </a:cubicBezTo>
                  <a:lnTo>
                    <a:pt x="372" y="1553"/>
                  </a:lnTo>
                  <a:cubicBezTo>
                    <a:pt x="673" y="1066"/>
                    <a:pt x="673" y="487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5;p45">
              <a:extLst>
                <a:ext uri="{FF2B5EF4-FFF2-40B4-BE49-F238E27FC236}">
                  <a16:creationId xmlns:a16="http://schemas.microsoft.com/office/drawing/2014/main" id="{B32C98DE-51DF-47AB-BA0F-5008206213D8}"/>
                </a:ext>
              </a:extLst>
            </p:cNvPr>
            <p:cNvSpPr/>
            <p:nvPr/>
          </p:nvSpPr>
          <p:spPr>
            <a:xfrm>
              <a:off x="4837225" y="3278125"/>
              <a:ext cx="11625" cy="72425"/>
            </a:xfrm>
            <a:custGeom>
              <a:avLst/>
              <a:gdLst/>
              <a:ahLst/>
              <a:cxnLst/>
              <a:rect l="l" t="t" r="r" b="b"/>
              <a:pathLst>
                <a:path w="465" h="2897" extrusionOk="0">
                  <a:moveTo>
                    <a:pt x="1" y="0"/>
                  </a:moveTo>
                  <a:lnTo>
                    <a:pt x="1" y="487"/>
                  </a:lnTo>
                  <a:lnTo>
                    <a:pt x="464" y="487"/>
                  </a:lnTo>
                  <a:lnTo>
                    <a:pt x="464" y="0"/>
                  </a:lnTo>
                  <a:close/>
                  <a:moveTo>
                    <a:pt x="1" y="1251"/>
                  </a:moveTo>
                  <a:lnTo>
                    <a:pt x="1" y="1645"/>
                  </a:lnTo>
                  <a:lnTo>
                    <a:pt x="464" y="1645"/>
                  </a:lnTo>
                  <a:lnTo>
                    <a:pt x="464" y="1251"/>
                  </a:lnTo>
                  <a:close/>
                  <a:moveTo>
                    <a:pt x="1" y="2503"/>
                  </a:moveTo>
                  <a:lnTo>
                    <a:pt x="1" y="2897"/>
                  </a:lnTo>
                  <a:lnTo>
                    <a:pt x="464" y="2897"/>
                  </a:lnTo>
                  <a:lnTo>
                    <a:pt x="464" y="25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6;p45">
              <a:extLst>
                <a:ext uri="{FF2B5EF4-FFF2-40B4-BE49-F238E27FC236}">
                  <a16:creationId xmlns:a16="http://schemas.microsoft.com/office/drawing/2014/main" id="{80CEDBB4-78C7-4185-9B79-24AC1F250095}"/>
                </a:ext>
              </a:extLst>
            </p:cNvPr>
            <p:cNvSpPr/>
            <p:nvPr/>
          </p:nvSpPr>
          <p:spPr>
            <a:xfrm>
              <a:off x="4996550" y="3230025"/>
              <a:ext cx="11625" cy="9300"/>
            </a:xfrm>
            <a:custGeom>
              <a:avLst/>
              <a:gdLst/>
              <a:ahLst/>
              <a:cxnLst/>
              <a:rect l="l" t="t" r="r" b="b"/>
              <a:pathLst>
                <a:path w="465" h="372" extrusionOk="0">
                  <a:moveTo>
                    <a:pt x="1" y="1"/>
                  </a:moveTo>
                  <a:lnTo>
                    <a:pt x="1" y="371"/>
                  </a:lnTo>
                  <a:lnTo>
                    <a:pt x="464" y="37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7;p45">
              <a:extLst>
                <a:ext uri="{FF2B5EF4-FFF2-40B4-BE49-F238E27FC236}">
                  <a16:creationId xmlns:a16="http://schemas.microsoft.com/office/drawing/2014/main" id="{349B5611-E5FB-4C66-A685-04BF7B226055}"/>
                </a:ext>
              </a:extLst>
            </p:cNvPr>
            <p:cNvSpPr/>
            <p:nvPr/>
          </p:nvSpPr>
          <p:spPr>
            <a:xfrm>
              <a:off x="4996550" y="3391675"/>
              <a:ext cx="11625" cy="9875"/>
            </a:xfrm>
            <a:custGeom>
              <a:avLst/>
              <a:gdLst/>
              <a:ahLst/>
              <a:cxnLst/>
              <a:rect l="l" t="t" r="r" b="b"/>
              <a:pathLst>
                <a:path w="465" h="395" extrusionOk="0">
                  <a:moveTo>
                    <a:pt x="1" y="0"/>
                  </a:moveTo>
                  <a:lnTo>
                    <a:pt x="1" y="394"/>
                  </a:lnTo>
                  <a:lnTo>
                    <a:pt x="464" y="394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532;p45">
            <a:extLst>
              <a:ext uri="{FF2B5EF4-FFF2-40B4-BE49-F238E27FC236}">
                <a16:creationId xmlns:a16="http://schemas.microsoft.com/office/drawing/2014/main" id="{A957A29A-D702-4B06-806D-E79CFC1B7ADE}"/>
              </a:ext>
            </a:extLst>
          </p:cNvPr>
          <p:cNvGrpSpPr/>
          <p:nvPr/>
        </p:nvGrpSpPr>
        <p:grpSpPr>
          <a:xfrm>
            <a:off x="8379456" y="395243"/>
            <a:ext cx="518697" cy="420362"/>
            <a:chOff x="3248575" y="2677300"/>
            <a:chExt cx="357500" cy="289725"/>
          </a:xfrm>
        </p:grpSpPr>
        <p:sp>
          <p:nvSpPr>
            <p:cNvPr id="44" name="Google Shape;533;p45">
              <a:extLst>
                <a:ext uri="{FF2B5EF4-FFF2-40B4-BE49-F238E27FC236}">
                  <a16:creationId xmlns:a16="http://schemas.microsoft.com/office/drawing/2014/main" id="{FEA03F80-EC1D-41B9-86DB-07A3B037064D}"/>
                </a:ext>
              </a:extLst>
            </p:cNvPr>
            <p:cNvSpPr/>
            <p:nvPr/>
          </p:nvSpPr>
          <p:spPr>
            <a:xfrm>
              <a:off x="3248575" y="2677300"/>
              <a:ext cx="238725" cy="202800"/>
            </a:xfrm>
            <a:custGeom>
              <a:avLst/>
              <a:gdLst/>
              <a:ahLst/>
              <a:cxnLst/>
              <a:rect l="l" t="t" r="r" b="b"/>
              <a:pathLst>
                <a:path w="9549" h="8112" extrusionOk="0">
                  <a:moveTo>
                    <a:pt x="5307" y="2990"/>
                  </a:moveTo>
                  <a:lnTo>
                    <a:pt x="5887" y="3570"/>
                  </a:lnTo>
                  <a:lnTo>
                    <a:pt x="7347" y="3570"/>
                  </a:lnTo>
                  <a:lnTo>
                    <a:pt x="8969" y="5215"/>
                  </a:lnTo>
                  <a:lnTo>
                    <a:pt x="7532" y="6652"/>
                  </a:lnTo>
                  <a:lnTo>
                    <a:pt x="7046" y="6165"/>
                  </a:lnTo>
                  <a:lnTo>
                    <a:pt x="7046" y="5400"/>
                  </a:lnTo>
                  <a:lnTo>
                    <a:pt x="7532" y="4914"/>
                  </a:lnTo>
                  <a:lnTo>
                    <a:pt x="7718" y="4728"/>
                  </a:lnTo>
                  <a:lnTo>
                    <a:pt x="7439" y="4427"/>
                  </a:lnTo>
                  <a:lnTo>
                    <a:pt x="6953" y="4914"/>
                  </a:lnTo>
                  <a:lnTo>
                    <a:pt x="5887" y="4914"/>
                  </a:lnTo>
                  <a:lnTo>
                    <a:pt x="5794" y="5586"/>
                  </a:lnTo>
                  <a:lnTo>
                    <a:pt x="3963" y="7532"/>
                  </a:lnTo>
                  <a:lnTo>
                    <a:pt x="3662" y="7231"/>
                  </a:lnTo>
                  <a:lnTo>
                    <a:pt x="3662" y="5794"/>
                  </a:lnTo>
                  <a:lnTo>
                    <a:pt x="3083" y="5215"/>
                  </a:lnTo>
                  <a:lnTo>
                    <a:pt x="5307" y="2990"/>
                  </a:lnTo>
                  <a:close/>
                  <a:moveTo>
                    <a:pt x="3291" y="1"/>
                  </a:moveTo>
                  <a:lnTo>
                    <a:pt x="0" y="3268"/>
                  </a:lnTo>
                  <a:lnTo>
                    <a:pt x="2503" y="5794"/>
                  </a:lnTo>
                  <a:lnTo>
                    <a:pt x="2804" y="5493"/>
                  </a:lnTo>
                  <a:lnTo>
                    <a:pt x="3291" y="5887"/>
                  </a:lnTo>
                  <a:lnTo>
                    <a:pt x="3291" y="7417"/>
                  </a:lnTo>
                  <a:lnTo>
                    <a:pt x="3963" y="8112"/>
                  </a:lnTo>
                  <a:lnTo>
                    <a:pt x="6188" y="5794"/>
                  </a:lnTo>
                  <a:lnTo>
                    <a:pt x="6281" y="5308"/>
                  </a:lnTo>
                  <a:lnTo>
                    <a:pt x="6652" y="5308"/>
                  </a:lnTo>
                  <a:lnTo>
                    <a:pt x="6652" y="6374"/>
                  </a:lnTo>
                  <a:lnTo>
                    <a:pt x="7532" y="7231"/>
                  </a:lnTo>
                  <a:lnTo>
                    <a:pt x="9548" y="5215"/>
                  </a:lnTo>
                  <a:lnTo>
                    <a:pt x="7532" y="3176"/>
                  </a:lnTo>
                  <a:lnTo>
                    <a:pt x="5979" y="3176"/>
                  </a:lnTo>
                  <a:lnTo>
                    <a:pt x="5609" y="2689"/>
                  </a:lnTo>
                  <a:lnTo>
                    <a:pt x="5794" y="2503"/>
                  </a:lnTo>
                  <a:lnTo>
                    <a:pt x="4241" y="951"/>
                  </a:lnTo>
                  <a:lnTo>
                    <a:pt x="3963" y="1252"/>
                  </a:lnTo>
                  <a:lnTo>
                    <a:pt x="5215" y="2503"/>
                  </a:lnTo>
                  <a:lnTo>
                    <a:pt x="2503" y="5215"/>
                  </a:lnTo>
                  <a:lnTo>
                    <a:pt x="580" y="3268"/>
                  </a:lnTo>
                  <a:lnTo>
                    <a:pt x="3291" y="580"/>
                  </a:lnTo>
                  <a:lnTo>
                    <a:pt x="3662" y="951"/>
                  </a:lnTo>
                  <a:lnTo>
                    <a:pt x="3963" y="673"/>
                  </a:lnTo>
                  <a:lnTo>
                    <a:pt x="32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4;p45">
              <a:extLst>
                <a:ext uri="{FF2B5EF4-FFF2-40B4-BE49-F238E27FC236}">
                  <a16:creationId xmlns:a16="http://schemas.microsoft.com/office/drawing/2014/main" id="{23B1EAD0-646A-4719-9381-A9A1E7772687}"/>
                </a:ext>
              </a:extLst>
            </p:cNvPr>
            <p:cNvSpPr/>
            <p:nvPr/>
          </p:nvSpPr>
          <p:spPr>
            <a:xfrm>
              <a:off x="3398050" y="2841275"/>
              <a:ext cx="128075" cy="125750"/>
            </a:xfrm>
            <a:custGeom>
              <a:avLst/>
              <a:gdLst/>
              <a:ahLst/>
              <a:cxnLst/>
              <a:rect l="l" t="t" r="r" b="b"/>
              <a:pathLst>
                <a:path w="5123" h="5030" extrusionOk="0">
                  <a:moveTo>
                    <a:pt x="3477" y="579"/>
                  </a:moveTo>
                  <a:lnTo>
                    <a:pt x="4543" y="1646"/>
                  </a:lnTo>
                  <a:lnTo>
                    <a:pt x="3963" y="2225"/>
                  </a:lnTo>
                  <a:cubicBezTo>
                    <a:pt x="3384" y="1553"/>
                    <a:pt x="3569" y="1831"/>
                    <a:pt x="2897" y="1159"/>
                  </a:cubicBezTo>
                  <a:lnTo>
                    <a:pt x="3477" y="579"/>
                  </a:lnTo>
                  <a:close/>
                  <a:moveTo>
                    <a:pt x="2411" y="1252"/>
                  </a:moveTo>
                  <a:lnTo>
                    <a:pt x="3871" y="2712"/>
                  </a:lnTo>
                  <a:lnTo>
                    <a:pt x="3291" y="3175"/>
                  </a:lnTo>
                  <a:lnTo>
                    <a:pt x="1947" y="1738"/>
                  </a:lnTo>
                  <a:lnTo>
                    <a:pt x="2411" y="1252"/>
                  </a:lnTo>
                  <a:close/>
                  <a:moveTo>
                    <a:pt x="1739" y="2225"/>
                  </a:moveTo>
                  <a:lnTo>
                    <a:pt x="2897" y="3291"/>
                  </a:lnTo>
                  <a:lnTo>
                    <a:pt x="2318" y="3870"/>
                  </a:lnTo>
                  <a:lnTo>
                    <a:pt x="1159" y="2712"/>
                  </a:lnTo>
                  <a:lnTo>
                    <a:pt x="1739" y="2225"/>
                  </a:lnTo>
                  <a:close/>
                  <a:moveTo>
                    <a:pt x="974" y="3082"/>
                  </a:moveTo>
                  <a:lnTo>
                    <a:pt x="1947" y="4056"/>
                  </a:lnTo>
                  <a:lnTo>
                    <a:pt x="1460" y="4450"/>
                  </a:lnTo>
                  <a:lnTo>
                    <a:pt x="580" y="3569"/>
                  </a:lnTo>
                  <a:lnTo>
                    <a:pt x="974" y="3082"/>
                  </a:lnTo>
                  <a:close/>
                  <a:moveTo>
                    <a:pt x="3477" y="0"/>
                  </a:moveTo>
                  <a:lnTo>
                    <a:pt x="2619" y="858"/>
                  </a:lnTo>
                  <a:lnTo>
                    <a:pt x="2411" y="672"/>
                  </a:lnTo>
                  <a:lnTo>
                    <a:pt x="1368" y="1738"/>
                  </a:lnTo>
                  <a:lnTo>
                    <a:pt x="1460" y="1924"/>
                  </a:lnTo>
                  <a:lnTo>
                    <a:pt x="580" y="2712"/>
                  </a:lnTo>
                  <a:lnTo>
                    <a:pt x="673" y="2804"/>
                  </a:lnTo>
                  <a:lnTo>
                    <a:pt x="0" y="3569"/>
                  </a:lnTo>
                  <a:lnTo>
                    <a:pt x="1460" y="5029"/>
                  </a:lnTo>
                  <a:lnTo>
                    <a:pt x="2225" y="4334"/>
                  </a:lnTo>
                  <a:lnTo>
                    <a:pt x="2318" y="4450"/>
                  </a:lnTo>
                  <a:lnTo>
                    <a:pt x="3199" y="3569"/>
                  </a:lnTo>
                  <a:lnTo>
                    <a:pt x="3291" y="3754"/>
                  </a:lnTo>
                  <a:lnTo>
                    <a:pt x="4450" y="2712"/>
                  </a:lnTo>
                  <a:lnTo>
                    <a:pt x="4265" y="2503"/>
                  </a:lnTo>
                  <a:lnTo>
                    <a:pt x="5122" y="1646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35;p45">
              <a:extLst>
                <a:ext uri="{FF2B5EF4-FFF2-40B4-BE49-F238E27FC236}">
                  <a16:creationId xmlns:a16="http://schemas.microsoft.com/office/drawing/2014/main" id="{100AF665-BEA9-439D-AB9A-A76456633CAC}"/>
                </a:ext>
              </a:extLst>
            </p:cNvPr>
            <p:cNvSpPr/>
            <p:nvPr/>
          </p:nvSpPr>
          <p:spPr>
            <a:xfrm>
              <a:off x="3345325" y="2858075"/>
              <a:ext cx="79400" cy="77075"/>
            </a:xfrm>
            <a:custGeom>
              <a:avLst/>
              <a:gdLst/>
              <a:ahLst/>
              <a:cxnLst/>
              <a:rect l="l" t="t" r="r" b="b"/>
              <a:pathLst>
                <a:path w="3176" h="3083" extrusionOk="0">
                  <a:moveTo>
                    <a:pt x="2017" y="0"/>
                  </a:moveTo>
                  <a:lnTo>
                    <a:pt x="1" y="2040"/>
                  </a:lnTo>
                  <a:lnTo>
                    <a:pt x="1159" y="3082"/>
                  </a:lnTo>
                  <a:lnTo>
                    <a:pt x="3176" y="1159"/>
                  </a:lnTo>
                  <a:lnTo>
                    <a:pt x="2897" y="881"/>
                  </a:lnTo>
                  <a:lnTo>
                    <a:pt x="1159" y="2503"/>
                  </a:lnTo>
                  <a:lnTo>
                    <a:pt x="673" y="2040"/>
                  </a:lnTo>
                  <a:lnTo>
                    <a:pt x="2318" y="3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36;p45">
              <a:extLst>
                <a:ext uri="{FF2B5EF4-FFF2-40B4-BE49-F238E27FC236}">
                  <a16:creationId xmlns:a16="http://schemas.microsoft.com/office/drawing/2014/main" id="{04DF797B-6FAA-4226-8186-EFFCE4EB67B3}"/>
                </a:ext>
              </a:extLst>
            </p:cNvPr>
            <p:cNvSpPr/>
            <p:nvPr/>
          </p:nvSpPr>
          <p:spPr>
            <a:xfrm>
              <a:off x="3455975" y="2677300"/>
              <a:ext cx="150100" cy="176150"/>
            </a:xfrm>
            <a:custGeom>
              <a:avLst/>
              <a:gdLst/>
              <a:ahLst/>
              <a:cxnLst/>
              <a:rect l="l" t="t" r="r" b="b"/>
              <a:pathLst>
                <a:path w="6004" h="7046" extrusionOk="0">
                  <a:moveTo>
                    <a:pt x="2712" y="1"/>
                  </a:moveTo>
                  <a:lnTo>
                    <a:pt x="210" y="2503"/>
                  </a:lnTo>
                  <a:lnTo>
                    <a:pt x="395" y="2689"/>
                  </a:lnTo>
                  <a:lnTo>
                    <a:pt x="1" y="3083"/>
                  </a:lnTo>
                  <a:lnTo>
                    <a:pt x="395" y="3361"/>
                  </a:lnTo>
                  <a:lnTo>
                    <a:pt x="673" y="2990"/>
                  </a:lnTo>
                  <a:lnTo>
                    <a:pt x="2133" y="4427"/>
                  </a:lnTo>
                  <a:lnTo>
                    <a:pt x="2411" y="4149"/>
                  </a:lnTo>
                  <a:lnTo>
                    <a:pt x="789" y="2503"/>
                  </a:lnTo>
                  <a:lnTo>
                    <a:pt x="2712" y="580"/>
                  </a:lnTo>
                  <a:lnTo>
                    <a:pt x="5424" y="3268"/>
                  </a:lnTo>
                  <a:lnTo>
                    <a:pt x="3477" y="5215"/>
                  </a:lnTo>
                  <a:lnTo>
                    <a:pt x="2712" y="4427"/>
                  </a:lnTo>
                  <a:lnTo>
                    <a:pt x="2411" y="4728"/>
                  </a:lnTo>
                  <a:lnTo>
                    <a:pt x="2898" y="5215"/>
                  </a:lnTo>
                  <a:lnTo>
                    <a:pt x="2318" y="5794"/>
                  </a:lnTo>
                  <a:lnTo>
                    <a:pt x="2318" y="7046"/>
                  </a:lnTo>
                  <a:lnTo>
                    <a:pt x="2712" y="7046"/>
                  </a:lnTo>
                  <a:lnTo>
                    <a:pt x="2712" y="5887"/>
                  </a:lnTo>
                  <a:lnTo>
                    <a:pt x="3199" y="5493"/>
                  </a:lnTo>
                  <a:lnTo>
                    <a:pt x="3477" y="5794"/>
                  </a:lnTo>
                  <a:lnTo>
                    <a:pt x="6003" y="3268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37;p45">
              <a:extLst>
                <a:ext uri="{FF2B5EF4-FFF2-40B4-BE49-F238E27FC236}">
                  <a16:creationId xmlns:a16="http://schemas.microsoft.com/office/drawing/2014/main" id="{6C836BE2-E355-48A2-A558-852CC8FEB68A}"/>
                </a:ext>
              </a:extLst>
            </p:cNvPr>
            <p:cNvSpPr/>
            <p:nvPr/>
          </p:nvSpPr>
          <p:spPr>
            <a:xfrm>
              <a:off x="3501750" y="2720750"/>
              <a:ext cx="60875" cy="57975"/>
            </a:xfrm>
            <a:custGeom>
              <a:avLst/>
              <a:gdLst/>
              <a:ahLst/>
              <a:cxnLst/>
              <a:rect l="l" t="t" r="r" b="b"/>
              <a:pathLst>
                <a:path w="2435" h="2319" extrusionOk="0">
                  <a:moveTo>
                    <a:pt x="302" y="1"/>
                  </a:moveTo>
                  <a:lnTo>
                    <a:pt x="1" y="279"/>
                  </a:lnTo>
                  <a:lnTo>
                    <a:pt x="302" y="580"/>
                  </a:lnTo>
                  <a:lnTo>
                    <a:pt x="580" y="279"/>
                  </a:lnTo>
                  <a:lnTo>
                    <a:pt x="302" y="1"/>
                  </a:lnTo>
                  <a:close/>
                  <a:moveTo>
                    <a:pt x="1275" y="858"/>
                  </a:moveTo>
                  <a:lnTo>
                    <a:pt x="974" y="1159"/>
                  </a:lnTo>
                  <a:lnTo>
                    <a:pt x="1275" y="1438"/>
                  </a:lnTo>
                  <a:lnTo>
                    <a:pt x="1554" y="1159"/>
                  </a:lnTo>
                  <a:lnTo>
                    <a:pt x="1275" y="858"/>
                  </a:lnTo>
                  <a:close/>
                  <a:moveTo>
                    <a:pt x="2133" y="1739"/>
                  </a:moveTo>
                  <a:lnTo>
                    <a:pt x="1855" y="2017"/>
                  </a:lnTo>
                  <a:lnTo>
                    <a:pt x="2133" y="2318"/>
                  </a:lnTo>
                  <a:lnTo>
                    <a:pt x="2434" y="2017"/>
                  </a:lnTo>
                  <a:lnTo>
                    <a:pt x="2133" y="17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E16F36A1-717F-4D29-92FA-18B29732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4" y="1112496"/>
            <a:ext cx="7827879" cy="30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>
            <a:spLocks noGrp="1"/>
          </p:cNvSpPr>
          <p:nvPr>
            <p:ph type="title"/>
          </p:nvPr>
        </p:nvSpPr>
        <p:spPr>
          <a:xfrm>
            <a:off x="720000" y="66782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 DE HITOS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A2E9CA-1CCA-4DF6-9D10-26CD152F05A5}"/>
              </a:ext>
            </a:extLst>
          </p:cNvPr>
          <p:cNvSpPr txBox="1"/>
          <p:nvPr/>
        </p:nvSpPr>
        <p:spPr>
          <a:xfrm>
            <a:off x="5663381" y="4705125"/>
            <a:ext cx="1946787" cy="307777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s-PE" sz="1000" b="1" dirty="0">
                <a:solidFill>
                  <a:schemeClr val="tx1"/>
                </a:solidFill>
              </a:rPr>
              <a:t>Cronograma del Proyecto</a:t>
            </a:r>
            <a:endParaRPr lang="es-PE" sz="1000" dirty="0">
              <a:solidFill>
                <a:schemeClr val="tx1"/>
              </a:solidFill>
            </a:endParaRPr>
          </a:p>
          <a:p>
            <a:pPr algn="ctr"/>
            <a:endParaRPr lang="es-PE" sz="1000" b="1" dirty="0">
              <a:solidFill>
                <a:srgbClr val="B6348A"/>
              </a:solidFill>
            </a:endParaRPr>
          </a:p>
        </p:txBody>
      </p:sp>
      <p:pic>
        <p:nvPicPr>
          <p:cNvPr id="11" name="Picture 2" descr="Archivo Documento Icono Icono, Archivo, Archivo, Icono PNG y Vector para  Descargar Gratis | Pngtree">
            <a:hlinkClick r:id="rId3" action="ppaction://hlinkfile"/>
            <a:extLst>
              <a:ext uri="{FF2B5EF4-FFF2-40B4-BE49-F238E27FC236}">
                <a16:creationId xmlns:a16="http://schemas.microsoft.com/office/drawing/2014/main" id="{57499164-6456-4E04-A2CB-FCDDE537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02" y="4595150"/>
            <a:ext cx="347966" cy="3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F4F462F-5594-4987-A353-BEE811434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91" y="1984488"/>
            <a:ext cx="7897009" cy="10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4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>
            <a:spLocks noGrp="1"/>
          </p:cNvSpPr>
          <p:nvPr>
            <p:ph type="title"/>
          </p:nvPr>
        </p:nvSpPr>
        <p:spPr>
          <a:xfrm>
            <a:off x="720000" y="66782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PERFIL DE RIESGO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0D739D-5B86-48CD-8665-9B5528D28166}"/>
              </a:ext>
            </a:extLst>
          </p:cNvPr>
          <p:cNvSpPr txBox="1"/>
          <p:nvPr/>
        </p:nvSpPr>
        <p:spPr>
          <a:xfrm>
            <a:off x="5421313" y="4321150"/>
            <a:ext cx="1762812" cy="615553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s-PE" sz="1000" b="1" dirty="0">
                <a:solidFill>
                  <a:schemeClr val="tx1"/>
                </a:solidFill>
              </a:rPr>
              <a:t>Identificación de Riesgo</a:t>
            </a:r>
          </a:p>
          <a:p>
            <a:r>
              <a:rPr lang="es-PE" sz="1000" b="1" dirty="0">
                <a:solidFill>
                  <a:schemeClr val="tx1"/>
                </a:solidFill>
              </a:rPr>
              <a:t>Análisis Cualitativo</a:t>
            </a:r>
          </a:p>
          <a:p>
            <a:r>
              <a:rPr lang="es-PE" sz="1000" b="1" dirty="0">
                <a:solidFill>
                  <a:schemeClr val="tx1"/>
                </a:solidFill>
              </a:rPr>
              <a:t>Planificación de respuesta</a:t>
            </a:r>
            <a:endParaRPr lang="es-PE" sz="1000" dirty="0">
              <a:solidFill>
                <a:schemeClr val="tx1"/>
              </a:solidFill>
            </a:endParaRPr>
          </a:p>
          <a:p>
            <a:pPr algn="ctr"/>
            <a:endParaRPr lang="es-PE" sz="1000" b="1" dirty="0">
              <a:solidFill>
                <a:srgbClr val="B6348A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616047-89AE-4B75-83D4-38C6EE35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8" y="1309367"/>
            <a:ext cx="8819823" cy="2662866"/>
          </a:xfrm>
          <a:prstGeom prst="rect">
            <a:avLst/>
          </a:prstGeom>
        </p:spPr>
      </p:pic>
      <p:pic>
        <p:nvPicPr>
          <p:cNvPr id="9" name="Picture 2" descr="Archivo Documento Icono Icono, Archivo, Archivo, Icono PNG y Vector para  Descargar Gratis | Pngtree">
            <a:hlinkClick r:id="rId4" action="ppaction://hlinkfile"/>
            <a:extLst>
              <a:ext uri="{FF2B5EF4-FFF2-40B4-BE49-F238E27FC236}">
                <a16:creationId xmlns:a16="http://schemas.microsoft.com/office/drawing/2014/main" id="{90789703-665F-4DC0-A3F9-A84ED586A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25" y="4301858"/>
            <a:ext cx="347966" cy="3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43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>
            <a:spLocks noGrp="1"/>
          </p:cNvSpPr>
          <p:nvPr>
            <p:ph type="title"/>
          </p:nvPr>
        </p:nvSpPr>
        <p:spPr>
          <a:xfrm>
            <a:off x="720000" y="66782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PERFIL DE RIESGO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050786-581B-4F88-9DC0-8887FAD9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4" y="1211420"/>
            <a:ext cx="8804392" cy="29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4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2D3DE-0177-443E-AD6B-9E82261E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Enlace </a:t>
            </a:r>
            <a:r>
              <a:rPr lang="es-PE"/>
              <a:t>del repositorio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4E485-B270-427C-9DCC-423896122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s-PE" dirty="0"/>
              <a:t>https://github.com/mirella29/Evolucion2021.git</a:t>
            </a:r>
          </a:p>
        </p:txBody>
      </p:sp>
    </p:spTree>
    <p:extLst>
      <p:ext uri="{BB962C8B-B14F-4D97-AF65-F5344CB8AC3E}">
        <p14:creationId xmlns:p14="http://schemas.microsoft.com/office/powerpoint/2010/main" val="2156432675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ly Solicited Project Proposal by Slidesgo">
  <a:themeElements>
    <a:clrScheme name="Simple Light">
      <a:dk1>
        <a:srgbClr val="333A56"/>
      </a:dk1>
      <a:lt1>
        <a:srgbClr val="FFFFFF"/>
      </a:lt1>
      <a:dk2>
        <a:srgbClr val="52658F"/>
      </a:dk2>
      <a:lt2>
        <a:srgbClr val="8AA0CF"/>
      </a:lt2>
      <a:accent1>
        <a:srgbClr val="C5D5F8"/>
      </a:accent1>
      <a:accent2>
        <a:srgbClr val="E8E8E8"/>
      </a:accent2>
      <a:accent3>
        <a:srgbClr val="F7F5E6"/>
      </a:accent3>
      <a:accent4>
        <a:srgbClr val="FFFFFF"/>
      </a:accent4>
      <a:accent5>
        <a:srgbClr val="FFFFFF"/>
      </a:accent5>
      <a:accent6>
        <a:srgbClr val="FDFD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341</Words>
  <Application>Microsoft Office PowerPoint</Application>
  <PresentationFormat>Presentación en pantalla (16:9)</PresentationFormat>
  <Paragraphs>21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Times New Roman</vt:lpstr>
      <vt:lpstr>Nunito</vt:lpstr>
      <vt:lpstr>Arial</vt:lpstr>
      <vt:lpstr>Bebas Neue</vt:lpstr>
      <vt:lpstr>Tenor Sans</vt:lpstr>
      <vt:lpstr>Formally Solicited Project Proposal by Slidesgo</vt:lpstr>
      <vt:lpstr> IMPLEMENTACIÓN DE UN SISTEMA WEB DE ROPA JUVENIL MODA TEENS </vt:lpstr>
      <vt:lpstr>BREVE PRESENTACIÓN DE LA EMPRESA</vt:lpstr>
      <vt:lpstr>IDENTIFICACIÓN DEL PROBLEMA</vt:lpstr>
      <vt:lpstr> SOLUCIÓN PROPUESTA</vt:lpstr>
      <vt:lpstr>Presentación de PowerPoint</vt:lpstr>
      <vt:lpstr>CRONOGRAMA DE HITOS</vt:lpstr>
      <vt:lpstr>PERFIL DE RIESGO</vt:lpstr>
      <vt:lpstr>PERFIL DE RIESGO</vt:lpstr>
      <vt:lpstr>Enlace del repositorio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APLICATIVO ANDROID PARA LA COMPRA Y ADMINISTRACIÓN DE PRODUCTOS DE LA TIENDA MONNIJEANS</dc:title>
  <dc:creator>Mirella</dc:creator>
  <cp:lastModifiedBy>mirella.odar</cp:lastModifiedBy>
  <cp:revision>10</cp:revision>
  <dcterms:modified xsi:type="dcterms:W3CDTF">2021-10-28T03:18:44Z</dcterms:modified>
</cp:coreProperties>
</file>